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02" r:id="rId3"/>
    <p:sldId id="258" r:id="rId4"/>
    <p:sldId id="303" r:id="rId5"/>
    <p:sldId id="304" r:id="rId6"/>
    <p:sldId id="305" r:id="rId7"/>
    <p:sldId id="296" r:id="rId8"/>
    <p:sldId id="300" r:id="rId9"/>
    <p:sldId id="309" r:id="rId10"/>
    <p:sldId id="307" r:id="rId11"/>
    <p:sldId id="308" r:id="rId12"/>
    <p:sldId id="310" r:id="rId13"/>
    <p:sldId id="311" r:id="rId14"/>
    <p:sldId id="312" r:id="rId15"/>
    <p:sldId id="301" r:id="rId1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8"/>
      <p:bold r:id="rId19"/>
      <p:italic r:id="rId20"/>
      <p:boldItalic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B27"/>
    <a:srgbClr val="0A1821"/>
    <a:srgbClr val="0A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65F9A-B8D9-4407-A71D-73468D169408}">
  <a:tblStyle styleId="{21265F9A-B8D9-4407-A71D-73468D1694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3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6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0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0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1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70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1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38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6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6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8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Fine</a:t>
            </a:r>
            <a:r>
              <a:rPr lang="tr-TR" dirty="0"/>
              <a:t> </a:t>
            </a:r>
            <a:r>
              <a:rPr lang="tr-TR" dirty="0" err="1"/>
              <a:t>Tuners</a:t>
            </a: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/>
              <a:t>07.11.2023</a:t>
            </a:r>
            <a:endParaRPr sz="1600" b="1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Understanding - Data Representativeness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3909991" y="879424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data is sourced from two distinct channels. The accompanying bar chart illustrates the distribution, highlighting the balance between the two sources in the dataset.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3026422" y="1698077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89;p31">
            <a:extLst>
              <a:ext uri="{FF2B5EF4-FFF2-40B4-BE49-F238E27FC236}">
                <a16:creationId xmlns:a16="http://schemas.microsoft.com/office/drawing/2014/main" id="{F750348F-FF6F-5100-CF59-66BA16DB6043}"/>
              </a:ext>
            </a:extLst>
          </p:cNvPr>
          <p:cNvCxnSpPr>
            <a:cxnSpLocks/>
          </p:cNvCxnSpPr>
          <p:nvPr/>
        </p:nvCxnSpPr>
        <p:spPr>
          <a:xfrm flipH="1">
            <a:off x="4341181" y="3952714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783;p31">
            <a:extLst>
              <a:ext uri="{FF2B5EF4-FFF2-40B4-BE49-F238E27FC236}">
                <a16:creationId xmlns:a16="http://schemas.microsoft.com/office/drawing/2014/main" id="{2CC4BB2D-6F28-27BF-809E-BA49478ED3A9}"/>
              </a:ext>
            </a:extLst>
          </p:cNvPr>
          <p:cNvSpPr txBox="1"/>
          <p:nvPr/>
        </p:nvSpPr>
        <p:spPr>
          <a:xfrm flipH="1">
            <a:off x="638032" y="3468213"/>
            <a:ext cx="3464523" cy="12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bar chart illustrates that data collection occurred consistently across all twelve months of the year, ensuring a comprehensive representation of temporal patterns and minimizing potential seasonal biases.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F5E15-DD6F-DC88-1DF4-694C1002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7" y="686265"/>
            <a:ext cx="2527738" cy="2228850"/>
          </a:xfrm>
          <a:prstGeom prst="rect">
            <a:avLst/>
          </a:prstGeom>
        </p:spPr>
      </p:pic>
      <p:pic>
        <p:nvPicPr>
          <p:cNvPr id="10" name="Picture 9" descr="A graph of a number of tweets posted each month">
            <a:extLst>
              <a:ext uri="{FF2B5EF4-FFF2-40B4-BE49-F238E27FC236}">
                <a16:creationId xmlns:a16="http://schemas.microsoft.com/office/drawing/2014/main" id="{0740C4D2-87D4-67B2-FE77-4FC16EE3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366" y="2809506"/>
            <a:ext cx="3313602" cy="22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Understanding - Data Representativeness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923904" y="972293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OUTLIERS IN THE DATA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phic 3" descr="Streetcar with solid fill">
            <a:extLst>
              <a:ext uri="{FF2B5EF4-FFF2-40B4-BE49-F238E27FC236}">
                <a16:creationId xmlns:a16="http://schemas.microsoft.com/office/drawing/2014/main" id="{7E53F5A4-5CD5-101A-BF9D-3190EC62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289" y="972293"/>
            <a:ext cx="356615" cy="3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/>
              <a:t>Data Understanding - </a:t>
            </a:r>
            <a:r>
              <a:rPr lang="tr-TR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Limitations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6492645" y="1089187"/>
            <a:ext cx="2272500" cy="81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Three columns have missing values, and two are non-imputable</a:t>
            </a: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5733903" y="149851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B7503F0-75C1-B705-EACF-1BD5DE79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6" y="663634"/>
            <a:ext cx="2349897" cy="262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14D8F-865B-62C9-D8B4-D7CF3D47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0" y="844901"/>
            <a:ext cx="2715312" cy="2230265"/>
          </a:xfrm>
          <a:prstGeom prst="rect">
            <a:avLst/>
          </a:prstGeom>
        </p:spPr>
      </p:pic>
      <p:sp>
        <p:nvSpPr>
          <p:cNvPr id="11" name="Google Shape;795;p32">
            <a:extLst>
              <a:ext uri="{FF2B5EF4-FFF2-40B4-BE49-F238E27FC236}">
                <a16:creationId xmlns:a16="http://schemas.microsoft.com/office/drawing/2014/main" id="{AD7DD581-0B01-656C-6AF5-924CF26D9B44}"/>
              </a:ext>
            </a:extLst>
          </p:cNvPr>
          <p:cNvSpPr/>
          <p:nvPr/>
        </p:nvSpPr>
        <p:spPr>
          <a:xfrm>
            <a:off x="6617472" y="3075166"/>
            <a:ext cx="1888496" cy="1739715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388</a:t>
            </a:r>
            <a:r>
              <a:rPr lang="en-GB" b="1" dirty="0">
                <a:solidFill>
                  <a:schemeClr val="lt2"/>
                </a:solidFill>
                <a:latin typeface="Rajdhani"/>
                <a:cs typeface="Rajdhani"/>
              </a:rPr>
              <a:t> </a:t>
            </a:r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similar</a:t>
            </a:r>
            <a:r>
              <a:rPr lang="en-GB" b="1" dirty="0">
                <a:solidFill>
                  <a:schemeClr val="lt2"/>
                </a:solidFill>
                <a:latin typeface="Rajdhani"/>
                <a:cs typeface="Rajdhani"/>
              </a:rPr>
              <a:t> (90% - &lt;100%)</a:t>
            </a:r>
          </a:p>
          <a:p>
            <a:pPr algn="ctr"/>
            <a:r>
              <a:rPr lang="en-GB" sz="1800" b="1" dirty="0">
                <a:solidFill>
                  <a:schemeClr val="lt2"/>
                </a:solidFill>
                <a:latin typeface="Rajdhani"/>
                <a:cs typeface="Rajdhani"/>
              </a:rPr>
              <a:t> rows</a:t>
            </a:r>
            <a:endParaRPr sz="18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  <p:sp>
        <p:nvSpPr>
          <p:cNvPr id="14" name="Google Shape;795;p32">
            <a:extLst>
              <a:ext uri="{FF2B5EF4-FFF2-40B4-BE49-F238E27FC236}">
                <a16:creationId xmlns:a16="http://schemas.microsoft.com/office/drawing/2014/main" id="{DEF9CAB3-0B27-F8ED-CD32-B69A910C0689}"/>
              </a:ext>
            </a:extLst>
          </p:cNvPr>
          <p:cNvSpPr/>
          <p:nvPr/>
        </p:nvSpPr>
        <p:spPr>
          <a:xfrm>
            <a:off x="4179285" y="3391433"/>
            <a:ext cx="1554618" cy="1359162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2"/>
                </a:solidFill>
                <a:latin typeface="Rajdhani"/>
                <a:cs typeface="Rajdhani"/>
              </a:rPr>
              <a:t>5+1 rows </a:t>
            </a:r>
            <a:r>
              <a:rPr lang="en-GB" sz="1600" b="1" dirty="0" err="1">
                <a:solidFill>
                  <a:schemeClr val="lt2"/>
                </a:solidFill>
                <a:latin typeface="Rajdhani"/>
                <a:cs typeface="Rajdhani"/>
              </a:rPr>
              <a:t>rows</a:t>
            </a:r>
            <a:r>
              <a:rPr lang="en-GB" sz="1600" b="1" dirty="0">
                <a:solidFill>
                  <a:schemeClr val="lt2"/>
                </a:solidFill>
                <a:latin typeface="Rajdhani"/>
                <a:cs typeface="Rajdhani"/>
              </a:rPr>
              <a:t> with a single value</a:t>
            </a:r>
            <a:endParaRPr sz="1600" b="1" dirty="0">
              <a:solidFill>
                <a:schemeClr val="lt2"/>
              </a:solidFill>
              <a:latin typeface="Rajdhani"/>
              <a:cs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2330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Understanding - </a:t>
            </a:r>
            <a:r>
              <a:rPr lang="tr-TR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Limitations</a:t>
            </a:r>
          </a:p>
        </p:txBody>
      </p:sp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5133384" y="1282069"/>
            <a:ext cx="2272500" cy="81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Delays-related tweets lack actionable insights for maintenance improvements</a:t>
            </a: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4255146" y="1755688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Picture 3" descr="A graph of a number of people">
            <a:extLst>
              <a:ext uri="{FF2B5EF4-FFF2-40B4-BE49-F238E27FC236}">
                <a16:creationId xmlns:a16="http://schemas.microsoft.com/office/drawing/2014/main" id="{568309CB-E534-CE66-B9BF-9C438D0A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55" y="663634"/>
            <a:ext cx="3736313" cy="25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Preparation</a:t>
            </a:r>
            <a:endParaRPr lang="tr-TR" sz="32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raphic 1" descr="Streetcar with solid fill">
            <a:extLst>
              <a:ext uri="{FF2B5EF4-FFF2-40B4-BE49-F238E27FC236}">
                <a16:creationId xmlns:a16="http://schemas.microsoft.com/office/drawing/2014/main" id="{C91641E8-13A6-832C-00C3-44BCB03E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6" y="944838"/>
            <a:ext cx="356615" cy="356615"/>
          </a:xfrm>
          <a:prstGeom prst="rect">
            <a:avLst/>
          </a:prstGeom>
        </p:spPr>
      </p:pic>
      <p:pic>
        <p:nvPicPr>
          <p:cNvPr id="5" name="Graphic 4" descr="Streetcar with solid fill">
            <a:extLst>
              <a:ext uri="{FF2B5EF4-FFF2-40B4-BE49-F238E27FC236}">
                <a16:creationId xmlns:a16="http://schemas.microsoft.com/office/drawing/2014/main" id="{B358B7A6-6CB3-65FF-8DDE-4F415DFE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6" y="1752963"/>
            <a:ext cx="356615" cy="35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468FB-5090-8DF0-D530-F3F01C50DE97}"/>
              </a:ext>
            </a:extLst>
          </p:cNvPr>
          <p:cNvSpPr txBox="1"/>
          <p:nvPr/>
        </p:nvSpPr>
        <p:spPr>
          <a:xfrm>
            <a:off x="1250156" y="969256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Handling Missing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F81D8-C208-DCB4-5115-02C77AEF66BD}"/>
              </a:ext>
            </a:extLst>
          </p:cNvPr>
          <p:cNvSpPr txBox="1"/>
          <p:nvPr/>
        </p:nvSpPr>
        <p:spPr>
          <a:xfrm>
            <a:off x="1250156" y="1777381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Identifying and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35218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93FA7-5708-67D7-ACBE-FEC9E099F0BC}"/>
              </a:ext>
            </a:extLst>
          </p:cNvPr>
          <p:cNvSpPr txBox="1"/>
          <p:nvPr/>
        </p:nvSpPr>
        <p:spPr>
          <a:xfrm>
            <a:off x="810635" y="1971109"/>
            <a:ext cx="737440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 fontAlgn="base">
              <a:buClr>
                <a:schemeClr val="tx2"/>
              </a:buClr>
            </a:pPr>
            <a:r>
              <a:rPr lang="en-US" sz="3200" dirty="0">
                <a:solidFill>
                  <a:schemeClr val="lt2"/>
                </a:solidFill>
                <a:latin typeface="Fira Sans Condensed"/>
              </a:rPr>
              <a:t>Thank you!</a:t>
            </a:r>
          </a:p>
          <a:p>
            <a:pPr>
              <a:buClr>
                <a:schemeClr val="tx2"/>
              </a:buClr>
            </a:pPr>
            <a:endParaRPr lang="tr-TR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Picture 782" descr="A train on a foggy night&#10;&#10;Description automatically generated">
            <a:extLst>
              <a:ext uri="{FF2B5EF4-FFF2-40B4-BE49-F238E27FC236}">
                <a16:creationId xmlns:a16="http://schemas.microsoft.com/office/drawing/2014/main" id="{46CFAEDD-0360-5F29-9BEE-46B1F8D7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2" y="219256"/>
            <a:ext cx="9006841" cy="509143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1244600" dist="63500" dir="19020000" algn="ctr" rotWithShape="0">
              <a:srgbClr val="000000">
                <a:alpha val="43137"/>
              </a:srgbClr>
            </a:outerShdw>
            <a:reflection blurRad="1270000" stA="0" endPos="65000" dist="990600" dir="5400000" sy="-100000" algn="bl" rotWithShape="0"/>
            <a:softEdge rad="635000"/>
          </a:effectLst>
        </p:spPr>
      </p:pic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20100" y="2078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Table</a:t>
            </a:r>
            <a:r>
              <a:rPr lang="tr-TR" dirty="0"/>
              <a:t> of Content</a:t>
            </a:r>
            <a:endParaRPr dirty="0"/>
          </a:p>
        </p:txBody>
      </p:sp>
      <p:grpSp>
        <p:nvGrpSpPr>
          <p:cNvPr id="707" name="Google Shape;707;p30"/>
          <p:cNvGrpSpPr/>
          <p:nvPr/>
        </p:nvGrpSpPr>
        <p:grpSpPr>
          <a:xfrm>
            <a:off x="576689" y="780567"/>
            <a:ext cx="3939026" cy="2887602"/>
            <a:chOff x="918688" y="1341269"/>
            <a:chExt cx="3988785" cy="2968628"/>
          </a:xfrm>
        </p:grpSpPr>
        <p:grpSp>
          <p:nvGrpSpPr>
            <p:cNvPr id="708" name="Google Shape;708;p30"/>
            <p:cNvGrpSpPr/>
            <p:nvPr/>
          </p:nvGrpSpPr>
          <p:grpSpPr>
            <a:xfrm>
              <a:off x="918688" y="1379873"/>
              <a:ext cx="3988785" cy="2930024"/>
              <a:chOff x="918688" y="1379873"/>
              <a:chExt cx="3988785" cy="2930024"/>
            </a:xfrm>
          </p:grpSpPr>
          <p:sp>
            <p:nvSpPr>
              <p:cNvPr id="709" name="Google Shape;709;p30"/>
              <p:cNvSpPr txBox="1"/>
              <p:nvPr/>
            </p:nvSpPr>
            <p:spPr>
              <a:xfrm>
                <a:off x="918688" y="3127123"/>
                <a:ext cx="3988785" cy="1182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Handling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Missing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Values</a:t>
                </a: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Identifying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and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Removing</a:t>
                </a:r>
                <a:r>
                  <a:rPr lang="tr-TR" sz="1800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r>
                  <a:rPr lang="tr-TR" sz="1800" dirty="0" err="1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Outliers</a:t>
                </a: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tr-TR" sz="18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tr-TR" sz="20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710" name="Google Shape;710;p30"/>
              <p:cNvSpPr txBox="1"/>
              <p:nvPr/>
            </p:nvSpPr>
            <p:spPr>
              <a:xfrm>
                <a:off x="1069856" y="1379873"/>
                <a:ext cx="184322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lt2"/>
                    </a:solidFill>
                    <a:latin typeface="Rajdhani"/>
                    <a:cs typeface="Rajdhani"/>
                  </a:rPr>
                  <a:t>Introduction</a:t>
                </a:r>
                <a:endParaRPr sz="2000" b="1" dirty="0">
                  <a:solidFill>
                    <a:schemeClr val="lt2"/>
                  </a:solidFill>
                  <a:latin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711" name="Google Shape;711;p30"/>
            <p:cNvSpPr txBox="1"/>
            <p:nvPr/>
          </p:nvSpPr>
          <p:spPr>
            <a:xfrm>
              <a:off x="3296099" y="1341269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22" name="Google Shape;722;p30"/>
          <p:cNvGrpSpPr/>
          <p:nvPr/>
        </p:nvGrpSpPr>
        <p:grpSpPr>
          <a:xfrm>
            <a:off x="5476732" y="1600488"/>
            <a:ext cx="2799237" cy="641084"/>
            <a:chOff x="5535122" y="2634933"/>
            <a:chExt cx="2923460" cy="619576"/>
          </a:xfrm>
        </p:grpSpPr>
        <p:sp>
          <p:nvSpPr>
            <p:cNvPr id="725" name="Google Shape;725;p30"/>
            <p:cNvSpPr txBox="1"/>
            <p:nvPr/>
          </p:nvSpPr>
          <p:spPr>
            <a:xfrm>
              <a:off x="6248482" y="2770009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26" name="Google Shape;726;p30"/>
            <p:cNvSpPr txBox="1"/>
            <p:nvPr/>
          </p:nvSpPr>
          <p:spPr>
            <a:xfrm>
              <a:off x="5535122" y="2634933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</a:t>
              </a:r>
              <a:r>
                <a:rPr lang="tr-TR" sz="20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</a:t>
              </a:r>
              <a:endParaRPr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8CCAD7-3565-8FBD-762D-E64AA4B2753C}"/>
              </a:ext>
            </a:extLst>
          </p:cNvPr>
          <p:cNvCxnSpPr>
            <a:cxnSpLocks/>
          </p:cNvCxnSpPr>
          <p:nvPr/>
        </p:nvCxnSpPr>
        <p:spPr>
          <a:xfrm>
            <a:off x="4774781" y="971490"/>
            <a:ext cx="0" cy="358696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B142A2F0-71B0-A87C-AF54-31B26BF01275}"/>
              </a:ext>
            </a:extLst>
          </p:cNvPr>
          <p:cNvCxnSpPr/>
          <p:nvPr/>
        </p:nvCxnSpPr>
        <p:spPr>
          <a:xfrm>
            <a:off x="3925895" y="38027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TextBox 672">
            <a:extLst>
              <a:ext uri="{FF2B5EF4-FFF2-40B4-BE49-F238E27FC236}">
                <a16:creationId xmlns:a16="http://schemas.microsoft.com/office/drawing/2014/main" id="{A0ECE4B7-32E0-A8D0-8C13-CB6EFB324408}"/>
              </a:ext>
            </a:extLst>
          </p:cNvPr>
          <p:cNvSpPr txBox="1"/>
          <p:nvPr/>
        </p:nvSpPr>
        <p:spPr>
          <a:xfrm>
            <a:off x="2482721" y="2209914"/>
            <a:ext cx="1748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3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72AC95D1-80C0-0263-ED3C-21D68345F13F}"/>
              </a:ext>
            </a:extLst>
          </p:cNvPr>
          <p:cNvSpPr txBox="1"/>
          <p:nvPr/>
        </p:nvSpPr>
        <p:spPr>
          <a:xfrm>
            <a:off x="747117" y="2217807"/>
            <a:ext cx="2381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Preparation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B3423450-4F43-7F28-9574-FE1B7BB63E8D}"/>
              </a:ext>
            </a:extLst>
          </p:cNvPr>
          <p:cNvSpPr txBox="1"/>
          <p:nvPr/>
        </p:nvSpPr>
        <p:spPr>
          <a:xfrm>
            <a:off x="6293650" y="3924219"/>
            <a:ext cx="1590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Summary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B7331666-3B1D-798A-A344-3A151124490D}"/>
              </a:ext>
            </a:extLst>
          </p:cNvPr>
          <p:cNvSpPr txBox="1"/>
          <p:nvPr/>
        </p:nvSpPr>
        <p:spPr>
          <a:xfrm>
            <a:off x="3240831" y="4285642"/>
            <a:ext cx="841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5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27D9DB57-61DE-D66F-73EF-1E1441F9FD04}"/>
              </a:ext>
            </a:extLst>
          </p:cNvPr>
          <p:cNvSpPr txBox="1"/>
          <p:nvPr/>
        </p:nvSpPr>
        <p:spPr>
          <a:xfrm>
            <a:off x="717039" y="4324329"/>
            <a:ext cx="2492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Next</a:t>
            </a:r>
            <a:r>
              <a:rPr lang="tr-TR" sz="2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Steps</a:t>
            </a:r>
            <a:endParaRPr lang="en-US" sz="2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744" name="Google Shape;741;p30">
            <a:extLst>
              <a:ext uri="{FF2B5EF4-FFF2-40B4-BE49-F238E27FC236}">
                <a16:creationId xmlns:a16="http://schemas.microsoft.com/office/drawing/2014/main" id="{263CDC1C-AA83-33C8-972D-2A03257DB6E4}"/>
              </a:ext>
            </a:extLst>
          </p:cNvPr>
          <p:cNvCxnSpPr>
            <a:cxnSpLocks/>
          </p:cNvCxnSpPr>
          <p:nvPr/>
        </p:nvCxnSpPr>
        <p:spPr>
          <a:xfrm flipV="1">
            <a:off x="3983598" y="986046"/>
            <a:ext cx="771267" cy="91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1" name="Google Shape;741;p30">
            <a:extLst>
              <a:ext uri="{FF2B5EF4-FFF2-40B4-BE49-F238E27FC236}">
                <a16:creationId xmlns:a16="http://schemas.microsoft.com/office/drawing/2014/main" id="{D4237317-2649-FC7A-3679-9FD02E94C85E}"/>
              </a:ext>
            </a:extLst>
          </p:cNvPr>
          <p:cNvCxnSpPr>
            <a:cxnSpLocks/>
          </p:cNvCxnSpPr>
          <p:nvPr/>
        </p:nvCxnSpPr>
        <p:spPr>
          <a:xfrm flipV="1">
            <a:off x="4183057" y="2434756"/>
            <a:ext cx="571808" cy="125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38;p30">
            <a:extLst>
              <a:ext uri="{FF2B5EF4-FFF2-40B4-BE49-F238E27FC236}">
                <a16:creationId xmlns:a16="http://schemas.microsoft.com/office/drawing/2014/main" id="{45228067-FA83-F16A-7147-B529C4D64D84}"/>
              </a:ext>
            </a:extLst>
          </p:cNvPr>
          <p:cNvCxnSpPr>
            <a:cxnSpLocks/>
          </p:cNvCxnSpPr>
          <p:nvPr/>
        </p:nvCxnSpPr>
        <p:spPr>
          <a:xfrm flipH="1">
            <a:off x="4774781" y="4100769"/>
            <a:ext cx="57180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41;p30">
            <a:extLst>
              <a:ext uri="{FF2B5EF4-FFF2-40B4-BE49-F238E27FC236}">
                <a16:creationId xmlns:a16="http://schemas.microsoft.com/office/drawing/2014/main" id="{BDDD3328-58FF-E4BB-1083-35CAD7ADCFF1}"/>
              </a:ext>
            </a:extLst>
          </p:cNvPr>
          <p:cNvCxnSpPr>
            <a:cxnSpLocks/>
          </p:cNvCxnSpPr>
          <p:nvPr/>
        </p:nvCxnSpPr>
        <p:spPr>
          <a:xfrm>
            <a:off x="4011325" y="4553374"/>
            <a:ext cx="74354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8F67B28E-D51E-D84B-1594-5FF79291E2E9}"/>
              </a:ext>
            </a:extLst>
          </p:cNvPr>
          <p:cNvSpPr txBox="1"/>
          <p:nvPr/>
        </p:nvSpPr>
        <p:spPr>
          <a:xfrm>
            <a:off x="5544142" y="3885532"/>
            <a:ext cx="554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0</a:t>
            </a: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4</a:t>
            </a:r>
            <a:endParaRPr lang="en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EDCF4-FAD7-2552-1541-1C4BC71520BA}"/>
              </a:ext>
            </a:extLst>
          </p:cNvPr>
          <p:cNvSpPr txBox="1"/>
          <p:nvPr/>
        </p:nvSpPr>
        <p:spPr>
          <a:xfrm>
            <a:off x="6289920" y="1636971"/>
            <a:ext cx="267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Data </a:t>
            </a:r>
            <a:r>
              <a:rPr lang="tr-TR" sz="2000" b="1" dirty="0" err="1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Understanding</a:t>
            </a:r>
            <a:endParaRPr lang="de-DE" sz="2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8" name="Google Shape;709;p30">
            <a:extLst>
              <a:ext uri="{FF2B5EF4-FFF2-40B4-BE49-F238E27FC236}">
                <a16:creationId xmlns:a16="http://schemas.microsoft.com/office/drawing/2014/main" id="{F7BE70CA-1F27-A2C9-9E6B-C2126A66819A}"/>
              </a:ext>
            </a:extLst>
          </p:cNvPr>
          <p:cNvSpPr txBox="1"/>
          <p:nvPr/>
        </p:nvSpPr>
        <p:spPr>
          <a:xfrm>
            <a:off x="6177054" y="1881450"/>
            <a:ext cx="2849378" cy="92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Structure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Annotations</a:t>
            </a:r>
            <a:endParaRPr lang="en-US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Volume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</a:t>
            </a:r>
            <a:r>
              <a:rPr lang="en-US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istributions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Representativeness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</a:t>
            </a:r>
            <a:r>
              <a:rPr lang="tr-TR" sz="1800" dirty="0" err="1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Limitations</a:t>
            </a: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tr-TR" sz="1800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9" name="Google Shape;738;p30">
            <a:extLst>
              <a:ext uri="{FF2B5EF4-FFF2-40B4-BE49-F238E27FC236}">
                <a16:creationId xmlns:a16="http://schemas.microsoft.com/office/drawing/2014/main" id="{DD5B94D0-0470-4544-B8C3-2CC7EF392B07}"/>
              </a:ext>
            </a:extLst>
          </p:cNvPr>
          <p:cNvCxnSpPr>
            <a:cxnSpLocks/>
          </p:cNvCxnSpPr>
          <p:nvPr/>
        </p:nvCxnSpPr>
        <p:spPr>
          <a:xfrm flipH="1">
            <a:off x="4774781" y="1817414"/>
            <a:ext cx="57180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8" y="1333863"/>
            <a:ext cx="356615" cy="3566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7C174-BCE2-5EA3-1D1F-96763413840F}"/>
              </a:ext>
            </a:extLst>
          </p:cNvPr>
          <p:cNvSpPr txBox="1"/>
          <p:nvPr/>
        </p:nvSpPr>
        <p:spPr>
          <a:xfrm>
            <a:off x="1187513" y="1358281"/>
            <a:ext cx="592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Purpose:</a:t>
            </a:r>
          </a:p>
        </p:txBody>
      </p:sp>
      <p:pic>
        <p:nvPicPr>
          <p:cNvPr id="4" name="Graphic 3" descr="Streetcar with solid fill">
            <a:extLst>
              <a:ext uri="{FF2B5EF4-FFF2-40B4-BE49-F238E27FC236}">
                <a16:creationId xmlns:a16="http://schemas.microsoft.com/office/drawing/2014/main" id="{6FD45707-2BFA-DDD5-7FDF-D1D74FF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97" y="1850595"/>
            <a:ext cx="356615" cy="356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5D381-63DA-2976-68DD-6513D2C35D2B}"/>
              </a:ext>
            </a:extLst>
          </p:cNvPr>
          <p:cNvSpPr txBox="1"/>
          <p:nvPr/>
        </p:nvSpPr>
        <p:spPr>
          <a:xfrm>
            <a:off x="1187512" y="1875013"/>
            <a:ext cx="592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Importance of Data Understanding and Data Preparation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599"/>
            <a:ext cx="7704000" cy="102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/>
              <a:t>Data </a:t>
            </a:r>
            <a:r>
              <a:rPr lang="tr-TR" dirty="0" err="1"/>
              <a:t>Structure</a:t>
            </a:r>
            <a:endParaRPr dirty="0"/>
          </a:p>
        </p:txBody>
      </p:sp>
      <p:sp>
        <p:nvSpPr>
          <p:cNvPr id="5" name="Google Shape;964;p34">
            <a:extLst>
              <a:ext uri="{FF2B5EF4-FFF2-40B4-BE49-F238E27FC236}">
                <a16:creationId xmlns:a16="http://schemas.microsoft.com/office/drawing/2014/main" id="{21DBFB2C-F1B6-B8EC-EA0A-4D4395C2CD18}"/>
              </a:ext>
            </a:extLst>
          </p:cNvPr>
          <p:cNvSpPr txBox="1"/>
          <p:nvPr/>
        </p:nvSpPr>
        <p:spPr>
          <a:xfrm>
            <a:off x="3117339" y="3274213"/>
            <a:ext cx="2497514" cy="7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</a:t>
            </a:r>
            <a:endParaRPr sz="3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" name="Google Shape;974;p34">
            <a:extLst>
              <a:ext uri="{FF2B5EF4-FFF2-40B4-BE49-F238E27FC236}">
                <a16:creationId xmlns:a16="http://schemas.microsoft.com/office/drawing/2014/main" id="{A40B7A1B-583E-6E99-21C1-A18E06743ED9}"/>
              </a:ext>
            </a:extLst>
          </p:cNvPr>
          <p:cNvGrpSpPr/>
          <p:nvPr/>
        </p:nvGrpSpPr>
        <p:grpSpPr>
          <a:xfrm>
            <a:off x="74218" y="2569266"/>
            <a:ext cx="1916329" cy="855992"/>
            <a:chOff x="713225" y="3745144"/>
            <a:chExt cx="2315400" cy="743899"/>
          </a:xfrm>
        </p:grpSpPr>
        <p:sp>
          <p:nvSpPr>
            <p:cNvPr id="53" name="Google Shape;975;p34">
              <a:extLst>
                <a:ext uri="{FF2B5EF4-FFF2-40B4-BE49-F238E27FC236}">
                  <a16:creationId xmlns:a16="http://schemas.microsoft.com/office/drawing/2014/main" id="{C36656CE-C8DA-F404-97DC-1AB227293E28}"/>
                </a:ext>
              </a:extLst>
            </p:cNvPr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Quality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4" name="Google Shape;976;p34">
              <a:extLst>
                <a:ext uri="{FF2B5EF4-FFF2-40B4-BE49-F238E27FC236}">
                  <a16:creationId xmlns:a16="http://schemas.microsoft.com/office/drawing/2014/main" id="{EDE195A7-9164-9F86-F89C-E0DF3C6E9633}"/>
                </a:ext>
              </a:extLst>
            </p:cNvPr>
            <p:cNvSpPr txBox="1"/>
            <p:nvPr/>
          </p:nvSpPr>
          <p:spPr>
            <a:xfrm flipH="1">
              <a:off x="813962" y="4004543"/>
              <a:ext cx="203022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2219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Duplicates</a:t>
              </a:r>
              <a:endParaRPr lang="tr-TR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3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columns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have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missing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" name="Google Shape;977;p34">
            <a:extLst>
              <a:ext uri="{FF2B5EF4-FFF2-40B4-BE49-F238E27FC236}">
                <a16:creationId xmlns:a16="http://schemas.microsoft.com/office/drawing/2014/main" id="{A2FD10BF-E36D-4D2A-AE38-FCB1919B11A2}"/>
              </a:ext>
            </a:extLst>
          </p:cNvPr>
          <p:cNvGrpSpPr/>
          <p:nvPr/>
        </p:nvGrpSpPr>
        <p:grpSpPr>
          <a:xfrm>
            <a:off x="6426517" y="1532616"/>
            <a:ext cx="2277374" cy="756495"/>
            <a:chOff x="6432789" y="1895385"/>
            <a:chExt cx="2320299" cy="756495"/>
          </a:xfrm>
        </p:grpSpPr>
        <p:sp>
          <p:nvSpPr>
            <p:cNvPr id="51" name="Google Shape;978;p34">
              <a:extLst>
                <a:ext uri="{FF2B5EF4-FFF2-40B4-BE49-F238E27FC236}">
                  <a16:creationId xmlns:a16="http://schemas.microsoft.com/office/drawing/2014/main" id="{C515B64A-A13B-A42F-4C5A-1BF5C1EA4519}"/>
                </a:ext>
              </a:extLst>
            </p:cNvPr>
            <p:cNvSpPr txBox="1"/>
            <p:nvPr/>
          </p:nvSpPr>
          <p:spPr>
            <a:xfrm flipH="1">
              <a:off x="6432789" y="1895385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Format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2" name="Google Shape;979;p34">
              <a:extLst>
                <a:ext uri="{FF2B5EF4-FFF2-40B4-BE49-F238E27FC236}">
                  <a16:creationId xmlns:a16="http://schemas.microsoft.com/office/drawing/2014/main" id="{6455E35D-B7B6-3F0B-F809-A1F99061AF1E}"/>
                </a:ext>
              </a:extLst>
            </p:cNvPr>
            <p:cNvSpPr txBox="1"/>
            <p:nvPr/>
          </p:nvSpPr>
          <p:spPr>
            <a:xfrm flipH="1">
              <a:off x="6437688" y="2167380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JSON File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" name="Google Shape;980;p34">
            <a:extLst>
              <a:ext uri="{FF2B5EF4-FFF2-40B4-BE49-F238E27FC236}">
                <a16:creationId xmlns:a16="http://schemas.microsoft.com/office/drawing/2014/main" id="{EDE11AFB-8719-AA6A-9BF3-1D963F3C78DA}"/>
              </a:ext>
            </a:extLst>
          </p:cNvPr>
          <p:cNvGrpSpPr/>
          <p:nvPr/>
        </p:nvGrpSpPr>
        <p:grpSpPr>
          <a:xfrm>
            <a:off x="6278482" y="2573152"/>
            <a:ext cx="2420601" cy="744958"/>
            <a:chOff x="6475291" y="3744975"/>
            <a:chExt cx="2338371" cy="744958"/>
          </a:xfrm>
        </p:grpSpPr>
        <p:sp>
          <p:nvSpPr>
            <p:cNvPr id="49" name="Google Shape;981;p34">
              <a:extLst>
                <a:ext uri="{FF2B5EF4-FFF2-40B4-BE49-F238E27FC236}">
                  <a16:creationId xmlns:a16="http://schemas.microsoft.com/office/drawing/2014/main" id="{9E71D3D2-CA44-1B52-82D7-05E53B13B7DA}"/>
                </a:ext>
              </a:extLst>
            </p:cNvPr>
            <p:cNvSpPr txBox="1"/>
            <p:nvPr/>
          </p:nvSpPr>
          <p:spPr>
            <a:xfrm flipH="1">
              <a:off x="6475291" y="3744975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Size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0" name="Google Shape;982;p34">
              <a:extLst>
                <a:ext uri="{FF2B5EF4-FFF2-40B4-BE49-F238E27FC236}">
                  <a16:creationId xmlns:a16="http://schemas.microsoft.com/office/drawing/2014/main" id="{31C04E68-940D-A7DF-79DD-AB9989A3A912}"/>
                </a:ext>
              </a:extLst>
            </p:cNvPr>
            <p:cNvSpPr txBox="1"/>
            <p:nvPr/>
          </p:nvSpPr>
          <p:spPr>
            <a:xfrm flipH="1">
              <a:off x="6498262" y="4005433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16.949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Rows</a:t>
              </a:r>
              <a:endParaRPr lang="tr-TR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Columns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76" name="Google Shape;738;p30">
            <a:extLst>
              <a:ext uri="{FF2B5EF4-FFF2-40B4-BE49-F238E27FC236}">
                <a16:creationId xmlns:a16="http://schemas.microsoft.com/office/drawing/2014/main" id="{48A408EE-0470-4D0C-5866-FBEFC2586381}"/>
              </a:ext>
            </a:extLst>
          </p:cNvPr>
          <p:cNvCxnSpPr>
            <a:cxnSpLocks/>
          </p:cNvCxnSpPr>
          <p:nvPr/>
        </p:nvCxnSpPr>
        <p:spPr>
          <a:xfrm>
            <a:off x="5210896" y="2822543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" name="Google Shape;738;p30">
            <a:extLst>
              <a:ext uri="{FF2B5EF4-FFF2-40B4-BE49-F238E27FC236}">
                <a16:creationId xmlns:a16="http://schemas.microsoft.com/office/drawing/2014/main" id="{DC673BAE-DC99-FC1F-6A39-8692C5DC5CCB}"/>
              </a:ext>
            </a:extLst>
          </p:cNvPr>
          <p:cNvCxnSpPr>
            <a:cxnSpLocks/>
          </p:cNvCxnSpPr>
          <p:nvPr/>
        </p:nvCxnSpPr>
        <p:spPr>
          <a:xfrm>
            <a:off x="5210896" y="1698279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" name="Google Shape;738;p30">
            <a:extLst>
              <a:ext uri="{FF2B5EF4-FFF2-40B4-BE49-F238E27FC236}">
                <a16:creationId xmlns:a16="http://schemas.microsoft.com/office/drawing/2014/main" id="{696D1987-396D-8831-99F1-7B2D8BAE7A94}"/>
              </a:ext>
            </a:extLst>
          </p:cNvPr>
          <p:cNvCxnSpPr>
            <a:cxnSpLocks/>
          </p:cNvCxnSpPr>
          <p:nvPr/>
        </p:nvCxnSpPr>
        <p:spPr>
          <a:xfrm>
            <a:off x="5210896" y="4221030"/>
            <a:ext cx="855970" cy="1390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1" name="Google Shape;977;p34">
            <a:extLst>
              <a:ext uri="{FF2B5EF4-FFF2-40B4-BE49-F238E27FC236}">
                <a16:creationId xmlns:a16="http://schemas.microsoft.com/office/drawing/2014/main" id="{7557C67A-40BB-6A77-6A08-7F46EF987848}"/>
              </a:ext>
            </a:extLst>
          </p:cNvPr>
          <p:cNvGrpSpPr/>
          <p:nvPr/>
        </p:nvGrpSpPr>
        <p:grpSpPr>
          <a:xfrm>
            <a:off x="6426517" y="4534456"/>
            <a:ext cx="2396823" cy="165122"/>
            <a:chOff x="6110725" y="1875419"/>
            <a:chExt cx="2315400" cy="744603"/>
          </a:xfrm>
        </p:grpSpPr>
        <p:sp>
          <p:nvSpPr>
            <p:cNvPr id="82" name="Google Shape;978;p34">
              <a:extLst>
                <a:ext uri="{FF2B5EF4-FFF2-40B4-BE49-F238E27FC236}">
                  <a16:creationId xmlns:a16="http://schemas.microsoft.com/office/drawing/2014/main" id="{F8C51896-2722-97B1-4A97-51472B9381EB}"/>
                </a:ext>
              </a:extLst>
            </p:cNvPr>
            <p:cNvSpPr txBox="1"/>
            <p:nvPr/>
          </p:nvSpPr>
          <p:spPr>
            <a:xfrm flipH="1">
              <a:off x="6263340" y="1875419"/>
              <a:ext cx="2007801" cy="475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Organization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3" name="Google Shape;979;p34">
              <a:extLst>
                <a:ext uri="{FF2B5EF4-FFF2-40B4-BE49-F238E27FC236}">
                  <a16:creationId xmlns:a16="http://schemas.microsoft.com/office/drawing/2014/main" id="{3AC06D52-42A9-9F8A-792E-14AAAB836A33}"/>
                </a:ext>
              </a:extLst>
            </p:cNvPr>
            <p:cNvSpPr txBox="1"/>
            <p:nvPr/>
          </p:nvSpPr>
          <p:spPr>
            <a:xfrm flipH="1">
              <a:off x="6110725" y="213552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Flat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File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547FCB-6133-672B-3504-3AA9E87C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253656" y="2604471"/>
            <a:ext cx="436143" cy="436143"/>
          </a:xfrm>
          <a:prstGeom prst="rect">
            <a:avLst/>
          </a:prstGeom>
        </p:spPr>
      </p:pic>
      <p:pic>
        <p:nvPicPr>
          <p:cNvPr id="91" name="Picture 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45CD8-A801-4920-8C54-2AC1B5F37A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13344" y="1446829"/>
            <a:ext cx="436143" cy="484501"/>
          </a:xfrm>
          <a:prstGeom prst="rect">
            <a:avLst/>
          </a:prstGeom>
        </p:spPr>
      </p:pic>
      <p:pic>
        <p:nvPicPr>
          <p:cNvPr id="93" name="Picture 9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FF1468-542C-1EEC-D532-4B2A5C78A7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201592" y="3985731"/>
            <a:ext cx="548725" cy="548725"/>
          </a:xfrm>
          <a:prstGeom prst="rect">
            <a:avLst/>
          </a:prstGeom>
        </p:spPr>
      </p:pic>
      <p:pic>
        <p:nvPicPr>
          <p:cNvPr id="95" name="Picture 9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AEF87D-A85C-11AF-7ADF-597EECE81EE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82714" y="2346112"/>
            <a:ext cx="966764" cy="966764"/>
          </a:xfrm>
          <a:prstGeom prst="rect">
            <a:avLst/>
          </a:prstGeom>
        </p:spPr>
      </p:pic>
      <p:cxnSp>
        <p:nvCxnSpPr>
          <p:cNvPr id="96" name="Google Shape;738;p30">
            <a:extLst>
              <a:ext uri="{FF2B5EF4-FFF2-40B4-BE49-F238E27FC236}">
                <a16:creationId xmlns:a16="http://schemas.microsoft.com/office/drawing/2014/main" id="{C26166AC-DD34-9171-9EFC-5F85FBA3EF66}"/>
              </a:ext>
            </a:extLst>
          </p:cNvPr>
          <p:cNvCxnSpPr>
            <a:cxnSpLocks/>
          </p:cNvCxnSpPr>
          <p:nvPr/>
        </p:nvCxnSpPr>
        <p:spPr>
          <a:xfrm flipH="1">
            <a:off x="2486578" y="2774341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0" name="Picture 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3A62A4-D491-BBF9-C7A3-D6008F04481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966385" y="2604471"/>
            <a:ext cx="395261" cy="395261"/>
          </a:xfrm>
          <a:prstGeom prst="rect">
            <a:avLst/>
          </a:prstGeom>
        </p:spPr>
      </p:pic>
      <p:cxnSp>
        <p:nvCxnSpPr>
          <p:cNvPr id="101" name="Google Shape;738;p30">
            <a:extLst>
              <a:ext uri="{FF2B5EF4-FFF2-40B4-BE49-F238E27FC236}">
                <a16:creationId xmlns:a16="http://schemas.microsoft.com/office/drawing/2014/main" id="{D36BE9F1-28D0-122F-6365-8C09806ACB36}"/>
              </a:ext>
            </a:extLst>
          </p:cNvPr>
          <p:cNvCxnSpPr>
            <a:cxnSpLocks/>
          </p:cNvCxnSpPr>
          <p:nvPr/>
        </p:nvCxnSpPr>
        <p:spPr>
          <a:xfrm flipH="1">
            <a:off x="2486578" y="4140171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2" name="Google Shape;974;p34">
            <a:extLst>
              <a:ext uri="{FF2B5EF4-FFF2-40B4-BE49-F238E27FC236}">
                <a16:creationId xmlns:a16="http://schemas.microsoft.com/office/drawing/2014/main" id="{09190FD5-8B45-C1D7-E9B6-7683FF4D51E0}"/>
              </a:ext>
            </a:extLst>
          </p:cNvPr>
          <p:cNvGrpSpPr/>
          <p:nvPr/>
        </p:nvGrpSpPr>
        <p:grpSpPr>
          <a:xfrm>
            <a:off x="96340" y="3878536"/>
            <a:ext cx="1951607" cy="821042"/>
            <a:chOff x="713225" y="3745144"/>
            <a:chExt cx="2315400" cy="713526"/>
          </a:xfrm>
        </p:grpSpPr>
        <p:sp>
          <p:nvSpPr>
            <p:cNvPr id="103" name="Google Shape;975;p34">
              <a:extLst>
                <a:ext uri="{FF2B5EF4-FFF2-40B4-BE49-F238E27FC236}">
                  <a16:creationId xmlns:a16="http://schemas.microsoft.com/office/drawing/2014/main" id="{60C5AD19-D060-A9D8-50C2-BE1FA7914BEE}"/>
                </a:ext>
              </a:extLst>
            </p:cNvPr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Types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" name="Google Shape;976;p34">
              <a:extLst>
                <a:ext uri="{FF2B5EF4-FFF2-40B4-BE49-F238E27FC236}">
                  <a16:creationId xmlns:a16="http://schemas.microsoft.com/office/drawing/2014/main" id="{2C416DC4-DDC4-6FF6-BB37-052B8B0FD963}"/>
                </a:ext>
              </a:extLst>
            </p:cNvPr>
            <p:cNvSpPr txBox="1"/>
            <p:nvPr/>
          </p:nvSpPr>
          <p:spPr>
            <a:xfrm flipH="1">
              <a:off x="810103" y="3974170"/>
              <a:ext cx="2070706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Date</a:t>
              </a: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/Time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4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Categorical</a:t>
              </a:r>
              <a:endParaRPr lang="tr-TR"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8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Numeric</a:t>
              </a: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,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String</a:t>
              </a:r>
              <a:endParaRPr lang="tr-TR"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5 </a:t>
              </a:r>
              <a:r>
                <a:rPr lang="tr-TR" sz="1200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Constant</a:t>
              </a:r>
              <a:endParaRPr sz="1200"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05" name="Google Shape;738;p30">
            <a:extLst>
              <a:ext uri="{FF2B5EF4-FFF2-40B4-BE49-F238E27FC236}">
                <a16:creationId xmlns:a16="http://schemas.microsoft.com/office/drawing/2014/main" id="{376F176D-5EBF-836C-D61C-7F5C48DB0187}"/>
              </a:ext>
            </a:extLst>
          </p:cNvPr>
          <p:cNvCxnSpPr>
            <a:cxnSpLocks/>
          </p:cNvCxnSpPr>
          <p:nvPr/>
        </p:nvCxnSpPr>
        <p:spPr>
          <a:xfrm flipH="1">
            <a:off x="2495200" y="1699360"/>
            <a:ext cx="8759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6" name="Google Shape;974;p34">
            <a:extLst>
              <a:ext uri="{FF2B5EF4-FFF2-40B4-BE49-F238E27FC236}">
                <a16:creationId xmlns:a16="http://schemas.microsoft.com/office/drawing/2014/main" id="{45AB805E-59FB-C895-D9EA-D850A247F8E0}"/>
              </a:ext>
            </a:extLst>
          </p:cNvPr>
          <p:cNvGrpSpPr/>
          <p:nvPr/>
        </p:nvGrpSpPr>
        <p:grpSpPr>
          <a:xfrm>
            <a:off x="38940" y="1446829"/>
            <a:ext cx="1951607" cy="874686"/>
            <a:chOff x="692297" y="3728898"/>
            <a:chExt cx="2315400" cy="760145"/>
          </a:xfrm>
        </p:grpSpPr>
        <p:sp>
          <p:nvSpPr>
            <p:cNvPr id="107" name="Google Shape;975;p34">
              <a:extLst>
                <a:ext uri="{FF2B5EF4-FFF2-40B4-BE49-F238E27FC236}">
                  <a16:creationId xmlns:a16="http://schemas.microsoft.com/office/drawing/2014/main" id="{ED7B9B14-DABF-44A9-8D7F-A178050EA3BC}"/>
                </a:ext>
              </a:extLst>
            </p:cNvPr>
            <p:cNvSpPr txBox="1"/>
            <p:nvPr/>
          </p:nvSpPr>
          <p:spPr>
            <a:xfrm flipH="1">
              <a:off x="692297" y="3728898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</a:t>
              </a:r>
              <a:r>
                <a:rPr lang="tr-TR" sz="2400" b="1" dirty="0" err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Sources</a:t>
              </a:r>
              <a:endParaRPr lang="tr-TR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8" name="Google Shape;976;p34">
              <a:extLst>
                <a:ext uri="{FF2B5EF4-FFF2-40B4-BE49-F238E27FC236}">
                  <a16:creationId xmlns:a16="http://schemas.microsoft.com/office/drawing/2014/main" id="{C45BA60B-EBF9-6658-A277-D4D5119F84B9}"/>
                </a:ext>
              </a:extLst>
            </p:cNvPr>
            <p:cNvSpPr txBox="1"/>
            <p:nvPr/>
          </p:nvSpPr>
          <p:spPr>
            <a:xfrm flipH="1">
              <a:off x="813962" y="4004543"/>
              <a:ext cx="203022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different</a:t>
              </a:r>
              <a:r>
                <a:rPr lang="tr-TR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tr-TR" dirty="0" err="1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sources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110" name="Picture 1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DA27A6-6106-CEE1-6C52-BD10F7865BE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899164" y="1432876"/>
            <a:ext cx="529702" cy="529702"/>
          </a:xfrm>
          <a:prstGeom prst="rect">
            <a:avLst/>
          </a:prstGeom>
        </p:spPr>
      </p:pic>
      <p:pic>
        <p:nvPicPr>
          <p:cNvPr id="112" name="Picture 1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38F4FB-C8F3-085D-1EA8-5BF0C0AE044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911487" y="3894267"/>
            <a:ext cx="529702" cy="5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 err="1"/>
              <a:t>Annotations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665" y="1576280"/>
            <a:ext cx="356615" cy="356615"/>
          </a:xfrm>
          <a:prstGeom prst="rect">
            <a:avLst/>
          </a:prstGeom>
        </p:spPr>
      </p:pic>
      <p:pic>
        <p:nvPicPr>
          <p:cNvPr id="6" name="Picture 5" descr="A chart of a social media funnel&#10;&#10;Description automatically generated with medium confidence">
            <a:extLst>
              <a:ext uri="{FF2B5EF4-FFF2-40B4-BE49-F238E27FC236}">
                <a16:creationId xmlns:a16="http://schemas.microsoft.com/office/drawing/2014/main" id="{6E387028-D973-607E-C75A-18159E3D2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4" y="2471504"/>
            <a:ext cx="3496928" cy="2586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D9535-590D-6EC7-E93E-B511B5D23413}"/>
              </a:ext>
            </a:extLst>
          </p:cNvPr>
          <p:cNvSpPr txBox="1"/>
          <p:nvPr/>
        </p:nvSpPr>
        <p:spPr>
          <a:xfrm>
            <a:off x="5179423" y="1343014"/>
            <a:ext cx="3964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Extra Condensed" panose="020F0502020204030204" pitchFamily="34" charset="0"/>
              </a:rPr>
              <a:t>The dataset includes sentiment annotations in the form of a 'Sentiment' column, categorising tweets into negative, positive, and neutral sentiments</a:t>
            </a:r>
            <a:r>
              <a:rPr lang="tr-TR" sz="1600" dirty="0">
                <a:solidFill>
                  <a:schemeClr val="tx2"/>
                </a:solidFill>
                <a:latin typeface="Fira Sans Extra Condensed" panose="020F0502020204030204" pitchFamily="34" charset="0"/>
              </a:rPr>
              <a:t>.</a:t>
            </a:r>
            <a:endParaRPr lang="en-GB" sz="1600" dirty="0">
              <a:solidFill>
                <a:schemeClr val="tx2"/>
              </a:solidFill>
              <a:latin typeface="Fira Sans Extra Condensed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0A2DC-E26D-EB83-1E78-19C48B5FC17F}"/>
              </a:ext>
            </a:extLst>
          </p:cNvPr>
          <p:cNvSpPr txBox="1"/>
          <p:nvPr/>
        </p:nvSpPr>
        <p:spPr>
          <a:xfrm>
            <a:off x="6704510" y="4767941"/>
            <a:ext cx="738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00" dirty="0" err="1">
                <a:solidFill>
                  <a:schemeClr val="tx2"/>
                </a:solidFill>
              </a:rPr>
              <a:t>positive</a:t>
            </a:r>
            <a:endParaRPr lang="en-GB" sz="7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CD60-AC29-0AA6-D7C2-FC5E0EA613F3}"/>
              </a:ext>
            </a:extLst>
          </p:cNvPr>
          <p:cNvSpPr txBox="1"/>
          <p:nvPr/>
        </p:nvSpPr>
        <p:spPr>
          <a:xfrm>
            <a:off x="960120" y="1343014"/>
            <a:ext cx="373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includes categorical annotations for tweet topics, allowing us to classify and analyse tweets based on their respective subjects or themes.</a:t>
            </a:r>
          </a:p>
        </p:txBody>
      </p:sp>
      <p:pic>
        <p:nvPicPr>
          <p:cNvPr id="10" name="Graphic 9" descr="Streetcar with solid fill">
            <a:extLst>
              <a:ext uri="{FF2B5EF4-FFF2-40B4-BE49-F238E27FC236}">
                <a16:creationId xmlns:a16="http://schemas.microsoft.com/office/drawing/2014/main" id="{5AED3C55-F4B8-F54F-E05C-74BFACE3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9676" y="1576280"/>
            <a:ext cx="356615" cy="356615"/>
          </a:xfrm>
          <a:prstGeom prst="rect">
            <a:avLst/>
          </a:prstGeom>
        </p:spPr>
      </p:pic>
      <p:pic>
        <p:nvPicPr>
          <p:cNvPr id="11" name="Picture 10" descr="A graph of a number of people">
            <a:extLst>
              <a:ext uri="{FF2B5EF4-FFF2-40B4-BE49-F238E27FC236}">
                <a16:creationId xmlns:a16="http://schemas.microsoft.com/office/drawing/2014/main" id="{6E4FEF3A-E804-5738-5D3A-814847848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87" y="2471504"/>
            <a:ext cx="3736313" cy="25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8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</a:t>
            </a:r>
            <a:r>
              <a:rPr lang="tr-TR" dirty="0" err="1"/>
              <a:t>Understanding</a:t>
            </a:r>
            <a:br>
              <a:rPr lang="tr-TR" dirty="0"/>
            </a:br>
            <a:r>
              <a:rPr lang="tr-TR" dirty="0"/>
              <a:t>Data Volume</a:t>
            </a:r>
            <a:endParaRPr dirty="0"/>
          </a:p>
        </p:txBody>
      </p:sp>
      <p:pic>
        <p:nvPicPr>
          <p:cNvPr id="3" name="Graphic 2" descr="Streetcar with solid fill">
            <a:extLst>
              <a:ext uri="{FF2B5EF4-FFF2-40B4-BE49-F238E27FC236}">
                <a16:creationId xmlns:a16="http://schemas.microsoft.com/office/drawing/2014/main" id="{512C4BF7-4BD4-C44F-6C4A-46926822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90" y="992092"/>
            <a:ext cx="356615" cy="356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B817A-97F6-8869-31CC-90AF512BFC1E}"/>
              </a:ext>
            </a:extLst>
          </p:cNvPr>
          <p:cNvSpPr txBox="1"/>
          <p:nvPr/>
        </p:nvSpPr>
        <p:spPr>
          <a:xfrm>
            <a:off x="953587" y="1001122"/>
            <a:ext cx="77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size of 16,949 tweets provides a substantial volume for the analysis.</a:t>
            </a:r>
          </a:p>
        </p:txBody>
      </p:sp>
      <p:pic>
        <p:nvPicPr>
          <p:cNvPr id="7" name="Graphic 6" descr="Streetcar with solid fill">
            <a:extLst>
              <a:ext uri="{FF2B5EF4-FFF2-40B4-BE49-F238E27FC236}">
                <a16:creationId xmlns:a16="http://schemas.microsoft.com/office/drawing/2014/main" id="{8DBF91DB-6990-04E5-8388-67CCA1944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590" y="1562503"/>
            <a:ext cx="356615" cy="35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BF49F-43D7-D114-7B3D-68BAA9D09FB1}"/>
              </a:ext>
            </a:extLst>
          </p:cNvPr>
          <p:cNvSpPr txBox="1"/>
          <p:nvPr/>
        </p:nvSpPr>
        <p:spPr>
          <a:xfrm>
            <a:off x="953587" y="1553472"/>
            <a:ext cx="770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The dataset contains 5+1 single-valued column with uniform </a:t>
            </a:r>
          </a:p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information across all rows.</a:t>
            </a:r>
            <a:endParaRPr lang="en-GB" sz="16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CD051-D868-4FE4-EA1E-1344B448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79" y="2343012"/>
            <a:ext cx="2459712" cy="2783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5265C-7970-A813-8194-637436B9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231" y="2343012"/>
            <a:ext cx="2600645" cy="2790605"/>
          </a:xfrm>
          <a:prstGeom prst="rect">
            <a:avLst/>
          </a:prstGeom>
        </p:spPr>
      </p:pic>
      <p:pic>
        <p:nvPicPr>
          <p:cNvPr id="11" name="Graphic 10" descr="Streetcar with solid fill">
            <a:extLst>
              <a:ext uri="{FF2B5EF4-FFF2-40B4-BE49-F238E27FC236}">
                <a16:creationId xmlns:a16="http://schemas.microsoft.com/office/drawing/2014/main" id="{A3CD9409-5FDB-FFC4-5FAF-53F4B301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3876" y="2288393"/>
            <a:ext cx="356868" cy="356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D0A7B-7FB0-98FD-8B89-FBCFF7340B89}"/>
              </a:ext>
            </a:extLst>
          </p:cNvPr>
          <p:cNvSpPr txBox="1"/>
          <p:nvPr/>
        </p:nvSpPr>
        <p:spPr>
          <a:xfrm>
            <a:off x="5894872" y="2279362"/>
            <a:ext cx="324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ira Sans Condensed" panose="020B0503050000020004" pitchFamily="34" charset="0"/>
              </a:rPr>
              <a:t>Dataset exhibits diverse user interactions and content </a:t>
            </a:r>
            <a:r>
              <a:rPr lang="en-US" sz="16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categorisations</a:t>
            </a:r>
            <a:endParaRPr lang="en-GB" sz="16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9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cxnSp>
        <p:nvCxnSpPr>
          <p:cNvPr id="4" name="Google Shape;789;p31">
            <a:extLst>
              <a:ext uri="{FF2B5EF4-FFF2-40B4-BE49-F238E27FC236}">
                <a16:creationId xmlns:a16="http://schemas.microsoft.com/office/drawing/2014/main" id="{FF541F8E-7EA2-E3E5-D94D-58DCD702B09D}"/>
              </a:ext>
            </a:extLst>
          </p:cNvPr>
          <p:cNvCxnSpPr>
            <a:cxnSpLocks/>
          </p:cNvCxnSpPr>
          <p:nvPr/>
        </p:nvCxnSpPr>
        <p:spPr>
          <a:xfrm>
            <a:off x="3313192" y="1507568"/>
            <a:ext cx="38726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Google Shape;783;p31">
            <a:extLst>
              <a:ext uri="{FF2B5EF4-FFF2-40B4-BE49-F238E27FC236}">
                <a16:creationId xmlns:a16="http://schemas.microsoft.com/office/drawing/2014/main" id="{9C176669-4F06-C406-A830-93BF23521CE6}"/>
              </a:ext>
            </a:extLst>
          </p:cNvPr>
          <p:cNvSpPr txBox="1"/>
          <p:nvPr/>
        </p:nvSpPr>
        <p:spPr>
          <a:xfrm flipH="1">
            <a:off x="3700459" y="661235"/>
            <a:ext cx="1507332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Length of tweets are controlled to </a:t>
            </a:r>
            <a:r>
              <a:rPr lang="en-US" dirty="0">
                <a:solidFill>
                  <a:schemeClr val="lt2"/>
                </a:solidFill>
                <a:latin typeface="Fira Sans Condensed"/>
              </a:rPr>
              <a:t>tailor NLP models for accurate classification and recommendation tasks using social media data.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52847D-4DF8-252B-4096-913DD1D4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7" y="632930"/>
            <a:ext cx="3109144" cy="19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789;p31">
            <a:extLst>
              <a:ext uri="{FF2B5EF4-FFF2-40B4-BE49-F238E27FC236}">
                <a16:creationId xmlns:a16="http://schemas.microsoft.com/office/drawing/2014/main" id="{39B086A5-E814-B846-096E-B9599F52693F}"/>
              </a:ext>
            </a:extLst>
          </p:cNvPr>
          <p:cNvCxnSpPr>
            <a:cxnSpLocks/>
          </p:cNvCxnSpPr>
          <p:nvPr/>
        </p:nvCxnSpPr>
        <p:spPr>
          <a:xfrm flipV="1">
            <a:off x="2836946" y="3727492"/>
            <a:ext cx="392029" cy="41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783;p31">
            <a:extLst>
              <a:ext uri="{FF2B5EF4-FFF2-40B4-BE49-F238E27FC236}">
                <a16:creationId xmlns:a16="http://schemas.microsoft.com/office/drawing/2014/main" id="{047194C2-A474-E93F-754A-A385381C2642}"/>
              </a:ext>
            </a:extLst>
          </p:cNvPr>
          <p:cNvSpPr txBox="1"/>
          <p:nvPr/>
        </p:nvSpPr>
        <p:spPr>
          <a:xfrm flipH="1">
            <a:off x="3228975" y="2943456"/>
            <a:ext cx="1578769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Analyzing sentiment in tweets allows to gauge customer sentiment towards Thameslink's maintenance services.</a:t>
            </a:r>
            <a:br>
              <a:rPr lang="en-US" b="0" dirty="0">
                <a:effectLst/>
              </a:rPr>
            </a:br>
            <a:endParaRPr lang="en-US"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089ED-1481-4FF0-5E1E-DDB9A815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30" y="712152"/>
            <a:ext cx="2791701" cy="2174488"/>
          </a:xfrm>
          <a:prstGeom prst="rect">
            <a:avLst/>
          </a:prstGeom>
        </p:spPr>
      </p:pic>
      <p:cxnSp>
        <p:nvCxnSpPr>
          <p:cNvPr id="11" name="Google Shape;789;p31">
            <a:extLst>
              <a:ext uri="{FF2B5EF4-FFF2-40B4-BE49-F238E27FC236}">
                <a16:creationId xmlns:a16="http://schemas.microsoft.com/office/drawing/2014/main" id="{AC8E5862-1FF8-266E-8E5E-D223F633AEDE}"/>
              </a:ext>
            </a:extLst>
          </p:cNvPr>
          <p:cNvCxnSpPr>
            <a:cxnSpLocks/>
          </p:cNvCxnSpPr>
          <p:nvPr/>
        </p:nvCxnSpPr>
        <p:spPr>
          <a:xfrm>
            <a:off x="7301790" y="2943456"/>
            <a:ext cx="0" cy="39743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783;p31">
            <a:extLst>
              <a:ext uri="{FF2B5EF4-FFF2-40B4-BE49-F238E27FC236}">
                <a16:creationId xmlns:a16="http://schemas.microsoft.com/office/drawing/2014/main" id="{51C089BB-3B92-5F98-F2B3-8B6954FEAD80}"/>
              </a:ext>
            </a:extLst>
          </p:cNvPr>
          <p:cNvSpPr txBox="1"/>
          <p:nvPr/>
        </p:nvSpPr>
        <p:spPr>
          <a:xfrm flipH="1">
            <a:off x="6218761" y="3421684"/>
            <a:ext cx="2205339" cy="9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Customers are more likely to write longer tweets if the sentiment is negative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63B870F-03AA-CA2A-ED41-9C1B623E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" y="2834998"/>
            <a:ext cx="2627293" cy="17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4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9BC7E9-1E2A-69E6-A1C3-8F068772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6" y="663634"/>
            <a:ext cx="4409087" cy="219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83;p31">
            <a:extLst>
              <a:ext uri="{FF2B5EF4-FFF2-40B4-BE49-F238E27FC236}">
                <a16:creationId xmlns:a16="http://schemas.microsoft.com/office/drawing/2014/main" id="{42A0CBB5-3940-9555-8E66-0D8BA74426C8}"/>
              </a:ext>
            </a:extLst>
          </p:cNvPr>
          <p:cNvSpPr txBox="1"/>
          <p:nvPr/>
        </p:nvSpPr>
        <p:spPr>
          <a:xfrm flipH="1">
            <a:off x="5844419" y="835819"/>
            <a:ext cx="22725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"/>
              </a:rPr>
              <a:t>The most frequently used words were checked to ensure that unusual or unexpectedly frequently used words did not cause problems during data collection or preprocessing.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cxnSp>
        <p:nvCxnSpPr>
          <p:cNvPr id="3" name="Google Shape;789;p31">
            <a:extLst>
              <a:ext uri="{FF2B5EF4-FFF2-40B4-BE49-F238E27FC236}">
                <a16:creationId xmlns:a16="http://schemas.microsoft.com/office/drawing/2014/main" id="{EA034381-8843-50B5-AEA5-4582EA6E810D}"/>
              </a:ext>
            </a:extLst>
          </p:cNvPr>
          <p:cNvCxnSpPr>
            <a:cxnSpLocks/>
          </p:cNvCxnSpPr>
          <p:nvPr/>
        </p:nvCxnSpPr>
        <p:spPr>
          <a:xfrm>
            <a:off x="4940947" y="174808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0FB963E-8CE9-6CB5-D023-42C9A479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689" y="2506131"/>
            <a:ext cx="2979623" cy="26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20100" y="9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 Understanding</a:t>
            </a:r>
            <a:r>
              <a:rPr lang="en-US" dirty="0"/>
              <a:t> - Distributions</a:t>
            </a:r>
            <a:endParaRPr dirty="0"/>
          </a:p>
        </p:txBody>
      </p:sp>
      <p:cxnSp>
        <p:nvCxnSpPr>
          <p:cNvPr id="8" name="Google Shape;789;p31">
            <a:extLst>
              <a:ext uri="{FF2B5EF4-FFF2-40B4-BE49-F238E27FC236}">
                <a16:creationId xmlns:a16="http://schemas.microsoft.com/office/drawing/2014/main" id="{4835AEF8-1FF2-04FA-11AE-F57E73F5529E}"/>
              </a:ext>
            </a:extLst>
          </p:cNvPr>
          <p:cNvCxnSpPr>
            <a:cxnSpLocks/>
          </p:cNvCxnSpPr>
          <p:nvPr/>
        </p:nvCxnSpPr>
        <p:spPr>
          <a:xfrm>
            <a:off x="4500979" y="1324923"/>
            <a:ext cx="75874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783;p31">
            <a:extLst>
              <a:ext uri="{FF2B5EF4-FFF2-40B4-BE49-F238E27FC236}">
                <a16:creationId xmlns:a16="http://schemas.microsoft.com/office/drawing/2014/main" id="{42B8E821-43E8-F355-080E-3BB9389453EF}"/>
              </a:ext>
            </a:extLst>
          </p:cNvPr>
          <p:cNvSpPr txBox="1"/>
          <p:nvPr/>
        </p:nvSpPr>
        <p:spPr>
          <a:xfrm flipH="1">
            <a:off x="5543195" y="960646"/>
            <a:ext cx="2272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Topic column helps us to categorise problem by the tweet.</a:t>
            </a:r>
          </a:p>
          <a:p>
            <a:br>
              <a:rPr lang="en-GB" b="0" dirty="0">
                <a:effectLst/>
              </a:rPr>
            </a:b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2F3A800-C610-8C7E-10BF-BCE7FB6A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0" y="663634"/>
            <a:ext cx="3497605" cy="25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44A09E2-0757-F0F8-FB17-8CF898BA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39" y="2553421"/>
            <a:ext cx="3644585" cy="24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oogle Shape;789;p31">
            <a:extLst>
              <a:ext uri="{FF2B5EF4-FFF2-40B4-BE49-F238E27FC236}">
                <a16:creationId xmlns:a16="http://schemas.microsoft.com/office/drawing/2014/main" id="{2A817939-F88C-3D89-0D7F-95503360F50B}"/>
              </a:ext>
            </a:extLst>
          </p:cNvPr>
          <p:cNvCxnSpPr>
            <a:cxnSpLocks/>
          </p:cNvCxnSpPr>
          <p:nvPr/>
        </p:nvCxnSpPr>
        <p:spPr>
          <a:xfrm flipH="1">
            <a:off x="4341181" y="3952714"/>
            <a:ext cx="61255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Google Shape;783;p31">
            <a:extLst>
              <a:ext uri="{FF2B5EF4-FFF2-40B4-BE49-F238E27FC236}">
                <a16:creationId xmlns:a16="http://schemas.microsoft.com/office/drawing/2014/main" id="{77C7E63E-BD37-AAC0-6549-2C88BDC43F5D}"/>
              </a:ext>
            </a:extLst>
          </p:cNvPr>
          <p:cNvSpPr txBox="1"/>
          <p:nvPr/>
        </p:nvSpPr>
        <p:spPr>
          <a:xfrm flipH="1">
            <a:off x="1830055" y="3468213"/>
            <a:ext cx="2272500" cy="12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  <a:latin typeface="Fira Sans Condensed"/>
              </a:rPr>
              <a:t>Longitude and Latitude columns are not able to be used, where we cannot gain any finding from GPS values.</a:t>
            </a:r>
            <a:endParaRPr dirty="0">
              <a:solidFill>
                <a:schemeClr val="lt2"/>
              </a:solidFill>
              <a:latin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19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445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Sans Condensed</vt:lpstr>
      <vt:lpstr>Fira Sans Extra Condensed</vt:lpstr>
      <vt:lpstr>Fira Sans Condensed Light</vt:lpstr>
      <vt:lpstr>Rajdhani</vt:lpstr>
      <vt:lpstr>Arial</vt:lpstr>
      <vt:lpstr>AI Tech Agency Infographics by Slidesgo</vt:lpstr>
      <vt:lpstr>The Fine Tuners</vt:lpstr>
      <vt:lpstr>Table of Content</vt:lpstr>
      <vt:lpstr>Introduction</vt:lpstr>
      <vt:lpstr>Data Understanding Data Structure</vt:lpstr>
      <vt:lpstr>Data Understanding Annotations</vt:lpstr>
      <vt:lpstr>Data Understanding Data Volume</vt:lpstr>
      <vt:lpstr>Data Understanding - Distributions</vt:lpstr>
      <vt:lpstr>Data Understanding - Distributions</vt:lpstr>
      <vt:lpstr>Data Understanding - Distributions</vt:lpstr>
      <vt:lpstr>Data Understanding - Data Representativeness</vt:lpstr>
      <vt:lpstr>Data Understanding - Data Representativeness</vt:lpstr>
      <vt:lpstr>Data Understanding - Data Limitations</vt:lpstr>
      <vt:lpstr>Data Understanding - Data Limitations</vt:lpstr>
      <vt:lpstr>Data Preparation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Fine Tuners</dc:title>
  <dc:creator>Ecem Günhar Akuras</dc:creator>
  <cp:lastModifiedBy>Mehmet Cem Akuras</cp:lastModifiedBy>
  <cp:revision>13</cp:revision>
  <dcterms:modified xsi:type="dcterms:W3CDTF">2023-11-07T11:46:28Z</dcterms:modified>
</cp:coreProperties>
</file>