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71" r:id="rId3"/>
    <p:sldId id="258" r:id="rId4"/>
    <p:sldId id="269" r:id="rId5"/>
    <p:sldId id="293" r:id="rId6"/>
    <p:sldId id="291" r:id="rId7"/>
    <p:sldId id="261" r:id="rId8"/>
    <p:sldId id="296" r:id="rId9"/>
    <p:sldId id="300" r:id="rId10"/>
    <p:sldId id="295" r:id="rId11"/>
    <p:sldId id="299" r:id="rId12"/>
    <p:sldId id="301" r:id="rId13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15"/>
      <p:bold r:id="rId16"/>
      <p:italic r:id="rId17"/>
      <p:boldItalic r:id="rId18"/>
    </p:embeddedFont>
    <p:embeddedFont>
      <p:font typeface="Fira Sans Condensed Light" panose="020B0403050000020004" pitchFamily="34" charset="0"/>
      <p:regular r:id="rId19"/>
      <p:bold r:id="rId20"/>
      <p:italic r:id="rId21"/>
      <p:boldItalic r:id="rId22"/>
    </p:embeddedFont>
    <p:embeddedFont>
      <p:font typeface="Rajdhani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265F9A-B8D9-4407-A71D-73468D169408}">
  <a:tblStyle styleId="{21265F9A-B8D9-4407-A71D-73468D1694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03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071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9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6bcecd75a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6bcecd75a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6bcecd75a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6bcecd75a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472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959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96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56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Fine</a:t>
            </a:r>
            <a:r>
              <a:rPr lang="tr-TR" dirty="0"/>
              <a:t> </a:t>
            </a:r>
            <a:r>
              <a:rPr lang="tr-TR" dirty="0" err="1"/>
              <a:t>Tuners</a:t>
            </a:r>
            <a:endParaRPr sz="50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 dirty="0"/>
              <a:t>24.10.2023</a:t>
            </a:r>
            <a:endParaRPr sz="1600" b="1"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EDA</a:t>
            </a:r>
            <a:endParaRPr dirty="0"/>
          </a:p>
        </p:txBody>
      </p:sp>
      <p:cxnSp>
        <p:nvCxnSpPr>
          <p:cNvPr id="4" name="Google Shape;789;p31">
            <a:extLst>
              <a:ext uri="{FF2B5EF4-FFF2-40B4-BE49-F238E27FC236}">
                <a16:creationId xmlns:a16="http://schemas.microsoft.com/office/drawing/2014/main" id="{FF541F8E-7EA2-E3E5-D94D-58DCD702B09D}"/>
              </a:ext>
            </a:extLst>
          </p:cNvPr>
          <p:cNvCxnSpPr>
            <a:cxnSpLocks/>
          </p:cNvCxnSpPr>
          <p:nvPr/>
        </p:nvCxnSpPr>
        <p:spPr>
          <a:xfrm>
            <a:off x="4500979" y="1324923"/>
            <a:ext cx="75874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" name="Google Shape;783;p31">
            <a:extLst>
              <a:ext uri="{FF2B5EF4-FFF2-40B4-BE49-F238E27FC236}">
                <a16:creationId xmlns:a16="http://schemas.microsoft.com/office/drawing/2014/main" id="{9C176669-4F06-C406-A830-93BF23521CE6}"/>
              </a:ext>
            </a:extLst>
          </p:cNvPr>
          <p:cNvSpPr txBox="1"/>
          <p:nvPr/>
        </p:nvSpPr>
        <p:spPr>
          <a:xfrm flipH="1">
            <a:off x="5543195" y="960646"/>
            <a:ext cx="2272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lt2"/>
                </a:solidFill>
                <a:latin typeface="Fira Sans Condensed"/>
              </a:rPr>
              <a:t>Topic column helps us to categorise problem by the tweet.</a:t>
            </a:r>
          </a:p>
          <a:p>
            <a:br>
              <a:rPr lang="en-GB" b="0" dirty="0">
                <a:effectLst/>
              </a:rPr>
            </a:b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53D18A2-FBC4-9E63-B055-E51A58E97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0" y="663634"/>
            <a:ext cx="3497605" cy="255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BB43C1-C2AE-FCE0-0C7C-CB7007D71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08" y="2407101"/>
            <a:ext cx="3753423" cy="255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oogle Shape;789;p31">
            <a:extLst>
              <a:ext uri="{FF2B5EF4-FFF2-40B4-BE49-F238E27FC236}">
                <a16:creationId xmlns:a16="http://schemas.microsoft.com/office/drawing/2014/main" id="{550BBF5D-F143-2381-4F2C-F360FB991C6E}"/>
              </a:ext>
            </a:extLst>
          </p:cNvPr>
          <p:cNvCxnSpPr>
            <a:cxnSpLocks/>
          </p:cNvCxnSpPr>
          <p:nvPr/>
        </p:nvCxnSpPr>
        <p:spPr>
          <a:xfrm flipH="1">
            <a:off x="4216894" y="4050368"/>
            <a:ext cx="61255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783;p31">
            <a:extLst>
              <a:ext uri="{FF2B5EF4-FFF2-40B4-BE49-F238E27FC236}">
                <a16:creationId xmlns:a16="http://schemas.microsoft.com/office/drawing/2014/main" id="{0978738E-8A86-A034-210F-AE0BDF9B611F}"/>
              </a:ext>
            </a:extLst>
          </p:cNvPr>
          <p:cNvSpPr txBox="1"/>
          <p:nvPr/>
        </p:nvSpPr>
        <p:spPr>
          <a:xfrm flipH="1">
            <a:off x="500997" y="3682142"/>
            <a:ext cx="3649120" cy="89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solidFill>
                  <a:schemeClr val="lt2"/>
                </a:solidFill>
                <a:latin typeface="Fira Sans Condensed"/>
              </a:rPr>
              <a:t>Analyzing</a:t>
            </a:r>
            <a:r>
              <a:rPr lang="en-GB" dirty="0">
                <a:solidFill>
                  <a:schemeClr val="lt2"/>
                </a:solidFill>
                <a:latin typeface="Fira Sans Condensed"/>
              </a:rPr>
              <a:t> sentiment in tweets allows to gauge customer sentiment towards Thameslink's maintenance services.</a:t>
            </a:r>
            <a:br>
              <a:rPr lang="en-GB" b="0" dirty="0">
                <a:effectLst/>
              </a:rPr>
            </a:b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9077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Open </a:t>
            </a:r>
            <a:r>
              <a:rPr lang="tr-TR" dirty="0" err="1"/>
              <a:t>Questions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93FA7-5708-67D7-ACBE-FEC9E099F0BC}"/>
              </a:ext>
            </a:extLst>
          </p:cNvPr>
          <p:cNvSpPr txBox="1"/>
          <p:nvPr/>
        </p:nvSpPr>
        <p:spPr>
          <a:xfrm>
            <a:off x="874929" y="920978"/>
            <a:ext cx="7374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0" fontAlgn="base">
              <a:buClr>
                <a:schemeClr val="tx2"/>
              </a:buClr>
              <a:buFont typeface="+mj-lt"/>
              <a:buAutoNum type="arabicPeriod"/>
            </a:pPr>
            <a:r>
              <a:rPr lang="en-GB" sz="1800" dirty="0">
                <a:solidFill>
                  <a:schemeClr val="lt2"/>
                </a:solidFill>
                <a:latin typeface="Fira Sans Condensed"/>
              </a:rPr>
              <a:t>What is the structure of future data? I assume unprocessed tweets extracted from </a:t>
            </a:r>
            <a:r>
              <a:rPr lang="en-GB" sz="1800" dirty="0" err="1">
                <a:solidFill>
                  <a:schemeClr val="lt2"/>
                </a:solidFill>
                <a:latin typeface="Fira Sans Condensed"/>
              </a:rPr>
              <a:t>api</a:t>
            </a:r>
            <a:r>
              <a:rPr lang="en-GB" sz="1800" dirty="0">
                <a:solidFill>
                  <a:schemeClr val="lt2"/>
                </a:solidFill>
                <a:latin typeface="Fira Sans Condensed"/>
              </a:rPr>
              <a:t> </a:t>
            </a:r>
            <a:r>
              <a:rPr lang="en-US" sz="1800" dirty="0">
                <a:solidFill>
                  <a:schemeClr val="lt2"/>
                </a:solidFill>
                <a:latin typeface="Fira Sans Condensed"/>
              </a:rPr>
              <a:t> </a:t>
            </a:r>
          </a:p>
          <a:p>
            <a:pPr marL="342900" indent="-342900" algn="just" rtl="0" fontAlgn="base">
              <a:buClr>
                <a:schemeClr val="tx2"/>
              </a:buClr>
              <a:buFont typeface="+mj-lt"/>
              <a:buAutoNum type="arabicPeriod"/>
            </a:pPr>
            <a:r>
              <a:rPr lang="en-GB" sz="1800" dirty="0">
                <a:solidFill>
                  <a:schemeClr val="lt2"/>
                </a:solidFill>
                <a:latin typeface="Fira Sans Condensed"/>
              </a:rPr>
              <a:t>Can you give us a sample of the sample output you are looking for?</a:t>
            </a:r>
            <a:r>
              <a:rPr lang="en-US" sz="1800" dirty="0">
                <a:solidFill>
                  <a:schemeClr val="lt2"/>
                </a:solidFill>
                <a:latin typeface="Fira Sans Condensed"/>
              </a:rPr>
              <a:t> </a:t>
            </a:r>
          </a:p>
          <a:p>
            <a:pPr marL="342900" indent="-342900" algn="just" rtl="0" fontAlgn="base">
              <a:buClr>
                <a:schemeClr val="tx2"/>
              </a:buClr>
              <a:buFont typeface="+mj-lt"/>
              <a:buAutoNum type="arabicPeriod"/>
            </a:pPr>
            <a:r>
              <a:rPr lang="en-GB" sz="1800" dirty="0">
                <a:solidFill>
                  <a:schemeClr val="lt2"/>
                </a:solidFill>
                <a:latin typeface="Fira Sans Condensed"/>
              </a:rPr>
              <a:t>What is the success definition?</a:t>
            </a:r>
            <a:r>
              <a:rPr lang="en-US" sz="1800" dirty="0">
                <a:solidFill>
                  <a:schemeClr val="lt2"/>
                </a:solidFill>
                <a:latin typeface="Fira Sans Condensed"/>
              </a:rPr>
              <a:t> </a:t>
            </a:r>
          </a:p>
          <a:p>
            <a:pPr>
              <a:buClr>
                <a:schemeClr val="tx2"/>
              </a:buClr>
            </a:pP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49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93FA7-5708-67D7-ACBE-FEC9E099F0BC}"/>
              </a:ext>
            </a:extLst>
          </p:cNvPr>
          <p:cNvSpPr txBox="1"/>
          <p:nvPr/>
        </p:nvSpPr>
        <p:spPr>
          <a:xfrm>
            <a:off x="810635" y="1971109"/>
            <a:ext cx="737440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 fontAlgn="base">
              <a:buClr>
                <a:schemeClr val="tx2"/>
              </a:buClr>
            </a:pPr>
            <a:r>
              <a:rPr lang="en-US" sz="3200" dirty="0">
                <a:solidFill>
                  <a:schemeClr val="lt2"/>
                </a:solidFill>
                <a:latin typeface="Fira Sans Condensed"/>
              </a:rPr>
              <a:t>Thank you!</a:t>
            </a:r>
          </a:p>
          <a:p>
            <a:pPr>
              <a:buClr>
                <a:schemeClr val="tx2"/>
              </a:buClr>
            </a:pP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5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720100" y="2368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Table</a:t>
            </a:r>
            <a:r>
              <a:rPr lang="tr-TR" dirty="0"/>
              <a:t> of Content</a:t>
            </a:r>
            <a:endParaRPr dirty="0"/>
          </a:p>
        </p:txBody>
      </p:sp>
      <p:sp>
        <p:nvSpPr>
          <p:cNvPr id="697" name="Google Shape;697;p30"/>
          <p:cNvSpPr txBox="1"/>
          <p:nvPr/>
        </p:nvSpPr>
        <p:spPr>
          <a:xfrm>
            <a:off x="3402450" y="619114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98" name="Google Shape;698;p30"/>
          <p:cNvSpPr/>
          <p:nvPr/>
        </p:nvSpPr>
        <p:spPr>
          <a:xfrm>
            <a:off x="4501450" y="1310338"/>
            <a:ext cx="155100" cy="155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0"/>
          <p:cNvSpPr/>
          <p:nvPr/>
        </p:nvSpPr>
        <p:spPr>
          <a:xfrm>
            <a:off x="4501450" y="2380554"/>
            <a:ext cx="155100" cy="155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0"/>
          <p:cNvSpPr/>
          <p:nvPr/>
        </p:nvSpPr>
        <p:spPr>
          <a:xfrm>
            <a:off x="4501450" y="1845446"/>
            <a:ext cx="155100" cy="155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0"/>
          <p:cNvSpPr/>
          <p:nvPr/>
        </p:nvSpPr>
        <p:spPr>
          <a:xfrm>
            <a:off x="4501450" y="2915662"/>
            <a:ext cx="155100" cy="155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0"/>
          <p:cNvSpPr/>
          <p:nvPr/>
        </p:nvSpPr>
        <p:spPr>
          <a:xfrm>
            <a:off x="4501450" y="3450770"/>
            <a:ext cx="155100" cy="155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3" name="Google Shape;703;p30"/>
          <p:cNvCxnSpPr>
            <a:stCxn id="698" idx="4"/>
            <a:endCxn id="700" idx="0"/>
          </p:cNvCxnSpPr>
          <p:nvPr/>
        </p:nvCxnSpPr>
        <p:spPr>
          <a:xfrm>
            <a:off x="4579000" y="1465438"/>
            <a:ext cx="0" cy="380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4" name="Google Shape;704;p30"/>
          <p:cNvCxnSpPr>
            <a:stCxn id="700" idx="4"/>
            <a:endCxn id="699" idx="0"/>
          </p:cNvCxnSpPr>
          <p:nvPr/>
        </p:nvCxnSpPr>
        <p:spPr>
          <a:xfrm>
            <a:off x="4579000" y="2000546"/>
            <a:ext cx="0" cy="380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5" name="Google Shape;705;p30"/>
          <p:cNvCxnSpPr>
            <a:stCxn id="699" idx="4"/>
            <a:endCxn id="701" idx="0"/>
          </p:cNvCxnSpPr>
          <p:nvPr/>
        </p:nvCxnSpPr>
        <p:spPr>
          <a:xfrm>
            <a:off x="4579000" y="2535654"/>
            <a:ext cx="0" cy="380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" name="Google Shape;706;p30"/>
          <p:cNvCxnSpPr>
            <a:cxnSpLocks/>
            <a:stCxn id="701" idx="4"/>
            <a:endCxn id="702" idx="0"/>
          </p:cNvCxnSpPr>
          <p:nvPr/>
        </p:nvCxnSpPr>
        <p:spPr>
          <a:xfrm>
            <a:off x="4579000" y="3070762"/>
            <a:ext cx="0" cy="380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7" name="Google Shape;707;p30"/>
          <p:cNvGrpSpPr/>
          <p:nvPr/>
        </p:nvGrpSpPr>
        <p:grpSpPr>
          <a:xfrm>
            <a:off x="720249" y="1159288"/>
            <a:ext cx="3384806" cy="739541"/>
            <a:chOff x="720249" y="1718449"/>
            <a:chExt cx="3384806" cy="739541"/>
          </a:xfrm>
        </p:grpSpPr>
        <p:grpSp>
          <p:nvGrpSpPr>
            <p:cNvPr id="708" name="Google Shape;708;p30"/>
            <p:cNvGrpSpPr/>
            <p:nvPr/>
          </p:nvGrpSpPr>
          <p:grpSpPr>
            <a:xfrm>
              <a:off x="720249" y="1718449"/>
              <a:ext cx="2575851" cy="739541"/>
              <a:chOff x="720249" y="1718449"/>
              <a:chExt cx="2575851" cy="739541"/>
            </a:xfrm>
          </p:grpSpPr>
          <p:sp>
            <p:nvSpPr>
              <p:cNvPr id="709" name="Google Shape;709;p30"/>
              <p:cNvSpPr txBox="1"/>
              <p:nvPr/>
            </p:nvSpPr>
            <p:spPr>
              <a:xfrm>
                <a:off x="720249" y="1973490"/>
                <a:ext cx="2575851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Meet</a:t>
                </a:r>
                <a:r>
                  <a:rPr lang="tr-TR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 </a:t>
                </a:r>
                <a:r>
                  <a:rPr lang="tr-TR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the</a:t>
                </a:r>
                <a:r>
                  <a:rPr lang="tr-TR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 Team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Our</a:t>
                </a:r>
                <a:r>
                  <a:rPr lang="tr-TR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 </a:t>
                </a:r>
                <a:r>
                  <a:rPr lang="tr-TR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Mission</a:t>
                </a:r>
                <a:r>
                  <a:rPr lang="tr-TR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, </a:t>
                </a:r>
                <a:r>
                  <a:rPr lang="tr-TR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Approach</a:t>
                </a:r>
                <a:r>
                  <a:rPr lang="tr-TR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 </a:t>
                </a:r>
                <a:r>
                  <a:rPr lang="tr-TR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and</a:t>
                </a:r>
                <a:r>
                  <a:rPr lang="tr-TR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 </a:t>
                </a:r>
                <a:r>
                  <a:rPr lang="tr-TR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Goal</a:t>
                </a:r>
                <a:endPara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Our</a:t>
                </a:r>
                <a:r>
                  <a:rPr lang="tr-TR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 </a:t>
                </a:r>
                <a:r>
                  <a:rPr lang="tr-TR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Ceremonies</a:t>
                </a:r>
                <a:endPara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710" name="Google Shape;710;p30"/>
              <p:cNvSpPr txBox="1"/>
              <p:nvPr/>
            </p:nvSpPr>
            <p:spPr>
              <a:xfrm>
                <a:off x="720250" y="1718449"/>
                <a:ext cx="22101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2400" b="1" dirty="0" err="1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About</a:t>
                </a:r>
                <a:r>
                  <a:rPr lang="tr-TR" sz="2400" b="1" dirty="0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 Us</a:t>
                </a:r>
                <a:endParaRPr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  <p:sp>
          <p:nvSpPr>
            <p:cNvPr id="711" name="Google Shape;711;p30"/>
            <p:cNvSpPr txBox="1"/>
            <p:nvPr/>
          </p:nvSpPr>
          <p:spPr>
            <a:xfrm>
              <a:off x="3373655" y="1718449"/>
              <a:ext cx="731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01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712" name="Google Shape;712;p30"/>
          <p:cNvGrpSpPr/>
          <p:nvPr/>
        </p:nvGrpSpPr>
        <p:grpSpPr>
          <a:xfrm>
            <a:off x="5052880" y="1695391"/>
            <a:ext cx="3384870" cy="738253"/>
            <a:chOff x="5052880" y="2254552"/>
            <a:chExt cx="3384870" cy="738253"/>
          </a:xfrm>
        </p:grpSpPr>
        <p:grpSp>
          <p:nvGrpSpPr>
            <p:cNvPr id="713" name="Google Shape;713;p30"/>
            <p:cNvGrpSpPr/>
            <p:nvPr/>
          </p:nvGrpSpPr>
          <p:grpSpPr>
            <a:xfrm>
              <a:off x="6227650" y="2254552"/>
              <a:ext cx="2210100" cy="738253"/>
              <a:chOff x="6227650" y="2254552"/>
              <a:chExt cx="2210100" cy="738253"/>
            </a:xfrm>
          </p:grpSpPr>
          <p:sp>
            <p:nvSpPr>
              <p:cNvPr id="714" name="Google Shape;714;p30"/>
              <p:cNvSpPr txBox="1"/>
              <p:nvPr/>
            </p:nvSpPr>
            <p:spPr>
              <a:xfrm>
                <a:off x="6227650" y="2254552"/>
                <a:ext cx="22101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2400" b="1" dirty="0" err="1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Our</a:t>
                </a:r>
                <a:r>
                  <a:rPr lang="tr-TR" sz="2400" b="1" dirty="0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 Tools</a:t>
                </a:r>
                <a:endParaRPr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715" name="Google Shape;715;p30"/>
              <p:cNvSpPr txBox="1"/>
              <p:nvPr/>
            </p:nvSpPr>
            <p:spPr>
              <a:xfrm>
                <a:off x="6227650" y="2508304"/>
                <a:ext cx="22101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sp>
          <p:nvSpPr>
            <p:cNvPr id="716" name="Google Shape;716;p30"/>
            <p:cNvSpPr txBox="1"/>
            <p:nvPr/>
          </p:nvSpPr>
          <p:spPr>
            <a:xfrm>
              <a:off x="5052880" y="2254552"/>
              <a:ext cx="731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02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717" name="Google Shape;717;p30"/>
          <p:cNvGrpSpPr/>
          <p:nvPr/>
        </p:nvGrpSpPr>
        <p:grpSpPr>
          <a:xfrm>
            <a:off x="720250" y="2233461"/>
            <a:ext cx="3384805" cy="741254"/>
            <a:chOff x="720250" y="2786365"/>
            <a:chExt cx="3384805" cy="741254"/>
          </a:xfrm>
        </p:grpSpPr>
        <p:grpSp>
          <p:nvGrpSpPr>
            <p:cNvPr id="718" name="Google Shape;718;p30"/>
            <p:cNvGrpSpPr/>
            <p:nvPr/>
          </p:nvGrpSpPr>
          <p:grpSpPr>
            <a:xfrm>
              <a:off x="720250" y="2786365"/>
              <a:ext cx="2210100" cy="741254"/>
              <a:chOff x="720250" y="2786365"/>
              <a:chExt cx="2210100" cy="741254"/>
            </a:xfrm>
          </p:grpSpPr>
          <p:sp>
            <p:nvSpPr>
              <p:cNvPr id="719" name="Google Shape;719;p30"/>
              <p:cNvSpPr txBox="1"/>
              <p:nvPr/>
            </p:nvSpPr>
            <p:spPr>
              <a:xfrm>
                <a:off x="720250" y="2786365"/>
                <a:ext cx="22101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2400" b="1" dirty="0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EDA</a:t>
                </a:r>
                <a:endParaRPr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720" name="Google Shape;720;p30"/>
              <p:cNvSpPr txBox="1"/>
              <p:nvPr/>
            </p:nvSpPr>
            <p:spPr>
              <a:xfrm>
                <a:off x="720250" y="3043119"/>
                <a:ext cx="22101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sp>
          <p:nvSpPr>
            <p:cNvPr id="721" name="Google Shape;721;p30"/>
            <p:cNvSpPr txBox="1"/>
            <p:nvPr/>
          </p:nvSpPr>
          <p:spPr>
            <a:xfrm>
              <a:off x="3373655" y="2786365"/>
              <a:ext cx="731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03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722" name="Google Shape;722;p30"/>
          <p:cNvGrpSpPr/>
          <p:nvPr/>
        </p:nvGrpSpPr>
        <p:grpSpPr>
          <a:xfrm>
            <a:off x="5052880" y="2765069"/>
            <a:ext cx="3384870" cy="738203"/>
            <a:chOff x="5052880" y="3324230"/>
            <a:chExt cx="3384870" cy="738203"/>
          </a:xfrm>
        </p:grpSpPr>
        <p:grpSp>
          <p:nvGrpSpPr>
            <p:cNvPr id="723" name="Google Shape;723;p30"/>
            <p:cNvGrpSpPr/>
            <p:nvPr/>
          </p:nvGrpSpPr>
          <p:grpSpPr>
            <a:xfrm>
              <a:off x="6227650" y="3324230"/>
              <a:ext cx="2210100" cy="738203"/>
              <a:chOff x="6227650" y="3324230"/>
              <a:chExt cx="2210100" cy="738203"/>
            </a:xfrm>
          </p:grpSpPr>
          <p:sp>
            <p:nvSpPr>
              <p:cNvPr id="724" name="Google Shape;724;p30"/>
              <p:cNvSpPr txBox="1"/>
              <p:nvPr/>
            </p:nvSpPr>
            <p:spPr>
              <a:xfrm>
                <a:off x="6227650" y="3324230"/>
                <a:ext cx="22101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2400" b="1" dirty="0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Open </a:t>
                </a:r>
                <a:r>
                  <a:rPr lang="tr-TR" sz="2400" b="1" dirty="0" err="1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Questions</a:t>
                </a:r>
                <a:endParaRPr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725" name="Google Shape;725;p30"/>
              <p:cNvSpPr txBox="1"/>
              <p:nvPr/>
            </p:nvSpPr>
            <p:spPr>
              <a:xfrm>
                <a:off x="6227650" y="3577933"/>
                <a:ext cx="22101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sp>
          <p:nvSpPr>
            <p:cNvPr id="726" name="Google Shape;726;p30"/>
            <p:cNvSpPr txBox="1"/>
            <p:nvPr/>
          </p:nvSpPr>
          <p:spPr>
            <a:xfrm>
              <a:off x="5052880" y="3324230"/>
              <a:ext cx="731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04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cxnSp>
        <p:nvCxnSpPr>
          <p:cNvPr id="732" name="Google Shape;732;p30"/>
          <p:cNvCxnSpPr>
            <a:stCxn id="711" idx="3"/>
            <a:endCxn id="698" idx="2"/>
          </p:cNvCxnSpPr>
          <p:nvPr/>
        </p:nvCxnSpPr>
        <p:spPr>
          <a:xfrm>
            <a:off x="4105055" y="1387888"/>
            <a:ext cx="396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30"/>
          <p:cNvCxnSpPr>
            <a:stCxn id="700" idx="6"/>
            <a:endCxn id="716" idx="1"/>
          </p:cNvCxnSpPr>
          <p:nvPr/>
        </p:nvCxnSpPr>
        <p:spPr>
          <a:xfrm>
            <a:off x="4656550" y="1922996"/>
            <a:ext cx="396300" cy="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" name="Google Shape;734;p30"/>
          <p:cNvCxnSpPr>
            <a:stCxn id="699" idx="2"/>
            <a:endCxn id="721" idx="3"/>
          </p:cNvCxnSpPr>
          <p:nvPr/>
        </p:nvCxnSpPr>
        <p:spPr>
          <a:xfrm flipH="1">
            <a:off x="4105055" y="2458104"/>
            <a:ext cx="396395" cy="395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" name="Google Shape;735;p30"/>
          <p:cNvCxnSpPr>
            <a:stCxn id="701" idx="6"/>
            <a:endCxn id="726" idx="1"/>
          </p:cNvCxnSpPr>
          <p:nvPr/>
        </p:nvCxnSpPr>
        <p:spPr>
          <a:xfrm>
            <a:off x="4656550" y="2993212"/>
            <a:ext cx="396300" cy="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7" name="Google Shape;737;p30"/>
          <p:cNvCxnSpPr>
            <a:stCxn id="711" idx="1"/>
            <a:endCxn id="710" idx="3"/>
          </p:cNvCxnSpPr>
          <p:nvPr/>
        </p:nvCxnSpPr>
        <p:spPr>
          <a:xfrm rot="10800000">
            <a:off x="2930255" y="1387888"/>
            <a:ext cx="443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8" name="Google Shape;738;p30"/>
          <p:cNvCxnSpPr>
            <a:stCxn id="721" idx="1"/>
            <a:endCxn id="719" idx="3"/>
          </p:cNvCxnSpPr>
          <p:nvPr/>
        </p:nvCxnSpPr>
        <p:spPr>
          <a:xfrm flipH="1">
            <a:off x="2930350" y="2462061"/>
            <a:ext cx="44330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0" name="Google Shape;740;p30"/>
          <p:cNvCxnSpPr>
            <a:stCxn id="716" idx="3"/>
            <a:endCxn id="714" idx="1"/>
          </p:cNvCxnSpPr>
          <p:nvPr/>
        </p:nvCxnSpPr>
        <p:spPr>
          <a:xfrm>
            <a:off x="5784280" y="1923991"/>
            <a:ext cx="443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1" name="Google Shape;741;p30"/>
          <p:cNvCxnSpPr>
            <a:stCxn id="726" idx="3"/>
            <a:endCxn id="724" idx="1"/>
          </p:cNvCxnSpPr>
          <p:nvPr/>
        </p:nvCxnSpPr>
        <p:spPr>
          <a:xfrm>
            <a:off x="5784280" y="2993669"/>
            <a:ext cx="443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" name="Google Shape;734;p30">
            <a:extLst>
              <a:ext uri="{FF2B5EF4-FFF2-40B4-BE49-F238E27FC236}">
                <a16:creationId xmlns:a16="http://schemas.microsoft.com/office/drawing/2014/main" id="{1E1F9AD4-DC6C-43A3-FFCA-B7E90BBA5BCA}"/>
              </a:ext>
            </a:extLst>
          </p:cNvPr>
          <p:cNvCxnSpPr/>
          <p:nvPr/>
        </p:nvCxnSpPr>
        <p:spPr>
          <a:xfrm flipH="1">
            <a:off x="4104960" y="3528320"/>
            <a:ext cx="396395" cy="395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21;p30">
            <a:extLst>
              <a:ext uri="{FF2B5EF4-FFF2-40B4-BE49-F238E27FC236}">
                <a16:creationId xmlns:a16="http://schemas.microsoft.com/office/drawing/2014/main" id="{4C84F945-DC28-5605-3428-B3B378CB5000}"/>
              </a:ext>
            </a:extLst>
          </p:cNvPr>
          <p:cNvSpPr txBox="1"/>
          <p:nvPr/>
        </p:nvSpPr>
        <p:spPr>
          <a:xfrm>
            <a:off x="3420780" y="3303677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05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" name="Google Shape;719;p30">
            <a:extLst>
              <a:ext uri="{FF2B5EF4-FFF2-40B4-BE49-F238E27FC236}">
                <a16:creationId xmlns:a16="http://schemas.microsoft.com/office/drawing/2014/main" id="{DF091273-5925-2623-7050-53510EC024A4}"/>
              </a:ext>
            </a:extLst>
          </p:cNvPr>
          <p:cNvSpPr txBox="1"/>
          <p:nvPr/>
        </p:nvSpPr>
        <p:spPr>
          <a:xfrm>
            <a:off x="720100" y="3307634"/>
            <a:ext cx="221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Thank you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Meet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Team</a:t>
            </a:r>
            <a:endParaRPr dirty="0"/>
          </a:p>
        </p:txBody>
      </p:sp>
      <p:grpSp>
        <p:nvGrpSpPr>
          <p:cNvPr id="71" name="Google Shape;71;p17"/>
          <p:cNvGrpSpPr/>
          <p:nvPr/>
        </p:nvGrpSpPr>
        <p:grpSpPr>
          <a:xfrm>
            <a:off x="5759270" y="1924425"/>
            <a:ext cx="2859405" cy="802138"/>
            <a:chOff x="5699115" y="1672629"/>
            <a:chExt cx="2435344" cy="802138"/>
          </a:xfrm>
        </p:grpSpPr>
        <p:sp>
          <p:nvSpPr>
            <p:cNvPr id="72" name="Google Shape;72;p17"/>
            <p:cNvSpPr txBox="1"/>
            <p:nvPr/>
          </p:nvSpPr>
          <p:spPr>
            <a:xfrm>
              <a:off x="5699115" y="1672629"/>
              <a:ext cx="2435344" cy="45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Ecem </a:t>
              </a: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Günhar</a:t>
              </a: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</a:t>
              </a: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Akuras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3" name="Google Shape;73;p17"/>
            <p:cNvSpPr txBox="1"/>
            <p:nvPr/>
          </p:nvSpPr>
          <p:spPr>
            <a:xfrm>
              <a:off x="5699118" y="1930567"/>
              <a:ext cx="21552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Scrum</a:t>
              </a: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Master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4" name="Google Shape;74;p17"/>
          <p:cNvGrpSpPr/>
          <p:nvPr/>
        </p:nvGrpSpPr>
        <p:grpSpPr>
          <a:xfrm>
            <a:off x="702628" y="2608921"/>
            <a:ext cx="2155206" cy="802374"/>
            <a:chOff x="1846694" y="3396990"/>
            <a:chExt cx="2155206" cy="802374"/>
          </a:xfrm>
        </p:grpSpPr>
        <p:sp>
          <p:nvSpPr>
            <p:cNvPr id="75" name="Google Shape;75;p17"/>
            <p:cNvSpPr txBox="1"/>
            <p:nvPr/>
          </p:nvSpPr>
          <p:spPr>
            <a:xfrm>
              <a:off x="1846694" y="3396990"/>
              <a:ext cx="2155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Shinu</a:t>
              </a: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Joseph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6" name="Google Shape;76;p17"/>
            <p:cNvSpPr txBox="1"/>
            <p:nvPr/>
          </p:nvSpPr>
          <p:spPr>
            <a:xfrm>
              <a:off x="1846700" y="3650664"/>
              <a:ext cx="2155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Developer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7" name="Google Shape;77;p17"/>
          <p:cNvGrpSpPr/>
          <p:nvPr/>
        </p:nvGrpSpPr>
        <p:grpSpPr>
          <a:xfrm>
            <a:off x="5732049" y="3338647"/>
            <a:ext cx="2155202" cy="802372"/>
            <a:chOff x="5159698" y="3389935"/>
            <a:chExt cx="2155202" cy="802372"/>
          </a:xfrm>
        </p:grpSpPr>
        <p:sp>
          <p:nvSpPr>
            <p:cNvPr id="78" name="Google Shape;78;p17"/>
            <p:cNvSpPr txBox="1"/>
            <p:nvPr/>
          </p:nvSpPr>
          <p:spPr>
            <a:xfrm>
              <a:off x="5159698" y="3389935"/>
              <a:ext cx="2155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Akshay</a:t>
              </a: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</a:t>
              </a: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Rajesh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9" name="Google Shape;79;p17"/>
            <p:cNvSpPr txBox="1"/>
            <p:nvPr/>
          </p:nvSpPr>
          <p:spPr>
            <a:xfrm>
              <a:off x="5159700" y="3643607"/>
              <a:ext cx="2155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Developer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80" name="Google Shape;80;p17"/>
          <p:cNvGrpSpPr/>
          <p:nvPr/>
        </p:nvGrpSpPr>
        <p:grpSpPr>
          <a:xfrm>
            <a:off x="822670" y="1072143"/>
            <a:ext cx="2155206" cy="804056"/>
            <a:chOff x="2313750" y="1566323"/>
            <a:chExt cx="2155206" cy="804056"/>
          </a:xfrm>
        </p:grpSpPr>
        <p:sp>
          <p:nvSpPr>
            <p:cNvPr id="81" name="Google Shape;81;p17"/>
            <p:cNvSpPr txBox="1"/>
            <p:nvPr/>
          </p:nvSpPr>
          <p:spPr>
            <a:xfrm>
              <a:off x="2313750" y="1566323"/>
              <a:ext cx="21552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Erjon</a:t>
              </a: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</a:t>
              </a: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Buka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2" name="Google Shape;82;p17"/>
            <p:cNvSpPr txBox="1"/>
            <p:nvPr/>
          </p:nvSpPr>
          <p:spPr>
            <a:xfrm>
              <a:off x="2313756" y="1826179"/>
              <a:ext cx="21552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Product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Owner</a:t>
              </a:r>
              <a:endParaRPr lang="en-GB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pic>
        <p:nvPicPr>
          <p:cNvPr id="2" name="Picture 1" descr="A person sitting on a couch with a computer and a dog&#10;&#10;Description automatically generated">
            <a:extLst>
              <a:ext uri="{FF2B5EF4-FFF2-40B4-BE49-F238E27FC236}">
                <a16:creationId xmlns:a16="http://schemas.microsoft.com/office/drawing/2014/main" id="{B7CA6050-8EDD-4C69-93CE-58AD7108E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1937" y="706012"/>
            <a:ext cx="1392739" cy="1368000"/>
          </a:xfrm>
          <a:prstGeom prst="flowChartConnector">
            <a:avLst/>
          </a:prstGeom>
        </p:spPr>
      </p:pic>
      <p:pic>
        <p:nvPicPr>
          <p:cNvPr id="10" name="Picture 9" descr="A person sitting on a ledge&#10;&#10;Description automatically generated">
            <a:extLst>
              <a:ext uri="{FF2B5EF4-FFF2-40B4-BE49-F238E27FC236}">
                <a16:creationId xmlns:a16="http://schemas.microsoft.com/office/drawing/2014/main" id="{7D8A23B6-B32F-E0D0-5237-4BAB23ECD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1937" y="2224319"/>
            <a:ext cx="1368000" cy="1368000"/>
          </a:xfrm>
          <a:prstGeom prst="flowChartConnector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C46B8A-40BC-B74C-3823-9A87762948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1133" y="3136945"/>
            <a:ext cx="1322381" cy="1368000"/>
          </a:xfrm>
          <a:prstGeom prst="flowChartConnector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6BFEB3-1372-20C5-11F6-96EA3E524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2380" y="1474171"/>
            <a:ext cx="1347005" cy="1368000"/>
          </a:xfrm>
          <a:prstGeom prst="flowChartConnector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C5B11E-1924-4E7A-F2B7-DE08BD5E74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6690" y="3742626"/>
            <a:ext cx="1389683" cy="1368000"/>
          </a:xfrm>
          <a:prstGeom prst="flowChartConnector">
            <a:avLst/>
          </a:prstGeom>
        </p:spPr>
      </p:pic>
      <p:grpSp>
        <p:nvGrpSpPr>
          <p:cNvPr id="19" name="Google Shape;74;p17">
            <a:extLst>
              <a:ext uri="{FF2B5EF4-FFF2-40B4-BE49-F238E27FC236}">
                <a16:creationId xmlns:a16="http://schemas.microsoft.com/office/drawing/2014/main" id="{EE1E584E-BDDE-635F-07D0-707FD41D4F1B}"/>
              </a:ext>
            </a:extLst>
          </p:cNvPr>
          <p:cNvGrpSpPr/>
          <p:nvPr/>
        </p:nvGrpSpPr>
        <p:grpSpPr>
          <a:xfrm>
            <a:off x="720100" y="4103256"/>
            <a:ext cx="2155206" cy="802374"/>
            <a:chOff x="1846694" y="3396990"/>
            <a:chExt cx="2155206" cy="802374"/>
          </a:xfrm>
        </p:grpSpPr>
        <p:sp>
          <p:nvSpPr>
            <p:cNvPr id="20" name="Google Shape;75;p17">
              <a:extLst>
                <a:ext uri="{FF2B5EF4-FFF2-40B4-BE49-F238E27FC236}">
                  <a16:creationId xmlns:a16="http://schemas.microsoft.com/office/drawing/2014/main" id="{5F947AC7-D7C7-64F8-B58E-70EF0541CDAF}"/>
                </a:ext>
              </a:extLst>
            </p:cNvPr>
            <p:cNvSpPr txBox="1"/>
            <p:nvPr/>
          </p:nvSpPr>
          <p:spPr>
            <a:xfrm>
              <a:off x="1846694" y="3396990"/>
              <a:ext cx="2155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M.Cem</a:t>
              </a: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</a:t>
              </a: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Akuras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21" name="Google Shape;76;p17">
              <a:extLst>
                <a:ext uri="{FF2B5EF4-FFF2-40B4-BE49-F238E27FC236}">
                  <a16:creationId xmlns:a16="http://schemas.microsoft.com/office/drawing/2014/main" id="{A1878202-C1EC-1231-38AD-63D9CF6559DE}"/>
                </a:ext>
              </a:extLst>
            </p:cNvPr>
            <p:cNvSpPr txBox="1"/>
            <p:nvPr/>
          </p:nvSpPr>
          <p:spPr>
            <a:xfrm>
              <a:off x="1846700" y="3650664"/>
              <a:ext cx="2155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Developer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>
            <a:spLocks noGrp="1"/>
          </p:cNvSpPr>
          <p:nvPr>
            <p:ph type="title"/>
          </p:nvPr>
        </p:nvSpPr>
        <p:spPr>
          <a:xfrm>
            <a:off x="720100" y="1711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Mission</a:t>
            </a:r>
            <a:r>
              <a:rPr lang="tr-TR" dirty="0"/>
              <a:t>, </a:t>
            </a:r>
            <a:r>
              <a:rPr lang="tr-TR" dirty="0" err="1"/>
              <a:t>Approach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Goal</a:t>
            </a:r>
            <a:endParaRPr dirty="0"/>
          </a:p>
        </p:txBody>
      </p:sp>
      <p:grpSp>
        <p:nvGrpSpPr>
          <p:cNvPr id="622" name="Google Shape;622;p28"/>
          <p:cNvGrpSpPr/>
          <p:nvPr/>
        </p:nvGrpSpPr>
        <p:grpSpPr>
          <a:xfrm>
            <a:off x="463669" y="1342000"/>
            <a:ext cx="2725524" cy="2927386"/>
            <a:chOff x="463669" y="2111682"/>
            <a:chExt cx="2725524" cy="2927386"/>
          </a:xfrm>
        </p:grpSpPr>
        <p:sp>
          <p:nvSpPr>
            <p:cNvPr id="623" name="Google Shape;623;p28"/>
            <p:cNvSpPr txBox="1"/>
            <p:nvPr/>
          </p:nvSpPr>
          <p:spPr>
            <a:xfrm>
              <a:off x="713225" y="2111682"/>
              <a:ext cx="2255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Our</a:t>
              </a: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</a:t>
              </a: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Mission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24" name="Google Shape;624;p28"/>
            <p:cNvSpPr txBox="1"/>
            <p:nvPr/>
          </p:nvSpPr>
          <p:spPr>
            <a:xfrm>
              <a:off x="463669" y="2549732"/>
              <a:ext cx="2725524" cy="248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Our mission is to utilize NLP, including text classification and summarization, combined with GPT model expertise, to </a:t>
              </a:r>
              <a:r>
                <a:rPr lang="en-GB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analyze</a:t>
              </a:r>
              <a:r>
                <a:rPr lang="en-GB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social media tweets and GPS data. 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625" name="Google Shape;625;p28"/>
          <p:cNvGrpSpPr/>
          <p:nvPr/>
        </p:nvGrpSpPr>
        <p:grpSpPr>
          <a:xfrm>
            <a:off x="6168400" y="1342000"/>
            <a:ext cx="2265075" cy="2289387"/>
            <a:chOff x="6168400" y="2111682"/>
            <a:chExt cx="2265075" cy="2289387"/>
          </a:xfrm>
        </p:grpSpPr>
        <p:sp>
          <p:nvSpPr>
            <p:cNvPr id="626" name="Google Shape;626;p28"/>
            <p:cNvSpPr txBox="1"/>
            <p:nvPr/>
          </p:nvSpPr>
          <p:spPr>
            <a:xfrm>
              <a:off x="6177775" y="2111682"/>
              <a:ext cx="2255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Our</a:t>
              </a: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</a:t>
              </a: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Goal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27" name="Google Shape;627;p28"/>
            <p:cNvSpPr txBox="1"/>
            <p:nvPr/>
          </p:nvSpPr>
          <p:spPr>
            <a:xfrm>
              <a:off x="6168400" y="2418979"/>
              <a:ext cx="2255700" cy="1982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Our objective is to develop 'Tweets2GPT', a robust system providing precise, real-time maintenance guidance based on social media data. This will lead to a revolution in operations at Thameslink, driven by our consultancy services.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628" name="Google Shape;628;p28"/>
          <p:cNvGrpSpPr/>
          <p:nvPr/>
        </p:nvGrpSpPr>
        <p:grpSpPr>
          <a:xfrm>
            <a:off x="3218481" y="985574"/>
            <a:ext cx="2482719" cy="2922006"/>
            <a:chOff x="3218481" y="1715864"/>
            <a:chExt cx="2482719" cy="2418493"/>
          </a:xfrm>
        </p:grpSpPr>
        <p:sp>
          <p:nvSpPr>
            <p:cNvPr id="629" name="Google Shape;629;p28"/>
            <p:cNvSpPr txBox="1"/>
            <p:nvPr/>
          </p:nvSpPr>
          <p:spPr>
            <a:xfrm>
              <a:off x="3445500" y="3677157"/>
              <a:ext cx="2255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Our</a:t>
              </a: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</a:t>
              </a: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Approach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30" name="Google Shape;630;p28"/>
            <p:cNvSpPr txBox="1"/>
            <p:nvPr/>
          </p:nvSpPr>
          <p:spPr>
            <a:xfrm>
              <a:off x="3218481" y="1715864"/>
              <a:ext cx="2482719" cy="1961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As a consulting company, we'll employ advanced NLP techniques - classification, model training, and prompt engineering - to autonomously generate actionable maintenance recommendations from tweet data. Our focus will be on component identification and label noise mitigation</a:t>
              </a: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.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632" name="Google Shape;632;p28"/>
          <p:cNvCxnSpPr>
            <a:cxnSpLocks/>
            <a:stCxn id="623" idx="3"/>
            <a:endCxn id="629" idx="1"/>
          </p:cNvCxnSpPr>
          <p:nvPr/>
        </p:nvCxnSpPr>
        <p:spPr>
          <a:xfrm>
            <a:off x="2968925" y="1570600"/>
            <a:ext cx="476575" cy="206078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3" name="Google Shape;633;p28"/>
          <p:cNvCxnSpPr>
            <a:cxnSpLocks/>
            <a:stCxn id="629" idx="3"/>
            <a:endCxn id="626" idx="1"/>
          </p:cNvCxnSpPr>
          <p:nvPr/>
        </p:nvCxnSpPr>
        <p:spPr>
          <a:xfrm flipV="1">
            <a:off x="5701200" y="1570600"/>
            <a:ext cx="476575" cy="206078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20000" y="671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Ceremonies</a:t>
            </a:r>
            <a:endParaRPr dirty="0"/>
          </a:p>
        </p:txBody>
      </p:sp>
      <p:graphicFrame>
        <p:nvGraphicFramePr>
          <p:cNvPr id="142" name="Google Shape;142;p19"/>
          <p:cNvGraphicFramePr/>
          <p:nvPr>
            <p:extLst>
              <p:ext uri="{D42A27DB-BD31-4B8C-83A1-F6EECF244321}">
                <p14:modId xmlns:p14="http://schemas.microsoft.com/office/powerpoint/2010/main" val="3353252335"/>
              </p:ext>
            </p:extLst>
          </p:nvPr>
        </p:nvGraphicFramePr>
        <p:xfrm>
          <a:off x="106533" y="600043"/>
          <a:ext cx="8939814" cy="4371452"/>
        </p:xfrm>
        <a:graphic>
          <a:graphicData uri="http://schemas.openxmlformats.org/drawingml/2006/table">
            <a:tbl>
              <a:tblPr>
                <a:noFill/>
                <a:tableStyleId>{21265F9A-B8D9-4407-A71D-73468D169408}</a:tableStyleId>
              </a:tblPr>
              <a:tblGrid>
                <a:gridCol w="1882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086">
                  <a:extLst>
                    <a:ext uri="{9D8B030D-6E8A-4147-A177-3AD203B41FA5}">
                      <a16:colId xmlns:a16="http://schemas.microsoft.com/office/drawing/2014/main" val="1811543942"/>
                    </a:ext>
                  </a:extLst>
                </a:gridCol>
                <a:gridCol w="1622106">
                  <a:extLst>
                    <a:ext uri="{9D8B030D-6E8A-4147-A177-3AD203B41FA5}">
                      <a16:colId xmlns:a16="http://schemas.microsoft.com/office/drawing/2014/main" val="3061745451"/>
                    </a:ext>
                  </a:extLst>
                </a:gridCol>
              </a:tblGrid>
              <a:tr h="8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Daily </a:t>
                      </a:r>
                      <a:r>
                        <a:rPr lang="tr-TR" sz="1800" b="1" dirty="0" err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Standups</a:t>
                      </a:r>
                      <a:endParaRPr sz="18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Sprint </a:t>
                      </a:r>
                      <a:r>
                        <a:rPr lang="tr-TR" sz="1800" b="1" dirty="0" err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Review</a:t>
                      </a:r>
                      <a:r>
                        <a:rPr lang="tr-TR" sz="18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(</a:t>
                      </a:r>
                      <a:r>
                        <a:rPr lang="tr-TR" sz="1800" b="1" dirty="0" err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Internal</a:t>
                      </a:r>
                      <a:r>
                        <a:rPr lang="tr-TR" sz="18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)</a:t>
                      </a:r>
                      <a:endParaRPr sz="18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Sprint </a:t>
                      </a:r>
                      <a:r>
                        <a:rPr lang="tr-TR" sz="1800" b="1" dirty="0" err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Review</a:t>
                      </a:r>
                      <a:r>
                        <a:rPr lang="tr-TR" sz="18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(</a:t>
                      </a:r>
                      <a:r>
                        <a:rPr lang="tr-TR" sz="1800" b="1" dirty="0" err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External</a:t>
                      </a:r>
                      <a:r>
                        <a:rPr lang="tr-TR" sz="18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)</a:t>
                      </a:r>
                      <a:endParaRPr sz="18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Sprint </a:t>
                      </a:r>
                      <a:r>
                        <a:rPr lang="tr-TR" sz="1800" b="1" dirty="0" err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Retrospective</a:t>
                      </a:r>
                      <a:endParaRPr sz="18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Sprint Planning</a:t>
                      </a:r>
                      <a:endParaRPr sz="18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177"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tr-TR" sz="1400" b="0" i="0" u="none" strike="noStrike" cap="none" dirty="0" err="1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Short</a:t>
                      </a:r>
                      <a:r>
                        <a:rPr lang="tr-TR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tr-TR" sz="1400" b="0" i="0" u="none" strike="noStrike" cap="none" dirty="0" err="1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daily</a:t>
                      </a:r>
                      <a:r>
                        <a:rPr lang="tr-TR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tr-TR" sz="1400" b="0" i="0" u="none" strike="noStrike" cap="none" dirty="0" err="1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meetings</a:t>
                      </a:r>
                      <a:endParaRPr lang="tr-TR" sz="1400" b="0" i="0" u="none" strike="noStrike" cap="none" dirty="0">
                        <a:solidFill>
                          <a:schemeClr val="tx2"/>
                        </a:solidFill>
                        <a:latin typeface="Fira Sans Condensed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Team members' updates</a:t>
                      </a:r>
                      <a:r>
                        <a:rPr lang="tr-TR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What they did yesterday</a:t>
                      </a: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Plans for today</a:t>
                      </a: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Blockers they're facing</a:t>
                      </a:r>
                      <a:endParaRPr lang="tr-TR" sz="1400" b="0" i="0" u="none" strike="noStrike" cap="none" dirty="0">
                        <a:solidFill>
                          <a:schemeClr val="tx2"/>
                        </a:solidFill>
                        <a:latin typeface="Fira Sans Condensed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tr-TR" sz="1400" b="0" i="0" u="none" strike="noStrike" cap="none" dirty="0">
                        <a:solidFill>
                          <a:schemeClr val="tx2"/>
                        </a:solidFill>
                        <a:latin typeface="Fira Sans Condensed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tr-TR" sz="1400" b="0" i="0" u="none" strike="noStrike" cap="none" dirty="0">
                        <a:solidFill>
                          <a:schemeClr val="lt2"/>
                        </a:solidFill>
                        <a:latin typeface="Fira Sans Condensed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GB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Frequency: Daily</a:t>
                      </a:r>
                    </a:p>
                    <a:p>
                      <a:r>
                        <a:rPr lang="sv-SE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Dur</a:t>
                      </a:r>
                      <a:r>
                        <a:rPr lang="tr-TR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ati</a:t>
                      </a:r>
                      <a:r>
                        <a:rPr lang="sv-SE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on: 15-20 min</a:t>
                      </a:r>
                      <a:endParaRPr sz="1400" b="0" i="0" u="none" strike="noStrike" cap="none" dirty="0"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Arial"/>
                        <a:sym typeface="Fira Sans Condense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End-of-sprint meetings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Team presents completed work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Receives feedback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Focuses on sprint accomplishments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</a:pPr>
                      <a:endParaRPr lang="tr-TR" sz="1400" b="0" i="0" u="none" strike="noStrike" cap="none" dirty="0">
                        <a:solidFill>
                          <a:schemeClr val="lt2"/>
                        </a:solidFill>
                        <a:latin typeface="Fira Sans Condensed"/>
                        <a:ea typeface="Arial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</a:pPr>
                      <a:r>
                        <a:rPr lang="en-GB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Frequency: Weekly (Mondays)</a:t>
                      </a:r>
                      <a:endParaRPr lang="tr-TR" sz="1400" b="0" i="0" u="none" strike="noStrike" cap="none" dirty="0">
                        <a:solidFill>
                          <a:schemeClr val="lt2"/>
                        </a:solidFill>
                        <a:latin typeface="Fira Sans Condensed"/>
                        <a:ea typeface="Arial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</a:pPr>
                      <a:r>
                        <a:rPr lang="en-GB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Dura</a:t>
                      </a:r>
                      <a:r>
                        <a:rPr lang="tr-TR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ti</a:t>
                      </a:r>
                      <a:r>
                        <a:rPr lang="en-GB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on: 1h</a:t>
                      </a:r>
                      <a:endParaRPr sz="1400" b="0" i="0" u="none" strike="noStrike" cap="none" dirty="0"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Arial"/>
                        <a:sym typeface="Fira Sans Condense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Team presentation on CRISP-DM progress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Discussion and feedback from stakeholders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tr-TR" sz="1400" b="0" i="0" u="none" strike="noStrike" cap="none" dirty="0">
                        <a:solidFill>
                          <a:schemeClr val="lt2"/>
                        </a:solidFill>
                        <a:latin typeface="Fira Sans Condensed"/>
                        <a:ea typeface="Arial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tr-TR" sz="1400" b="0" i="0" u="none" strike="noStrike" cap="none" dirty="0">
                        <a:solidFill>
                          <a:schemeClr val="lt2"/>
                        </a:solidFill>
                        <a:latin typeface="Fira Sans Condensed"/>
                        <a:ea typeface="Arial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Frequency: Biweekly (Tuesdays)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Dur</a:t>
                      </a:r>
                      <a:r>
                        <a:rPr lang="tr-TR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ati</a:t>
                      </a:r>
                      <a:r>
                        <a:rPr lang="en-GB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on: 15 min </a:t>
                      </a:r>
                      <a:r>
                        <a:rPr lang="en-GB" sz="1400" b="0" i="0" u="none" strike="noStrike" cap="none" dirty="0" err="1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presenta</a:t>
                      </a:r>
                      <a:r>
                        <a:rPr lang="tr-TR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ti</a:t>
                      </a:r>
                      <a:r>
                        <a:rPr lang="en-GB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on and Q&amp;A, 20 min review</a:t>
                      </a:r>
                      <a:endParaRPr sz="1400" b="0" i="0" u="none" strike="noStrike" cap="none" dirty="0"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Arial"/>
                        <a:sym typeface="Fira Sans Condense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Team reflection on past sprint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Discussion of what went well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Identification of areas for improvement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Planning for improvements in the next sprint</a:t>
                      </a:r>
                      <a:endParaRPr lang="tr-TR" sz="1400" b="0" i="0" u="none" strike="noStrike" cap="none" dirty="0">
                        <a:solidFill>
                          <a:schemeClr val="tx2"/>
                        </a:solidFill>
                        <a:latin typeface="Fira Sans Condensed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endParaRPr lang="en-GB" sz="1400" b="0" i="0" u="none" strike="noStrike" cap="none" dirty="0">
                        <a:solidFill>
                          <a:schemeClr val="tx2"/>
                        </a:solidFill>
                        <a:latin typeface="Fira Sans Condensed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GB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Frequency: Weekly</a:t>
                      </a:r>
                    </a:p>
                    <a:p>
                      <a:r>
                        <a:rPr lang="sv-SE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Dura</a:t>
                      </a:r>
                      <a:r>
                        <a:rPr lang="tr-TR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ti</a:t>
                      </a:r>
                      <a:r>
                        <a:rPr lang="sv-SE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on: 30 min</a:t>
                      </a:r>
                      <a:endParaRPr sz="1400" b="0" i="0" u="none" strike="noStrike" cap="none" dirty="0"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Arial"/>
                        <a:sym typeface="Fira Sans Condense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Start-of-sprint meeting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Team decides work for the sprint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Selection from the product backlog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>
                          <a:solidFill>
                            <a:schemeClr val="tx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Commitment to completing chosen items</a:t>
                      </a:r>
                      <a:endParaRPr lang="tr-TR" sz="1400" b="0" i="0" u="none" strike="noStrike" cap="none" dirty="0">
                        <a:solidFill>
                          <a:schemeClr val="tx2"/>
                        </a:solidFill>
                        <a:latin typeface="Fira Sans Condensed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endParaRPr lang="en-GB" sz="1400" b="0" i="0" u="none" strike="noStrike" cap="none" dirty="0">
                        <a:solidFill>
                          <a:schemeClr val="tx2"/>
                        </a:solidFill>
                        <a:latin typeface="Fira Sans Condensed"/>
                        <a:ea typeface="Arial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Frequency: Weekly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Dura</a:t>
                      </a:r>
                      <a:r>
                        <a:rPr lang="tr-TR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ti</a:t>
                      </a:r>
                      <a:r>
                        <a:rPr lang="en-GB" sz="1400" b="0" i="0" u="none" strike="noStrike" cap="none" dirty="0">
                          <a:solidFill>
                            <a:schemeClr val="lt2"/>
                          </a:solidFill>
                          <a:latin typeface="Fira Sans Condensed"/>
                          <a:ea typeface="Arial"/>
                          <a:cs typeface="Arial"/>
                          <a:sym typeface="Arial"/>
                        </a:rPr>
                        <a:t>on: 1h</a:t>
                      </a:r>
                      <a:endParaRPr sz="1400" b="0" i="0" u="none" strike="noStrike" cap="none" dirty="0"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Arial"/>
                        <a:sym typeface="Fira Sans Condense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56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Our</a:t>
            </a:r>
            <a:r>
              <a:rPr lang="tr-TR" dirty="0"/>
              <a:t> Tools</a:t>
            </a:r>
            <a:endParaRPr dirty="0"/>
          </a:p>
        </p:txBody>
      </p:sp>
      <p:grpSp>
        <p:nvGrpSpPr>
          <p:cNvPr id="3" name="Google Shape;1165;p39">
            <a:extLst>
              <a:ext uri="{FF2B5EF4-FFF2-40B4-BE49-F238E27FC236}">
                <a16:creationId xmlns:a16="http://schemas.microsoft.com/office/drawing/2014/main" id="{BF171E5B-1CD1-3387-99E0-AD43A4D18195}"/>
              </a:ext>
            </a:extLst>
          </p:cNvPr>
          <p:cNvGrpSpPr/>
          <p:nvPr/>
        </p:nvGrpSpPr>
        <p:grpSpPr>
          <a:xfrm>
            <a:off x="881508" y="1076206"/>
            <a:ext cx="6744824" cy="484500"/>
            <a:chOff x="881508" y="1786675"/>
            <a:chExt cx="6744824" cy="484500"/>
          </a:xfrm>
        </p:grpSpPr>
        <p:sp>
          <p:nvSpPr>
            <p:cNvPr id="4" name="Google Shape;1166;p39">
              <a:extLst>
                <a:ext uri="{FF2B5EF4-FFF2-40B4-BE49-F238E27FC236}">
                  <a16:creationId xmlns:a16="http://schemas.microsoft.com/office/drawing/2014/main" id="{9B337686-97B2-CBB7-2453-C72FB6635D58}"/>
                </a:ext>
              </a:extLst>
            </p:cNvPr>
            <p:cNvSpPr txBox="1"/>
            <p:nvPr/>
          </p:nvSpPr>
          <p:spPr>
            <a:xfrm>
              <a:off x="5295157" y="1786675"/>
              <a:ext cx="2331175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0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Visual </a:t>
              </a:r>
              <a:r>
                <a:rPr lang="tr-TR" sz="20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Studio</a:t>
              </a:r>
              <a:r>
                <a:rPr lang="tr-TR" sz="20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</a:t>
              </a:r>
              <a:r>
                <a:rPr lang="tr-TR" sz="20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Code</a:t>
              </a:r>
              <a:endParaRPr lang="tr-TR" sz="2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" name="Google Shape;1167;p39">
              <a:extLst>
                <a:ext uri="{FF2B5EF4-FFF2-40B4-BE49-F238E27FC236}">
                  <a16:creationId xmlns:a16="http://schemas.microsoft.com/office/drawing/2014/main" id="{82E36A49-C730-D170-6FA3-4B89E035EE66}"/>
                </a:ext>
              </a:extLst>
            </p:cNvPr>
            <p:cNvSpPr txBox="1"/>
            <p:nvPr/>
          </p:nvSpPr>
          <p:spPr>
            <a:xfrm>
              <a:off x="881508" y="1786675"/>
              <a:ext cx="3516763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8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Code</a:t>
              </a:r>
              <a:r>
                <a: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Editor</a:t>
              </a:r>
              <a:endParaRPr sz="18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6" name="Google Shape;1168;p39">
            <a:extLst>
              <a:ext uri="{FF2B5EF4-FFF2-40B4-BE49-F238E27FC236}">
                <a16:creationId xmlns:a16="http://schemas.microsoft.com/office/drawing/2014/main" id="{5370E7EF-D441-46F1-C7E7-41C8116880A2}"/>
              </a:ext>
            </a:extLst>
          </p:cNvPr>
          <p:cNvGrpSpPr/>
          <p:nvPr/>
        </p:nvGrpSpPr>
        <p:grpSpPr>
          <a:xfrm>
            <a:off x="1523877" y="2378572"/>
            <a:ext cx="6265726" cy="484500"/>
            <a:chOff x="1949071" y="2712550"/>
            <a:chExt cx="6265726" cy="484500"/>
          </a:xfrm>
        </p:grpSpPr>
        <p:sp>
          <p:nvSpPr>
            <p:cNvPr id="7" name="Google Shape;1169;p39">
              <a:extLst>
                <a:ext uri="{FF2B5EF4-FFF2-40B4-BE49-F238E27FC236}">
                  <a16:creationId xmlns:a16="http://schemas.microsoft.com/office/drawing/2014/main" id="{A3161E9A-D33A-19A0-D0DA-2EE83CAFFA9C}"/>
                </a:ext>
              </a:extLst>
            </p:cNvPr>
            <p:cNvSpPr txBox="1"/>
            <p:nvPr/>
          </p:nvSpPr>
          <p:spPr>
            <a:xfrm>
              <a:off x="1949071" y="2712550"/>
              <a:ext cx="1828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Github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" name="Google Shape;1170;p39">
              <a:extLst>
                <a:ext uri="{FF2B5EF4-FFF2-40B4-BE49-F238E27FC236}">
                  <a16:creationId xmlns:a16="http://schemas.microsoft.com/office/drawing/2014/main" id="{D8DC9892-138C-5C2B-A8A0-DA071E92A1FC}"/>
                </a:ext>
              </a:extLst>
            </p:cNvPr>
            <p:cNvSpPr txBox="1"/>
            <p:nvPr/>
          </p:nvSpPr>
          <p:spPr>
            <a:xfrm>
              <a:off x="5145197" y="2712550"/>
              <a:ext cx="30696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8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Version</a:t>
              </a:r>
              <a:r>
                <a: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Control, Collaboration</a:t>
              </a:r>
              <a:endParaRPr sz="18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9" name="Google Shape;1171;p39">
            <a:extLst>
              <a:ext uri="{FF2B5EF4-FFF2-40B4-BE49-F238E27FC236}">
                <a16:creationId xmlns:a16="http://schemas.microsoft.com/office/drawing/2014/main" id="{663276C8-11DF-E0D2-11B1-9E28D51D741B}"/>
              </a:ext>
            </a:extLst>
          </p:cNvPr>
          <p:cNvGrpSpPr/>
          <p:nvPr/>
        </p:nvGrpSpPr>
        <p:grpSpPr>
          <a:xfrm>
            <a:off x="662636" y="3310722"/>
            <a:ext cx="6548429" cy="484500"/>
            <a:chOff x="651263" y="3638425"/>
            <a:chExt cx="6548429" cy="484500"/>
          </a:xfrm>
        </p:grpSpPr>
        <p:sp>
          <p:nvSpPr>
            <p:cNvPr id="11" name="Google Shape;1172;p39">
              <a:extLst>
                <a:ext uri="{FF2B5EF4-FFF2-40B4-BE49-F238E27FC236}">
                  <a16:creationId xmlns:a16="http://schemas.microsoft.com/office/drawing/2014/main" id="{4ADAAC7A-5E66-8968-E8EF-A78CF485C9DF}"/>
                </a:ext>
              </a:extLst>
            </p:cNvPr>
            <p:cNvSpPr txBox="1"/>
            <p:nvPr/>
          </p:nvSpPr>
          <p:spPr>
            <a:xfrm>
              <a:off x="5370892" y="3638425"/>
              <a:ext cx="1828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Clickup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3" name="Google Shape;1173;p39">
              <a:extLst>
                <a:ext uri="{FF2B5EF4-FFF2-40B4-BE49-F238E27FC236}">
                  <a16:creationId xmlns:a16="http://schemas.microsoft.com/office/drawing/2014/main" id="{C91235BF-4D66-7693-A711-3BAC017E93A0}"/>
                </a:ext>
              </a:extLst>
            </p:cNvPr>
            <p:cNvSpPr txBox="1"/>
            <p:nvPr/>
          </p:nvSpPr>
          <p:spPr>
            <a:xfrm>
              <a:off x="651263" y="3638425"/>
              <a:ext cx="3747008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Project Management, Collaboration</a:t>
              </a:r>
              <a:endParaRPr sz="18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14" name="Google Shape;1175;p39">
            <a:extLst>
              <a:ext uri="{FF2B5EF4-FFF2-40B4-BE49-F238E27FC236}">
                <a16:creationId xmlns:a16="http://schemas.microsoft.com/office/drawing/2014/main" id="{75C82965-84D6-C7AA-2D77-154641AEDF2B}"/>
              </a:ext>
            </a:extLst>
          </p:cNvPr>
          <p:cNvCxnSpPr>
            <a:cxnSpLocks/>
          </p:cNvCxnSpPr>
          <p:nvPr/>
        </p:nvCxnSpPr>
        <p:spPr>
          <a:xfrm>
            <a:off x="3777871" y="1295089"/>
            <a:ext cx="1458931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" name="Google Shape;1176;p39">
            <a:extLst>
              <a:ext uri="{FF2B5EF4-FFF2-40B4-BE49-F238E27FC236}">
                <a16:creationId xmlns:a16="http://schemas.microsoft.com/office/drawing/2014/main" id="{FE080152-8B0B-E4A3-4121-14D9C0FC74AE}"/>
              </a:ext>
            </a:extLst>
          </p:cNvPr>
          <p:cNvCxnSpPr>
            <a:cxnSpLocks/>
          </p:cNvCxnSpPr>
          <p:nvPr/>
        </p:nvCxnSpPr>
        <p:spPr>
          <a:xfrm>
            <a:off x="3138660" y="2605704"/>
            <a:ext cx="136732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" name="Google Shape;1177;p39">
            <a:extLst>
              <a:ext uri="{FF2B5EF4-FFF2-40B4-BE49-F238E27FC236}">
                <a16:creationId xmlns:a16="http://schemas.microsoft.com/office/drawing/2014/main" id="{8AD237EE-4AD7-E10D-0D15-B122E044F14F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>
            <a:off x="4409644" y="3552972"/>
            <a:ext cx="972621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EAA69FB-353C-EDF2-4D2E-BFD24EDD2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488" y="890556"/>
            <a:ext cx="523249" cy="489964"/>
          </a:xfrm>
          <a:prstGeom prst="flowChartConnector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13E184A-1ED9-E79B-2A6D-1D74EEC1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345" y="1527345"/>
            <a:ext cx="677921" cy="618972"/>
          </a:xfrm>
          <a:prstGeom prst="flowChartConnector">
            <a:avLst/>
          </a:prstGeom>
        </p:spPr>
      </p:pic>
      <p:sp>
        <p:nvSpPr>
          <p:cNvPr id="59" name="Google Shape;1166;p39">
            <a:extLst>
              <a:ext uri="{FF2B5EF4-FFF2-40B4-BE49-F238E27FC236}">
                <a16:creationId xmlns:a16="http://schemas.microsoft.com/office/drawing/2014/main" id="{E800555B-76C1-52E3-13D1-B71FD6D3212C}"/>
              </a:ext>
            </a:extLst>
          </p:cNvPr>
          <p:cNvSpPr txBox="1"/>
          <p:nvPr/>
        </p:nvSpPr>
        <p:spPr>
          <a:xfrm>
            <a:off x="5236802" y="1452207"/>
            <a:ext cx="2331175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dirty="0" err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Jupyter</a:t>
            </a:r>
            <a:r>
              <a:rPr lang="tr-TR" sz="2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 Notebook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12DE03-E5D6-986C-0583-C1272E1B2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494" y="2122791"/>
            <a:ext cx="835183" cy="783389"/>
          </a:xfrm>
          <a:prstGeom prst="flowChartConnector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5BF3E1C-45D1-9CF1-5D47-096BABF4F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036" y="3216619"/>
            <a:ext cx="613941" cy="588868"/>
          </a:xfrm>
          <a:prstGeom prst="flowChartConnector">
            <a:avLst/>
          </a:prstGeom>
        </p:spPr>
      </p:pic>
      <p:grpSp>
        <p:nvGrpSpPr>
          <p:cNvPr id="65" name="Google Shape;1168;p39">
            <a:extLst>
              <a:ext uri="{FF2B5EF4-FFF2-40B4-BE49-F238E27FC236}">
                <a16:creationId xmlns:a16="http://schemas.microsoft.com/office/drawing/2014/main" id="{DC204994-3865-4AE3-AC64-352E33483BB4}"/>
              </a:ext>
            </a:extLst>
          </p:cNvPr>
          <p:cNvGrpSpPr/>
          <p:nvPr/>
        </p:nvGrpSpPr>
        <p:grpSpPr>
          <a:xfrm>
            <a:off x="1203850" y="4199764"/>
            <a:ext cx="7591493" cy="484500"/>
            <a:chOff x="1077763" y="2712550"/>
            <a:chExt cx="7591493" cy="484500"/>
          </a:xfrm>
        </p:grpSpPr>
        <p:sp>
          <p:nvSpPr>
            <p:cNvPr id="66" name="Google Shape;1169;p39">
              <a:extLst>
                <a:ext uri="{FF2B5EF4-FFF2-40B4-BE49-F238E27FC236}">
                  <a16:creationId xmlns:a16="http://schemas.microsoft.com/office/drawing/2014/main" id="{FC4FF9F5-3EDD-3D18-3126-088D4835AEC5}"/>
                </a:ext>
              </a:extLst>
            </p:cNvPr>
            <p:cNvSpPr txBox="1"/>
            <p:nvPr/>
          </p:nvSpPr>
          <p:spPr>
            <a:xfrm>
              <a:off x="1077763" y="2712550"/>
              <a:ext cx="2700109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Future</a:t>
              </a: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Tools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7" name="Google Shape;1170;p39">
              <a:extLst>
                <a:ext uri="{FF2B5EF4-FFF2-40B4-BE49-F238E27FC236}">
                  <a16:creationId xmlns:a16="http://schemas.microsoft.com/office/drawing/2014/main" id="{BED90F73-D91B-8722-0C26-05063F5BC920}"/>
                </a:ext>
              </a:extLst>
            </p:cNvPr>
            <p:cNvSpPr txBox="1"/>
            <p:nvPr/>
          </p:nvSpPr>
          <p:spPr>
            <a:xfrm>
              <a:off x="4750491" y="2712550"/>
              <a:ext cx="3918765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8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Label</a:t>
              </a:r>
              <a:r>
                <a: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</a:t>
              </a:r>
              <a:r>
                <a:rPr lang="tr-TR" sz="18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Studio</a:t>
              </a:r>
              <a:r>
                <a: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, </a:t>
              </a:r>
              <a:r>
                <a:rPr lang="tr-TR" sz="18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Dash</a:t>
              </a:r>
              <a:r>
                <a: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, </a:t>
              </a:r>
              <a:r>
                <a:rPr lang="tr-TR" sz="18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Flask</a:t>
              </a:r>
              <a:r>
                <a: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, </a:t>
              </a:r>
              <a:r>
                <a:rPr lang="tr-TR" sz="18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SQLite</a:t>
              </a:r>
              <a:r>
                <a: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, </a:t>
              </a:r>
              <a:r>
                <a:rPr lang="tr-TR" sz="18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ChatGPT</a:t>
              </a:r>
              <a:r>
                <a: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API</a:t>
              </a:r>
              <a:endParaRPr sz="18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68" name="Google Shape;1176;p39">
            <a:extLst>
              <a:ext uri="{FF2B5EF4-FFF2-40B4-BE49-F238E27FC236}">
                <a16:creationId xmlns:a16="http://schemas.microsoft.com/office/drawing/2014/main" id="{4A66A35B-F483-86E9-F9E8-30EBA4949570}"/>
              </a:ext>
            </a:extLst>
          </p:cNvPr>
          <p:cNvCxnSpPr/>
          <p:nvPr/>
        </p:nvCxnSpPr>
        <p:spPr>
          <a:xfrm>
            <a:off x="3777871" y="4432522"/>
            <a:ext cx="972621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35822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EDA</a:t>
            </a:r>
            <a:endParaRPr dirty="0"/>
          </a:p>
        </p:txBody>
      </p:sp>
      <p:sp>
        <p:nvSpPr>
          <p:cNvPr id="2" name="Google Shape;798;p32">
            <a:extLst>
              <a:ext uri="{FF2B5EF4-FFF2-40B4-BE49-F238E27FC236}">
                <a16:creationId xmlns:a16="http://schemas.microsoft.com/office/drawing/2014/main" id="{A81B1E9A-80DE-12F0-C21D-ED2DCDE63DBE}"/>
              </a:ext>
            </a:extLst>
          </p:cNvPr>
          <p:cNvSpPr/>
          <p:nvPr/>
        </p:nvSpPr>
        <p:spPr>
          <a:xfrm>
            <a:off x="2538860" y="660833"/>
            <a:ext cx="1097138" cy="1058197"/>
          </a:xfrm>
          <a:prstGeom prst="ellipse">
            <a:avLst/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</a:rPr>
              <a:t>JSON file</a:t>
            </a:r>
            <a:endParaRPr sz="2000" b="1" dirty="0">
              <a:solidFill>
                <a:schemeClr val="lt2"/>
              </a:solidFill>
              <a:latin typeface="Rajdhani"/>
              <a:cs typeface="Rajdhani"/>
            </a:endParaRPr>
          </a:p>
        </p:txBody>
      </p:sp>
      <p:sp>
        <p:nvSpPr>
          <p:cNvPr id="3" name="Google Shape;795;p32">
            <a:extLst>
              <a:ext uri="{FF2B5EF4-FFF2-40B4-BE49-F238E27FC236}">
                <a16:creationId xmlns:a16="http://schemas.microsoft.com/office/drawing/2014/main" id="{8BF8130A-F8E4-D19D-D95B-01D32126132C}"/>
              </a:ext>
            </a:extLst>
          </p:cNvPr>
          <p:cNvSpPr/>
          <p:nvPr/>
        </p:nvSpPr>
        <p:spPr>
          <a:xfrm>
            <a:off x="1005390" y="1860313"/>
            <a:ext cx="1866665" cy="1811366"/>
          </a:xfrm>
          <a:prstGeom prst="ellipse">
            <a:avLst/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000" b="1" dirty="0">
                <a:solidFill>
                  <a:schemeClr val="lt2"/>
                </a:solidFill>
                <a:latin typeface="Rajdhani"/>
                <a:cs typeface="Rajdhani"/>
              </a:rPr>
              <a:t>Totally 16949 Lines</a:t>
            </a:r>
            <a:endParaRPr sz="2000" b="1" dirty="0">
              <a:solidFill>
                <a:schemeClr val="lt2"/>
              </a:solidFill>
              <a:latin typeface="Rajdhani"/>
              <a:cs typeface="Rajdhani"/>
            </a:endParaRPr>
          </a:p>
        </p:txBody>
      </p:sp>
      <p:sp>
        <p:nvSpPr>
          <p:cNvPr id="7" name="Google Shape;795;p32">
            <a:extLst>
              <a:ext uri="{FF2B5EF4-FFF2-40B4-BE49-F238E27FC236}">
                <a16:creationId xmlns:a16="http://schemas.microsoft.com/office/drawing/2014/main" id="{49C98EB3-2EE3-DD6E-2723-412318BEA3C0}"/>
              </a:ext>
            </a:extLst>
          </p:cNvPr>
          <p:cNvSpPr/>
          <p:nvPr/>
        </p:nvSpPr>
        <p:spPr>
          <a:xfrm>
            <a:off x="4808991" y="889860"/>
            <a:ext cx="1557132" cy="1475124"/>
          </a:xfrm>
          <a:prstGeom prst="ellipse">
            <a:avLst/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000" b="1" dirty="0">
                <a:solidFill>
                  <a:schemeClr val="lt2"/>
                </a:solidFill>
                <a:latin typeface="Rajdhani"/>
                <a:cs typeface="Rajdhani"/>
              </a:rPr>
              <a:t>Totally 20 columns</a:t>
            </a:r>
            <a:endParaRPr sz="2000" b="1" dirty="0">
              <a:solidFill>
                <a:schemeClr val="lt2"/>
              </a:solidFill>
              <a:latin typeface="Rajdhani"/>
              <a:cs typeface="Rajdhani"/>
            </a:endParaRPr>
          </a:p>
        </p:txBody>
      </p:sp>
      <p:sp>
        <p:nvSpPr>
          <p:cNvPr id="16" name="Google Shape;798;p32">
            <a:extLst>
              <a:ext uri="{FF2B5EF4-FFF2-40B4-BE49-F238E27FC236}">
                <a16:creationId xmlns:a16="http://schemas.microsoft.com/office/drawing/2014/main" id="{375F6F6D-0AFA-1597-6793-6F977FF2ABEE}"/>
              </a:ext>
            </a:extLst>
          </p:cNvPr>
          <p:cNvSpPr/>
          <p:nvPr/>
        </p:nvSpPr>
        <p:spPr>
          <a:xfrm>
            <a:off x="3513484" y="3161353"/>
            <a:ext cx="1681297" cy="1659030"/>
          </a:xfrm>
          <a:prstGeom prst="ellipse">
            <a:avLst/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</a:rPr>
              <a:t>3 </a:t>
            </a:r>
            <a:r>
              <a:rPr lang="tr-TR" sz="2000" b="1" dirty="0" err="1">
                <a:solidFill>
                  <a:schemeClr val="lt2"/>
                </a:solidFill>
                <a:latin typeface="Rajdhani"/>
                <a:cs typeface="Rajdhani"/>
              </a:rPr>
              <a:t>columns</a:t>
            </a: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</a:rPr>
              <a:t> </a:t>
            </a:r>
            <a:r>
              <a:rPr lang="tr-TR" sz="2000" b="1" dirty="0" err="1">
                <a:solidFill>
                  <a:schemeClr val="lt2"/>
                </a:solidFill>
                <a:latin typeface="Rajdhani"/>
                <a:cs typeface="Rajdhani"/>
              </a:rPr>
              <a:t>have</a:t>
            </a: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</a:rPr>
              <a:t> </a:t>
            </a:r>
            <a:r>
              <a:rPr lang="tr-TR" sz="2000" b="1" dirty="0" err="1">
                <a:solidFill>
                  <a:schemeClr val="lt2"/>
                </a:solidFill>
                <a:latin typeface="Rajdhani"/>
                <a:cs typeface="Rajdhani"/>
              </a:rPr>
              <a:t>missing</a:t>
            </a: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</a:rPr>
              <a:t> </a:t>
            </a:r>
            <a:r>
              <a:rPr lang="tr-TR" sz="2000" b="1" dirty="0" err="1">
                <a:solidFill>
                  <a:schemeClr val="lt2"/>
                </a:solidFill>
                <a:latin typeface="Rajdhani"/>
                <a:cs typeface="Rajdhani"/>
              </a:rPr>
              <a:t>values</a:t>
            </a:r>
            <a:endParaRPr sz="2000" b="1" dirty="0">
              <a:solidFill>
                <a:schemeClr val="lt2"/>
              </a:solidFill>
              <a:latin typeface="Rajdhani"/>
              <a:cs typeface="Rajdhani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9270696-5809-CC65-157A-E96E1D3B1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46" y="2347089"/>
            <a:ext cx="2349897" cy="262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EDA</a:t>
            </a:r>
            <a:endParaRPr dirty="0"/>
          </a:p>
        </p:txBody>
      </p:sp>
      <p:cxnSp>
        <p:nvCxnSpPr>
          <p:cNvPr id="4" name="Google Shape;789;p31">
            <a:extLst>
              <a:ext uri="{FF2B5EF4-FFF2-40B4-BE49-F238E27FC236}">
                <a16:creationId xmlns:a16="http://schemas.microsoft.com/office/drawing/2014/main" id="{FF541F8E-7EA2-E3E5-D94D-58DCD702B09D}"/>
              </a:ext>
            </a:extLst>
          </p:cNvPr>
          <p:cNvCxnSpPr>
            <a:cxnSpLocks/>
          </p:cNvCxnSpPr>
          <p:nvPr/>
        </p:nvCxnSpPr>
        <p:spPr>
          <a:xfrm>
            <a:off x="4572000" y="2581038"/>
            <a:ext cx="75874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" name="Google Shape;783;p31">
            <a:extLst>
              <a:ext uri="{FF2B5EF4-FFF2-40B4-BE49-F238E27FC236}">
                <a16:creationId xmlns:a16="http://schemas.microsoft.com/office/drawing/2014/main" id="{9C176669-4F06-C406-A830-93BF23521CE6}"/>
              </a:ext>
            </a:extLst>
          </p:cNvPr>
          <p:cNvSpPr txBox="1"/>
          <p:nvPr/>
        </p:nvSpPr>
        <p:spPr>
          <a:xfrm flipH="1">
            <a:off x="5382280" y="1986420"/>
            <a:ext cx="3041820" cy="119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  <a:latin typeface="Fira Sans Condensed"/>
              </a:rPr>
              <a:t>Length of tweets are controlled to </a:t>
            </a:r>
            <a:r>
              <a:rPr lang="en-US" dirty="0">
                <a:solidFill>
                  <a:schemeClr val="lt2"/>
                </a:solidFill>
                <a:latin typeface="Fira Sans Condensed"/>
              </a:rPr>
              <a:t>tailor NLP models for accurate classification and recommendation tasks using social media data.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52847D-4DF8-252B-4096-913DD1D4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6" y="1512824"/>
            <a:ext cx="4050587" cy="25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04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EDA</a:t>
            </a:r>
            <a:endParaRPr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89BC7E9-1E2A-69E6-A1C3-8F0687720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26" y="663634"/>
            <a:ext cx="4409087" cy="219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83;p31">
            <a:extLst>
              <a:ext uri="{FF2B5EF4-FFF2-40B4-BE49-F238E27FC236}">
                <a16:creationId xmlns:a16="http://schemas.microsoft.com/office/drawing/2014/main" id="{42A0CBB5-3940-9555-8E66-0D8BA74426C8}"/>
              </a:ext>
            </a:extLst>
          </p:cNvPr>
          <p:cNvSpPr txBox="1"/>
          <p:nvPr/>
        </p:nvSpPr>
        <p:spPr>
          <a:xfrm flipH="1">
            <a:off x="5844419" y="835819"/>
            <a:ext cx="227250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The most frequently used words were checked to ensure that unusual or unexpectedly frequently used words did not cause problems during data collection or preprocessing.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cxnSp>
        <p:nvCxnSpPr>
          <p:cNvPr id="3" name="Google Shape;789;p31">
            <a:extLst>
              <a:ext uri="{FF2B5EF4-FFF2-40B4-BE49-F238E27FC236}">
                <a16:creationId xmlns:a16="http://schemas.microsoft.com/office/drawing/2014/main" id="{EA034381-8843-50B5-AEA5-4582EA6E810D}"/>
              </a:ext>
            </a:extLst>
          </p:cNvPr>
          <p:cNvCxnSpPr>
            <a:cxnSpLocks/>
          </p:cNvCxnSpPr>
          <p:nvPr/>
        </p:nvCxnSpPr>
        <p:spPr>
          <a:xfrm>
            <a:off x="4940947" y="1748083"/>
            <a:ext cx="75874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36895240-EB66-D098-3568-943EE67F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39" y="2553421"/>
            <a:ext cx="3644585" cy="249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789;p31">
            <a:extLst>
              <a:ext uri="{FF2B5EF4-FFF2-40B4-BE49-F238E27FC236}">
                <a16:creationId xmlns:a16="http://schemas.microsoft.com/office/drawing/2014/main" id="{F750348F-FF6F-5100-CF59-66BA16DB6043}"/>
              </a:ext>
            </a:extLst>
          </p:cNvPr>
          <p:cNvCxnSpPr>
            <a:cxnSpLocks/>
          </p:cNvCxnSpPr>
          <p:nvPr/>
        </p:nvCxnSpPr>
        <p:spPr>
          <a:xfrm flipH="1">
            <a:off x="4341181" y="3952714"/>
            <a:ext cx="61255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" name="Google Shape;783;p31">
            <a:extLst>
              <a:ext uri="{FF2B5EF4-FFF2-40B4-BE49-F238E27FC236}">
                <a16:creationId xmlns:a16="http://schemas.microsoft.com/office/drawing/2014/main" id="{2CC4BB2D-6F28-27BF-809E-BA49478ED3A9}"/>
              </a:ext>
            </a:extLst>
          </p:cNvPr>
          <p:cNvSpPr txBox="1"/>
          <p:nvPr/>
        </p:nvSpPr>
        <p:spPr>
          <a:xfrm flipH="1">
            <a:off x="1830055" y="3468213"/>
            <a:ext cx="2272500" cy="121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  <a:latin typeface="Fira Sans Condensed"/>
              </a:rPr>
              <a:t>Longitude and Latitude columns are not able to be used, where we cannot gain any finding from GPS values.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49746032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518</Words>
  <Application>Microsoft Office PowerPoint</Application>
  <PresentationFormat>On-screen Show (16:9)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Fira Sans Condensed</vt:lpstr>
      <vt:lpstr>Rajdhani</vt:lpstr>
      <vt:lpstr>Fira Sans Condensed Light</vt:lpstr>
      <vt:lpstr>Arial</vt:lpstr>
      <vt:lpstr>AI Tech Agency Infographics by Slidesgo</vt:lpstr>
      <vt:lpstr>The Fine Tuners</vt:lpstr>
      <vt:lpstr>Table of Content</vt:lpstr>
      <vt:lpstr>Meet the Team</vt:lpstr>
      <vt:lpstr>Our Mission, Approach and Goal</vt:lpstr>
      <vt:lpstr>Our Ceremonies</vt:lpstr>
      <vt:lpstr>Our Tools</vt:lpstr>
      <vt:lpstr>EDA</vt:lpstr>
      <vt:lpstr>EDA</vt:lpstr>
      <vt:lpstr>EDA</vt:lpstr>
      <vt:lpstr>EDA</vt:lpstr>
      <vt:lpstr>Open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Fine Tuners</dc:title>
  <dc:creator>Ecem Günhar Akuras</dc:creator>
  <cp:lastModifiedBy>Mehmet Cem Akuras</cp:lastModifiedBy>
  <cp:revision>11</cp:revision>
  <dcterms:modified xsi:type="dcterms:W3CDTF">2023-10-23T17:28:52Z</dcterms:modified>
</cp:coreProperties>
</file>