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02" r:id="rId3"/>
    <p:sldId id="329" r:id="rId4"/>
    <p:sldId id="341" r:id="rId5"/>
    <p:sldId id="340" r:id="rId6"/>
    <p:sldId id="334" r:id="rId7"/>
    <p:sldId id="335" r:id="rId8"/>
    <p:sldId id="337" r:id="rId9"/>
    <p:sldId id="339" r:id="rId10"/>
    <p:sldId id="342" r:id="rId11"/>
    <p:sldId id="344" r:id="rId12"/>
    <p:sldId id="343" r:id="rId13"/>
    <p:sldId id="345" r:id="rId14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6"/>
      <p:bold r:id="rId17"/>
      <p:italic r:id="rId18"/>
      <p:boldItalic r:id="rId19"/>
    </p:embeddedFont>
    <p:embeddedFont>
      <p:font typeface="Fira Sans Condensed Light" panose="020B04030500000200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4B54"/>
    <a:srgbClr val="C43E1C"/>
    <a:srgbClr val="091B27"/>
    <a:srgbClr val="0A1821"/>
    <a:srgbClr val="0A1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65F9A-B8D9-4407-A71D-73468D169408}">
  <a:tblStyle styleId="{21265F9A-B8D9-4407-A71D-73468D1694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88518" autoAdjust="0"/>
  </p:normalViewPr>
  <p:slideViewPr>
    <p:cSldViewPr snapToGrid="0">
      <p:cViewPr>
        <p:scale>
          <a:sx n="117" d="100"/>
          <a:sy n="117" d="100"/>
        </p:scale>
        <p:origin x="378" y="99"/>
      </p:cViewPr>
      <p:guideLst>
        <p:guide orient="horz" pos="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96" y="51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68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991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40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45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6bcecd75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6bcecd75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would like to go back to business understanding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54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maintenance team already tracks and analyses delays from operational data.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The team wants to focus on areas that can lead to direct action. Delays are generally caused by factors outside of the maintenance team’s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67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Ironic tweets often express negative sentiment through positive words, which can be misinterpreted by standard sentiment analysis algorithms. </a:t>
            </a:r>
          </a:p>
          <a:p>
            <a:pPr algn="just">
              <a:lnSpc>
                <a:spcPct val="150000"/>
              </a:lnSpc>
            </a:pPr>
            <a:r>
              <a:rPr lang="en-GB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Analyzing</a:t>
            </a: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 them separately ensures that their true sentiment is captured and understood.</a:t>
            </a:r>
            <a:endParaRPr lang="en-US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31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primary focus of the team is identifying areas needing improvement. Focusing on negative sentiment tweets provides more opportunities to do so.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19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Negative feedback is directly indicative of problems experienced by customers. Focusing on such tweets helps in pinpointing specific issues that need to be addressed.</a:t>
            </a:r>
            <a:endParaRPr lang="en-US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2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Assets/Sprint5%20-%20Dashboard%20-%20Erjon.pbi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Fine</a:t>
            </a:r>
            <a:r>
              <a:rPr lang="tr-TR" dirty="0"/>
              <a:t> </a:t>
            </a:r>
            <a:r>
              <a:rPr lang="tr-TR" dirty="0" err="1"/>
              <a:t>Tuners</a:t>
            </a:r>
            <a:endParaRPr sz="50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21</a:t>
            </a:r>
            <a:r>
              <a:rPr lang="tr-TR" sz="1600" b="1" dirty="0"/>
              <a:t>.11.2023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/>
              <a:t>Presented by </a:t>
            </a:r>
            <a:r>
              <a:rPr lang="en-GB" sz="1600" b="1" dirty="0"/>
              <a:t>Erjon Buka</a:t>
            </a:r>
            <a:endParaRPr sz="1600" b="1"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9373EE-2D37-8D21-3DFE-399363C28D25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2389E-05AD-A323-E1C3-E139F35C5E27}"/>
              </a:ext>
            </a:extLst>
          </p:cNvPr>
          <p:cNvSpPr/>
          <p:nvPr/>
        </p:nvSpPr>
        <p:spPr>
          <a:xfrm>
            <a:off x="2380881" y="4998698"/>
            <a:ext cx="106582" cy="145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– Get Suggestions from GPT</a:t>
            </a:r>
            <a:endParaRPr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EE8AA-42AE-B75B-F75B-25C1590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24774"/>
            <a:ext cx="2160000" cy="7882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DBCD85AB-0F4E-8B6A-35E0-1B5F5ACB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390212"/>
            <a:ext cx="2160000" cy="7846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BCF499-35A0-DBDB-2A05-E38666F0B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045130"/>
            <a:ext cx="2160000" cy="89517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80A8C436-ADB2-B487-4BDE-1E05B5909D01}"/>
              </a:ext>
            </a:extLst>
          </p:cNvPr>
          <p:cNvSpPr/>
          <p:nvPr/>
        </p:nvSpPr>
        <p:spPr>
          <a:xfrm>
            <a:off x="4238835" y="1935020"/>
            <a:ext cx="1673482" cy="1730114"/>
          </a:xfrm>
          <a:prstGeom prst="irregularSeal1">
            <a:avLst/>
          </a:prstGeom>
          <a:solidFill>
            <a:schemeClr val="tx2"/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GPT3.5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FBC987-88BF-DC92-85CE-751A75CA818E}"/>
              </a:ext>
            </a:extLst>
          </p:cNvPr>
          <p:cNvCxnSpPr>
            <a:stCxn id="14" idx="3"/>
          </p:cNvCxnSpPr>
          <p:nvPr/>
        </p:nvCxnSpPr>
        <p:spPr>
          <a:xfrm>
            <a:off x="2915576" y="1492715"/>
            <a:ext cx="1354541" cy="118048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87F72F-7811-9919-1340-B6B28B93AC1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915576" y="2774715"/>
            <a:ext cx="1306414" cy="78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53D391-E40C-D21A-4DD1-895F90B004A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15576" y="2926955"/>
            <a:ext cx="1354541" cy="10919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B42BF-2D46-72E5-4B46-98B00D18FCB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929162" y="1893155"/>
            <a:ext cx="1193533" cy="88938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B50489-7293-60A8-FB58-A90C871C5401}"/>
              </a:ext>
            </a:extLst>
          </p:cNvPr>
          <p:cNvSpPr/>
          <p:nvPr/>
        </p:nvSpPr>
        <p:spPr>
          <a:xfrm>
            <a:off x="7122695" y="1681880"/>
            <a:ext cx="1354541" cy="4225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Suggestion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48B8A-7CF5-945A-3C92-AA869B1CB19A}"/>
              </a:ext>
            </a:extLst>
          </p:cNvPr>
          <p:cNvSpPr/>
          <p:nvPr/>
        </p:nvSpPr>
        <p:spPr>
          <a:xfrm>
            <a:off x="7110918" y="2548160"/>
            <a:ext cx="1354541" cy="4225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Suggestion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1359BC-F989-3022-6F4E-0C37D72B0863}"/>
              </a:ext>
            </a:extLst>
          </p:cNvPr>
          <p:cNvSpPr/>
          <p:nvPr/>
        </p:nvSpPr>
        <p:spPr>
          <a:xfrm>
            <a:off x="7122695" y="3395469"/>
            <a:ext cx="1354541" cy="4225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Suggestion 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4C32AC-6D21-1C9F-A076-3E33E84221F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924094" y="2759435"/>
            <a:ext cx="1186824" cy="2310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3CA2CC-DF38-C05A-0069-303B6BEE981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20045" y="2759435"/>
            <a:ext cx="1202650" cy="84730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14ABA0-648D-B3A8-04B9-376E911454CD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056AB-CCEC-FBB1-F311-76340C53C4BD}"/>
              </a:ext>
            </a:extLst>
          </p:cNvPr>
          <p:cNvSpPr/>
          <p:nvPr/>
        </p:nvSpPr>
        <p:spPr>
          <a:xfrm>
            <a:off x="5601661" y="4998698"/>
            <a:ext cx="106582" cy="145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- Get Suggestions from GPT</a:t>
            </a:r>
            <a:endParaRPr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EE8AA-42AE-B75B-F75B-25C1590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24774"/>
            <a:ext cx="2160000" cy="7882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DBCD85AB-0F4E-8B6A-35E0-1B5F5ACB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390212"/>
            <a:ext cx="2160000" cy="7846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BCF499-35A0-DBDB-2A05-E38666F0B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045130"/>
            <a:ext cx="2160000" cy="89517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80A8C436-ADB2-B487-4BDE-1E05B5909D01}"/>
              </a:ext>
            </a:extLst>
          </p:cNvPr>
          <p:cNvSpPr/>
          <p:nvPr/>
        </p:nvSpPr>
        <p:spPr>
          <a:xfrm>
            <a:off x="4238835" y="1935020"/>
            <a:ext cx="1673482" cy="1730114"/>
          </a:xfrm>
          <a:prstGeom prst="irregularSeal1">
            <a:avLst/>
          </a:prstGeom>
          <a:solidFill>
            <a:schemeClr val="tx2"/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GPT3.5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FBC987-88BF-DC92-85CE-751A75CA818E}"/>
              </a:ext>
            </a:extLst>
          </p:cNvPr>
          <p:cNvCxnSpPr>
            <a:stCxn id="14" idx="3"/>
          </p:cNvCxnSpPr>
          <p:nvPr/>
        </p:nvCxnSpPr>
        <p:spPr>
          <a:xfrm>
            <a:off x="2915576" y="1492715"/>
            <a:ext cx="1354541" cy="118048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87F72F-7811-9919-1340-B6B28B93AC1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915576" y="2774715"/>
            <a:ext cx="1306414" cy="78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53D391-E40C-D21A-4DD1-895F90B004A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15576" y="2926955"/>
            <a:ext cx="1354541" cy="10919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B42BF-2D46-72E5-4B46-98B00D18FCB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929162" y="1893155"/>
            <a:ext cx="1193533" cy="88938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B50489-7293-60A8-FB58-A90C871C5401}"/>
              </a:ext>
            </a:extLst>
          </p:cNvPr>
          <p:cNvSpPr/>
          <p:nvPr/>
        </p:nvSpPr>
        <p:spPr>
          <a:xfrm>
            <a:off x="7122695" y="1681880"/>
            <a:ext cx="1354541" cy="4225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Suggestion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48B8A-7CF5-945A-3C92-AA869B1CB19A}"/>
              </a:ext>
            </a:extLst>
          </p:cNvPr>
          <p:cNvSpPr/>
          <p:nvPr/>
        </p:nvSpPr>
        <p:spPr>
          <a:xfrm>
            <a:off x="7110918" y="2548160"/>
            <a:ext cx="1354541" cy="4225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Suggestion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1359BC-F989-3022-6F4E-0C37D72B0863}"/>
              </a:ext>
            </a:extLst>
          </p:cNvPr>
          <p:cNvSpPr/>
          <p:nvPr/>
        </p:nvSpPr>
        <p:spPr>
          <a:xfrm>
            <a:off x="7122695" y="3395469"/>
            <a:ext cx="1354541" cy="4225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Suggestion 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4C32AC-6D21-1C9F-A076-3E33E84221F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924094" y="2759435"/>
            <a:ext cx="1186824" cy="2310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3CA2CC-DF38-C05A-0069-303B6BEE981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20045" y="2759435"/>
            <a:ext cx="1202650" cy="84730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B6468A-0C50-D6B4-39F7-7B5D62E1D54A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362C2-F2C7-CF51-259B-8C65666A156B}"/>
              </a:ext>
            </a:extLst>
          </p:cNvPr>
          <p:cNvSpPr/>
          <p:nvPr/>
        </p:nvSpPr>
        <p:spPr>
          <a:xfrm>
            <a:off x="5960892" y="4998698"/>
            <a:ext cx="106582" cy="145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5679E-6 L -0.00156 -0.16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- Get Suggestions from GPT</a:t>
            </a:r>
            <a:endParaRPr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EE8AA-42AE-B75B-F75B-25C1590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24774"/>
            <a:ext cx="2160000" cy="7882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DBCD85AB-0F4E-8B6A-35E0-1B5F5ACB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390212"/>
            <a:ext cx="2160000" cy="7846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BCF499-35A0-DBDB-2A05-E38666F0B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045130"/>
            <a:ext cx="2160000" cy="89517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DB50489-7293-60A8-FB58-A90C871C5401}"/>
              </a:ext>
            </a:extLst>
          </p:cNvPr>
          <p:cNvSpPr/>
          <p:nvPr/>
        </p:nvSpPr>
        <p:spPr>
          <a:xfrm>
            <a:off x="3894729" y="1348601"/>
            <a:ext cx="1354541" cy="28822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Suggestion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48B8A-7CF5-945A-3C92-AA869B1CB19A}"/>
              </a:ext>
            </a:extLst>
          </p:cNvPr>
          <p:cNvSpPr/>
          <p:nvPr/>
        </p:nvSpPr>
        <p:spPr>
          <a:xfrm>
            <a:off x="3894729" y="3174862"/>
            <a:ext cx="1354541" cy="2882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Suggestion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62FF0-A2CC-0BB2-4FC3-33E07A118B77}"/>
              </a:ext>
            </a:extLst>
          </p:cNvPr>
          <p:cNvSpPr/>
          <p:nvPr/>
        </p:nvSpPr>
        <p:spPr>
          <a:xfrm>
            <a:off x="6228424" y="1045130"/>
            <a:ext cx="2251642" cy="9000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rgbClr val="FFFFFF"/>
                </a:solidFill>
              </a:rPr>
              <a:t>Plan phased updates of train interiors, prioritizing high-traffic routes, to address both cleanliness and modernization.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22705-604D-0E3E-6680-36C9DA6A21EF}"/>
              </a:ext>
            </a:extLst>
          </p:cNvPr>
          <p:cNvSpPr/>
          <p:nvPr/>
        </p:nvSpPr>
        <p:spPr>
          <a:xfrm>
            <a:off x="6228423" y="2871390"/>
            <a:ext cx="2251643" cy="8951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rgbClr val="FFFFFF"/>
                </a:solidFill>
              </a:rPr>
              <a:t>Initiate immediate, thorough cleaning of trains, focusing on toilets and overall compartment cleanliness. Establish a regular inspection routine to maintain standards.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6119C-B0E1-FD2D-0B01-389A7C40FB35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28B48-043D-48CB-E176-FB033B5C9047}"/>
              </a:ext>
            </a:extLst>
          </p:cNvPr>
          <p:cNvSpPr/>
          <p:nvPr/>
        </p:nvSpPr>
        <p:spPr>
          <a:xfrm>
            <a:off x="6320111" y="4998698"/>
            <a:ext cx="106582" cy="145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EDC7A-3541-4CEA-2644-4692C564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16" y="2042297"/>
            <a:ext cx="7704000" cy="572700"/>
          </a:xfrm>
        </p:spPr>
        <p:txBody>
          <a:bodyPr/>
          <a:lstStyle/>
          <a:p>
            <a:r>
              <a:rPr lang="en-GB" sz="4800" dirty="0">
                <a:hlinkClick r:id="rId3" action="ppaction://hlinkfile"/>
              </a:rPr>
              <a:t>Dashboard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66C0C-4BAF-E01D-4CA8-A703043684B0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AFBDB8-E7A3-E147-73EE-598851FB496B}"/>
              </a:ext>
            </a:extLst>
          </p:cNvPr>
          <p:cNvSpPr/>
          <p:nvPr/>
        </p:nvSpPr>
        <p:spPr>
          <a:xfrm>
            <a:off x="6683418" y="4998698"/>
            <a:ext cx="106582" cy="145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4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720100" y="2078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Table</a:t>
            </a:r>
            <a:r>
              <a:rPr lang="tr-TR" dirty="0"/>
              <a:t> of Content</a:t>
            </a:r>
            <a:endParaRPr dirty="0"/>
          </a:p>
        </p:txBody>
      </p:sp>
      <p:grpSp>
        <p:nvGrpSpPr>
          <p:cNvPr id="722" name="Google Shape;722;p30"/>
          <p:cNvGrpSpPr/>
          <p:nvPr/>
        </p:nvGrpSpPr>
        <p:grpSpPr>
          <a:xfrm>
            <a:off x="5476732" y="1600488"/>
            <a:ext cx="2799237" cy="641084"/>
            <a:chOff x="5535122" y="2634933"/>
            <a:chExt cx="2923460" cy="619576"/>
          </a:xfrm>
        </p:grpSpPr>
        <p:sp>
          <p:nvSpPr>
            <p:cNvPr id="725" name="Google Shape;725;p30"/>
            <p:cNvSpPr txBox="1"/>
            <p:nvPr/>
          </p:nvSpPr>
          <p:spPr>
            <a:xfrm>
              <a:off x="6248482" y="2770009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26" name="Google Shape;726;p30"/>
            <p:cNvSpPr txBox="1"/>
            <p:nvPr/>
          </p:nvSpPr>
          <p:spPr>
            <a:xfrm>
              <a:off x="5535122" y="2634933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</a:t>
              </a:r>
              <a:r>
                <a:rPr lang="tr-TR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2</a:t>
              </a:r>
              <a:endParaRPr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98CCAD7-3565-8FBD-762D-E64AA4B2753C}"/>
              </a:ext>
            </a:extLst>
          </p:cNvPr>
          <p:cNvCxnSpPr>
            <a:cxnSpLocks/>
          </p:cNvCxnSpPr>
          <p:nvPr/>
        </p:nvCxnSpPr>
        <p:spPr>
          <a:xfrm>
            <a:off x="4774781" y="971490"/>
            <a:ext cx="0" cy="358696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B142A2F0-71B0-A87C-AF54-31B26BF01275}"/>
              </a:ext>
            </a:extLst>
          </p:cNvPr>
          <p:cNvCxnSpPr/>
          <p:nvPr/>
        </p:nvCxnSpPr>
        <p:spPr>
          <a:xfrm>
            <a:off x="3925895" y="380274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TextBox 672">
            <a:extLst>
              <a:ext uri="{FF2B5EF4-FFF2-40B4-BE49-F238E27FC236}">
                <a16:creationId xmlns:a16="http://schemas.microsoft.com/office/drawing/2014/main" id="{A0ECE4B7-32E0-A8D0-8C13-CB6EFB324408}"/>
              </a:ext>
            </a:extLst>
          </p:cNvPr>
          <p:cNvSpPr txBox="1"/>
          <p:nvPr/>
        </p:nvSpPr>
        <p:spPr>
          <a:xfrm>
            <a:off x="2534562" y="2644210"/>
            <a:ext cx="1748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3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72AC95D1-80C0-0263-ED3C-21D68345F13F}"/>
              </a:ext>
            </a:extLst>
          </p:cNvPr>
          <p:cNvSpPr txBox="1"/>
          <p:nvPr/>
        </p:nvSpPr>
        <p:spPr>
          <a:xfrm>
            <a:off x="731927" y="2644210"/>
            <a:ext cx="2381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Analyze</a:t>
            </a:r>
            <a:r>
              <a:rPr lang="en-GB"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the tweets</a:t>
            </a:r>
            <a:endParaRPr lang="en-US" sz="2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B3423450-4F43-7F28-9574-FE1B7BB63E8D}"/>
              </a:ext>
            </a:extLst>
          </p:cNvPr>
          <p:cNvSpPr txBox="1"/>
          <p:nvPr/>
        </p:nvSpPr>
        <p:spPr>
          <a:xfrm>
            <a:off x="6315580" y="3506525"/>
            <a:ext cx="1960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Get Suggestions</a:t>
            </a:r>
            <a:endParaRPr lang="de-DE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B7331666-3B1D-798A-A344-3A151124490D}"/>
              </a:ext>
            </a:extLst>
          </p:cNvPr>
          <p:cNvSpPr txBox="1"/>
          <p:nvPr/>
        </p:nvSpPr>
        <p:spPr>
          <a:xfrm>
            <a:off x="2969243" y="4358398"/>
            <a:ext cx="841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5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27D9DB57-61DE-D66F-73EF-1E1441F9FD04}"/>
              </a:ext>
            </a:extLst>
          </p:cNvPr>
          <p:cNvSpPr txBox="1"/>
          <p:nvPr/>
        </p:nvSpPr>
        <p:spPr>
          <a:xfrm>
            <a:off x="432758" y="4358398"/>
            <a:ext cx="2680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Conceptual Dashboard</a:t>
            </a:r>
            <a:endParaRPr lang="en-US" sz="2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744" name="Google Shape;741;p30">
            <a:extLst>
              <a:ext uri="{FF2B5EF4-FFF2-40B4-BE49-F238E27FC236}">
                <a16:creationId xmlns:a16="http://schemas.microsoft.com/office/drawing/2014/main" id="{263CDC1C-AA83-33C8-972D-2A03257DB6E4}"/>
              </a:ext>
            </a:extLst>
          </p:cNvPr>
          <p:cNvCxnSpPr>
            <a:cxnSpLocks/>
          </p:cNvCxnSpPr>
          <p:nvPr/>
        </p:nvCxnSpPr>
        <p:spPr>
          <a:xfrm flipV="1">
            <a:off x="3983598" y="986046"/>
            <a:ext cx="77126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1" name="Google Shape;741;p30">
            <a:extLst>
              <a:ext uri="{FF2B5EF4-FFF2-40B4-BE49-F238E27FC236}">
                <a16:creationId xmlns:a16="http://schemas.microsoft.com/office/drawing/2014/main" id="{D4237317-2649-FC7A-3679-9FD02E94C85E}"/>
              </a:ext>
            </a:extLst>
          </p:cNvPr>
          <p:cNvCxnSpPr>
            <a:cxnSpLocks/>
          </p:cNvCxnSpPr>
          <p:nvPr/>
        </p:nvCxnSpPr>
        <p:spPr>
          <a:xfrm flipV="1">
            <a:off x="4019442" y="2846052"/>
            <a:ext cx="770400" cy="125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2" name="Google Shape;738;p30">
            <a:extLst>
              <a:ext uri="{FF2B5EF4-FFF2-40B4-BE49-F238E27FC236}">
                <a16:creationId xmlns:a16="http://schemas.microsoft.com/office/drawing/2014/main" id="{45228067-FA83-F16A-7147-B529C4D64D84}"/>
              </a:ext>
            </a:extLst>
          </p:cNvPr>
          <p:cNvCxnSpPr>
            <a:cxnSpLocks/>
          </p:cNvCxnSpPr>
          <p:nvPr/>
        </p:nvCxnSpPr>
        <p:spPr>
          <a:xfrm flipH="1">
            <a:off x="4781266" y="3727058"/>
            <a:ext cx="770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3" name="Google Shape;741;p30">
            <a:extLst>
              <a:ext uri="{FF2B5EF4-FFF2-40B4-BE49-F238E27FC236}">
                <a16:creationId xmlns:a16="http://schemas.microsoft.com/office/drawing/2014/main" id="{BDDD3328-58FF-E4BB-1083-35CAD7ADCFF1}"/>
              </a:ext>
            </a:extLst>
          </p:cNvPr>
          <p:cNvCxnSpPr>
            <a:cxnSpLocks/>
          </p:cNvCxnSpPr>
          <p:nvPr/>
        </p:nvCxnSpPr>
        <p:spPr>
          <a:xfrm>
            <a:off x="3997895" y="4547084"/>
            <a:ext cx="770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68" name="TextBox 767">
            <a:extLst>
              <a:ext uri="{FF2B5EF4-FFF2-40B4-BE49-F238E27FC236}">
                <a16:creationId xmlns:a16="http://schemas.microsoft.com/office/drawing/2014/main" id="{8F67B28E-D51E-D84B-1594-5FF79291E2E9}"/>
              </a:ext>
            </a:extLst>
          </p:cNvPr>
          <p:cNvSpPr txBox="1"/>
          <p:nvPr/>
        </p:nvSpPr>
        <p:spPr>
          <a:xfrm>
            <a:off x="5545180" y="3511100"/>
            <a:ext cx="554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4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EDCF4-FAD7-2552-1541-1C4BC71520BA}"/>
              </a:ext>
            </a:extLst>
          </p:cNvPr>
          <p:cNvSpPr txBox="1"/>
          <p:nvPr/>
        </p:nvSpPr>
        <p:spPr>
          <a:xfrm>
            <a:off x="6289920" y="1636971"/>
            <a:ext cx="2674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Pull the tweets</a:t>
            </a:r>
            <a:endParaRPr lang="de-DE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cxnSp>
        <p:nvCxnSpPr>
          <p:cNvPr id="9" name="Google Shape;738;p30">
            <a:extLst>
              <a:ext uri="{FF2B5EF4-FFF2-40B4-BE49-F238E27FC236}">
                <a16:creationId xmlns:a16="http://schemas.microsoft.com/office/drawing/2014/main" id="{DD5B94D0-0470-4544-B8C3-2CC7EF392B07}"/>
              </a:ext>
            </a:extLst>
          </p:cNvPr>
          <p:cNvCxnSpPr>
            <a:cxnSpLocks/>
          </p:cNvCxnSpPr>
          <p:nvPr/>
        </p:nvCxnSpPr>
        <p:spPr>
          <a:xfrm flipH="1">
            <a:off x="4774780" y="1817414"/>
            <a:ext cx="770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34674E-B38E-3E4B-9141-8406C80AB59D}"/>
              </a:ext>
            </a:extLst>
          </p:cNvPr>
          <p:cNvSpPr txBox="1"/>
          <p:nvPr/>
        </p:nvSpPr>
        <p:spPr>
          <a:xfrm>
            <a:off x="731927" y="813253"/>
            <a:ext cx="2381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Goals Review</a:t>
            </a:r>
            <a:endParaRPr lang="en-US" sz="2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35DC9-1947-C501-176B-62BAF2E77DB0}"/>
              </a:ext>
            </a:extLst>
          </p:cNvPr>
          <p:cNvSpPr txBox="1"/>
          <p:nvPr/>
        </p:nvSpPr>
        <p:spPr>
          <a:xfrm>
            <a:off x="2519916" y="813253"/>
            <a:ext cx="1748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1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5C93B-5F83-331E-121A-B517D659C0D4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8C9DB8-6679-7EA8-B793-61BDBE172561}"/>
              </a:ext>
            </a:extLst>
          </p:cNvPr>
          <p:cNvSpPr/>
          <p:nvPr/>
        </p:nvSpPr>
        <p:spPr>
          <a:xfrm>
            <a:off x="2715618" y="4998698"/>
            <a:ext cx="106582" cy="145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E3451-0F36-D254-0036-59656853AD47}"/>
              </a:ext>
            </a:extLst>
          </p:cNvPr>
          <p:cNvSpPr txBox="1"/>
          <p:nvPr/>
        </p:nvSpPr>
        <p:spPr>
          <a:xfrm>
            <a:off x="648269" y="1346296"/>
            <a:ext cx="5919899" cy="347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model is not a substitute for maintenance scheduling and planning</a:t>
            </a:r>
          </a:p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model is not a PR metric </a:t>
            </a:r>
          </a:p>
          <a:p>
            <a:pPr algn="just">
              <a:lnSpc>
                <a:spcPct val="150000"/>
              </a:lnSpc>
            </a:pPr>
            <a:endParaRPr lang="en-GB" b="1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model can help the maintenance team with:</a:t>
            </a:r>
            <a:endParaRPr lang="en-GB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Fira Sans Condensed" panose="020B0503050000020004" pitchFamily="34" charset="0"/>
              </a:rPr>
              <a:t>Identifying Common Issues</a:t>
            </a:r>
          </a:p>
          <a:p>
            <a:pPr marL="285750" indent="-285750" algn="just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Fira Sans Condensed" panose="020B0503050000020004" pitchFamily="34" charset="0"/>
              </a:rPr>
              <a:t>Trend Analysis</a:t>
            </a:r>
          </a:p>
          <a:p>
            <a:pPr marL="285750" indent="-285750" algn="just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Fira Sans Condensed" panose="020B0503050000020004" pitchFamily="34" charset="0"/>
              </a:rPr>
              <a:t>Predictive Maintenance</a:t>
            </a:r>
          </a:p>
          <a:p>
            <a:pPr marL="285750" indent="-285750" algn="just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Fira Sans Condensed" panose="020B0503050000020004" pitchFamily="34" charset="0"/>
              </a:rPr>
              <a:t>Resource Allocation</a:t>
            </a:r>
          </a:p>
          <a:p>
            <a:pPr marL="285750" indent="-285750" algn="just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Fira Sans Condensed" panose="020B0503050000020004" pitchFamily="34" charset="0"/>
              </a:rPr>
              <a:t>Real Time Monitoring</a:t>
            </a: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Goals Review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80E1E-50DE-CA72-16E0-33B6FF7CF29E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C54CD-040E-DD3C-B13B-A9A65EF40634}"/>
              </a:ext>
            </a:extLst>
          </p:cNvPr>
          <p:cNvSpPr/>
          <p:nvPr/>
        </p:nvSpPr>
        <p:spPr>
          <a:xfrm>
            <a:off x="3078925" y="4998698"/>
            <a:ext cx="106582" cy="145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1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– Pull Tweets from API</a:t>
            </a:r>
            <a:endParaRPr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EE8AA-42AE-B75B-F75B-25C1590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39" y="3782278"/>
            <a:ext cx="2160000" cy="78825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blue and white text&#10;&#10;Description automatically generated">
            <a:extLst>
              <a:ext uri="{FF2B5EF4-FFF2-40B4-BE49-F238E27FC236}">
                <a16:creationId xmlns:a16="http://schemas.microsoft.com/office/drawing/2014/main" id="{75CDBDB1-A680-E849-FBCB-AB856236E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000" y="3725469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DBCD85AB-0F4E-8B6A-35E0-1B5F5ACB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40300"/>
            <a:ext cx="2160000" cy="784650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BCF499-35A0-DBDB-2A05-E38666F0B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805" y="928995"/>
            <a:ext cx="2160000" cy="895170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blue and white text&#10;&#10;Description automatically generated">
            <a:extLst>
              <a:ext uri="{FF2B5EF4-FFF2-40B4-BE49-F238E27FC236}">
                <a16:creationId xmlns:a16="http://schemas.microsoft.com/office/drawing/2014/main" id="{24026B4F-5B07-D17E-0759-C9CD4733F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638" y="2841085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754CEB-4FCC-6C77-FCD2-EEADAEFB8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89" y="2797942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A screenshot of a message&#10;&#10;Description automatically generated">
            <a:extLst>
              <a:ext uri="{FF2B5EF4-FFF2-40B4-BE49-F238E27FC236}">
                <a16:creationId xmlns:a16="http://schemas.microsoft.com/office/drawing/2014/main" id="{171F400D-DD59-CD7E-8A86-7BFEC4EE1A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1797" y="1384895"/>
            <a:ext cx="2160000" cy="1110810"/>
          </a:xfrm>
          <a:prstGeom prst="rect">
            <a:avLst/>
          </a:prstGeom>
          <a:ln w="1905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9826AE-9BCA-FD91-27B9-CED017E4DEB9}"/>
              </a:ext>
            </a:extLst>
          </p:cNvPr>
          <p:cNvSpPr txBox="1"/>
          <p:nvPr/>
        </p:nvSpPr>
        <p:spPr>
          <a:xfrm>
            <a:off x="648269" y="1346296"/>
            <a:ext cx="3229517" cy="264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Fira Sans Condensed" panose="020B0503050000020004" pitchFamily="34" charset="0"/>
              </a:rPr>
              <a:t>Connect to API 2.0</a:t>
            </a:r>
          </a:p>
          <a:p>
            <a:pPr algn="just">
              <a:lnSpc>
                <a:spcPct val="150000"/>
              </a:lnSpc>
            </a:pPr>
            <a:endParaRPr lang="en-GB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Pull the relevant information from API</a:t>
            </a: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Author ID*</a:t>
            </a: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Text</a:t>
            </a: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Date</a:t>
            </a: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From last day only</a:t>
            </a:r>
            <a:endParaRPr lang="en-US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Original posts</a:t>
            </a:r>
            <a:endParaRPr lang="en-GB" dirty="0">
              <a:solidFill>
                <a:schemeClr val="tx2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5EB30-F9F0-5D20-9D48-12736FB71197}"/>
              </a:ext>
            </a:extLst>
          </p:cNvPr>
          <p:cNvSpPr txBox="1"/>
          <p:nvPr/>
        </p:nvSpPr>
        <p:spPr>
          <a:xfrm>
            <a:off x="720100" y="4188244"/>
            <a:ext cx="3229517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1" dirty="0">
                <a:solidFill>
                  <a:schemeClr val="tx2"/>
                </a:solidFill>
                <a:latin typeface="Fira Sans Condensed" panose="020B0503050000020004" pitchFamily="34" charset="0"/>
              </a:rPr>
              <a:t>* Anonymized. Used only to identify potential troll accounts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71F94-1B30-ECEC-B7EB-A99E8B78C89C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938F1-0314-97FF-7620-95BFF0A8F8BA}"/>
              </a:ext>
            </a:extLst>
          </p:cNvPr>
          <p:cNvSpPr/>
          <p:nvPr/>
        </p:nvSpPr>
        <p:spPr>
          <a:xfrm>
            <a:off x="3434070" y="4998698"/>
            <a:ext cx="106582" cy="145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6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– Analyse the Tweets</a:t>
            </a:r>
            <a:endParaRPr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EE8AA-42AE-B75B-F75B-25C1590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39" y="3782278"/>
            <a:ext cx="2160000" cy="78825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blue and white text&#10;&#10;Description automatically generated">
            <a:extLst>
              <a:ext uri="{FF2B5EF4-FFF2-40B4-BE49-F238E27FC236}">
                <a16:creationId xmlns:a16="http://schemas.microsoft.com/office/drawing/2014/main" id="{75CDBDB1-A680-E849-FBCB-AB856236E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000" y="3725469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DBCD85AB-0F4E-8B6A-35E0-1B5F5ACB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40300"/>
            <a:ext cx="2160000" cy="784650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BCF499-35A0-DBDB-2A05-E38666F0B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805" y="928995"/>
            <a:ext cx="2160000" cy="895170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blue and white text&#10;&#10;Description automatically generated">
            <a:extLst>
              <a:ext uri="{FF2B5EF4-FFF2-40B4-BE49-F238E27FC236}">
                <a16:creationId xmlns:a16="http://schemas.microsoft.com/office/drawing/2014/main" id="{24026B4F-5B07-D17E-0759-C9CD4733F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638" y="2841085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754CEB-4FCC-6C77-FCD2-EEADAEFB8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89" y="2797942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A screenshot of a message&#10;&#10;Description automatically generated">
            <a:extLst>
              <a:ext uri="{FF2B5EF4-FFF2-40B4-BE49-F238E27FC236}">
                <a16:creationId xmlns:a16="http://schemas.microsoft.com/office/drawing/2014/main" id="{171F400D-DD59-CD7E-8A86-7BFEC4EE1A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1797" y="1384895"/>
            <a:ext cx="2160000" cy="111081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42830-2A1D-07F3-A871-0F040DDF5F96}"/>
              </a:ext>
            </a:extLst>
          </p:cNvPr>
          <p:cNvSpPr txBox="1"/>
          <p:nvPr/>
        </p:nvSpPr>
        <p:spPr>
          <a:xfrm>
            <a:off x="648269" y="1346296"/>
            <a:ext cx="3229517" cy="232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Fira Sans Condensed" panose="020B0503050000020004" pitchFamily="34" charset="0"/>
              </a:rPr>
              <a:t>Tweets that originate from @TLRailUK*</a:t>
            </a:r>
          </a:p>
          <a:p>
            <a:pPr algn="just">
              <a:lnSpc>
                <a:spcPct val="150000"/>
              </a:lnSpc>
            </a:pPr>
            <a:endParaRPr lang="en-GB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maintenance team is interested in understanding the customer’s issues, tweets from the service provider are not relevant for this purpose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90940-75E4-3A0A-F5AE-0012D0099933}"/>
              </a:ext>
            </a:extLst>
          </p:cNvPr>
          <p:cNvSpPr txBox="1"/>
          <p:nvPr/>
        </p:nvSpPr>
        <p:spPr>
          <a:xfrm>
            <a:off x="720100" y="4188244"/>
            <a:ext cx="3229517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1" dirty="0">
                <a:solidFill>
                  <a:schemeClr val="tx2"/>
                </a:solidFill>
                <a:latin typeface="Fira Sans Condensed" panose="020B0503050000020004" pitchFamily="34" charset="0"/>
              </a:rPr>
              <a:t>* Filter directly during API pull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D0F75-C31A-277B-1FA9-BD576FD8BD7B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86BDD-6564-F614-5E39-833CAC8807AE}"/>
              </a:ext>
            </a:extLst>
          </p:cNvPr>
          <p:cNvSpPr/>
          <p:nvPr/>
        </p:nvSpPr>
        <p:spPr>
          <a:xfrm>
            <a:off x="3801455" y="4998698"/>
            <a:ext cx="106582" cy="145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5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– Analyse the Tweets</a:t>
            </a:r>
            <a:endParaRPr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EE8AA-42AE-B75B-F75B-25C1590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39" y="3782278"/>
            <a:ext cx="2160000" cy="78825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blue and white text&#10;&#10;Description automatically generated">
            <a:extLst>
              <a:ext uri="{FF2B5EF4-FFF2-40B4-BE49-F238E27FC236}">
                <a16:creationId xmlns:a16="http://schemas.microsoft.com/office/drawing/2014/main" id="{75CDBDB1-A680-E849-FBCB-AB856236E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000" y="3725469"/>
            <a:ext cx="2160000" cy="78645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DBCD85AB-0F4E-8B6A-35E0-1B5F5ACB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40300"/>
            <a:ext cx="2160000" cy="784650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BCF499-35A0-DBDB-2A05-E38666F0B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805" y="928995"/>
            <a:ext cx="2160000" cy="895170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blue and white text&#10;&#10;Description automatically generated">
            <a:extLst>
              <a:ext uri="{FF2B5EF4-FFF2-40B4-BE49-F238E27FC236}">
                <a16:creationId xmlns:a16="http://schemas.microsoft.com/office/drawing/2014/main" id="{24026B4F-5B07-D17E-0759-C9CD4733F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638" y="2841085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754CEB-4FCC-6C77-FCD2-EEADAEFB8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89" y="2797942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A screenshot of a message&#10;&#10;Description automatically generated">
            <a:extLst>
              <a:ext uri="{FF2B5EF4-FFF2-40B4-BE49-F238E27FC236}">
                <a16:creationId xmlns:a16="http://schemas.microsoft.com/office/drawing/2014/main" id="{171F400D-DD59-CD7E-8A86-7BFEC4EE1AB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>
            <a:off x="6801797" y="1384895"/>
            <a:ext cx="2160000" cy="111081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42830-2A1D-07F3-A871-0F040DDF5F96}"/>
              </a:ext>
            </a:extLst>
          </p:cNvPr>
          <p:cNvSpPr txBox="1"/>
          <p:nvPr/>
        </p:nvSpPr>
        <p:spPr>
          <a:xfrm>
            <a:off x="648269" y="1346296"/>
            <a:ext cx="3229517" cy="232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Fira Sans Condensed" panose="020B0503050000020004" pitchFamily="34" charset="0"/>
              </a:rPr>
              <a:t>Tweets that are about delays*</a:t>
            </a:r>
          </a:p>
          <a:p>
            <a:pPr algn="just">
              <a:lnSpc>
                <a:spcPct val="150000"/>
              </a:lnSpc>
            </a:pPr>
            <a:endParaRPr lang="en-GB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Already have the delays from operational data</a:t>
            </a: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Focus on areas that can lead to direct action</a:t>
            </a: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Delays are caused by outside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FAA66-A8B9-C73C-0909-F0D2D3497566}"/>
              </a:ext>
            </a:extLst>
          </p:cNvPr>
          <p:cNvSpPr txBox="1"/>
          <p:nvPr/>
        </p:nvSpPr>
        <p:spPr>
          <a:xfrm>
            <a:off x="720100" y="4188244"/>
            <a:ext cx="3229517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1" dirty="0">
                <a:solidFill>
                  <a:schemeClr val="tx2"/>
                </a:solidFill>
                <a:latin typeface="Fira Sans Condensed" panose="020B0503050000020004" pitchFamily="34" charset="0"/>
              </a:rPr>
              <a:t>* Filter using string matching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F4895-95B2-8D54-028E-9C9EB500CBE7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F66F85-5B45-ADD8-D1C2-E7E2DFA79237}"/>
              </a:ext>
            </a:extLst>
          </p:cNvPr>
          <p:cNvSpPr/>
          <p:nvPr/>
        </p:nvSpPr>
        <p:spPr>
          <a:xfrm>
            <a:off x="4168847" y="4998698"/>
            <a:ext cx="106582" cy="145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7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– Analyse the Tweets</a:t>
            </a:r>
            <a:endParaRPr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EE8AA-42AE-B75B-F75B-25C1590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39" y="3782278"/>
            <a:ext cx="2160000" cy="78825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blue and white text&#10;&#10;Description automatically generated">
            <a:extLst>
              <a:ext uri="{FF2B5EF4-FFF2-40B4-BE49-F238E27FC236}">
                <a16:creationId xmlns:a16="http://schemas.microsoft.com/office/drawing/2014/main" id="{75CDBDB1-A680-E849-FBCB-AB856236E0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6732000" y="3725469"/>
            <a:ext cx="2160000" cy="78645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DBCD85AB-0F4E-8B6A-35E0-1B5F5ACB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40300"/>
            <a:ext cx="2160000" cy="784650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BCF499-35A0-DBDB-2A05-E38666F0B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805" y="928995"/>
            <a:ext cx="2160000" cy="89517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16" name="Picture 15" descr="A blue and white text&#10;&#10;Description automatically generated">
            <a:extLst>
              <a:ext uri="{FF2B5EF4-FFF2-40B4-BE49-F238E27FC236}">
                <a16:creationId xmlns:a16="http://schemas.microsoft.com/office/drawing/2014/main" id="{24026B4F-5B07-D17E-0759-C9CD4733F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638" y="2841085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754CEB-4FCC-6C77-FCD2-EEADAEFB8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89" y="2797942"/>
            <a:ext cx="2160000" cy="786450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A screenshot of a message&#10;&#10;Description automatically generated">
            <a:extLst>
              <a:ext uri="{FF2B5EF4-FFF2-40B4-BE49-F238E27FC236}">
                <a16:creationId xmlns:a16="http://schemas.microsoft.com/office/drawing/2014/main" id="{171F400D-DD59-CD7E-8A86-7BFEC4EE1AB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>
            <a:off x="6801797" y="1384895"/>
            <a:ext cx="2160000" cy="111081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42830-2A1D-07F3-A871-0F040DDF5F96}"/>
              </a:ext>
            </a:extLst>
          </p:cNvPr>
          <p:cNvSpPr txBox="1"/>
          <p:nvPr/>
        </p:nvSpPr>
        <p:spPr>
          <a:xfrm>
            <a:off x="648269" y="1346296"/>
            <a:ext cx="3229517" cy="199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Fira Sans Condensed" panose="020B0503050000020004" pitchFamily="34" charset="0"/>
              </a:rPr>
              <a:t>Ironic Tweets*</a:t>
            </a:r>
          </a:p>
          <a:p>
            <a:pPr algn="just">
              <a:lnSpc>
                <a:spcPct val="150000"/>
              </a:lnSpc>
            </a:pPr>
            <a:endParaRPr lang="en-GB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Negative sentiment through positive words</a:t>
            </a: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Misinterpreted by models</a:t>
            </a: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LLM - True sentiment capturing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B4DF8-588D-A013-3B30-DA1EE707290D}"/>
              </a:ext>
            </a:extLst>
          </p:cNvPr>
          <p:cNvSpPr txBox="1"/>
          <p:nvPr/>
        </p:nvSpPr>
        <p:spPr>
          <a:xfrm>
            <a:off x="720100" y="4188244"/>
            <a:ext cx="3229517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1" dirty="0">
                <a:solidFill>
                  <a:schemeClr val="tx2"/>
                </a:solidFill>
                <a:latin typeface="Fira Sans Condensed" panose="020B0503050000020004" pitchFamily="34" charset="0"/>
              </a:rPr>
              <a:t>*</a:t>
            </a:r>
            <a:r>
              <a:rPr lang="en-GB" sz="1200" i="1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TweetNLP</a:t>
            </a:r>
            <a:r>
              <a:rPr lang="en-GB" sz="1200" i="1" dirty="0">
                <a:solidFill>
                  <a:schemeClr val="tx2"/>
                </a:solidFill>
                <a:latin typeface="Fira Sans Condensed" panose="020B0503050000020004" pitchFamily="34" charset="0"/>
              </a:rPr>
              <a:t> library, irony detection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A69949-331D-4F24-F45B-8724BDEF5957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14146-4B7C-FEDB-B880-A3015BC9BC5B}"/>
              </a:ext>
            </a:extLst>
          </p:cNvPr>
          <p:cNvSpPr/>
          <p:nvPr/>
        </p:nvSpPr>
        <p:spPr>
          <a:xfrm>
            <a:off x="4528081" y="4998698"/>
            <a:ext cx="106582" cy="145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8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– Analyse the Tweets</a:t>
            </a:r>
            <a:endParaRPr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EE8AA-42AE-B75B-F75B-25C1590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39" y="3782278"/>
            <a:ext cx="2160000" cy="78825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blue and white text&#10;&#10;Description automatically generated">
            <a:extLst>
              <a:ext uri="{FF2B5EF4-FFF2-40B4-BE49-F238E27FC236}">
                <a16:creationId xmlns:a16="http://schemas.microsoft.com/office/drawing/2014/main" id="{75CDBDB1-A680-E849-FBCB-AB856236E0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6732000" y="3725469"/>
            <a:ext cx="2160000" cy="78645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DBCD85AB-0F4E-8B6A-35E0-1B5F5ACB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40300"/>
            <a:ext cx="2160000" cy="784650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BCF499-35A0-DBDB-2A05-E38666F0B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805" y="928995"/>
            <a:ext cx="2160000" cy="89517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16" name="Picture 15" descr="A blue and white text&#10;&#10;Description automatically generated">
            <a:extLst>
              <a:ext uri="{FF2B5EF4-FFF2-40B4-BE49-F238E27FC236}">
                <a16:creationId xmlns:a16="http://schemas.microsoft.com/office/drawing/2014/main" id="{24026B4F-5B07-D17E-0759-C9CD4733F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638" y="2841085"/>
            <a:ext cx="2160000" cy="78645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754CEB-4FCC-6C77-FCD2-EEADAEFB8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89" y="2797942"/>
            <a:ext cx="2160000" cy="78645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 descr="A screenshot of a message&#10;&#10;Description automatically generated">
            <a:extLst>
              <a:ext uri="{FF2B5EF4-FFF2-40B4-BE49-F238E27FC236}">
                <a16:creationId xmlns:a16="http://schemas.microsoft.com/office/drawing/2014/main" id="{171F400D-DD59-CD7E-8A86-7BFEC4EE1AB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>
            <a:off x="6801797" y="1384895"/>
            <a:ext cx="2160000" cy="111081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42830-2A1D-07F3-A871-0F040DDF5F96}"/>
              </a:ext>
            </a:extLst>
          </p:cNvPr>
          <p:cNvSpPr txBox="1"/>
          <p:nvPr/>
        </p:nvSpPr>
        <p:spPr>
          <a:xfrm>
            <a:off x="648269" y="1346296"/>
            <a:ext cx="3229517" cy="135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Fira Sans Condensed" panose="020B0503050000020004" pitchFamily="34" charset="0"/>
              </a:rPr>
              <a:t>Positive / Neutral Sentiment Tweets*</a:t>
            </a:r>
          </a:p>
          <a:p>
            <a:pPr algn="just">
              <a:lnSpc>
                <a:spcPct val="150000"/>
              </a:lnSpc>
            </a:pPr>
            <a:endParaRPr lang="en-GB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primary focus of the team is identifying areas needing improvement. </a:t>
            </a:r>
            <a:endParaRPr lang="en-US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CF0F3-E02E-7DCE-BC2E-8474F3101100}"/>
              </a:ext>
            </a:extLst>
          </p:cNvPr>
          <p:cNvSpPr txBox="1"/>
          <p:nvPr/>
        </p:nvSpPr>
        <p:spPr>
          <a:xfrm>
            <a:off x="720100" y="4188244"/>
            <a:ext cx="3229517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1" dirty="0">
                <a:solidFill>
                  <a:schemeClr val="tx2"/>
                </a:solidFill>
                <a:latin typeface="Fira Sans Condensed" panose="020B0503050000020004" pitchFamily="34" charset="0"/>
              </a:rPr>
              <a:t>*</a:t>
            </a:r>
            <a:r>
              <a:rPr lang="en-GB" sz="1200" i="1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TweetNLP</a:t>
            </a:r>
            <a:r>
              <a:rPr lang="en-GB" sz="1200" i="1" dirty="0">
                <a:solidFill>
                  <a:schemeClr val="tx2"/>
                </a:solidFill>
                <a:latin typeface="Fira Sans Condensed" panose="020B0503050000020004" pitchFamily="34" charset="0"/>
              </a:rPr>
              <a:t> library, sentiment analysis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C293C-CF23-1915-F0FC-5A0CA27CFE35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8E564-8AA8-8B65-5B92-BAF1F0882036}"/>
              </a:ext>
            </a:extLst>
          </p:cNvPr>
          <p:cNvSpPr/>
          <p:nvPr/>
        </p:nvSpPr>
        <p:spPr>
          <a:xfrm>
            <a:off x="4883209" y="4998698"/>
            <a:ext cx="106582" cy="145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0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– Analyse the Tweets</a:t>
            </a:r>
            <a:endParaRPr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EE8AA-42AE-B75B-F75B-25C1590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39" y="3782278"/>
            <a:ext cx="2160000" cy="7882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Picture 9" descr="A blue and white text&#10;&#10;Description automatically generated">
            <a:extLst>
              <a:ext uri="{FF2B5EF4-FFF2-40B4-BE49-F238E27FC236}">
                <a16:creationId xmlns:a16="http://schemas.microsoft.com/office/drawing/2014/main" id="{75CDBDB1-A680-E849-FBCB-AB856236E0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6732000" y="3725469"/>
            <a:ext cx="2160000" cy="78645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DBCD85AB-0F4E-8B6A-35E0-1B5F5ACB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40300"/>
            <a:ext cx="2160000" cy="7846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BCF499-35A0-DBDB-2A05-E38666F0B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805" y="928995"/>
            <a:ext cx="2160000" cy="89517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16" name="Picture 15" descr="A blue and white text&#10;&#10;Description automatically generated">
            <a:extLst>
              <a:ext uri="{FF2B5EF4-FFF2-40B4-BE49-F238E27FC236}">
                <a16:creationId xmlns:a16="http://schemas.microsoft.com/office/drawing/2014/main" id="{24026B4F-5B07-D17E-0759-C9CD4733F71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5000"/>
          </a:blip>
          <a:stretch>
            <a:fillRect/>
          </a:stretch>
        </p:blipFill>
        <p:spPr>
          <a:xfrm>
            <a:off x="4083638" y="2841085"/>
            <a:ext cx="2160000" cy="78645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754CEB-4FCC-6C77-FCD2-EEADAEFB88B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5000"/>
          </a:blip>
          <a:stretch>
            <a:fillRect/>
          </a:stretch>
        </p:blipFill>
        <p:spPr>
          <a:xfrm>
            <a:off x="6449489" y="2797942"/>
            <a:ext cx="2160000" cy="78645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 descr="A screenshot of a message&#10;&#10;Description automatically generated">
            <a:extLst>
              <a:ext uri="{FF2B5EF4-FFF2-40B4-BE49-F238E27FC236}">
                <a16:creationId xmlns:a16="http://schemas.microsoft.com/office/drawing/2014/main" id="{171F400D-DD59-CD7E-8A86-7BFEC4EE1AB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>
            <a:off x="6801797" y="1384895"/>
            <a:ext cx="2160000" cy="111081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42830-2A1D-07F3-A871-0F040DDF5F96}"/>
              </a:ext>
            </a:extLst>
          </p:cNvPr>
          <p:cNvSpPr txBox="1"/>
          <p:nvPr/>
        </p:nvSpPr>
        <p:spPr>
          <a:xfrm>
            <a:off x="648269" y="1346296"/>
            <a:ext cx="3229517" cy="199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2"/>
                </a:solidFill>
                <a:latin typeface="Fira Sans Condensed" panose="020B0503050000020004" pitchFamily="34" charset="0"/>
              </a:rPr>
              <a:t>Negative Sentiment Tweets*</a:t>
            </a:r>
          </a:p>
          <a:p>
            <a:pPr algn="just">
              <a:lnSpc>
                <a:spcPct val="150000"/>
              </a:lnSpc>
            </a:pPr>
            <a:endParaRPr lang="en-GB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Indicative of problems experienced by customers. </a:t>
            </a:r>
          </a:p>
          <a:p>
            <a:pPr marL="285750" indent="-285750" algn="just">
              <a:lnSpc>
                <a:spcPct val="150000"/>
              </a:lnSpc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Fira Sans Condensed" panose="020B0503050000020004" pitchFamily="34" charset="0"/>
              </a:rPr>
              <a:t>Helps in specific issues that need to be addressed.</a:t>
            </a:r>
            <a:endParaRPr lang="en-US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662EA-6785-B9EC-D852-542E180B595B}"/>
              </a:ext>
            </a:extLst>
          </p:cNvPr>
          <p:cNvSpPr txBox="1"/>
          <p:nvPr/>
        </p:nvSpPr>
        <p:spPr>
          <a:xfrm>
            <a:off x="720100" y="4188244"/>
            <a:ext cx="3229517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1" dirty="0">
                <a:solidFill>
                  <a:schemeClr val="tx2"/>
                </a:solidFill>
                <a:latin typeface="Fira Sans Condensed" panose="020B0503050000020004" pitchFamily="34" charset="0"/>
              </a:rPr>
              <a:t>*</a:t>
            </a:r>
            <a:r>
              <a:rPr lang="en-GB" sz="1200" i="1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TweetNLP</a:t>
            </a:r>
            <a:r>
              <a:rPr lang="en-GB" sz="1200" i="1" dirty="0">
                <a:solidFill>
                  <a:schemeClr val="tx2"/>
                </a:solidFill>
                <a:latin typeface="Fira Sans Condensed" panose="020B0503050000020004" pitchFamily="34" charset="0"/>
              </a:rPr>
              <a:t> library, sentiment analysis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B9EEF8-A8D8-754F-B11A-4423559AAA98}"/>
              </a:ext>
            </a:extLst>
          </p:cNvPr>
          <p:cNvSpPr/>
          <p:nvPr/>
        </p:nvSpPr>
        <p:spPr>
          <a:xfrm flipV="1">
            <a:off x="2434172" y="5085875"/>
            <a:ext cx="427687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75D15-AFFA-22A7-D64E-C7A62AE247E4}"/>
              </a:ext>
            </a:extLst>
          </p:cNvPr>
          <p:cNvSpPr/>
          <p:nvPr/>
        </p:nvSpPr>
        <p:spPr>
          <a:xfrm>
            <a:off x="5238354" y="4998698"/>
            <a:ext cx="106582" cy="145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491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Rajdhani</vt:lpstr>
      <vt:lpstr>Fira Sans Condensed Light</vt:lpstr>
      <vt:lpstr>Arial</vt:lpstr>
      <vt:lpstr>Fira Sans Condensed</vt:lpstr>
      <vt:lpstr>AI Tech Agency Infographics by Slidesgo</vt:lpstr>
      <vt:lpstr>The Fine Tuners</vt:lpstr>
      <vt:lpstr>Table of Content</vt:lpstr>
      <vt:lpstr>Goals Review</vt:lpstr>
      <vt:lpstr>Model – Pull Tweets from API</vt:lpstr>
      <vt:lpstr>Model – Analyse the Tweets</vt:lpstr>
      <vt:lpstr>Model – Analyse the Tweets</vt:lpstr>
      <vt:lpstr>Model – Analyse the Tweets</vt:lpstr>
      <vt:lpstr>Model – Analyse the Tweets</vt:lpstr>
      <vt:lpstr>Model – Analyse the Tweets</vt:lpstr>
      <vt:lpstr>Model – Get Suggestions from GPT</vt:lpstr>
      <vt:lpstr>Model - Get Suggestions from GPT</vt:lpstr>
      <vt:lpstr>Model - Get Suggestions from GPT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Fine Tuners</dc:title>
  <dc:creator>Ecem Günhar Akuras</dc:creator>
  <cp:lastModifiedBy>Erjon Buka</cp:lastModifiedBy>
  <cp:revision>41</cp:revision>
  <dcterms:modified xsi:type="dcterms:W3CDTF">2023-11-21T18:25:15Z</dcterms:modified>
</cp:coreProperties>
</file>