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tags/tag83.xml" ContentType="application/vnd.openxmlformats-officedocument.presentationml.tags+xml"/>
  <Override PartName="/ppt/notesSlides/notesSlide2.xml" ContentType="application/vnd.openxmlformats-officedocument.presentationml.notesSlide+xml"/>
  <Override PartName="/ppt/tags/tag8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5"/>
  </p:notesMasterIdLst>
  <p:handoutMasterIdLst>
    <p:handoutMasterId r:id="rId6"/>
  </p:handoutMasterIdLst>
  <p:sldIdLst>
    <p:sldId id="362" r:id="rId2"/>
    <p:sldId id="363" r:id="rId3"/>
    <p:sldId id="365" r:id="rId4"/>
  </p:sldIdLst>
  <p:sldSz cx="12192000" cy="6858000"/>
  <p:notesSz cx="6950075" cy="9236075"/>
  <p:custShowLst>
    <p:custShow name="Format Guide Workshop" id="0">
      <p:sldLst/>
    </p:custShow>
  </p:custShowLst>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12" autoAdjust="0"/>
    <p:restoredTop sz="95151" autoAdjust="0"/>
  </p:normalViewPr>
  <p:slideViewPr>
    <p:cSldViewPr snapToGrid="0">
      <p:cViewPr varScale="1">
        <p:scale>
          <a:sx n="103" d="100"/>
          <a:sy n="103" d="100"/>
        </p:scale>
        <p:origin x="264" y="17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7/6/22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7/6/22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306092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103696211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83.xml"/><Relationship Id="rId6" Type="http://schemas.openxmlformats.org/officeDocument/2006/relationships/image" Target="../media/image12.png"/><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84.x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886843" y="167355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altLang="zh-CN" sz="1600" dirty="0">
                <a:solidFill>
                  <a:schemeClr val="tx1">
                    <a:lumMod val="100000"/>
                  </a:schemeClr>
                </a:solidFill>
                <a:latin typeface="Trebuchet MS" panose="020B0703020202090204" pitchFamily="34" charset="0"/>
              </a:rPr>
              <a:t>Clients</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churn</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are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not</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highly</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related</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to</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price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sensitivity</a:t>
            </a: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the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top</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5</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important</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features</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are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not</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including</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price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related</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variables</a:t>
            </a: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p:txBody>
      </p:sp>
      <p:pic>
        <p:nvPicPr>
          <p:cNvPr id="5" name="Picture 4" descr="A picture containing background pattern&#10;&#10;Description automatically generated">
            <a:extLst>
              <a:ext uri="{FF2B5EF4-FFF2-40B4-BE49-F238E27FC236}">
                <a16:creationId xmlns:a16="http://schemas.microsoft.com/office/drawing/2014/main" id="{C44268D2-D3C0-0DB3-2EBD-5C0B4281F362}"/>
              </a:ext>
            </a:extLst>
          </p:cNvPr>
          <p:cNvPicPr>
            <a:picLocks noChangeAspect="1"/>
          </p:cNvPicPr>
          <p:nvPr/>
        </p:nvPicPr>
        <p:blipFill>
          <a:blip r:embed="rId6"/>
          <a:stretch>
            <a:fillRect/>
          </a:stretch>
        </p:blipFill>
        <p:spPr>
          <a:xfrm>
            <a:off x="4510215" y="2219895"/>
            <a:ext cx="6849419" cy="1180681"/>
          </a:xfrm>
          <a:prstGeom prst="rect">
            <a:avLst/>
          </a:prstGeom>
        </p:spPr>
      </p:pic>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9" name="Object 18" hidden="1">
                        <a:extLst>
                          <a:ext uri="{FF2B5EF4-FFF2-40B4-BE49-F238E27FC236}">
                            <a16:creationId xmlns:a16="http://schemas.microsoft.com/office/drawing/2014/main" id="{F175E5EF-88C5-8540-8908-177466FA5B24}"/>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886843" y="167355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altLang="zh-CN" sz="1600" dirty="0">
                <a:solidFill>
                  <a:schemeClr val="tx1">
                    <a:lumMod val="100000"/>
                  </a:schemeClr>
                </a:solidFill>
                <a:latin typeface="Trebuchet MS" panose="020B0703020202090204" pitchFamily="34" charset="0"/>
              </a:rPr>
              <a:t>Feature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engineering</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helped</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increase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the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precise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from</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77%</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to</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94%</a:t>
            </a: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the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recall</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and</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f1</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score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were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still</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very</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low</a:t>
            </a: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p:txBody>
      </p:sp>
      <p:pic>
        <p:nvPicPr>
          <p:cNvPr id="6" name="Picture 5" descr="Text&#10;&#10;Description automatically generated">
            <a:extLst>
              <a:ext uri="{FF2B5EF4-FFF2-40B4-BE49-F238E27FC236}">
                <a16:creationId xmlns:a16="http://schemas.microsoft.com/office/drawing/2014/main" id="{67428CF2-8F4D-52F6-CB60-DEB67581CD3A}"/>
              </a:ext>
            </a:extLst>
          </p:cNvPr>
          <p:cNvPicPr>
            <a:picLocks noChangeAspect="1"/>
          </p:cNvPicPr>
          <p:nvPr/>
        </p:nvPicPr>
        <p:blipFill>
          <a:blip r:embed="rId6"/>
          <a:stretch>
            <a:fillRect/>
          </a:stretch>
        </p:blipFill>
        <p:spPr>
          <a:xfrm>
            <a:off x="5141971" y="2307689"/>
            <a:ext cx="6097430" cy="1275770"/>
          </a:xfrm>
          <a:prstGeom prst="rect">
            <a:avLst/>
          </a:prstGeom>
        </p:spPr>
      </p:pic>
    </p:spTree>
    <p:extLst>
      <p:ext uri="{BB962C8B-B14F-4D97-AF65-F5344CB8AC3E}">
        <p14:creationId xmlns:p14="http://schemas.microsoft.com/office/powerpoint/2010/main" val="2471230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9" name="Object 18" hidden="1">
                        <a:extLst>
                          <a:ext uri="{FF2B5EF4-FFF2-40B4-BE49-F238E27FC236}">
                            <a16:creationId xmlns:a16="http://schemas.microsoft.com/office/drawing/2014/main" id="{F175E5EF-88C5-8540-8908-177466FA5B24}"/>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886843" y="167355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altLang="zh-CN" sz="1600" dirty="0">
                <a:solidFill>
                  <a:schemeClr val="tx1">
                    <a:lumMod val="100000"/>
                  </a:schemeClr>
                </a:solidFill>
                <a:latin typeface="Trebuchet MS" panose="020B0703020202090204" pitchFamily="34" charset="0"/>
              </a:rPr>
              <a:t>Considering</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the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discounts,</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when</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cutoff</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values</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equal</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0.22</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would</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yield</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the</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highest</a:t>
            </a:r>
            <a:r>
              <a:rPr lang="zh-CN" altLang="en-US" sz="1600" dirty="0">
                <a:solidFill>
                  <a:schemeClr val="tx1">
                    <a:lumMod val="100000"/>
                  </a:schemeClr>
                </a:solidFill>
                <a:latin typeface="Trebuchet MS" panose="020B0703020202090204" pitchFamily="34" charset="0"/>
              </a:rPr>
              <a:t> </a:t>
            </a:r>
            <a:r>
              <a:rPr lang="en-US" altLang="zh-CN" sz="1600" dirty="0">
                <a:solidFill>
                  <a:schemeClr val="tx1">
                    <a:lumMod val="100000"/>
                  </a:schemeClr>
                </a:solidFill>
                <a:latin typeface="Trebuchet MS" panose="020B0703020202090204" pitchFamily="34" charset="0"/>
              </a:rPr>
              <a:t>revenue</a:t>
            </a: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p:txBody>
      </p:sp>
      <p:pic>
        <p:nvPicPr>
          <p:cNvPr id="5" name="Picture 4">
            <a:extLst>
              <a:ext uri="{FF2B5EF4-FFF2-40B4-BE49-F238E27FC236}">
                <a16:creationId xmlns:a16="http://schemas.microsoft.com/office/drawing/2014/main" id="{534F17DC-AB88-72CA-4794-EE083D0AD740}"/>
              </a:ext>
            </a:extLst>
          </p:cNvPr>
          <p:cNvPicPr>
            <a:picLocks noChangeAspect="1"/>
          </p:cNvPicPr>
          <p:nvPr/>
        </p:nvPicPr>
        <p:blipFill>
          <a:blip r:embed="rId6"/>
          <a:stretch>
            <a:fillRect/>
          </a:stretch>
        </p:blipFill>
        <p:spPr>
          <a:xfrm>
            <a:off x="5201680" y="2468971"/>
            <a:ext cx="4918504" cy="2498288"/>
          </a:xfrm>
          <a:prstGeom prst="rect">
            <a:avLst/>
          </a:prstGeom>
        </p:spPr>
      </p:pic>
    </p:spTree>
    <p:extLst>
      <p:ext uri="{BB962C8B-B14F-4D97-AF65-F5344CB8AC3E}">
        <p14:creationId xmlns:p14="http://schemas.microsoft.com/office/powerpoint/2010/main" val="4182404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77</Words>
  <Application>Microsoft Macintosh PowerPoint</Application>
  <PresentationFormat>Widescreen</PresentationFormat>
  <Paragraphs>38</Paragraphs>
  <Slides>3</Slides>
  <Notes>3</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vt:i4>
      </vt:variant>
      <vt:variant>
        <vt:lpstr>Custom Shows</vt:lpstr>
      </vt:variant>
      <vt:variant>
        <vt:i4>1</vt:i4>
      </vt:variant>
    </vt:vector>
  </HeadingPairs>
  <TitlesOfParts>
    <vt:vector size="8" baseType="lpstr">
      <vt:lpstr>Arial</vt:lpstr>
      <vt:lpstr>Trebuchet MS</vt:lpstr>
      <vt:lpstr>BCG Grid 16:9</vt:lpstr>
      <vt:lpstr>think-cell Slide</vt:lpstr>
      <vt:lpstr>Executive summary</vt:lpstr>
      <vt:lpstr>Executive summary</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Yang, Xiaoying</cp:lastModifiedBy>
  <cp:revision>448</cp:revision>
  <cp:lastPrinted>2016-04-06T18:59:25Z</cp:lastPrinted>
  <dcterms:created xsi:type="dcterms:W3CDTF">2016-11-04T11:46:04Z</dcterms:created>
  <dcterms:modified xsi:type="dcterms:W3CDTF">2022-07-06T18:49:01Z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