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3" r:id="rId3"/>
    <p:sldId id="257" r:id="rId4"/>
    <p:sldId id="259" r:id="rId5"/>
    <p:sldId id="260" r:id="rId6"/>
    <p:sldId id="261" r:id="rId7"/>
    <p:sldId id="262" r:id="rId8"/>
    <p:sldId id="263" r:id="rId9"/>
    <p:sldId id="275" r:id="rId10"/>
    <p:sldId id="265" r:id="rId11"/>
    <p:sldId id="276" r:id="rId12"/>
    <p:sldId id="277" r:id="rId13"/>
    <p:sldId id="268" r:id="rId14"/>
    <p:sldId id="269" r:id="rId15"/>
    <p:sldId id="271" r:id="rId16"/>
    <p:sldId id="278" r:id="rId17"/>
    <p:sldId id="272" r:id="rId18"/>
    <p:sldId id="273" r:id="rId19"/>
    <p:sldId id="280" r:id="rId20"/>
    <p:sldId id="281"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3"/>
  </p:normalViewPr>
  <p:slideViewPr>
    <p:cSldViewPr snapToGrid="0">
      <p:cViewPr varScale="1">
        <p:scale>
          <a:sx n="76" d="100"/>
          <a:sy n="76" d="100"/>
        </p:scale>
        <p:origin x="21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DA285D9-8A15-4147-876C-7A74A88D7986}" type="doc">
      <dgm:prSet loTypeId="urn:microsoft.com/office/officeart/2005/8/layout/chart3" loCatId="cycle" qsTypeId="urn:microsoft.com/office/officeart/2005/8/quickstyle/simple1" qsCatId="simple" csTypeId="urn:microsoft.com/office/officeart/2005/8/colors/accent1_2" csCatId="accent1"/>
      <dgm:spPr/>
      <dgm:t>
        <a:bodyPr/>
        <a:lstStyle/>
        <a:p>
          <a:endParaRPr lang="en-US"/>
        </a:p>
      </dgm:t>
    </dgm:pt>
    <dgm:pt modelId="{53D5F7A2-5A94-4C44-84E2-CAB7519E5914}">
      <dgm:prSet/>
      <dgm:spPr/>
      <dgm:t>
        <a:bodyPr/>
        <a:lstStyle/>
        <a:p>
          <a:r>
            <a:rPr lang="en-US" b="1"/>
            <a:t>Introduction</a:t>
          </a:r>
          <a:endParaRPr lang="en-US"/>
        </a:p>
      </dgm:t>
    </dgm:pt>
    <dgm:pt modelId="{DD501472-65D3-4DB7-B18A-915548E51447}" type="parTrans" cxnId="{820E6FEC-6950-4858-ACC4-735D87C6E73C}">
      <dgm:prSet/>
      <dgm:spPr/>
      <dgm:t>
        <a:bodyPr/>
        <a:lstStyle/>
        <a:p>
          <a:endParaRPr lang="en-US"/>
        </a:p>
      </dgm:t>
    </dgm:pt>
    <dgm:pt modelId="{141CCE0F-007C-48C8-B1C4-E5D529C248B9}" type="sibTrans" cxnId="{820E6FEC-6950-4858-ACC4-735D87C6E73C}">
      <dgm:prSet/>
      <dgm:spPr/>
      <dgm:t>
        <a:bodyPr/>
        <a:lstStyle/>
        <a:p>
          <a:endParaRPr lang="en-US"/>
        </a:p>
      </dgm:t>
    </dgm:pt>
    <dgm:pt modelId="{43034EC8-D1BF-44AA-929B-663D7B5B8AE1}">
      <dgm:prSet/>
      <dgm:spPr/>
      <dgm:t>
        <a:bodyPr/>
        <a:lstStyle/>
        <a:p>
          <a:r>
            <a:rPr lang="en-US" b="1"/>
            <a:t>EDA</a:t>
          </a:r>
          <a:endParaRPr lang="en-US"/>
        </a:p>
      </dgm:t>
    </dgm:pt>
    <dgm:pt modelId="{CFACC4D4-5245-454D-BE96-CFABD339C58B}" type="parTrans" cxnId="{34E6175C-AB23-4460-9D35-4B88FC75BF3F}">
      <dgm:prSet/>
      <dgm:spPr/>
      <dgm:t>
        <a:bodyPr/>
        <a:lstStyle/>
        <a:p>
          <a:endParaRPr lang="en-US"/>
        </a:p>
      </dgm:t>
    </dgm:pt>
    <dgm:pt modelId="{10FAB95E-2C02-4E60-AD75-8BD9BE233242}" type="sibTrans" cxnId="{34E6175C-AB23-4460-9D35-4B88FC75BF3F}">
      <dgm:prSet/>
      <dgm:spPr/>
      <dgm:t>
        <a:bodyPr/>
        <a:lstStyle/>
        <a:p>
          <a:endParaRPr lang="en-US"/>
        </a:p>
      </dgm:t>
    </dgm:pt>
    <dgm:pt modelId="{01317C70-229A-4D5E-AB39-B696133066EA}">
      <dgm:prSet/>
      <dgm:spPr/>
      <dgm:t>
        <a:bodyPr/>
        <a:lstStyle/>
        <a:p>
          <a:r>
            <a:rPr lang="en-US" b="1"/>
            <a:t>Feature Engineering</a:t>
          </a:r>
          <a:endParaRPr lang="en-US"/>
        </a:p>
      </dgm:t>
    </dgm:pt>
    <dgm:pt modelId="{602CE1F5-ADA6-4BC1-80DD-0C9587395346}" type="parTrans" cxnId="{D76C64B4-DF3F-4677-921E-F7EEFBB62F3F}">
      <dgm:prSet/>
      <dgm:spPr/>
      <dgm:t>
        <a:bodyPr/>
        <a:lstStyle/>
        <a:p>
          <a:endParaRPr lang="en-US"/>
        </a:p>
      </dgm:t>
    </dgm:pt>
    <dgm:pt modelId="{100ACA01-DD73-491A-AC0C-54D2C8CB9E18}" type="sibTrans" cxnId="{D76C64B4-DF3F-4677-921E-F7EEFBB62F3F}">
      <dgm:prSet/>
      <dgm:spPr/>
      <dgm:t>
        <a:bodyPr/>
        <a:lstStyle/>
        <a:p>
          <a:endParaRPr lang="en-US"/>
        </a:p>
      </dgm:t>
    </dgm:pt>
    <dgm:pt modelId="{B48531F0-AE06-44B2-89AA-72D10F98F7C1}">
      <dgm:prSet/>
      <dgm:spPr/>
      <dgm:t>
        <a:bodyPr/>
        <a:lstStyle/>
        <a:p>
          <a:r>
            <a:rPr lang="en-US" b="1"/>
            <a:t>Modelling</a:t>
          </a:r>
          <a:endParaRPr lang="en-US"/>
        </a:p>
      </dgm:t>
    </dgm:pt>
    <dgm:pt modelId="{7D71D3ED-46AB-4A8C-96C7-BBD66AF4A219}" type="parTrans" cxnId="{D2609759-9D14-4013-AB7D-537327A6C8FA}">
      <dgm:prSet/>
      <dgm:spPr/>
      <dgm:t>
        <a:bodyPr/>
        <a:lstStyle/>
        <a:p>
          <a:endParaRPr lang="en-US"/>
        </a:p>
      </dgm:t>
    </dgm:pt>
    <dgm:pt modelId="{0D105107-E434-46E6-913F-09A449CD0393}" type="sibTrans" cxnId="{D2609759-9D14-4013-AB7D-537327A6C8FA}">
      <dgm:prSet/>
      <dgm:spPr/>
      <dgm:t>
        <a:bodyPr/>
        <a:lstStyle/>
        <a:p>
          <a:endParaRPr lang="en-US"/>
        </a:p>
      </dgm:t>
    </dgm:pt>
    <dgm:pt modelId="{E065EA36-00CB-42D3-99C3-0DAE9391AC03}">
      <dgm:prSet/>
      <dgm:spPr/>
      <dgm:t>
        <a:bodyPr/>
        <a:lstStyle/>
        <a:p>
          <a:r>
            <a:rPr lang="en-US" b="1"/>
            <a:t>Results and Conclusion</a:t>
          </a:r>
          <a:endParaRPr lang="en-US"/>
        </a:p>
      </dgm:t>
    </dgm:pt>
    <dgm:pt modelId="{6A74161F-FACD-4F9D-817A-C634CF433D38}" type="parTrans" cxnId="{47AF0D4B-6A21-4399-9E37-0C61AEA4608C}">
      <dgm:prSet/>
      <dgm:spPr/>
      <dgm:t>
        <a:bodyPr/>
        <a:lstStyle/>
        <a:p>
          <a:endParaRPr lang="en-US"/>
        </a:p>
      </dgm:t>
    </dgm:pt>
    <dgm:pt modelId="{215D6D73-9EE2-43D7-97D3-E02A97031B19}" type="sibTrans" cxnId="{47AF0D4B-6A21-4399-9E37-0C61AEA4608C}">
      <dgm:prSet/>
      <dgm:spPr/>
      <dgm:t>
        <a:bodyPr/>
        <a:lstStyle/>
        <a:p>
          <a:endParaRPr lang="en-US"/>
        </a:p>
      </dgm:t>
    </dgm:pt>
    <dgm:pt modelId="{352041DB-415C-EF44-A360-39611EBE04AA}" type="pres">
      <dgm:prSet presAssocID="{0DA285D9-8A15-4147-876C-7A74A88D7986}" presName="compositeShape" presStyleCnt="0">
        <dgm:presLayoutVars>
          <dgm:chMax val="7"/>
          <dgm:dir/>
          <dgm:resizeHandles val="exact"/>
        </dgm:presLayoutVars>
      </dgm:prSet>
      <dgm:spPr/>
    </dgm:pt>
    <dgm:pt modelId="{C12D1725-40A7-0347-942E-B1B61664D72F}" type="pres">
      <dgm:prSet presAssocID="{0DA285D9-8A15-4147-876C-7A74A88D7986}" presName="wedge1" presStyleLbl="node1" presStyleIdx="0" presStyleCnt="5"/>
      <dgm:spPr/>
    </dgm:pt>
    <dgm:pt modelId="{B57D5B78-5437-9847-9493-D885E611BC52}" type="pres">
      <dgm:prSet presAssocID="{0DA285D9-8A15-4147-876C-7A74A88D7986}" presName="wedge1Tx" presStyleLbl="node1" presStyleIdx="0" presStyleCnt="5">
        <dgm:presLayoutVars>
          <dgm:chMax val="0"/>
          <dgm:chPref val="0"/>
          <dgm:bulletEnabled val="1"/>
        </dgm:presLayoutVars>
      </dgm:prSet>
      <dgm:spPr/>
    </dgm:pt>
    <dgm:pt modelId="{558E50D5-EBED-7842-B4C6-C1EDBB17FD7E}" type="pres">
      <dgm:prSet presAssocID="{0DA285D9-8A15-4147-876C-7A74A88D7986}" presName="wedge2" presStyleLbl="node1" presStyleIdx="1" presStyleCnt="5"/>
      <dgm:spPr/>
    </dgm:pt>
    <dgm:pt modelId="{F10BC2BA-0A85-2A48-AD15-FB94FEB3A1A2}" type="pres">
      <dgm:prSet presAssocID="{0DA285D9-8A15-4147-876C-7A74A88D7986}" presName="wedge2Tx" presStyleLbl="node1" presStyleIdx="1" presStyleCnt="5">
        <dgm:presLayoutVars>
          <dgm:chMax val="0"/>
          <dgm:chPref val="0"/>
          <dgm:bulletEnabled val="1"/>
        </dgm:presLayoutVars>
      </dgm:prSet>
      <dgm:spPr/>
    </dgm:pt>
    <dgm:pt modelId="{782EA6C9-7A36-ED45-8180-F27B78F45007}" type="pres">
      <dgm:prSet presAssocID="{0DA285D9-8A15-4147-876C-7A74A88D7986}" presName="wedge3" presStyleLbl="node1" presStyleIdx="2" presStyleCnt="5"/>
      <dgm:spPr/>
    </dgm:pt>
    <dgm:pt modelId="{8DD6C142-02A5-FE4A-A11D-4824D874F05D}" type="pres">
      <dgm:prSet presAssocID="{0DA285D9-8A15-4147-876C-7A74A88D7986}" presName="wedge3Tx" presStyleLbl="node1" presStyleIdx="2" presStyleCnt="5">
        <dgm:presLayoutVars>
          <dgm:chMax val="0"/>
          <dgm:chPref val="0"/>
          <dgm:bulletEnabled val="1"/>
        </dgm:presLayoutVars>
      </dgm:prSet>
      <dgm:spPr/>
    </dgm:pt>
    <dgm:pt modelId="{7FA2143C-98FF-1242-A739-B4363B402FFA}" type="pres">
      <dgm:prSet presAssocID="{0DA285D9-8A15-4147-876C-7A74A88D7986}" presName="wedge4" presStyleLbl="node1" presStyleIdx="3" presStyleCnt="5"/>
      <dgm:spPr/>
    </dgm:pt>
    <dgm:pt modelId="{9382DF37-A3DA-1546-8599-CDC9B2C1C805}" type="pres">
      <dgm:prSet presAssocID="{0DA285D9-8A15-4147-876C-7A74A88D7986}" presName="wedge4Tx" presStyleLbl="node1" presStyleIdx="3" presStyleCnt="5">
        <dgm:presLayoutVars>
          <dgm:chMax val="0"/>
          <dgm:chPref val="0"/>
          <dgm:bulletEnabled val="1"/>
        </dgm:presLayoutVars>
      </dgm:prSet>
      <dgm:spPr/>
    </dgm:pt>
    <dgm:pt modelId="{AD5C69AC-0F0B-394C-A987-707BACC2AA0D}" type="pres">
      <dgm:prSet presAssocID="{0DA285D9-8A15-4147-876C-7A74A88D7986}" presName="wedge5" presStyleLbl="node1" presStyleIdx="4" presStyleCnt="5"/>
      <dgm:spPr/>
    </dgm:pt>
    <dgm:pt modelId="{4B950AF8-5DB3-CE47-806F-91B36CF0629A}" type="pres">
      <dgm:prSet presAssocID="{0DA285D9-8A15-4147-876C-7A74A88D7986}" presName="wedge5Tx" presStyleLbl="node1" presStyleIdx="4" presStyleCnt="5">
        <dgm:presLayoutVars>
          <dgm:chMax val="0"/>
          <dgm:chPref val="0"/>
          <dgm:bulletEnabled val="1"/>
        </dgm:presLayoutVars>
      </dgm:prSet>
      <dgm:spPr/>
    </dgm:pt>
  </dgm:ptLst>
  <dgm:cxnLst>
    <dgm:cxn modelId="{73CE5105-D09D-6543-935D-B683B6AD7A21}" type="presOf" srcId="{0DA285D9-8A15-4147-876C-7A74A88D7986}" destId="{352041DB-415C-EF44-A360-39611EBE04AA}" srcOrd="0" destOrd="0" presId="urn:microsoft.com/office/officeart/2005/8/layout/chart3"/>
    <dgm:cxn modelId="{B2ABBF09-25CA-074C-AC9A-A8C35042DAAD}" type="presOf" srcId="{01317C70-229A-4D5E-AB39-B696133066EA}" destId="{782EA6C9-7A36-ED45-8180-F27B78F45007}" srcOrd="0" destOrd="0" presId="urn:microsoft.com/office/officeart/2005/8/layout/chart3"/>
    <dgm:cxn modelId="{5A05D514-D3C4-E746-B368-8D192D4481C1}" type="presOf" srcId="{43034EC8-D1BF-44AA-929B-663D7B5B8AE1}" destId="{558E50D5-EBED-7842-B4C6-C1EDBB17FD7E}" srcOrd="0" destOrd="0" presId="urn:microsoft.com/office/officeart/2005/8/layout/chart3"/>
    <dgm:cxn modelId="{47AF0D4B-6A21-4399-9E37-0C61AEA4608C}" srcId="{0DA285D9-8A15-4147-876C-7A74A88D7986}" destId="{E065EA36-00CB-42D3-99C3-0DAE9391AC03}" srcOrd="4" destOrd="0" parTransId="{6A74161F-FACD-4F9D-817A-C634CF433D38}" sibTransId="{215D6D73-9EE2-43D7-97D3-E02A97031B19}"/>
    <dgm:cxn modelId="{32284A54-E41B-F948-B4BB-B58FDFCC28EB}" type="presOf" srcId="{E065EA36-00CB-42D3-99C3-0DAE9391AC03}" destId="{4B950AF8-5DB3-CE47-806F-91B36CF0629A}" srcOrd="1" destOrd="0" presId="urn:microsoft.com/office/officeart/2005/8/layout/chart3"/>
    <dgm:cxn modelId="{D2609759-9D14-4013-AB7D-537327A6C8FA}" srcId="{0DA285D9-8A15-4147-876C-7A74A88D7986}" destId="{B48531F0-AE06-44B2-89AA-72D10F98F7C1}" srcOrd="3" destOrd="0" parTransId="{7D71D3ED-46AB-4A8C-96C7-BBD66AF4A219}" sibTransId="{0D105107-E434-46E6-913F-09A449CD0393}"/>
    <dgm:cxn modelId="{34E6175C-AB23-4460-9D35-4B88FC75BF3F}" srcId="{0DA285D9-8A15-4147-876C-7A74A88D7986}" destId="{43034EC8-D1BF-44AA-929B-663D7B5B8AE1}" srcOrd="1" destOrd="0" parTransId="{CFACC4D4-5245-454D-BE96-CFABD339C58B}" sibTransId="{10FAB95E-2C02-4E60-AD75-8BD9BE233242}"/>
    <dgm:cxn modelId="{847AF774-77ED-494B-83B7-6772673B9A83}" type="presOf" srcId="{53D5F7A2-5A94-4C44-84E2-CAB7519E5914}" destId="{B57D5B78-5437-9847-9493-D885E611BC52}" srcOrd="1" destOrd="0" presId="urn:microsoft.com/office/officeart/2005/8/layout/chart3"/>
    <dgm:cxn modelId="{6170AB96-2BE6-9B4B-BC6A-2BC078EB7800}" type="presOf" srcId="{43034EC8-D1BF-44AA-929B-663D7B5B8AE1}" destId="{F10BC2BA-0A85-2A48-AD15-FB94FEB3A1A2}" srcOrd="1" destOrd="0" presId="urn:microsoft.com/office/officeart/2005/8/layout/chart3"/>
    <dgm:cxn modelId="{B7DD349F-602F-914F-ACE4-37C310117CDF}" type="presOf" srcId="{53D5F7A2-5A94-4C44-84E2-CAB7519E5914}" destId="{C12D1725-40A7-0347-942E-B1B61664D72F}" srcOrd="0" destOrd="0" presId="urn:microsoft.com/office/officeart/2005/8/layout/chart3"/>
    <dgm:cxn modelId="{9CC709A5-B011-FC4C-A02A-3F9554C0175E}" type="presOf" srcId="{01317C70-229A-4D5E-AB39-B696133066EA}" destId="{8DD6C142-02A5-FE4A-A11D-4824D874F05D}" srcOrd="1" destOrd="0" presId="urn:microsoft.com/office/officeart/2005/8/layout/chart3"/>
    <dgm:cxn modelId="{451FC7AA-8C27-C643-94A6-4353049E9166}" type="presOf" srcId="{B48531F0-AE06-44B2-89AA-72D10F98F7C1}" destId="{9382DF37-A3DA-1546-8599-CDC9B2C1C805}" srcOrd="1" destOrd="0" presId="urn:microsoft.com/office/officeart/2005/8/layout/chart3"/>
    <dgm:cxn modelId="{D76C64B4-DF3F-4677-921E-F7EEFBB62F3F}" srcId="{0DA285D9-8A15-4147-876C-7A74A88D7986}" destId="{01317C70-229A-4D5E-AB39-B696133066EA}" srcOrd="2" destOrd="0" parTransId="{602CE1F5-ADA6-4BC1-80DD-0C9587395346}" sibTransId="{100ACA01-DD73-491A-AC0C-54D2C8CB9E18}"/>
    <dgm:cxn modelId="{5B7404D5-9F49-7743-812E-BFF5E350A646}" type="presOf" srcId="{B48531F0-AE06-44B2-89AA-72D10F98F7C1}" destId="{7FA2143C-98FF-1242-A739-B4363B402FFA}" srcOrd="0" destOrd="0" presId="urn:microsoft.com/office/officeart/2005/8/layout/chart3"/>
    <dgm:cxn modelId="{9BF8B4DF-6401-F740-9C2C-1430893AAE6F}" type="presOf" srcId="{E065EA36-00CB-42D3-99C3-0DAE9391AC03}" destId="{AD5C69AC-0F0B-394C-A987-707BACC2AA0D}" srcOrd="0" destOrd="0" presId="urn:microsoft.com/office/officeart/2005/8/layout/chart3"/>
    <dgm:cxn modelId="{820E6FEC-6950-4858-ACC4-735D87C6E73C}" srcId="{0DA285D9-8A15-4147-876C-7A74A88D7986}" destId="{53D5F7A2-5A94-4C44-84E2-CAB7519E5914}" srcOrd="0" destOrd="0" parTransId="{DD501472-65D3-4DB7-B18A-915548E51447}" sibTransId="{141CCE0F-007C-48C8-B1C4-E5D529C248B9}"/>
    <dgm:cxn modelId="{AAB68D92-B837-2940-8F52-5C4D8223A82C}" type="presParOf" srcId="{352041DB-415C-EF44-A360-39611EBE04AA}" destId="{C12D1725-40A7-0347-942E-B1B61664D72F}" srcOrd="0" destOrd="0" presId="urn:microsoft.com/office/officeart/2005/8/layout/chart3"/>
    <dgm:cxn modelId="{ED06F14A-FC06-4A43-8173-2F2BCD7D8198}" type="presParOf" srcId="{352041DB-415C-EF44-A360-39611EBE04AA}" destId="{B57D5B78-5437-9847-9493-D885E611BC52}" srcOrd="1" destOrd="0" presId="urn:microsoft.com/office/officeart/2005/8/layout/chart3"/>
    <dgm:cxn modelId="{3E7CAC69-065B-AF4C-B8A6-BC7EF4F56E14}" type="presParOf" srcId="{352041DB-415C-EF44-A360-39611EBE04AA}" destId="{558E50D5-EBED-7842-B4C6-C1EDBB17FD7E}" srcOrd="2" destOrd="0" presId="urn:microsoft.com/office/officeart/2005/8/layout/chart3"/>
    <dgm:cxn modelId="{707B4D64-8508-544C-A843-E8EEBFDC88BA}" type="presParOf" srcId="{352041DB-415C-EF44-A360-39611EBE04AA}" destId="{F10BC2BA-0A85-2A48-AD15-FB94FEB3A1A2}" srcOrd="3" destOrd="0" presId="urn:microsoft.com/office/officeart/2005/8/layout/chart3"/>
    <dgm:cxn modelId="{A9352B92-9DEE-FD40-83F4-EEA7FD80308E}" type="presParOf" srcId="{352041DB-415C-EF44-A360-39611EBE04AA}" destId="{782EA6C9-7A36-ED45-8180-F27B78F45007}" srcOrd="4" destOrd="0" presId="urn:microsoft.com/office/officeart/2005/8/layout/chart3"/>
    <dgm:cxn modelId="{78398631-7FFC-2641-BF35-4474B01BE188}" type="presParOf" srcId="{352041DB-415C-EF44-A360-39611EBE04AA}" destId="{8DD6C142-02A5-FE4A-A11D-4824D874F05D}" srcOrd="5" destOrd="0" presId="urn:microsoft.com/office/officeart/2005/8/layout/chart3"/>
    <dgm:cxn modelId="{2D25941B-C047-F448-B9CC-C1BC1ADFA1FB}" type="presParOf" srcId="{352041DB-415C-EF44-A360-39611EBE04AA}" destId="{7FA2143C-98FF-1242-A739-B4363B402FFA}" srcOrd="6" destOrd="0" presId="urn:microsoft.com/office/officeart/2005/8/layout/chart3"/>
    <dgm:cxn modelId="{778B9E45-AEBF-F648-8796-CC62C7D31C1E}" type="presParOf" srcId="{352041DB-415C-EF44-A360-39611EBE04AA}" destId="{9382DF37-A3DA-1546-8599-CDC9B2C1C805}" srcOrd="7" destOrd="0" presId="urn:microsoft.com/office/officeart/2005/8/layout/chart3"/>
    <dgm:cxn modelId="{94811353-453D-184A-BA4A-5B89EB4BF494}" type="presParOf" srcId="{352041DB-415C-EF44-A360-39611EBE04AA}" destId="{AD5C69AC-0F0B-394C-A987-707BACC2AA0D}" srcOrd="8" destOrd="0" presId="urn:microsoft.com/office/officeart/2005/8/layout/chart3"/>
    <dgm:cxn modelId="{F33B56AA-9E4E-B24B-9AC7-84C4FF689F14}" type="presParOf" srcId="{352041DB-415C-EF44-A360-39611EBE04AA}" destId="{4B950AF8-5DB3-CE47-806F-91B36CF0629A}"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33149E-280E-4D64-8405-123F29FD9CD3}"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8D886E59-C591-41DE-9848-757A4C262FE2}">
      <dgm:prSet/>
      <dgm:spPr/>
      <dgm:t>
        <a:bodyPr/>
        <a:lstStyle/>
        <a:p>
          <a:r>
            <a:rPr lang="en-US"/>
            <a:t>Removed</a:t>
          </a:r>
          <a:r>
            <a:rPr lang="zh-CN"/>
            <a:t> </a:t>
          </a:r>
          <a:r>
            <a:rPr lang="en-US"/>
            <a:t>unrelated</a:t>
          </a:r>
          <a:r>
            <a:rPr lang="zh-CN"/>
            <a:t> </a:t>
          </a:r>
          <a:r>
            <a:rPr lang="en-US"/>
            <a:t>variables</a:t>
          </a:r>
        </a:p>
      </dgm:t>
    </dgm:pt>
    <dgm:pt modelId="{73009CFD-2186-4277-B78D-27A40681A3D0}" type="parTrans" cxnId="{7C6DC388-EE2E-4147-B301-1928AE9740E0}">
      <dgm:prSet/>
      <dgm:spPr/>
      <dgm:t>
        <a:bodyPr/>
        <a:lstStyle/>
        <a:p>
          <a:endParaRPr lang="en-US"/>
        </a:p>
      </dgm:t>
    </dgm:pt>
    <dgm:pt modelId="{0B4E057B-378D-48BE-9A46-59048F6022D6}" type="sibTrans" cxnId="{7C6DC388-EE2E-4147-B301-1928AE9740E0}">
      <dgm:prSet/>
      <dgm:spPr/>
      <dgm:t>
        <a:bodyPr/>
        <a:lstStyle/>
        <a:p>
          <a:endParaRPr lang="en-US"/>
        </a:p>
      </dgm:t>
    </dgm:pt>
    <dgm:pt modelId="{1328A01D-7D41-4497-85B2-36035E9EA884}">
      <dgm:prSet/>
      <dgm:spPr/>
      <dgm:t>
        <a:bodyPr/>
        <a:lstStyle/>
        <a:p>
          <a:r>
            <a:rPr lang="en-US"/>
            <a:t>'loan', 'housing', 'total_loan', 'day_of_week'</a:t>
          </a:r>
        </a:p>
      </dgm:t>
    </dgm:pt>
    <dgm:pt modelId="{A3C2C850-29E8-4FD8-8FF7-CF838409D5E8}" type="parTrans" cxnId="{A001DDD9-9DDA-499C-B4C9-399F607F2673}">
      <dgm:prSet/>
      <dgm:spPr/>
      <dgm:t>
        <a:bodyPr/>
        <a:lstStyle/>
        <a:p>
          <a:endParaRPr lang="en-US"/>
        </a:p>
      </dgm:t>
    </dgm:pt>
    <dgm:pt modelId="{8597C4F5-6F2F-4112-ABF7-ECA4E264985C}" type="sibTrans" cxnId="{A001DDD9-9DDA-499C-B4C9-399F607F2673}">
      <dgm:prSet/>
      <dgm:spPr/>
      <dgm:t>
        <a:bodyPr/>
        <a:lstStyle/>
        <a:p>
          <a:endParaRPr lang="en-US"/>
        </a:p>
      </dgm:t>
    </dgm:pt>
    <dgm:pt modelId="{0C70104F-9E23-4569-AF18-7EA99EC7B0B0}">
      <dgm:prSet/>
      <dgm:spPr/>
      <dgm:t>
        <a:bodyPr/>
        <a:lstStyle/>
        <a:p>
          <a:r>
            <a:rPr lang="en-US"/>
            <a:t>Skewed variables</a:t>
          </a:r>
        </a:p>
      </dgm:t>
    </dgm:pt>
    <dgm:pt modelId="{7838B063-D432-40BC-ADAD-79931F9EF981}" type="parTrans" cxnId="{0B7190E6-E749-4C1B-B3EB-81961BCA2ED1}">
      <dgm:prSet/>
      <dgm:spPr/>
      <dgm:t>
        <a:bodyPr/>
        <a:lstStyle/>
        <a:p>
          <a:endParaRPr lang="en-US"/>
        </a:p>
      </dgm:t>
    </dgm:pt>
    <dgm:pt modelId="{C456456C-6947-4F6D-9B0E-B40BB9CC9A07}" type="sibTrans" cxnId="{0B7190E6-E749-4C1B-B3EB-81961BCA2ED1}">
      <dgm:prSet/>
      <dgm:spPr/>
      <dgm:t>
        <a:bodyPr/>
        <a:lstStyle/>
        <a:p>
          <a:endParaRPr lang="en-US"/>
        </a:p>
      </dgm:t>
    </dgm:pt>
    <dgm:pt modelId="{D0A8C437-7CAF-4F10-BC15-E1F38DADB1E0}">
      <dgm:prSet/>
      <dgm:spPr/>
      <dgm:t>
        <a:bodyPr/>
        <a:lstStyle/>
        <a:p>
          <a:r>
            <a:rPr lang="en-US"/>
            <a:t>`campaign`</a:t>
          </a:r>
          <a:r>
            <a:rPr lang="zh-CN"/>
            <a:t> </a:t>
          </a:r>
          <a:r>
            <a:rPr lang="en-US"/>
            <a:t>and</a:t>
          </a:r>
          <a:r>
            <a:rPr lang="zh-CN"/>
            <a:t> </a:t>
          </a:r>
          <a:r>
            <a:rPr lang="en-US"/>
            <a:t>`previous`</a:t>
          </a:r>
          <a:r>
            <a:rPr lang="zh-CN"/>
            <a:t> </a:t>
          </a:r>
          <a:r>
            <a:rPr lang="en-US"/>
            <a:t>-&gt;</a:t>
          </a:r>
          <a:r>
            <a:rPr lang="zh-CN"/>
            <a:t> </a:t>
          </a:r>
          <a:r>
            <a:rPr lang="en-US"/>
            <a:t>log</a:t>
          </a:r>
          <a:r>
            <a:rPr lang="zh-CN"/>
            <a:t> </a:t>
          </a:r>
          <a:r>
            <a:rPr lang="en-US"/>
            <a:t>transformation</a:t>
          </a:r>
        </a:p>
      </dgm:t>
    </dgm:pt>
    <dgm:pt modelId="{BB68A14E-01EE-4F93-9A57-5DC71F3E57FD}" type="parTrans" cxnId="{42644FC8-3A2B-4D06-A144-DBB420780480}">
      <dgm:prSet/>
      <dgm:spPr/>
      <dgm:t>
        <a:bodyPr/>
        <a:lstStyle/>
        <a:p>
          <a:endParaRPr lang="en-US"/>
        </a:p>
      </dgm:t>
    </dgm:pt>
    <dgm:pt modelId="{47167B93-97E2-4EBD-A074-9CAC79B8E45F}" type="sibTrans" cxnId="{42644FC8-3A2B-4D06-A144-DBB420780480}">
      <dgm:prSet/>
      <dgm:spPr/>
      <dgm:t>
        <a:bodyPr/>
        <a:lstStyle/>
        <a:p>
          <a:endParaRPr lang="en-US"/>
        </a:p>
      </dgm:t>
    </dgm:pt>
    <dgm:pt modelId="{39EDBF8F-DE1B-486E-9329-E51A5D767FDB}">
      <dgm:prSet/>
      <dgm:spPr/>
      <dgm:t>
        <a:bodyPr/>
        <a:lstStyle/>
        <a:p>
          <a:r>
            <a:rPr lang="en-US"/>
            <a:t>Create dummy variables</a:t>
          </a:r>
        </a:p>
      </dgm:t>
    </dgm:pt>
    <dgm:pt modelId="{17014F2D-63FC-4C6F-9D03-7FE09AD1DBF3}" type="parTrans" cxnId="{CCA86933-EF71-4CB2-819D-7A058884F03B}">
      <dgm:prSet/>
      <dgm:spPr/>
      <dgm:t>
        <a:bodyPr/>
        <a:lstStyle/>
        <a:p>
          <a:endParaRPr lang="en-US"/>
        </a:p>
      </dgm:t>
    </dgm:pt>
    <dgm:pt modelId="{A54D8574-5653-4553-BA0A-1E860F825E98}" type="sibTrans" cxnId="{CCA86933-EF71-4CB2-819D-7A058884F03B}">
      <dgm:prSet/>
      <dgm:spPr/>
      <dgm:t>
        <a:bodyPr/>
        <a:lstStyle/>
        <a:p>
          <a:endParaRPr lang="en-US"/>
        </a:p>
      </dgm:t>
    </dgm:pt>
    <dgm:pt modelId="{8602FB24-436E-4E4B-8345-962C3A520E97}">
      <dgm:prSet/>
      <dgm:spPr/>
      <dgm:t>
        <a:bodyPr/>
        <a:lstStyle/>
        <a:p>
          <a:r>
            <a:rPr lang="en-US"/>
            <a:t>'job', 'marital', 'education', 'default', 'contact', 'month', 'poutcome', 'agerange', 'contacted'</a:t>
          </a:r>
        </a:p>
      </dgm:t>
    </dgm:pt>
    <dgm:pt modelId="{F5E0175C-B843-4597-A91C-7D841FDDDE0D}" type="parTrans" cxnId="{4CD4A1FE-6924-4D95-85EB-A462F570DBC7}">
      <dgm:prSet/>
      <dgm:spPr/>
      <dgm:t>
        <a:bodyPr/>
        <a:lstStyle/>
        <a:p>
          <a:endParaRPr lang="en-US"/>
        </a:p>
      </dgm:t>
    </dgm:pt>
    <dgm:pt modelId="{D53DDB5C-F0C3-41F0-B53F-CA0E2F731588}" type="sibTrans" cxnId="{4CD4A1FE-6924-4D95-85EB-A462F570DBC7}">
      <dgm:prSet/>
      <dgm:spPr/>
      <dgm:t>
        <a:bodyPr/>
        <a:lstStyle/>
        <a:p>
          <a:endParaRPr lang="en-US"/>
        </a:p>
      </dgm:t>
    </dgm:pt>
    <dgm:pt modelId="{19B713B9-8F4A-4948-A782-E903692CBA84}">
      <dgm:prSet/>
      <dgm:spPr/>
      <dgm:t>
        <a:bodyPr/>
        <a:lstStyle/>
        <a:p>
          <a:r>
            <a:rPr lang="en-US"/>
            <a:t>Dealing with correlation variables</a:t>
          </a:r>
        </a:p>
      </dgm:t>
    </dgm:pt>
    <dgm:pt modelId="{AE7D10B4-296D-41E6-8611-58A07E7C5754}" type="parTrans" cxnId="{D4886DD5-9222-4B10-9EDA-F4C37F8EC8B6}">
      <dgm:prSet/>
      <dgm:spPr/>
      <dgm:t>
        <a:bodyPr/>
        <a:lstStyle/>
        <a:p>
          <a:endParaRPr lang="en-US"/>
        </a:p>
      </dgm:t>
    </dgm:pt>
    <dgm:pt modelId="{F6E3AF2C-AF61-4F46-842B-1E1CDB685EFD}" type="sibTrans" cxnId="{D4886DD5-9222-4B10-9EDA-F4C37F8EC8B6}">
      <dgm:prSet/>
      <dgm:spPr/>
      <dgm:t>
        <a:bodyPr/>
        <a:lstStyle/>
        <a:p>
          <a:endParaRPr lang="en-US"/>
        </a:p>
      </dgm:t>
    </dgm:pt>
    <dgm:pt modelId="{9A3B36C2-A28B-444B-BCB1-7633C311B79E}">
      <dgm:prSet/>
      <dgm:spPr/>
      <dgm:t>
        <a:bodyPr/>
        <a:lstStyle/>
        <a:p>
          <a:r>
            <a:rPr lang="en-US"/>
            <a:t>Remove</a:t>
          </a:r>
          <a:r>
            <a:rPr lang="zh-CN"/>
            <a:t> </a:t>
          </a:r>
          <a:r>
            <a:rPr lang="en-US"/>
            <a:t>‘emp.var.rate‘</a:t>
          </a:r>
          <a:r>
            <a:rPr lang="zh-CN"/>
            <a:t> </a:t>
          </a:r>
          <a:r>
            <a:rPr lang="en-US"/>
            <a:t>with</a:t>
          </a:r>
          <a:r>
            <a:rPr lang="zh-CN"/>
            <a:t> </a:t>
          </a:r>
          <a:r>
            <a:rPr lang="en-US"/>
            <a:t>high</a:t>
          </a:r>
          <a:r>
            <a:rPr lang="zh-CN"/>
            <a:t> </a:t>
          </a:r>
          <a:r>
            <a:rPr lang="en-US"/>
            <a:t>correlation</a:t>
          </a:r>
          <a:r>
            <a:rPr lang="zh-CN"/>
            <a:t> </a:t>
          </a:r>
          <a:r>
            <a:rPr lang="en-US"/>
            <a:t>with</a:t>
          </a:r>
          <a:r>
            <a:rPr lang="zh-CN"/>
            <a:t> </a:t>
          </a:r>
          <a:r>
            <a:rPr lang="en-US"/>
            <a:t>many</a:t>
          </a:r>
          <a:r>
            <a:rPr lang="zh-CN"/>
            <a:t> </a:t>
          </a:r>
          <a:r>
            <a:rPr lang="en-US"/>
            <a:t>other</a:t>
          </a:r>
          <a:r>
            <a:rPr lang="zh-CN"/>
            <a:t> </a:t>
          </a:r>
          <a:r>
            <a:rPr lang="en-US"/>
            <a:t>features</a:t>
          </a:r>
        </a:p>
      </dgm:t>
    </dgm:pt>
    <dgm:pt modelId="{9D6A364A-1574-4F82-BB9B-708002349EB4}" type="parTrans" cxnId="{4D20688D-35A8-48F4-AC6A-080576284955}">
      <dgm:prSet/>
      <dgm:spPr/>
      <dgm:t>
        <a:bodyPr/>
        <a:lstStyle/>
        <a:p>
          <a:endParaRPr lang="en-US"/>
        </a:p>
      </dgm:t>
    </dgm:pt>
    <dgm:pt modelId="{94576356-BD50-4BA1-B922-C95A62FF7CBF}" type="sibTrans" cxnId="{4D20688D-35A8-48F4-AC6A-080576284955}">
      <dgm:prSet/>
      <dgm:spPr/>
      <dgm:t>
        <a:bodyPr/>
        <a:lstStyle/>
        <a:p>
          <a:endParaRPr lang="en-US"/>
        </a:p>
      </dgm:t>
    </dgm:pt>
    <dgm:pt modelId="{44CB8322-ADCC-4E6D-ADC2-464C6E42D013}">
      <dgm:prSet/>
      <dgm:spPr/>
      <dgm:t>
        <a:bodyPr/>
        <a:lstStyle/>
        <a:p>
          <a:r>
            <a:rPr lang="en-US"/>
            <a:t>Imbalanced data</a:t>
          </a:r>
        </a:p>
      </dgm:t>
    </dgm:pt>
    <dgm:pt modelId="{7C858392-B09C-4D05-BA7C-6E77303B14B1}" type="parTrans" cxnId="{20CB49F1-810E-4816-B9E4-DB5BF635F143}">
      <dgm:prSet/>
      <dgm:spPr/>
      <dgm:t>
        <a:bodyPr/>
        <a:lstStyle/>
        <a:p>
          <a:endParaRPr lang="en-US"/>
        </a:p>
      </dgm:t>
    </dgm:pt>
    <dgm:pt modelId="{C898523C-11EE-4542-B6C9-6B6F072D9ADB}" type="sibTrans" cxnId="{20CB49F1-810E-4816-B9E4-DB5BF635F143}">
      <dgm:prSet/>
      <dgm:spPr/>
      <dgm:t>
        <a:bodyPr/>
        <a:lstStyle/>
        <a:p>
          <a:endParaRPr lang="en-US"/>
        </a:p>
      </dgm:t>
    </dgm:pt>
    <dgm:pt modelId="{B5DCA4A2-1605-4E5F-A025-1BE7967E15CD}">
      <dgm:prSet/>
      <dgm:spPr/>
      <dgm:t>
        <a:bodyPr/>
        <a:lstStyle/>
        <a:p>
          <a:r>
            <a:rPr lang="en-US"/>
            <a:t>Used</a:t>
          </a:r>
          <a:r>
            <a:rPr lang="zh-CN"/>
            <a:t> </a:t>
          </a:r>
          <a:r>
            <a:rPr lang="en-US"/>
            <a:t>random</a:t>
          </a:r>
          <a:r>
            <a:rPr lang="zh-CN"/>
            <a:t> </a:t>
          </a:r>
          <a:r>
            <a:rPr lang="en-US"/>
            <a:t>resampling</a:t>
          </a:r>
          <a:r>
            <a:rPr lang="zh-CN"/>
            <a:t> </a:t>
          </a:r>
          <a:r>
            <a:rPr lang="en-US"/>
            <a:t>and</a:t>
          </a:r>
          <a:r>
            <a:rPr lang="zh-CN"/>
            <a:t> </a:t>
          </a:r>
          <a:r>
            <a:rPr lang="en-US"/>
            <a:t>SMOTE</a:t>
          </a:r>
          <a:r>
            <a:rPr lang="zh-CN"/>
            <a:t> </a:t>
          </a:r>
          <a:r>
            <a:rPr lang="en-US"/>
            <a:t>technology</a:t>
          </a:r>
        </a:p>
      </dgm:t>
    </dgm:pt>
    <dgm:pt modelId="{F1479024-7602-4E22-96BB-87E5988909AC}" type="parTrans" cxnId="{598BE6AA-1DBF-4B1D-8796-E8328A66585F}">
      <dgm:prSet/>
      <dgm:spPr/>
      <dgm:t>
        <a:bodyPr/>
        <a:lstStyle/>
        <a:p>
          <a:endParaRPr lang="en-US"/>
        </a:p>
      </dgm:t>
    </dgm:pt>
    <dgm:pt modelId="{5BB5A129-17E8-4C97-995C-9E7A501ECF8D}" type="sibTrans" cxnId="{598BE6AA-1DBF-4B1D-8796-E8328A66585F}">
      <dgm:prSet/>
      <dgm:spPr/>
      <dgm:t>
        <a:bodyPr/>
        <a:lstStyle/>
        <a:p>
          <a:endParaRPr lang="en-US"/>
        </a:p>
      </dgm:t>
    </dgm:pt>
    <dgm:pt modelId="{E3111033-C671-0146-B7E9-8F7B91E483B1}" type="pres">
      <dgm:prSet presAssocID="{9433149E-280E-4D64-8405-123F29FD9CD3}" presName="linear" presStyleCnt="0">
        <dgm:presLayoutVars>
          <dgm:dir/>
          <dgm:animLvl val="lvl"/>
          <dgm:resizeHandles val="exact"/>
        </dgm:presLayoutVars>
      </dgm:prSet>
      <dgm:spPr/>
    </dgm:pt>
    <dgm:pt modelId="{452DE60B-31BD-6248-A105-A6EBAFA6A912}" type="pres">
      <dgm:prSet presAssocID="{8D886E59-C591-41DE-9848-757A4C262FE2}" presName="parentLin" presStyleCnt="0"/>
      <dgm:spPr/>
    </dgm:pt>
    <dgm:pt modelId="{9B0B9EA0-27FA-3D49-979C-65BFA0AFD443}" type="pres">
      <dgm:prSet presAssocID="{8D886E59-C591-41DE-9848-757A4C262FE2}" presName="parentLeftMargin" presStyleLbl="node1" presStyleIdx="0" presStyleCnt="5"/>
      <dgm:spPr/>
    </dgm:pt>
    <dgm:pt modelId="{4357DF88-1D4B-ED4C-81CB-CB53CF861EAE}" type="pres">
      <dgm:prSet presAssocID="{8D886E59-C591-41DE-9848-757A4C262FE2}" presName="parentText" presStyleLbl="node1" presStyleIdx="0" presStyleCnt="5">
        <dgm:presLayoutVars>
          <dgm:chMax val="0"/>
          <dgm:bulletEnabled val="1"/>
        </dgm:presLayoutVars>
      </dgm:prSet>
      <dgm:spPr/>
    </dgm:pt>
    <dgm:pt modelId="{8EACFC35-FB45-4849-9727-4D6120604447}" type="pres">
      <dgm:prSet presAssocID="{8D886E59-C591-41DE-9848-757A4C262FE2}" presName="negativeSpace" presStyleCnt="0"/>
      <dgm:spPr/>
    </dgm:pt>
    <dgm:pt modelId="{80385FA1-C921-8740-A9B9-D84A53497143}" type="pres">
      <dgm:prSet presAssocID="{8D886E59-C591-41DE-9848-757A4C262FE2}" presName="childText" presStyleLbl="conFgAcc1" presStyleIdx="0" presStyleCnt="5">
        <dgm:presLayoutVars>
          <dgm:bulletEnabled val="1"/>
        </dgm:presLayoutVars>
      </dgm:prSet>
      <dgm:spPr/>
    </dgm:pt>
    <dgm:pt modelId="{55F3D222-9AF6-8F4A-8709-B6D3278666F8}" type="pres">
      <dgm:prSet presAssocID="{0B4E057B-378D-48BE-9A46-59048F6022D6}" presName="spaceBetweenRectangles" presStyleCnt="0"/>
      <dgm:spPr/>
    </dgm:pt>
    <dgm:pt modelId="{BA3AD7E7-8CF6-1749-9200-BC459AA4F955}" type="pres">
      <dgm:prSet presAssocID="{0C70104F-9E23-4569-AF18-7EA99EC7B0B0}" presName="parentLin" presStyleCnt="0"/>
      <dgm:spPr/>
    </dgm:pt>
    <dgm:pt modelId="{E1345D22-D1E8-634E-9B05-2F3168741B35}" type="pres">
      <dgm:prSet presAssocID="{0C70104F-9E23-4569-AF18-7EA99EC7B0B0}" presName="parentLeftMargin" presStyleLbl="node1" presStyleIdx="0" presStyleCnt="5"/>
      <dgm:spPr/>
    </dgm:pt>
    <dgm:pt modelId="{51A304C0-47E5-4844-8403-3077A7F8F63A}" type="pres">
      <dgm:prSet presAssocID="{0C70104F-9E23-4569-AF18-7EA99EC7B0B0}" presName="parentText" presStyleLbl="node1" presStyleIdx="1" presStyleCnt="5">
        <dgm:presLayoutVars>
          <dgm:chMax val="0"/>
          <dgm:bulletEnabled val="1"/>
        </dgm:presLayoutVars>
      </dgm:prSet>
      <dgm:spPr/>
    </dgm:pt>
    <dgm:pt modelId="{43BE5A13-F3DE-CD47-9A05-60E6CCDC3661}" type="pres">
      <dgm:prSet presAssocID="{0C70104F-9E23-4569-AF18-7EA99EC7B0B0}" presName="negativeSpace" presStyleCnt="0"/>
      <dgm:spPr/>
    </dgm:pt>
    <dgm:pt modelId="{03B055F8-F433-5A42-ABBF-427638CBA907}" type="pres">
      <dgm:prSet presAssocID="{0C70104F-9E23-4569-AF18-7EA99EC7B0B0}" presName="childText" presStyleLbl="conFgAcc1" presStyleIdx="1" presStyleCnt="5">
        <dgm:presLayoutVars>
          <dgm:bulletEnabled val="1"/>
        </dgm:presLayoutVars>
      </dgm:prSet>
      <dgm:spPr/>
    </dgm:pt>
    <dgm:pt modelId="{D2EE1DC9-CDB3-3545-9096-6FECB9C0D0C2}" type="pres">
      <dgm:prSet presAssocID="{C456456C-6947-4F6D-9B0E-B40BB9CC9A07}" presName="spaceBetweenRectangles" presStyleCnt="0"/>
      <dgm:spPr/>
    </dgm:pt>
    <dgm:pt modelId="{D53DF895-1291-7B42-9EB8-8457252BAE37}" type="pres">
      <dgm:prSet presAssocID="{39EDBF8F-DE1B-486E-9329-E51A5D767FDB}" presName="parentLin" presStyleCnt="0"/>
      <dgm:spPr/>
    </dgm:pt>
    <dgm:pt modelId="{1BE1EBEA-A33F-AD4C-86C9-15E73C786E56}" type="pres">
      <dgm:prSet presAssocID="{39EDBF8F-DE1B-486E-9329-E51A5D767FDB}" presName="parentLeftMargin" presStyleLbl="node1" presStyleIdx="1" presStyleCnt="5"/>
      <dgm:spPr/>
    </dgm:pt>
    <dgm:pt modelId="{D3CF6B72-EBCA-5E41-939F-08D85E024A80}" type="pres">
      <dgm:prSet presAssocID="{39EDBF8F-DE1B-486E-9329-E51A5D767FDB}" presName="parentText" presStyleLbl="node1" presStyleIdx="2" presStyleCnt="5">
        <dgm:presLayoutVars>
          <dgm:chMax val="0"/>
          <dgm:bulletEnabled val="1"/>
        </dgm:presLayoutVars>
      </dgm:prSet>
      <dgm:spPr/>
    </dgm:pt>
    <dgm:pt modelId="{0970A101-AA4B-AC40-B07E-97BF85CE7109}" type="pres">
      <dgm:prSet presAssocID="{39EDBF8F-DE1B-486E-9329-E51A5D767FDB}" presName="negativeSpace" presStyleCnt="0"/>
      <dgm:spPr/>
    </dgm:pt>
    <dgm:pt modelId="{5DA1CDCD-234D-FE45-AB4F-7F333C0EC7EA}" type="pres">
      <dgm:prSet presAssocID="{39EDBF8F-DE1B-486E-9329-E51A5D767FDB}" presName="childText" presStyleLbl="conFgAcc1" presStyleIdx="2" presStyleCnt="5">
        <dgm:presLayoutVars>
          <dgm:bulletEnabled val="1"/>
        </dgm:presLayoutVars>
      </dgm:prSet>
      <dgm:spPr/>
    </dgm:pt>
    <dgm:pt modelId="{F2DE256E-082D-A940-9C73-EBCA1D114402}" type="pres">
      <dgm:prSet presAssocID="{A54D8574-5653-4553-BA0A-1E860F825E98}" presName="spaceBetweenRectangles" presStyleCnt="0"/>
      <dgm:spPr/>
    </dgm:pt>
    <dgm:pt modelId="{54A17433-8DB8-2246-B495-7A05B722283D}" type="pres">
      <dgm:prSet presAssocID="{19B713B9-8F4A-4948-A782-E903692CBA84}" presName="parentLin" presStyleCnt="0"/>
      <dgm:spPr/>
    </dgm:pt>
    <dgm:pt modelId="{E8E07CD3-E06D-EF48-AFB1-5E3CAC039583}" type="pres">
      <dgm:prSet presAssocID="{19B713B9-8F4A-4948-A782-E903692CBA84}" presName="parentLeftMargin" presStyleLbl="node1" presStyleIdx="2" presStyleCnt="5"/>
      <dgm:spPr/>
    </dgm:pt>
    <dgm:pt modelId="{C2FB03A3-9B84-8247-A56F-4F2AFA7FC363}" type="pres">
      <dgm:prSet presAssocID="{19B713B9-8F4A-4948-A782-E903692CBA84}" presName="parentText" presStyleLbl="node1" presStyleIdx="3" presStyleCnt="5">
        <dgm:presLayoutVars>
          <dgm:chMax val="0"/>
          <dgm:bulletEnabled val="1"/>
        </dgm:presLayoutVars>
      </dgm:prSet>
      <dgm:spPr/>
    </dgm:pt>
    <dgm:pt modelId="{1EE8E794-8B60-6D4D-9344-B049B2BC69AB}" type="pres">
      <dgm:prSet presAssocID="{19B713B9-8F4A-4948-A782-E903692CBA84}" presName="negativeSpace" presStyleCnt="0"/>
      <dgm:spPr/>
    </dgm:pt>
    <dgm:pt modelId="{45EBD77B-A846-A84E-A88C-1022FAD82CE0}" type="pres">
      <dgm:prSet presAssocID="{19B713B9-8F4A-4948-A782-E903692CBA84}" presName="childText" presStyleLbl="conFgAcc1" presStyleIdx="3" presStyleCnt="5">
        <dgm:presLayoutVars>
          <dgm:bulletEnabled val="1"/>
        </dgm:presLayoutVars>
      </dgm:prSet>
      <dgm:spPr/>
    </dgm:pt>
    <dgm:pt modelId="{3D3CBC70-FE67-F04E-8AFC-1ECC89851800}" type="pres">
      <dgm:prSet presAssocID="{F6E3AF2C-AF61-4F46-842B-1E1CDB685EFD}" presName="spaceBetweenRectangles" presStyleCnt="0"/>
      <dgm:spPr/>
    </dgm:pt>
    <dgm:pt modelId="{91F49E49-4C4B-364C-B48F-AEE8F8420212}" type="pres">
      <dgm:prSet presAssocID="{44CB8322-ADCC-4E6D-ADC2-464C6E42D013}" presName="parentLin" presStyleCnt="0"/>
      <dgm:spPr/>
    </dgm:pt>
    <dgm:pt modelId="{C76014AF-EF05-E546-848A-3D8AA41E8945}" type="pres">
      <dgm:prSet presAssocID="{44CB8322-ADCC-4E6D-ADC2-464C6E42D013}" presName="parentLeftMargin" presStyleLbl="node1" presStyleIdx="3" presStyleCnt="5"/>
      <dgm:spPr/>
    </dgm:pt>
    <dgm:pt modelId="{97684A87-CD90-DB4D-B167-C28B33AC028D}" type="pres">
      <dgm:prSet presAssocID="{44CB8322-ADCC-4E6D-ADC2-464C6E42D013}" presName="parentText" presStyleLbl="node1" presStyleIdx="4" presStyleCnt="5">
        <dgm:presLayoutVars>
          <dgm:chMax val="0"/>
          <dgm:bulletEnabled val="1"/>
        </dgm:presLayoutVars>
      </dgm:prSet>
      <dgm:spPr/>
    </dgm:pt>
    <dgm:pt modelId="{1E2E7BDF-3758-4044-8824-7A6B77E99B54}" type="pres">
      <dgm:prSet presAssocID="{44CB8322-ADCC-4E6D-ADC2-464C6E42D013}" presName="negativeSpace" presStyleCnt="0"/>
      <dgm:spPr/>
    </dgm:pt>
    <dgm:pt modelId="{912C5C4E-0853-844A-AFA7-3980B5847EF7}" type="pres">
      <dgm:prSet presAssocID="{44CB8322-ADCC-4E6D-ADC2-464C6E42D013}" presName="childText" presStyleLbl="conFgAcc1" presStyleIdx="4" presStyleCnt="5">
        <dgm:presLayoutVars>
          <dgm:bulletEnabled val="1"/>
        </dgm:presLayoutVars>
      </dgm:prSet>
      <dgm:spPr/>
    </dgm:pt>
  </dgm:ptLst>
  <dgm:cxnLst>
    <dgm:cxn modelId="{1AC1D421-9220-9E4E-95FE-FF82A506B184}" type="presOf" srcId="{39EDBF8F-DE1B-486E-9329-E51A5D767FDB}" destId="{D3CF6B72-EBCA-5E41-939F-08D85E024A80}" srcOrd="1" destOrd="0" presId="urn:microsoft.com/office/officeart/2005/8/layout/list1"/>
    <dgm:cxn modelId="{CCA86933-EF71-4CB2-819D-7A058884F03B}" srcId="{9433149E-280E-4D64-8405-123F29FD9CD3}" destId="{39EDBF8F-DE1B-486E-9329-E51A5D767FDB}" srcOrd="2" destOrd="0" parTransId="{17014F2D-63FC-4C6F-9D03-7FE09AD1DBF3}" sibTransId="{A54D8574-5653-4553-BA0A-1E860F825E98}"/>
    <dgm:cxn modelId="{0959AF33-5E29-E445-BEE1-D34868CE2F0D}" type="presOf" srcId="{0C70104F-9E23-4569-AF18-7EA99EC7B0B0}" destId="{51A304C0-47E5-4844-8403-3077A7F8F63A}" srcOrd="1" destOrd="0" presId="urn:microsoft.com/office/officeart/2005/8/layout/list1"/>
    <dgm:cxn modelId="{1188073A-7428-534C-A396-69445C3C58FD}" type="presOf" srcId="{9A3B36C2-A28B-444B-BCB1-7633C311B79E}" destId="{45EBD77B-A846-A84E-A88C-1022FAD82CE0}" srcOrd="0" destOrd="0" presId="urn:microsoft.com/office/officeart/2005/8/layout/list1"/>
    <dgm:cxn modelId="{7FFCDE5B-3B3F-654D-A9D5-4F9C9BB33A2F}" type="presOf" srcId="{D0A8C437-7CAF-4F10-BC15-E1F38DADB1E0}" destId="{03B055F8-F433-5A42-ABBF-427638CBA907}" srcOrd="0" destOrd="0" presId="urn:microsoft.com/office/officeart/2005/8/layout/list1"/>
    <dgm:cxn modelId="{B8237379-806F-834D-B89C-83E5F059113A}" type="presOf" srcId="{44CB8322-ADCC-4E6D-ADC2-464C6E42D013}" destId="{C76014AF-EF05-E546-848A-3D8AA41E8945}" srcOrd="0" destOrd="0" presId="urn:microsoft.com/office/officeart/2005/8/layout/list1"/>
    <dgm:cxn modelId="{7C6DC388-EE2E-4147-B301-1928AE9740E0}" srcId="{9433149E-280E-4D64-8405-123F29FD9CD3}" destId="{8D886E59-C591-41DE-9848-757A4C262FE2}" srcOrd="0" destOrd="0" parTransId="{73009CFD-2186-4277-B78D-27A40681A3D0}" sibTransId="{0B4E057B-378D-48BE-9A46-59048F6022D6}"/>
    <dgm:cxn modelId="{0E64D689-AA96-234A-8D1F-42025621F27E}" type="presOf" srcId="{19B713B9-8F4A-4948-A782-E903692CBA84}" destId="{E8E07CD3-E06D-EF48-AFB1-5E3CAC039583}" srcOrd="0" destOrd="0" presId="urn:microsoft.com/office/officeart/2005/8/layout/list1"/>
    <dgm:cxn modelId="{51A3B88C-9100-B44B-8AF6-857434351299}" type="presOf" srcId="{8D886E59-C591-41DE-9848-757A4C262FE2}" destId="{4357DF88-1D4B-ED4C-81CB-CB53CF861EAE}" srcOrd="1" destOrd="0" presId="urn:microsoft.com/office/officeart/2005/8/layout/list1"/>
    <dgm:cxn modelId="{4D20688D-35A8-48F4-AC6A-080576284955}" srcId="{19B713B9-8F4A-4948-A782-E903692CBA84}" destId="{9A3B36C2-A28B-444B-BCB1-7633C311B79E}" srcOrd="0" destOrd="0" parTransId="{9D6A364A-1574-4F82-BB9B-708002349EB4}" sibTransId="{94576356-BD50-4BA1-B922-C95A62FF7CBF}"/>
    <dgm:cxn modelId="{31E83192-F848-074D-9786-45E2EEB7A3E2}" type="presOf" srcId="{B5DCA4A2-1605-4E5F-A025-1BE7967E15CD}" destId="{912C5C4E-0853-844A-AFA7-3980B5847EF7}" srcOrd="0" destOrd="0" presId="urn:microsoft.com/office/officeart/2005/8/layout/list1"/>
    <dgm:cxn modelId="{AB682A9A-22F6-9A49-813C-6A0072021179}" type="presOf" srcId="{8602FB24-436E-4E4B-8345-962C3A520E97}" destId="{5DA1CDCD-234D-FE45-AB4F-7F333C0EC7EA}" srcOrd="0" destOrd="0" presId="urn:microsoft.com/office/officeart/2005/8/layout/list1"/>
    <dgm:cxn modelId="{AC14899C-24EC-A940-9279-38B223066BFC}" type="presOf" srcId="{1328A01D-7D41-4497-85B2-36035E9EA884}" destId="{80385FA1-C921-8740-A9B9-D84A53497143}" srcOrd="0" destOrd="0" presId="urn:microsoft.com/office/officeart/2005/8/layout/list1"/>
    <dgm:cxn modelId="{B5AC169F-AD4B-854B-8C09-D8B573602B60}" type="presOf" srcId="{19B713B9-8F4A-4948-A782-E903692CBA84}" destId="{C2FB03A3-9B84-8247-A56F-4F2AFA7FC363}" srcOrd="1" destOrd="0" presId="urn:microsoft.com/office/officeart/2005/8/layout/list1"/>
    <dgm:cxn modelId="{D375AEA0-3782-EB46-85E4-1B31F6A04599}" type="presOf" srcId="{0C70104F-9E23-4569-AF18-7EA99EC7B0B0}" destId="{E1345D22-D1E8-634E-9B05-2F3168741B35}" srcOrd="0" destOrd="0" presId="urn:microsoft.com/office/officeart/2005/8/layout/list1"/>
    <dgm:cxn modelId="{598BE6AA-1DBF-4B1D-8796-E8328A66585F}" srcId="{44CB8322-ADCC-4E6D-ADC2-464C6E42D013}" destId="{B5DCA4A2-1605-4E5F-A025-1BE7967E15CD}" srcOrd="0" destOrd="0" parTransId="{F1479024-7602-4E22-96BB-87E5988909AC}" sibTransId="{5BB5A129-17E8-4C97-995C-9E7A501ECF8D}"/>
    <dgm:cxn modelId="{940898AB-0F04-5C40-8351-CD211DC9A15F}" type="presOf" srcId="{9433149E-280E-4D64-8405-123F29FD9CD3}" destId="{E3111033-C671-0146-B7E9-8F7B91E483B1}" srcOrd="0" destOrd="0" presId="urn:microsoft.com/office/officeart/2005/8/layout/list1"/>
    <dgm:cxn modelId="{0ACB7CB2-959C-8847-8B21-C5639AFF809F}" type="presOf" srcId="{39EDBF8F-DE1B-486E-9329-E51A5D767FDB}" destId="{1BE1EBEA-A33F-AD4C-86C9-15E73C786E56}" srcOrd="0" destOrd="0" presId="urn:microsoft.com/office/officeart/2005/8/layout/list1"/>
    <dgm:cxn modelId="{42644FC8-3A2B-4D06-A144-DBB420780480}" srcId="{0C70104F-9E23-4569-AF18-7EA99EC7B0B0}" destId="{D0A8C437-7CAF-4F10-BC15-E1F38DADB1E0}" srcOrd="0" destOrd="0" parTransId="{BB68A14E-01EE-4F93-9A57-5DC71F3E57FD}" sibTransId="{47167B93-97E2-4EBD-A074-9CAC79B8E45F}"/>
    <dgm:cxn modelId="{C52153C9-8090-7F4C-AD43-74CCFD1FE6A7}" type="presOf" srcId="{8D886E59-C591-41DE-9848-757A4C262FE2}" destId="{9B0B9EA0-27FA-3D49-979C-65BFA0AFD443}" srcOrd="0" destOrd="0" presId="urn:microsoft.com/office/officeart/2005/8/layout/list1"/>
    <dgm:cxn modelId="{D4886DD5-9222-4B10-9EDA-F4C37F8EC8B6}" srcId="{9433149E-280E-4D64-8405-123F29FD9CD3}" destId="{19B713B9-8F4A-4948-A782-E903692CBA84}" srcOrd="3" destOrd="0" parTransId="{AE7D10B4-296D-41E6-8611-58A07E7C5754}" sibTransId="{F6E3AF2C-AF61-4F46-842B-1E1CDB685EFD}"/>
    <dgm:cxn modelId="{71E3ABD6-BCA1-834F-B748-C4B14AC40EF2}" type="presOf" srcId="{44CB8322-ADCC-4E6D-ADC2-464C6E42D013}" destId="{97684A87-CD90-DB4D-B167-C28B33AC028D}" srcOrd="1" destOrd="0" presId="urn:microsoft.com/office/officeart/2005/8/layout/list1"/>
    <dgm:cxn modelId="{A001DDD9-9DDA-499C-B4C9-399F607F2673}" srcId="{8D886E59-C591-41DE-9848-757A4C262FE2}" destId="{1328A01D-7D41-4497-85B2-36035E9EA884}" srcOrd="0" destOrd="0" parTransId="{A3C2C850-29E8-4FD8-8FF7-CF838409D5E8}" sibTransId="{8597C4F5-6F2F-4112-ABF7-ECA4E264985C}"/>
    <dgm:cxn modelId="{0B7190E6-E749-4C1B-B3EB-81961BCA2ED1}" srcId="{9433149E-280E-4D64-8405-123F29FD9CD3}" destId="{0C70104F-9E23-4569-AF18-7EA99EC7B0B0}" srcOrd="1" destOrd="0" parTransId="{7838B063-D432-40BC-ADAD-79931F9EF981}" sibTransId="{C456456C-6947-4F6D-9B0E-B40BB9CC9A07}"/>
    <dgm:cxn modelId="{20CB49F1-810E-4816-B9E4-DB5BF635F143}" srcId="{9433149E-280E-4D64-8405-123F29FD9CD3}" destId="{44CB8322-ADCC-4E6D-ADC2-464C6E42D013}" srcOrd="4" destOrd="0" parTransId="{7C858392-B09C-4D05-BA7C-6E77303B14B1}" sibTransId="{C898523C-11EE-4542-B6C9-6B6F072D9ADB}"/>
    <dgm:cxn modelId="{4CD4A1FE-6924-4D95-85EB-A462F570DBC7}" srcId="{39EDBF8F-DE1B-486E-9329-E51A5D767FDB}" destId="{8602FB24-436E-4E4B-8345-962C3A520E97}" srcOrd="0" destOrd="0" parTransId="{F5E0175C-B843-4597-A91C-7D841FDDDE0D}" sibTransId="{D53DDB5C-F0C3-41F0-B53F-CA0E2F731588}"/>
    <dgm:cxn modelId="{E9BD1BD0-4DA9-B842-A803-AD3D7BD0CA26}" type="presParOf" srcId="{E3111033-C671-0146-B7E9-8F7B91E483B1}" destId="{452DE60B-31BD-6248-A105-A6EBAFA6A912}" srcOrd="0" destOrd="0" presId="urn:microsoft.com/office/officeart/2005/8/layout/list1"/>
    <dgm:cxn modelId="{0D8C86A6-308C-FE45-9201-7CA7C4B3EF30}" type="presParOf" srcId="{452DE60B-31BD-6248-A105-A6EBAFA6A912}" destId="{9B0B9EA0-27FA-3D49-979C-65BFA0AFD443}" srcOrd="0" destOrd="0" presId="urn:microsoft.com/office/officeart/2005/8/layout/list1"/>
    <dgm:cxn modelId="{46A10D7A-E570-4B4B-8092-B1BFD4E585AB}" type="presParOf" srcId="{452DE60B-31BD-6248-A105-A6EBAFA6A912}" destId="{4357DF88-1D4B-ED4C-81CB-CB53CF861EAE}" srcOrd="1" destOrd="0" presId="urn:microsoft.com/office/officeart/2005/8/layout/list1"/>
    <dgm:cxn modelId="{8FA82156-D56E-474F-BD7A-B596B6460DC4}" type="presParOf" srcId="{E3111033-C671-0146-B7E9-8F7B91E483B1}" destId="{8EACFC35-FB45-4849-9727-4D6120604447}" srcOrd="1" destOrd="0" presId="urn:microsoft.com/office/officeart/2005/8/layout/list1"/>
    <dgm:cxn modelId="{920B66B3-E18E-C34E-AFEB-417FF7635501}" type="presParOf" srcId="{E3111033-C671-0146-B7E9-8F7B91E483B1}" destId="{80385FA1-C921-8740-A9B9-D84A53497143}" srcOrd="2" destOrd="0" presId="urn:microsoft.com/office/officeart/2005/8/layout/list1"/>
    <dgm:cxn modelId="{E802101F-0AAD-1249-818C-14B242E79F9C}" type="presParOf" srcId="{E3111033-C671-0146-B7E9-8F7B91E483B1}" destId="{55F3D222-9AF6-8F4A-8709-B6D3278666F8}" srcOrd="3" destOrd="0" presId="urn:microsoft.com/office/officeart/2005/8/layout/list1"/>
    <dgm:cxn modelId="{19F7C56C-580C-8D45-A936-9BC63298FE62}" type="presParOf" srcId="{E3111033-C671-0146-B7E9-8F7B91E483B1}" destId="{BA3AD7E7-8CF6-1749-9200-BC459AA4F955}" srcOrd="4" destOrd="0" presId="urn:microsoft.com/office/officeart/2005/8/layout/list1"/>
    <dgm:cxn modelId="{D5E277B8-5085-2C48-A8C2-90C721A60D19}" type="presParOf" srcId="{BA3AD7E7-8CF6-1749-9200-BC459AA4F955}" destId="{E1345D22-D1E8-634E-9B05-2F3168741B35}" srcOrd="0" destOrd="0" presId="urn:microsoft.com/office/officeart/2005/8/layout/list1"/>
    <dgm:cxn modelId="{EE566EB1-0C2F-8240-8F3D-3EE17EBEE7E4}" type="presParOf" srcId="{BA3AD7E7-8CF6-1749-9200-BC459AA4F955}" destId="{51A304C0-47E5-4844-8403-3077A7F8F63A}" srcOrd="1" destOrd="0" presId="urn:microsoft.com/office/officeart/2005/8/layout/list1"/>
    <dgm:cxn modelId="{C57EEE48-51D7-954A-A427-BED737C699BD}" type="presParOf" srcId="{E3111033-C671-0146-B7E9-8F7B91E483B1}" destId="{43BE5A13-F3DE-CD47-9A05-60E6CCDC3661}" srcOrd="5" destOrd="0" presId="urn:microsoft.com/office/officeart/2005/8/layout/list1"/>
    <dgm:cxn modelId="{E8ADF590-2BFE-DF4F-B448-E674D8029B1B}" type="presParOf" srcId="{E3111033-C671-0146-B7E9-8F7B91E483B1}" destId="{03B055F8-F433-5A42-ABBF-427638CBA907}" srcOrd="6" destOrd="0" presId="urn:microsoft.com/office/officeart/2005/8/layout/list1"/>
    <dgm:cxn modelId="{62110161-0D44-6547-B0AF-290A8D1ADBFC}" type="presParOf" srcId="{E3111033-C671-0146-B7E9-8F7B91E483B1}" destId="{D2EE1DC9-CDB3-3545-9096-6FECB9C0D0C2}" srcOrd="7" destOrd="0" presId="urn:microsoft.com/office/officeart/2005/8/layout/list1"/>
    <dgm:cxn modelId="{1AA6AF6A-435B-6B48-9DC5-06DCFA8050DA}" type="presParOf" srcId="{E3111033-C671-0146-B7E9-8F7B91E483B1}" destId="{D53DF895-1291-7B42-9EB8-8457252BAE37}" srcOrd="8" destOrd="0" presId="urn:microsoft.com/office/officeart/2005/8/layout/list1"/>
    <dgm:cxn modelId="{0C2050B4-E800-1049-937C-C43DA08C12AA}" type="presParOf" srcId="{D53DF895-1291-7B42-9EB8-8457252BAE37}" destId="{1BE1EBEA-A33F-AD4C-86C9-15E73C786E56}" srcOrd="0" destOrd="0" presId="urn:microsoft.com/office/officeart/2005/8/layout/list1"/>
    <dgm:cxn modelId="{7493F09C-1145-E242-B5E9-4CD846E639E0}" type="presParOf" srcId="{D53DF895-1291-7B42-9EB8-8457252BAE37}" destId="{D3CF6B72-EBCA-5E41-939F-08D85E024A80}" srcOrd="1" destOrd="0" presId="urn:microsoft.com/office/officeart/2005/8/layout/list1"/>
    <dgm:cxn modelId="{78B51B62-B33D-CA4B-96AD-537A3B068BD2}" type="presParOf" srcId="{E3111033-C671-0146-B7E9-8F7B91E483B1}" destId="{0970A101-AA4B-AC40-B07E-97BF85CE7109}" srcOrd="9" destOrd="0" presId="urn:microsoft.com/office/officeart/2005/8/layout/list1"/>
    <dgm:cxn modelId="{CF86ECCE-5D42-504E-9B89-E6E644F5A1AF}" type="presParOf" srcId="{E3111033-C671-0146-B7E9-8F7B91E483B1}" destId="{5DA1CDCD-234D-FE45-AB4F-7F333C0EC7EA}" srcOrd="10" destOrd="0" presId="urn:microsoft.com/office/officeart/2005/8/layout/list1"/>
    <dgm:cxn modelId="{01311C2C-58B1-FD40-AFBD-43C9D4E72D9C}" type="presParOf" srcId="{E3111033-C671-0146-B7E9-8F7B91E483B1}" destId="{F2DE256E-082D-A940-9C73-EBCA1D114402}" srcOrd="11" destOrd="0" presId="urn:microsoft.com/office/officeart/2005/8/layout/list1"/>
    <dgm:cxn modelId="{AB2DB982-4CFB-5E46-BEB6-ABE847259D98}" type="presParOf" srcId="{E3111033-C671-0146-B7E9-8F7B91E483B1}" destId="{54A17433-8DB8-2246-B495-7A05B722283D}" srcOrd="12" destOrd="0" presId="urn:microsoft.com/office/officeart/2005/8/layout/list1"/>
    <dgm:cxn modelId="{DECC03CB-A2E1-594E-BF95-ABCEEBF613F2}" type="presParOf" srcId="{54A17433-8DB8-2246-B495-7A05B722283D}" destId="{E8E07CD3-E06D-EF48-AFB1-5E3CAC039583}" srcOrd="0" destOrd="0" presId="urn:microsoft.com/office/officeart/2005/8/layout/list1"/>
    <dgm:cxn modelId="{9048361C-9165-A844-A8F9-6BEA5345362D}" type="presParOf" srcId="{54A17433-8DB8-2246-B495-7A05B722283D}" destId="{C2FB03A3-9B84-8247-A56F-4F2AFA7FC363}" srcOrd="1" destOrd="0" presId="urn:microsoft.com/office/officeart/2005/8/layout/list1"/>
    <dgm:cxn modelId="{BFC97381-5E21-2F43-9230-C97CFC90B82D}" type="presParOf" srcId="{E3111033-C671-0146-B7E9-8F7B91E483B1}" destId="{1EE8E794-8B60-6D4D-9344-B049B2BC69AB}" srcOrd="13" destOrd="0" presId="urn:microsoft.com/office/officeart/2005/8/layout/list1"/>
    <dgm:cxn modelId="{E49C4BB8-89FE-014C-BF6B-BBA1311B8B21}" type="presParOf" srcId="{E3111033-C671-0146-B7E9-8F7B91E483B1}" destId="{45EBD77B-A846-A84E-A88C-1022FAD82CE0}" srcOrd="14" destOrd="0" presId="urn:microsoft.com/office/officeart/2005/8/layout/list1"/>
    <dgm:cxn modelId="{6C89A847-651B-FC4D-96EC-B7AFD93AB759}" type="presParOf" srcId="{E3111033-C671-0146-B7E9-8F7B91E483B1}" destId="{3D3CBC70-FE67-F04E-8AFC-1ECC89851800}" srcOrd="15" destOrd="0" presId="urn:microsoft.com/office/officeart/2005/8/layout/list1"/>
    <dgm:cxn modelId="{2F7CEF6A-19C5-5746-9691-CAFF83B602EB}" type="presParOf" srcId="{E3111033-C671-0146-B7E9-8F7B91E483B1}" destId="{91F49E49-4C4B-364C-B48F-AEE8F8420212}" srcOrd="16" destOrd="0" presId="urn:microsoft.com/office/officeart/2005/8/layout/list1"/>
    <dgm:cxn modelId="{0639E498-B66D-E84B-9376-206A15B7B2FF}" type="presParOf" srcId="{91F49E49-4C4B-364C-B48F-AEE8F8420212}" destId="{C76014AF-EF05-E546-848A-3D8AA41E8945}" srcOrd="0" destOrd="0" presId="urn:microsoft.com/office/officeart/2005/8/layout/list1"/>
    <dgm:cxn modelId="{99A6A106-B442-304E-8814-52CAE5EFFE29}" type="presParOf" srcId="{91F49E49-4C4B-364C-B48F-AEE8F8420212}" destId="{97684A87-CD90-DB4D-B167-C28B33AC028D}" srcOrd="1" destOrd="0" presId="urn:microsoft.com/office/officeart/2005/8/layout/list1"/>
    <dgm:cxn modelId="{339FED4E-9675-CB49-8735-FF8767FE845F}" type="presParOf" srcId="{E3111033-C671-0146-B7E9-8F7B91E483B1}" destId="{1E2E7BDF-3758-4044-8824-7A6B77E99B54}" srcOrd="17" destOrd="0" presId="urn:microsoft.com/office/officeart/2005/8/layout/list1"/>
    <dgm:cxn modelId="{04145CCC-BCDE-3B48-B6B6-00EC075D655B}" type="presParOf" srcId="{E3111033-C671-0146-B7E9-8F7B91E483B1}" destId="{912C5C4E-0853-844A-AFA7-3980B5847EF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F34758-81A4-4F50-B42F-E3B096EDB6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34F83DA-1947-4997-A7D5-589917905384}">
      <dgm:prSet/>
      <dgm:spPr/>
      <dgm:t>
        <a:bodyPr/>
        <a:lstStyle/>
        <a:p>
          <a:r>
            <a:rPr lang="en-US"/>
            <a:t>Random</a:t>
          </a:r>
          <a:r>
            <a:rPr lang="zh-CN"/>
            <a:t> </a:t>
          </a:r>
          <a:r>
            <a:rPr lang="en-US"/>
            <a:t>forest</a:t>
          </a:r>
          <a:r>
            <a:rPr lang="zh-CN"/>
            <a:t> </a:t>
          </a:r>
          <a:r>
            <a:rPr lang="en-US"/>
            <a:t>model</a:t>
          </a:r>
          <a:r>
            <a:rPr lang="zh-CN"/>
            <a:t> </a:t>
          </a:r>
          <a:r>
            <a:rPr lang="en-US"/>
            <a:t>successfully</a:t>
          </a:r>
          <a:r>
            <a:rPr lang="zh-CN"/>
            <a:t> </a:t>
          </a:r>
          <a:r>
            <a:rPr lang="en-US"/>
            <a:t>predicted</a:t>
          </a:r>
          <a:r>
            <a:rPr lang="zh-CN"/>
            <a:t> </a:t>
          </a:r>
          <a:r>
            <a:rPr lang="en-US"/>
            <a:t>around</a:t>
          </a:r>
          <a:r>
            <a:rPr lang="zh-CN"/>
            <a:t> </a:t>
          </a:r>
          <a:r>
            <a:rPr lang="en-US"/>
            <a:t>95%</a:t>
          </a:r>
          <a:r>
            <a:rPr lang="zh-CN"/>
            <a:t> </a:t>
          </a:r>
          <a:r>
            <a:rPr lang="en-US"/>
            <a:t>accuracy</a:t>
          </a:r>
          <a:r>
            <a:rPr lang="zh-CN"/>
            <a:t> </a:t>
          </a:r>
          <a:r>
            <a:rPr lang="en-US"/>
            <a:t>for</a:t>
          </a:r>
          <a:r>
            <a:rPr lang="zh-CN"/>
            <a:t> </a:t>
          </a:r>
          <a:r>
            <a:rPr lang="en-US"/>
            <a:t>the</a:t>
          </a:r>
          <a:r>
            <a:rPr lang="zh-CN"/>
            <a:t> </a:t>
          </a:r>
          <a:r>
            <a:rPr lang="en-US"/>
            <a:t>clients’</a:t>
          </a:r>
          <a:r>
            <a:rPr lang="zh-CN"/>
            <a:t> </a:t>
          </a:r>
          <a:r>
            <a:rPr lang="en-US"/>
            <a:t>subscription</a:t>
          </a:r>
          <a:r>
            <a:rPr lang="zh-CN"/>
            <a:t> </a:t>
          </a:r>
          <a:r>
            <a:rPr lang="en-US"/>
            <a:t>of</a:t>
          </a:r>
          <a:r>
            <a:rPr lang="zh-CN"/>
            <a:t> </a:t>
          </a:r>
          <a:r>
            <a:rPr lang="en-US"/>
            <a:t>banking</a:t>
          </a:r>
          <a:r>
            <a:rPr lang="zh-CN"/>
            <a:t> </a:t>
          </a:r>
          <a:r>
            <a:rPr lang="en-US"/>
            <a:t>campaign</a:t>
          </a:r>
          <a:r>
            <a:rPr lang="zh-CN"/>
            <a:t>  </a:t>
          </a:r>
          <a:endParaRPr lang="en-US"/>
        </a:p>
      </dgm:t>
    </dgm:pt>
    <dgm:pt modelId="{C000BA11-8F8E-4299-8008-E01EF3922CE0}" type="parTrans" cxnId="{56CDC366-67EC-4875-8F79-73FAF256A509}">
      <dgm:prSet/>
      <dgm:spPr/>
      <dgm:t>
        <a:bodyPr/>
        <a:lstStyle/>
        <a:p>
          <a:endParaRPr lang="en-US"/>
        </a:p>
      </dgm:t>
    </dgm:pt>
    <dgm:pt modelId="{66731F1E-AD7C-456C-85F8-0982F3EC2567}" type="sibTrans" cxnId="{56CDC366-67EC-4875-8F79-73FAF256A509}">
      <dgm:prSet/>
      <dgm:spPr/>
      <dgm:t>
        <a:bodyPr/>
        <a:lstStyle/>
        <a:p>
          <a:endParaRPr lang="en-US"/>
        </a:p>
      </dgm:t>
    </dgm:pt>
    <dgm:pt modelId="{01B73A5F-E69B-45D4-ADF9-2F933A64DA53}">
      <dgm:prSet/>
      <dgm:spPr/>
      <dgm:t>
        <a:bodyPr/>
        <a:lstStyle/>
        <a:p>
          <a:r>
            <a:rPr lang="en-US"/>
            <a:t>Clients’</a:t>
          </a:r>
          <a:r>
            <a:rPr lang="zh-CN"/>
            <a:t> </a:t>
          </a:r>
          <a:r>
            <a:rPr lang="en-US"/>
            <a:t>subscription</a:t>
          </a:r>
          <a:r>
            <a:rPr lang="zh-CN"/>
            <a:t> </a:t>
          </a:r>
          <a:r>
            <a:rPr lang="en-US"/>
            <a:t>is</a:t>
          </a:r>
          <a:r>
            <a:rPr lang="zh-CN"/>
            <a:t> </a:t>
          </a:r>
          <a:r>
            <a:rPr lang="en-US"/>
            <a:t>more</a:t>
          </a:r>
          <a:r>
            <a:rPr lang="zh-CN"/>
            <a:t> </a:t>
          </a:r>
          <a:r>
            <a:rPr lang="en-US"/>
            <a:t>related</a:t>
          </a:r>
          <a:r>
            <a:rPr lang="zh-CN"/>
            <a:t> </a:t>
          </a:r>
          <a:r>
            <a:rPr lang="en-US"/>
            <a:t>to</a:t>
          </a:r>
          <a:r>
            <a:rPr lang="zh-CN"/>
            <a:t> </a:t>
          </a:r>
          <a:r>
            <a:rPr lang="en-US"/>
            <a:t>their</a:t>
          </a:r>
          <a:r>
            <a:rPr lang="zh-CN"/>
            <a:t> </a:t>
          </a:r>
          <a:r>
            <a:rPr lang="en-US"/>
            <a:t>last</a:t>
          </a:r>
          <a:r>
            <a:rPr lang="zh-CN"/>
            <a:t> </a:t>
          </a:r>
          <a:r>
            <a:rPr lang="en-US"/>
            <a:t>time</a:t>
          </a:r>
          <a:r>
            <a:rPr lang="zh-CN"/>
            <a:t> </a:t>
          </a:r>
          <a:r>
            <a:rPr lang="en-US"/>
            <a:t>performance,</a:t>
          </a:r>
          <a:r>
            <a:rPr lang="zh-CN"/>
            <a:t> </a:t>
          </a:r>
          <a:r>
            <a:rPr lang="en-US"/>
            <a:t>the</a:t>
          </a:r>
          <a:r>
            <a:rPr lang="zh-CN"/>
            <a:t> </a:t>
          </a:r>
          <a:r>
            <a:rPr lang="en-US"/>
            <a:t>more</a:t>
          </a:r>
          <a:r>
            <a:rPr lang="zh-CN"/>
            <a:t> </a:t>
          </a:r>
          <a:r>
            <a:rPr lang="en-US"/>
            <a:t>they</a:t>
          </a:r>
          <a:r>
            <a:rPr lang="zh-CN"/>
            <a:t> </a:t>
          </a:r>
          <a:r>
            <a:rPr lang="en-US"/>
            <a:t>were</a:t>
          </a:r>
          <a:r>
            <a:rPr lang="zh-CN"/>
            <a:t> </a:t>
          </a:r>
          <a:r>
            <a:rPr lang="en-US"/>
            <a:t>contacted,</a:t>
          </a:r>
          <a:r>
            <a:rPr lang="zh-CN"/>
            <a:t> </a:t>
          </a:r>
          <a:r>
            <a:rPr lang="en-US"/>
            <a:t>more</a:t>
          </a:r>
          <a:r>
            <a:rPr lang="zh-CN"/>
            <a:t> </a:t>
          </a:r>
          <a:r>
            <a:rPr lang="en-US"/>
            <a:t>chance</a:t>
          </a:r>
          <a:r>
            <a:rPr lang="zh-CN"/>
            <a:t> </a:t>
          </a:r>
          <a:r>
            <a:rPr lang="en-US"/>
            <a:t>to</a:t>
          </a:r>
          <a:r>
            <a:rPr lang="zh-CN"/>
            <a:t> </a:t>
          </a:r>
          <a:r>
            <a:rPr lang="en-US"/>
            <a:t>subscribe.</a:t>
          </a:r>
          <a:r>
            <a:rPr lang="zh-CN"/>
            <a:t> </a:t>
          </a:r>
          <a:r>
            <a:rPr lang="en-US"/>
            <a:t>Thus,</a:t>
          </a:r>
          <a:r>
            <a:rPr lang="zh-CN"/>
            <a:t> </a:t>
          </a:r>
          <a:r>
            <a:rPr lang="en-US"/>
            <a:t>the</a:t>
          </a:r>
          <a:r>
            <a:rPr lang="zh-CN"/>
            <a:t> </a:t>
          </a:r>
          <a:r>
            <a:rPr lang="en-US"/>
            <a:t>stuff</a:t>
          </a:r>
          <a:r>
            <a:rPr lang="zh-CN"/>
            <a:t> </a:t>
          </a:r>
          <a:r>
            <a:rPr lang="en-US"/>
            <a:t>could</a:t>
          </a:r>
          <a:r>
            <a:rPr lang="zh-CN"/>
            <a:t> </a:t>
          </a:r>
          <a:r>
            <a:rPr lang="en-US"/>
            <a:t>increase customer engagement by strengthening contact with customers,</a:t>
          </a:r>
          <a:r>
            <a:rPr lang="zh-CN"/>
            <a:t> </a:t>
          </a:r>
          <a:r>
            <a:rPr lang="en-US"/>
            <a:t>especially</a:t>
          </a:r>
          <a:r>
            <a:rPr lang="zh-CN"/>
            <a:t> </a:t>
          </a:r>
          <a:r>
            <a:rPr lang="en-US"/>
            <a:t>via</a:t>
          </a:r>
          <a:r>
            <a:rPr lang="zh-CN"/>
            <a:t> </a:t>
          </a:r>
          <a:r>
            <a:rPr lang="en-US"/>
            <a:t>cellular.</a:t>
          </a:r>
          <a:r>
            <a:rPr lang="zh-CN"/>
            <a:t> </a:t>
          </a:r>
          <a:endParaRPr lang="en-US"/>
        </a:p>
      </dgm:t>
    </dgm:pt>
    <dgm:pt modelId="{9928DC29-40AF-4AF6-854B-34E2DE2E3AE6}" type="parTrans" cxnId="{8E046E5E-8AF0-42D4-85CA-CF784DBB633B}">
      <dgm:prSet/>
      <dgm:spPr/>
      <dgm:t>
        <a:bodyPr/>
        <a:lstStyle/>
        <a:p>
          <a:endParaRPr lang="en-US"/>
        </a:p>
      </dgm:t>
    </dgm:pt>
    <dgm:pt modelId="{91463349-984B-40A5-8974-3DD26172FA2B}" type="sibTrans" cxnId="{8E046E5E-8AF0-42D4-85CA-CF784DBB633B}">
      <dgm:prSet/>
      <dgm:spPr/>
      <dgm:t>
        <a:bodyPr/>
        <a:lstStyle/>
        <a:p>
          <a:endParaRPr lang="en-US"/>
        </a:p>
      </dgm:t>
    </dgm:pt>
    <dgm:pt modelId="{64D2B656-8575-4AE8-9CD0-2119BE18A6EB}">
      <dgm:prSet/>
      <dgm:spPr/>
      <dgm:t>
        <a:bodyPr/>
        <a:lstStyle/>
        <a:p>
          <a:r>
            <a:rPr lang="en-US"/>
            <a:t>For people with low subscription rate, such as middle-aged people, low education, etc., you can offer appropriate discounts to increase the subscription rate</a:t>
          </a:r>
        </a:p>
      </dgm:t>
    </dgm:pt>
    <dgm:pt modelId="{822F78D4-C2E0-4A40-9DA6-D6D907ED737B}" type="parTrans" cxnId="{7A2D2A5B-F390-4E7E-8D24-E338A53651EA}">
      <dgm:prSet/>
      <dgm:spPr/>
      <dgm:t>
        <a:bodyPr/>
        <a:lstStyle/>
        <a:p>
          <a:endParaRPr lang="en-US"/>
        </a:p>
      </dgm:t>
    </dgm:pt>
    <dgm:pt modelId="{1774BC63-3F6A-4967-9B38-D41BEBC2ADAA}" type="sibTrans" cxnId="{7A2D2A5B-F390-4E7E-8D24-E338A53651EA}">
      <dgm:prSet/>
      <dgm:spPr/>
      <dgm:t>
        <a:bodyPr/>
        <a:lstStyle/>
        <a:p>
          <a:endParaRPr lang="en-US"/>
        </a:p>
      </dgm:t>
    </dgm:pt>
    <dgm:pt modelId="{978D2A1D-CD86-4587-A192-6783982A6F94}" type="pres">
      <dgm:prSet presAssocID="{E6F34758-81A4-4F50-B42F-E3B096EDB6CB}" presName="root" presStyleCnt="0">
        <dgm:presLayoutVars>
          <dgm:dir/>
          <dgm:resizeHandles val="exact"/>
        </dgm:presLayoutVars>
      </dgm:prSet>
      <dgm:spPr/>
    </dgm:pt>
    <dgm:pt modelId="{3791F832-213A-42A5-83B4-BAFBFC96824E}" type="pres">
      <dgm:prSet presAssocID="{234F83DA-1947-4997-A7D5-589917905384}" presName="compNode" presStyleCnt="0"/>
      <dgm:spPr/>
    </dgm:pt>
    <dgm:pt modelId="{6B193614-3440-4C65-9DCD-D421E4548CF3}" type="pres">
      <dgm:prSet presAssocID="{234F83DA-1947-4997-A7D5-589917905384}" presName="bgRect" presStyleLbl="bgShp" presStyleIdx="0" presStyleCnt="3"/>
      <dgm:spPr/>
    </dgm:pt>
    <dgm:pt modelId="{633D855A-99D5-4549-88EB-7FCD88B804DC}" type="pres">
      <dgm:prSet presAssocID="{234F83DA-1947-4997-A7D5-5899179053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3F64E3CC-8488-4FF3-8F42-559ABA6CC4AC}" type="pres">
      <dgm:prSet presAssocID="{234F83DA-1947-4997-A7D5-589917905384}" presName="spaceRect" presStyleCnt="0"/>
      <dgm:spPr/>
    </dgm:pt>
    <dgm:pt modelId="{2F145FE5-B3B0-444B-B390-21B86DED2618}" type="pres">
      <dgm:prSet presAssocID="{234F83DA-1947-4997-A7D5-589917905384}" presName="parTx" presStyleLbl="revTx" presStyleIdx="0" presStyleCnt="3">
        <dgm:presLayoutVars>
          <dgm:chMax val="0"/>
          <dgm:chPref val="0"/>
        </dgm:presLayoutVars>
      </dgm:prSet>
      <dgm:spPr/>
    </dgm:pt>
    <dgm:pt modelId="{57CC6BE1-8FA8-42A1-AB52-A86DC79FD440}" type="pres">
      <dgm:prSet presAssocID="{66731F1E-AD7C-456C-85F8-0982F3EC2567}" presName="sibTrans" presStyleCnt="0"/>
      <dgm:spPr/>
    </dgm:pt>
    <dgm:pt modelId="{8F2BFA66-0088-486A-82D4-73F83BE91807}" type="pres">
      <dgm:prSet presAssocID="{01B73A5F-E69B-45D4-ADF9-2F933A64DA53}" presName="compNode" presStyleCnt="0"/>
      <dgm:spPr/>
    </dgm:pt>
    <dgm:pt modelId="{A1682FC7-9F53-40A6-88C1-008147F8BD0C}" type="pres">
      <dgm:prSet presAssocID="{01B73A5F-E69B-45D4-ADF9-2F933A64DA53}" presName="bgRect" presStyleLbl="bgShp" presStyleIdx="1" presStyleCnt="3"/>
      <dgm:spPr/>
    </dgm:pt>
    <dgm:pt modelId="{20869776-0CE3-4C2A-AF86-3EB4E29F65C8}" type="pres">
      <dgm:prSet presAssocID="{01B73A5F-E69B-45D4-ADF9-2F933A64DA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E54E75B3-125C-4460-BC73-73379C12A1CD}" type="pres">
      <dgm:prSet presAssocID="{01B73A5F-E69B-45D4-ADF9-2F933A64DA53}" presName="spaceRect" presStyleCnt="0"/>
      <dgm:spPr/>
    </dgm:pt>
    <dgm:pt modelId="{AFCE501A-1B70-4279-82C0-9A2905A82F83}" type="pres">
      <dgm:prSet presAssocID="{01B73A5F-E69B-45D4-ADF9-2F933A64DA53}" presName="parTx" presStyleLbl="revTx" presStyleIdx="1" presStyleCnt="3">
        <dgm:presLayoutVars>
          <dgm:chMax val="0"/>
          <dgm:chPref val="0"/>
        </dgm:presLayoutVars>
      </dgm:prSet>
      <dgm:spPr/>
    </dgm:pt>
    <dgm:pt modelId="{BAD34794-E725-4A03-8016-1DF5C18817AC}" type="pres">
      <dgm:prSet presAssocID="{91463349-984B-40A5-8974-3DD26172FA2B}" presName="sibTrans" presStyleCnt="0"/>
      <dgm:spPr/>
    </dgm:pt>
    <dgm:pt modelId="{CCFDFC11-F324-4ADB-A944-B80487CD855D}" type="pres">
      <dgm:prSet presAssocID="{64D2B656-8575-4AE8-9CD0-2119BE18A6EB}" presName="compNode" presStyleCnt="0"/>
      <dgm:spPr/>
    </dgm:pt>
    <dgm:pt modelId="{D0D613FA-AD4A-4C3F-9074-133F66327C2A}" type="pres">
      <dgm:prSet presAssocID="{64D2B656-8575-4AE8-9CD0-2119BE18A6EB}" presName="bgRect" presStyleLbl="bgShp" presStyleIdx="2" presStyleCnt="3"/>
      <dgm:spPr/>
    </dgm:pt>
    <dgm:pt modelId="{29926025-FD9C-42CF-824A-213A98475717}" type="pres">
      <dgm:prSet presAssocID="{64D2B656-8575-4AE8-9CD0-2119BE18A6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231B95D1-0506-4248-A37E-67193F8CA433}" type="pres">
      <dgm:prSet presAssocID="{64D2B656-8575-4AE8-9CD0-2119BE18A6EB}" presName="spaceRect" presStyleCnt="0"/>
      <dgm:spPr/>
    </dgm:pt>
    <dgm:pt modelId="{6B2D0614-D31A-486C-8A45-682DD79E0499}" type="pres">
      <dgm:prSet presAssocID="{64D2B656-8575-4AE8-9CD0-2119BE18A6EB}" presName="parTx" presStyleLbl="revTx" presStyleIdx="2" presStyleCnt="3">
        <dgm:presLayoutVars>
          <dgm:chMax val="0"/>
          <dgm:chPref val="0"/>
        </dgm:presLayoutVars>
      </dgm:prSet>
      <dgm:spPr/>
    </dgm:pt>
  </dgm:ptLst>
  <dgm:cxnLst>
    <dgm:cxn modelId="{7A2D2A5B-F390-4E7E-8D24-E338A53651EA}" srcId="{E6F34758-81A4-4F50-B42F-E3B096EDB6CB}" destId="{64D2B656-8575-4AE8-9CD0-2119BE18A6EB}" srcOrd="2" destOrd="0" parTransId="{822F78D4-C2E0-4A40-9DA6-D6D907ED737B}" sibTransId="{1774BC63-3F6A-4967-9B38-D41BEBC2ADAA}"/>
    <dgm:cxn modelId="{8E046E5E-8AF0-42D4-85CA-CF784DBB633B}" srcId="{E6F34758-81A4-4F50-B42F-E3B096EDB6CB}" destId="{01B73A5F-E69B-45D4-ADF9-2F933A64DA53}" srcOrd="1" destOrd="0" parTransId="{9928DC29-40AF-4AF6-854B-34E2DE2E3AE6}" sibTransId="{91463349-984B-40A5-8974-3DD26172FA2B}"/>
    <dgm:cxn modelId="{56CDC366-67EC-4875-8F79-73FAF256A509}" srcId="{E6F34758-81A4-4F50-B42F-E3B096EDB6CB}" destId="{234F83DA-1947-4997-A7D5-589917905384}" srcOrd="0" destOrd="0" parTransId="{C000BA11-8F8E-4299-8008-E01EF3922CE0}" sibTransId="{66731F1E-AD7C-456C-85F8-0982F3EC2567}"/>
    <dgm:cxn modelId="{4C42FD6E-4DEA-4BDF-8730-6AA66A4EFF18}" type="presOf" srcId="{234F83DA-1947-4997-A7D5-589917905384}" destId="{2F145FE5-B3B0-444B-B390-21B86DED2618}" srcOrd="0" destOrd="0" presId="urn:microsoft.com/office/officeart/2018/2/layout/IconVerticalSolidList"/>
    <dgm:cxn modelId="{57AD35B6-682B-41FD-A1B6-3029029BC4AC}" type="presOf" srcId="{64D2B656-8575-4AE8-9CD0-2119BE18A6EB}" destId="{6B2D0614-D31A-486C-8A45-682DD79E0499}" srcOrd="0" destOrd="0" presId="urn:microsoft.com/office/officeart/2018/2/layout/IconVerticalSolidList"/>
    <dgm:cxn modelId="{D97108D3-D134-4EA8-ACAC-CEA220EE4D06}" type="presOf" srcId="{E6F34758-81A4-4F50-B42F-E3B096EDB6CB}" destId="{978D2A1D-CD86-4587-A192-6783982A6F94}" srcOrd="0" destOrd="0" presId="urn:microsoft.com/office/officeart/2018/2/layout/IconVerticalSolidList"/>
    <dgm:cxn modelId="{41F5A9E8-295F-4A0B-A419-966A4D4F11D8}" type="presOf" srcId="{01B73A5F-E69B-45D4-ADF9-2F933A64DA53}" destId="{AFCE501A-1B70-4279-82C0-9A2905A82F83}" srcOrd="0" destOrd="0" presId="urn:microsoft.com/office/officeart/2018/2/layout/IconVerticalSolidList"/>
    <dgm:cxn modelId="{D5D3B864-4F3E-401B-9204-42CDC40CDF5A}" type="presParOf" srcId="{978D2A1D-CD86-4587-A192-6783982A6F94}" destId="{3791F832-213A-42A5-83B4-BAFBFC96824E}" srcOrd="0" destOrd="0" presId="urn:microsoft.com/office/officeart/2018/2/layout/IconVerticalSolidList"/>
    <dgm:cxn modelId="{AF476E4F-69A8-46F3-A974-9782ED8F7B0A}" type="presParOf" srcId="{3791F832-213A-42A5-83B4-BAFBFC96824E}" destId="{6B193614-3440-4C65-9DCD-D421E4548CF3}" srcOrd="0" destOrd="0" presId="urn:microsoft.com/office/officeart/2018/2/layout/IconVerticalSolidList"/>
    <dgm:cxn modelId="{293B674E-B96C-4991-B605-CAF3BA359508}" type="presParOf" srcId="{3791F832-213A-42A5-83B4-BAFBFC96824E}" destId="{633D855A-99D5-4549-88EB-7FCD88B804DC}" srcOrd="1" destOrd="0" presId="urn:microsoft.com/office/officeart/2018/2/layout/IconVerticalSolidList"/>
    <dgm:cxn modelId="{E2DF2671-D758-4A38-B7A7-26205ADFE840}" type="presParOf" srcId="{3791F832-213A-42A5-83B4-BAFBFC96824E}" destId="{3F64E3CC-8488-4FF3-8F42-559ABA6CC4AC}" srcOrd="2" destOrd="0" presId="urn:microsoft.com/office/officeart/2018/2/layout/IconVerticalSolidList"/>
    <dgm:cxn modelId="{6C061380-BB28-4BF5-8D19-0974BE5D76BB}" type="presParOf" srcId="{3791F832-213A-42A5-83B4-BAFBFC96824E}" destId="{2F145FE5-B3B0-444B-B390-21B86DED2618}" srcOrd="3" destOrd="0" presId="urn:microsoft.com/office/officeart/2018/2/layout/IconVerticalSolidList"/>
    <dgm:cxn modelId="{A09B3420-C482-404A-8A4B-FD5062BDC1D6}" type="presParOf" srcId="{978D2A1D-CD86-4587-A192-6783982A6F94}" destId="{57CC6BE1-8FA8-42A1-AB52-A86DC79FD440}" srcOrd="1" destOrd="0" presId="urn:microsoft.com/office/officeart/2018/2/layout/IconVerticalSolidList"/>
    <dgm:cxn modelId="{5EACB6F5-707C-4D2D-9E34-A54DFD4925DF}" type="presParOf" srcId="{978D2A1D-CD86-4587-A192-6783982A6F94}" destId="{8F2BFA66-0088-486A-82D4-73F83BE91807}" srcOrd="2" destOrd="0" presId="urn:microsoft.com/office/officeart/2018/2/layout/IconVerticalSolidList"/>
    <dgm:cxn modelId="{33FC6CFA-BABA-4B5C-A733-4C7A58BF91BF}" type="presParOf" srcId="{8F2BFA66-0088-486A-82D4-73F83BE91807}" destId="{A1682FC7-9F53-40A6-88C1-008147F8BD0C}" srcOrd="0" destOrd="0" presId="urn:microsoft.com/office/officeart/2018/2/layout/IconVerticalSolidList"/>
    <dgm:cxn modelId="{E4B38326-9B3B-4CE3-9165-E81C5EDFCB21}" type="presParOf" srcId="{8F2BFA66-0088-486A-82D4-73F83BE91807}" destId="{20869776-0CE3-4C2A-AF86-3EB4E29F65C8}" srcOrd="1" destOrd="0" presId="urn:microsoft.com/office/officeart/2018/2/layout/IconVerticalSolidList"/>
    <dgm:cxn modelId="{45797F48-1B57-4A54-B675-48D121F495BB}" type="presParOf" srcId="{8F2BFA66-0088-486A-82D4-73F83BE91807}" destId="{E54E75B3-125C-4460-BC73-73379C12A1CD}" srcOrd="2" destOrd="0" presId="urn:microsoft.com/office/officeart/2018/2/layout/IconVerticalSolidList"/>
    <dgm:cxn modelId="{1ADE0856-36F7-4028-81EF-5C0A37CB097E}" type="presParOf" srcId="{8F2BFA66-0088-486A-82D4-73F83BE91807}" destId="{AFCE501A-1B70-4279-82C0-9A2905A82F83}" srcOrd="3" destOrd="0" presId="urn:microsoft.com/office/officeart/2018/2/layout/IconVerticalSolidList"/>
    <dgm:cxn modelId="{E0A9D69B-06CE-4B57-8FB7-B987C27DBE79}" type="presParOf" srcId="{978D2A1D-CD86-4587-A192-6783982A6F94}" destId="{BAD34794-E725-4A03-8016-1DF5C18817AC}" srcOrd="3" destOrd="0" presId="urn:microsoft.com/office/officeart/2018/2/layout/IconVerticalSolidList"/>
    <dgm:cxn modelId="{FBE33053-8251-4231-A7E4-6041CB7AD70F}" type="presParOf" srcId="{978D2A1D-CD86-4587-A192-6783982A6F94}" destId="{CCFDFC11-F324-4ADB-A944-B80487CD855D}" srcOrd="4" destOrd="0" presId="urn:microsoft.com/office/officeart/2018/2/layout/IconVerticalSolidList"/>
    <dgm:cxn modelId="{5D4B0085-3692-49A4-9E83-B004B707FF95}" type="presParOf" srcId="{CCFDFC11-F324-4ADB-A944-B80487CD855D}" destId="{D0D613FA-AD4A-4C3F-9074-133F66327C2A}" srcOrd="0" destOrd="0" presId="urn:microsoft.com/office/officeart/2018/2/layout/IconVerticalSolidList"/>
    <dgm:cxn modelId="{9E72120A-FCB1-4DBB-8F7D-B64C40E88EDC}" type="presParOf" srcId="{CCFDFC11-F324-4ADB-A944-B80487CD855D}" destId="{29926025-FD9C-42CF-824A-213A98475717}" srcOrd="1" destOrd="0" presId="urn:microsoft.com/office/officeart/2018/2/layout/IconVerticalSolidList"/>
    <dgm:cxn modelId="{A8B24F56-79E3-40B7-B03E-02A2A34556B3}" type="presParOf" srcId="{CCFDFC11-F324-4ADB-A944-B80487CD855D}" destId="{231B95D1-0506-4248-A37E-67193F8CA433}" srcOrd="2" destOrd="0" presId="urn:microsoft.com/office/officeart/2018/2/layout/IconVerticalSolidList"/>
    <dgm:cxn modelId="{FCC05FA1-2E34-4634-A5FC-859D3208AE59}" type="presParOf" srcId="{CCFDFC11-F324-4ADB-A944-B80487CD855D}" destId="{6B2D0614-D31A-486C-8A45-682DD79E04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D1725-40A7-0347-942E-B1B61664D72F}">
      <dsp:nvSpPr>
        <dsp:cNvPr id="0" name=""/>
        <dsp:cNvSpPr/>
      </dsp:nvSpPr>
      <dsp:spPr>
        <a:xfrm>
          <a:off x="1189394" y="333740"/>
          <a:ext cx="4691919" cy="4691919"/>
        </a:xfrm>
        <a:prstGeom prst="pie">
          <a:avLst>
            <a:gd name="adj1" fmla="val 16200000"/>
            <a:gd name="adj2" fmla="val 205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a:t>Introduction</a:t>
          </a:r>
          <a:endParaRPr lang="en-US" sz="2300" kern="1200"/>
        </a:p>
      </dsp:txBody>
      <dsp:txXfrm>
        <a:off x="3594561" y="1034735"/>
        <a:ext cx="1591901" cy="1089195"/>
      </dsp:txXfrm>
    </dsp:sp>
    <dsp:sp modelId="{558E50D5-EBED-7842-B4C6-C1EDBB17FD7E}">
      <dsp:nvSpPr>
        <dsp:cNvPr id="0" name=""/>
        <dsp:cNvSpPr/>
      </dsp:nvSpPr>
      <dsp:spPr>
        <a:xfrm>
          <a:off x="1025176" y="559958"/>
          <a:ext cx="4691919" cy="4691919"/>
        </a:xfrm>
        <a:prstGeom prst="pie">
          <a:avLst>
            <a:gd name="adj1" fmla="val 20520000"/>
            <a:gd name="adj2" fmla="val 32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a:t>EDA</a:t>
          </a:r>
          <a:endParaRPr lang="en-US" sz="2300" kern="1200"/>
        </a:p>
      </dsp:txBody>
      <dsp:txXfrm>
        <a:off x="4091681" y="2682493"/>
        <a:ext cx="1396404" cy="1178565"/>
      </dsp:txXfrm>
    </dsp:sp>
    <dsp:sp modelId="{782EA6C9-7A36-ED45-8180-F27B78F45007}">
      <dsp:nvSpPr>
        <dsp:cNvPr id="0" name=""/>
        <dsp:cNvSpPr/>
      </dsp:nvSpPr>
      <dsp:spPr>
        <a:xfrm>
          <a:off x="1025176" y="559958"/>
          <a:ext cx="4691919" cy="4691919"/>
        </a:xfrm>
        <a:prstGeom prst="pie">
          <a:avLst>
            <a:gd name="adj1" fmla="val 3240000"/>
            <a:gd name="adj2" fmla="val 756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a:t>Feature Engineering</a:t>
          </a:r>
          <a:endParaRPr lang="en-US" sz="2300" kern="1200"/>
        </a:p>
      </dsp:txBody>
      <dsp:txXfrm>
        <a:off x="2533294" y="4078898"/>
        <a:ext cx="1675685" cy="1005411"/>
      </dsp:txXfrm>
    </dsp:sp>
    <dsp:sp modelId="{7FA2143C-98FF-1242-A739-B4363B402FFA}">
      <dsp:nvSpPr>
        <dsp:cNvPr id="0" name=""/>
        <dsp:cNvSpPr/>
      </dsp:nvSpPr>
      <dsp:spPr>
        <a:xfrm>
          <a:off x="1025176" y="559958"/>
          <a:ext cx="4691919" cy="4691919"/>
        </a:xfrm>
        <a:prstGeom prst="pie">
          <a:avLst>
            <a:gd name="adj1" fmla="val 7560000"/>
            <a:gd name="adj2" fmla="val 1188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a:t>Modelling</a:t>
          </a:r>
          <a:endParaRPr lang="en-US" sz="2300" kern="1200"/>
        </a:p>
      </dsp:txBody>
      <dsp:txXfrm>
        <a:off x="1248601" y="2682493"/>
        <a:ext cx="1396404" cy="1178565"/>
      </dsp:txXfrm>
    </dsp:sp>
    <dsp:sp modelId="{AD5C69AC-0F0B-394C-A987-707BACC2AA0D}">
      <dsp:nvSpPr>
        <dsp:cNvPr id="0" name=""/>
        <dsp:cNvSpPr/>
      </dsp:nvSpPr>
      <dsp:spPr>
        <a:xfrm>
          <a:off x="1025176" y="559958"/>
          <a:ext cx="4691919" cy="4691919"/>
        </a:xfrm>
        <a:prstGeom prst="pie">
          <a:avLst>
            <a:gd name="adj1" fmla="val 1188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a:t>Results and Conclusion</a:t>
          </a:r>
          <a:endParaRPr lang="en-US" sz="2300" kern="1200"/>
        </a:p>
      </dsp:txBody>
      <dsp:txXfrm>
        <a:off x="1709415" y="1274917"/>
        <a:ext cx="1591901" cy="1089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85FA1-C921-8740-A9B9-D84A53497143}">
      <dsp:nvSpPr>
        <dsp:cNvPr id="0" name=""/>
        <dsp:cNvSpPr/>
      </dsp:nvSpPr>
      <dsp:spPr>
        <a:xfrm>
          <a:off x="0" y="313230"/>
          <a:ext cx="6900512" cy="6803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33248" rIns="53555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'loan', 'housing', 'total_loan', 'day_of_week'</a:t>
          </a:r>
        </a:p>
      </dsp:txBody>
      <dsp:txXfrm>
        <a:off x="0" y="313230"/>
        <a:ext cx="6900512" cy="680399"/>
      </dsp:txXfrm>
    </dsp:sp>
    <dsp:sp modelId="{4357DF88-1D4B-ED4C-81CB-CB53CF861EAE}">
      <dsp:nvSpPr>
        <dsp:cNvPr id="0" name=""/>
        <dsp:cNvSpPr/>
      </dsp:nvSpPr>
      <dsp:spPr>
        <a:xfrm>
          <a:off x="345025" y="77070"/>
          <a:ext cx="4830358"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11200">
            <a:lnSpc>
              <a:spcPct val="90000"/>
            </a:lnSpc>
            <a:spcBef>
              <a:spcPct val="0"/>
            </a:spcBef>
            <a:spcAft>
              <a:spcPct val="35000"/>
            </a:spcAft>
            <a:buNone/>
          </a:pPr>
          <a:r>
            <a:rPr lang="en-US" sz="1600" kern="1200"/>
            <a:t>Removed</a:t>
          </a:r>
          <a:r>
            <a:rPr lang="zh-CN" sz="1600" kern="1200"/>
            <a:t> </a:t>
          </a:r>
          <a:r>
            <a:rPr lang="en-US" sz="1600" kern="1200"/>
            <a:t>unrelated</a:t>
          </a:r>
          <a:r>
            <a:rPr lang="zh-CN" sz="1600" kern="1200"/>
            <a:t> </a:t>
          </a:r>
          <a:r>
            <a:rPr lang="en-US" sz="1600" kern="1200"/>
            <a:t>variables</a:t>
          </a:r>
        </a:p>
      </dsp:txBody>
      <dsp:txXfrm>
        <a:off x="368082" y="100127"/>
        <a:ext cx="4784244" cy="426206"/>
      </dsp:txXfrm>
    </dsp:sp>
    <dsp:sp modelId="{03B055F8-F433-5A42-ABBF-427638CBA907}">
      <dsp:nvSpPr>
        <dsp:cNvPr id="0" name=""/>
        <dsp:cNvSpPr/>
      </dsp:nvSpPr>
      <dsp:spPr>
        <a:xfrm>
          <a:off x="0" y="1316190"/>
          <a:ext cx="6900512" cy="680399"/>
        </a:xfrm>
        <a:prstGeom prst="rect">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33248" rIns="53555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`campaign`</a:t>
          </a:r>
          <a:r>
            <a:rPr lang="zh-CN" sz="1600" kern="1200"/>
            <a:t> </a:t>
          </a:r>
          <a:r>
            <a:rPr lang="en-US" sz="1600" kern="1200"/>
            <a:t>and</a:t>
          </a:r>
          <a:r>
            <a:rPr lang="zh-CN" sz="1600" kern="1200"/>
            <a:t> </a:t>
          </a:r>
          <a:r>
            <a:rPr lang="en-US" sz="1600" kern="1200"/>
            <a:t>`previous`</a:t>
          </a:r>
          <a:r>
            <a:rPr lang="zh-CN" sz="1600" kern="1200"/>
            <a:t> </a:t>
          </a:r>
          <a:r>
            <a:rPr lang="en-US" sz="1600" kern="1200"/>
            <a:t>-&gt;</a:t>
          </a:r>
          <a:r>
            <a:rPr lang="zh-CN" sz="1600" kern="1200"/>
            <a:t> </a:t>
          </a:r>
          <a:r>
            <a:rPr lang="en-US" sz="1600" kern="1200"/>
            <a:t>log</a:t>
          </a:r>
          <a:r>
            <a:rPr lang="zh-CN" sz="1600" kern="1200"/>
            <a:t> </a:t>
          </a:r>
          <a:r>
            <a:rPr lang="en-US" sz="1600" kern="1200"/>
            <a:t>transformation</a:t>
          </a:r>
        </a:p>
      </dsp:txBody>
      <dsp:txXfrm>
        <a:off x="0" y="1316190"/>
        <a:ext cx="6900512" cy="680399"/>
      </dsp:txXfrm>
    </dsp:sp>
    <dsp:sp modelId="{51A304C0-47E5-4844-8403-3077A7F8F63A}">
      <dsp:nvSpPr>
        <dsp:cNvPr id="0" name=""/>
        <dsp:cNvSpPr/>
      </dsp:nvSpPr>
      <dsp:spPr>
        <a:xfrm>
          <a:off x="345025" y="1080030"/>
          <a:ext cx="4830358" cy="47232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11200">
            <a:lnSpc>
              <a:spcPct val="90000"/>
            </a:lnSpc>
            <a:spcBef>
              <a:spcPct val="0"/>
            </a:spcBef>
            <a:spcAft>
              <a:spcPct val="35000"/>
            </a:spcAft>
            <a:buNone/>
          </a:pPr>
          <a:r>
            <a:rPr lang="en-US" sz="1600" kern="1200"/>
            <a:t>Skewed variables</a:t>
          </a:r>
        </a:p>
      </dsp:txBody>
      <dsp:txXfrm>
        <a:off x="368082" y="1103087"/>
        <a:ext cx="4784244" cy="426206"/>
      </dsp:txXfrm>
    </dsp:sp>
    <dsp:sp modelId="{5DA1CDCD-234D-FE45-AB4F-7F333C0EC7EA}">
      <dsp:nvSpPr>
        <dsp:cNvPr id="0" name=""/>
        <dsp:cNvSpPr/>
      </dsp:nvSpPr>
      <dsp:spPr>
        <a:xfrm>
          <a:off x="0" y="2319150"/>
          <a:ext cx="6900512" cy="907199"/>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33248" rIns="53555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'job', 'marital', 'education', 'default', 'contact', 'month', 'poutcome', 'agerange', 'contacted'</a:t>
          </a:r>
        </a:p>
      </dsp:txBody>
      <dsp:txXfrm>
        <a:off x="0" y="2319150"/>
        <a:ext cx="6900512" cy="907199"/>
      </dsp:txXfrm>
    </dsp:sp>
    <dsp:sp modelId="{D3CF6B72-EBCA-5E41-939F-08D85E024A80}">
      <dsp:nvSpPr>
        <dsp:cNvPr id="0" name=""/>
        <dsp:cNvSpPr/>
      </dsp:nvSpPr>
      <dsp:spPr>
        <a:xfrm>
          <a:off x="345025" y="2082990"/>
          <a:ext cx="4830358" cy="4723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11200">
            <a:lnSpc>
              <a:spcPct val="90000"/>
            </a:lnSpc>
            <a:spcBef>
              <a:spcPct val="0"/>
            </a:spcBef>
            <a:spcAft>
              <a:spcPct val="35000"/>
            </a:spcAft>
            <a:buNone/>
          </a:pPr>
          <a:r>
            <a:rPr lang="en-US" sz="1600" kern="1200"/>
            <a:t>Create dummy variables</a:t>
          </a:r>
        </a:p>
      </dsp:txBody>
      <dsp:txXfrm>
        <a:off x="368082" y="2106047"/>
        <a:ext cx="4784244" cy="426206"/>
      </dsp:txXfrm>
    </dsp:sp>
    <dsp:sp modelId="{45EBD77B-A846-A84E-A88C-1022FAD82CE0}">
      <dsp:nvSpPr>
        <dsp:cNvPr id="0" name=""/>
        <dsp:cNvSpPr/>
      </dsp:nvSpPr>
      <dsp:spPr>
        <a:xfrm>
          <a:off x="0" y="3548910"/>
          <a:ext cx="6900512" cy="907199"/>
        </a:xfrm>
        <a:prstGeom prst="rect">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33248" rIns="53555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Remove</a:t>
          </a:r>
          <a:r>
            <a:rPr lang="zh-CN" sz="1600" kern="1200"/>
            <a:t> </a:t>
          </a:r>
          <a:r>
            <a:rPr lang="en-US" sz="1600" kern="1200"/>
            <a:t>‘emp.var.rate‘</a:t>
          </a:r>
          <a:r>
            <a:rPr lang="zh-CN" sz="1600" kern="1200"/>
            <a:t> </a:t>
          </a:r>
          <a:r>
            <a:rPr lang="en-US" sz="1600" kern="1200"/>
            <a:t>with</a:t>
          </a:r>
          <a:r>
            <a:rPr lang="zh-CN" sz="1600" kern="1200"/>
            <a:t> </a:t>
          </a:r>
          <a:r>
            <a:rPr lang="en-US" sz="1600" kern="1200"/>
            <a:t>high</a:t>
          </a:r>
          <a:r>
            <a:rPr lang="zh-CN" sz="1600" kern="1200"/>
            <a:t> </a:t>
          </a:r>
          <a:r>
            <a:rPr lang="en-US" sz="1600" kern="1200"/>
            <a:t>correlation</a:t>
          </a:r>
          <a:r>
            <a:rPr lang="zh-CN" sz="1600" kern="1200"/>
            <a:t> </a:t>
          </a:r>
          <a:r>
            <a:rPr lang="en-US" sz="1600" kern="1200"/>
            <a:t>with</a:t>
          </a:r>
          <a:r>
            <a:rPr lang="zh-CN" sz="1600" kern="1200"/>
            <a:t> </a:t>
          </a:r>
          <a:r>
            <a:rPr lang="en-US" sz="1600" kern="1200"/>
            <a:t>many</a:t>
          </a:r>
          <a:r>
            <a:rPr lang="zh-CN" sz="1600" kern="1200"/>
            <a:t> </a:t>
          </a:r>
          <a:r>
            <a:rPr lang="en-US" sz="1600" kern="1200"/>
            <a:t>other</a:t>
          </a:r>
          <a:r>
            <a:rPr lang="zh-CN" sz="1600" kern="1200"/>
            <a:t> </a:t>
          </a:r>
          <a:r>
            <a:rPr lang="en-US" sz="1600" kern="1200"/>
            <a:t>features</a:t>
          </a:r>
        </a:p>
      </dsp:txBody>
      <dsp:txXfrm>
        <a:off x="0" y="3548910"/>
        <a:ext cx="6900512" cy="907199"/>
      </dsp:txXfrm>
    </dsp:sp>
    <dsp:sp modelId="{C2FB03A3-9B84-8247-A56F-4F2AFA7FC363}">
      <dsp:nvSpPr>
        <dsp:cNvPr id="0" name=""/>
        <dsp:cNvSpPr/>
      </dsp:nvSpPr>
      <dsp:spPr>
        <a:xfrm>
          <a:off x="345025" y="3312750"/>
          <a:ext cx="4830358" cy="47232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11200">
            <a:lnSpc>
              <a:spcPct val="90000"/>
            </a:lnSpc>
            <a:spcBef>
              <a:spcPct val="0"/>
            </a:spcBef>
            <a:spcAft>
              <a:spcPct val="35000"/>
            </a:spcAft>
            <a:buNone/>
          </a:pPr>
          <a:r>
            <a:rPr lang="en-US" sz="1600" kern="1200"/>
            <a:t>Dealing with correlation variables</a:t>
          </a:r>
        </a:p>
      </dsp:txBody>
      <dsp:txXfrm>
        <a:off x="368082" y="3335807"/>
        <a:ext cx="4784244" cy="426206"/>
      </dsp:txXfrm>
    </dsp:sp>
    <dsp:sp modelId="{912C5C4E-0853-844A-AFA7-3980B5847EF7}">
      <dsp:nvSpPr>
        <dsp:cNvPr id="0" name=""/>
        <dsp:cNvSpPr/>
      </dsp:nvSpPr>
      <dsp:spPr>
        <a:xfrm>
          <a:off x="0" y="4778670"/>
          <a:ext cx="6900512" cy="680399"/>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33248" rIns="53555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Used</a:t>
          </a:r>
          <a:r>
            <a:rPr lang="zh-CN" sz="1600" kern="1200"/>
            <a:t> </a:t>
          </a:r>
          <a:r>
            <a:rPr lang="en-US" sz="1600" kern="1200"/>
            <a:t>random</a:t>
          </a:r>
          <a:r>
            <a:rPr lang="zh-CN" sz="1600" kern="1200"/>
            <a:t> </a:t>
          </a:r>
          <a:r>
            <a:rPr lang="en-US" sz="1600" kern="1200"/>
            <a:t>resampling</a:t>
          </a:r>
          <a:r>
            <a:rPr lang="zh-CN" sz="1600" kern="1200"/>
            <a:t> </a:t>
          </a:r>
          <a:r>
            <a:rPr lang="en-US" sz="1600" kern="1200"/>
            <a:t>and</a:t>
          </a:r>
          <a:r>
            <a:rPr lang="zh-CN" sz="1600" kern="1200"/>
            <a:t> </a:t>
          </a:r>
          <a:r>
            <a:rPr lang="en-US" sz="1600" kern="1200"/>
            <a:t>SMOTE</a:t>
          </a:r>
          <a:r>
            <a:rPr lang="zh-CN" sz="1600" kern="1200"/>
            <a:t> </a:t>
          </a:r>
          <a:r>
            <a:rPr lang="en-US" sz="1600" kern="1200"/>
            <a:t>technology</a:t>
          </a:r>
        </a:p>
      </dsp:txBody>
      <dsp:txXfrm>
        <a:off x="0" y="4778670"/>
        <a:ext cx="6900512" cy="680399"/>
      </dsp:txXfrm>
    </dsp:sp>
    <dsp:sp modelId="{97684A87-CD90-DB4D-B167-C28B33AC028D}">
      <dsp:nvSpPr>
        <dsp:cNvPr id="0" name=""/>
        <dsp:cNvSpPr/>
      </dsp:nvSpPr>
      <dsp:spPr>
        <a:xfrm>
          <a:off x="345025" y="4542510"/>
          <a:ext cx="4830358" cy="472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711200">
            <a:lnSpc>
              <a:spcPct val="90000"/>
            </a:lnSpc>
            <a:spcBef>
              <a:spcPct val="0"/>
            </a:spcBef>
            <a:spcAft>
              <a:spcPct val="35000"/>
            </a:spcAft>
            <a:buNone/>
          </a:pPr>
          <a:r>
            <a:rPr lang="en-US" sz="1600" kern="1200"/>
            <a:t>Imbalanced data</a:t>
          </a:r>
        </a:p>
      </dsp:txBody>
      <dsp:txXfrm>
        <a:off x="368082" y="4565567"/>
        <a:ext cx="4784244"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3614-3440-4C65-9DCD-D421E4548CF3}">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3D855A-99D5-4549-88EB-7FCD88B804DC}">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45FE5-B3B0-444B-B390-21B86DED261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Random</a:t>
          </a:r>
          <a:r>
            <a:rPr lang="zh-CN" sz="2000" kern="1200"/>
            <a:t> </a:t>
          </a:r>
          <a:r>
            <a:rPr lang="en-US" sz="2000" kern="1200"/>
            <a:t>forest</a:t>
          </a:r>
          <a:r>
            <a:rPr lang="zh-CN" sz="2000" kern="1200"/>
            <a:t> </a:t>
          </a:r>
          <a:r>
            <a:rPr lang="en-US" sz="2000" kern="1200"/>
            <a:t>model</a:t>
          </a:r>
          <a:r>
            <a:rPr lang="zh-CN" sz="2000" kern="1200"/>
            <a:t> </a:t>
          </a:r>
          <a:r>
            <a:rPr lang="en-US" sz="2000" kern="1200"/>
            <a:t>successfully</a:t>
          </a:r>
          <a:r>
            <a:rPr lang="zh-CN" sz="2000" kern="1200"/>
            <a:t> </a:t>
          </a:r>
          <a:r>
            <a:rPr lang="en-US" sz="2000" kern="1200"/>
            <a:t>predicted</a:t>
          </a:r>
          <a:r>
            <a:rPr lang="zh-CN" sz="2000" kern="1200"/>
            <a:t> </a:t>
          </a:r>
          <a:r>
            <a:rPr lang="en-US" sz="2000" kern="1200"/>
            <a:t>around</a:t>
          </a:r>
          <a:r>
            <a:rPr lang="zh-CN" sz="2000" kern="1200"/>
            <a:t> </a:t>
          </a:r>
          <a:r>
            <a:rPr lang="en-US" sz="2000" kern="1200"/>
            <a:t>95%</a:t>
          </a:r>
          <a:r>
            <a:rPr lang="zh-CN" sz="2000" kern="1200"/>
            <a:t> </a:t>
          </a:r>
          <a:r>
            <a:rPr lang="en-US" sz="2000" kern="1200"/>
            <a:t>accuracy</a:t>
          </a:r>
          <a:r>
            <a:rPr lang="zh-CN" sz="2000" kern="1200"/>
            <a:t> </a:t>
          </a:r>
          <a:r>
            <a:rPr lang="en-US" sz="2000" kern="1200"/>
            <a:t>for</a:t>
          </a:r>
          <a:r>
            <a:rPr lang="zh-CN" sz="2000" kern="1200"/>
            <a:t> </a:t>
          </a:r>
          <a:r>
            <a:rPr lang="en-US" sz="2000" kern="1200"/>
            <a:t>the</a:t>
          </a:r>
          <a:r>
            <a:rPr lang="zh-CN" sz="2000" kern="1200"/>
            <a:t> </a:t>
          </a:r>
          <a:r>
            <a:rPr lang="en-US" sz="2000" kern="1200"/>
            <a:t>clients’</a:t>
          </a:r>
          <a:r>
            <a:rPr lang="zh-CN" sz="2000" kern="1200"/>
            <a:t> </a:t>
          </a:r>
          <a:r>
            <a:rPr lang="en-US" sz="2000" kern="1200"/>
            <a:t>subscription</a:t>
          </a:r>
          <a:r>
            <a:rPr lang="zh-CN" sz="2000" kern="1200"/>
            <a:t> </a:t>
          </a:r>
          <a:r>
            <a:rPr lang="en-US" sz="2000" kern="1200"/>
            <a:t>of</a:t>
          </a:r>
          <a:r>
            <a:rPr lang="zh-CN" sz="2000" kern="1200"/>
            <a:t> </a:t>
          </a:r>
          <a:r>
            <a:rPr lang="en-US" sz="2000" kern="1200"/>
            <a:t>banking</a:t>
          </a:r>
          <a:r>
            <a:rPr lang="zh-CN" sz="2000" kern="1200"/>
            <a:t> </a:t>
          </a:r>
          <a:r>
            <a:rPr lang="en-US" sz="2000" kern="1200"/>
            <a:t>campaign</a:t>
          </a:r>
          <a:r>
            <a:rPr lang="zh-CN" sz="2000" kern="1200"/>
            <a:t>  </a:t>
          </a:r>
          <a:endParaRPr lang="en-US" sz="2000" kern="1200"/>
        </a:p>
      </dsp:txBody>
      <dsp:txXfrm>
        <a:off x="1437631" y="531"/>
        <a:ext cx="9077968" cy="1244702"/>
      </dsp:txXfrm>
    </dsp:sp>
    <dsp:sp modelId="{A1682FC7-9F53-40A6-88C1-008147F8BD0C}">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69776-0CE3-4C2A-AF86-3EB4E29F65C8}">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CE501A-1B70-4279-82C0-9A2905A82F8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Clients’</a:t>
          </a:r>
          <a:r>
            <a:rPr lang="zh-CN" sz="2000" kern="1200"/>
            <a:t> </a:t>
          </a:r>
          <a:r>
            <a:rPr lang="en-US" sz="2000" kern="1200"/>
            <a:t>subscription</a:t>
          </a:r>
          <a:r>
            <a:rPr lang="zh-CN" sz="2000" kern="1200"/>
            <a:t> </a:t>
          </a:r>
          <a:r>
            <a:rPr lang="en-US" sz="2000" kern="1200"/>
            <a:t>is</a:t>
          </a:r>
          <a:r>
            <a:rPr lang="zh-CN" sz="2000" kern="1200"/>
            <a:t> </a:t>
          </a:r>
          <a:r>
            <a:rPr lang="en-US" sz="2000" kern="1200"/>
            <a:t>more</a:t>
          </a:r>
          <a:r>
            <a:rPr lang="zh-CN" sz="2000" kern="1200"/>
            <a:t> </a:t>
          </a:r>
          <a:r>
            <a:rPr lang="en-US" sz="2000" kern="1200"/>
            <a:t>related</a:t>
          </a:r>
          <a:r>
            <a:rPr lang="zh-CN" sz="2000" kern="1200"/>
            <a:t> </a:t>
          </a:r>
          <a:r>
            <a:rPr lang="en-US" sz="2000" kern="1200"/>
            <a:t>to</a:t>
          </a:r>
          <a:r>
            <a:rPr lang="zh-CN" sz="2000" kern="1200"/>
            <a:t> </a:t>
          </a:r>
          <a:r>
            <a:rPr lang="en-US" sz="2000" kern="1200"/>
            <a:t>their</a:t>
          </a:r>
          <a:r>
            <a:rPr lang="zh-CN" sz="2000" kern="1200"/>
            <a:t> </a:t>
          </a:r>
          <a:r>
            <a:rPr lang="en-US" sz="2000" kern="1200"/>
            <a:t>last</a:t>
          </a:r>
          <a:r>
            <a:rPr lang="zh-CN" sz="2000" kern="1200"/>
            <a:t> </a:t>
          </a:r>
          <a:r>
            <a:rPr lang="en-US" sz="2000" kern="1200"/>
            <a:t>time</a:t>
          </a:r>
          <a:r>
            <a:rPr lang="zh-CN" sz="2000" kern="1200"/>
            <a:t> </a:t>
          </a:r>
          <a:r>
            <a:rPr lang="en-US" sz="2000" kern="1200"/>
            <a:t>performance,</a:t>
          </a:r>
          <a:r>
            <a:rPr lang="zh-CN" sz="2000" kern="1200"/>
            <a:t> </a:t>
          </a:r>
          <a:r>
            <a:rPr lang="en-US" sz="2000" kern="1200"/>
            <a:t>the</a:t>
          </a:r>
          <a:r>
            <a:rPr lang="zh-CN" sz="2000" kern="1200"/>
            <a:t> </a:t>
          </a:r>
          <a:r>
            <a:rPr lang="en-US" sz="2000" kern="1200"/>
            <a:t>more</a:t>
          </a:r>
          <a:r>
            <a:rPr lang="zh-CN" sz="2000" kern="1200"/>
            <a:t> </a:t>
          </a:r>
          <a:r>
            <a:rPr lang="en-US" sz="2000" kern="1200"/>
            <a:t>they</a:t>
          </a:r>
          <a:r>
            <a:rPr lang="zh-CN" sz="2000" kern="1200"/>
            <a:t> </a:t>
          </a:r>
          <a:r>
            <a:rPr lang="en-US" sz="2000" kern="1200"/>
            <a:t>were</a:t>
          </a:r>
          <a:r>
            <a:rPr lang="zh-CN" sz="2000" kern="1200"/>
            <a:t> </a:t>
          </a:r>
          <a:r>
            <a:rPr lang="en-US" sz="2000" kern="1200"/>
            <a:t>contacted,</a:t>
          </a:r>
          <a:r>
            <a:rPr lang="zh-CN" sz="2000" kern="1200"/>
            <a:t> </a:t>
          </a:r>
          <a:r>
            <a:rPr lang="en-US" sz="2000" kern="1200"/>
            <a:t>more</a:t>
          </a:r>
          <a:r>
            <a:rPr lang="zh-CN" sz="2000" kern="1200"/>
            <a:t> </a:t>
          </a:r>
          <a:r>
            <a:rPr lang="en-US" sz="2000" kern="1200"/>
            <a:t>chance</a:t>
          </a:r>
          <a:r>
            <a:rPr lang="zh-CN" sz="2000" kern="1200"/>
            <a:t> </a:t>
          </a:r>
          <a:r>
            <a:rPr lang="en-US" sz="2000" kern="1200"/>
            <a:t>to</a:t>
          </a:r>
          <a:r>
            <a:rPr lang="zh-CN" sz="2000" kern="1200"/>
            <a:t> </a:t>
          </a:r>
          <a:r>
            <a:rPr lang="en-US" sz="2000" kern="1200"/>
            <a:t>subscribe.</a:t>
          </a:r>
          <a:r>
            <a:rPr lang="zh-CN" sz="2000" kern="1200"/>
            <a:t> </a:t>
          </a:r>
          <a:r>
            <a:rPr lang="en-US" sz="2000" kern="1200"/>
            <a:t>Thus,</a:t>
          </a:r>
          <a:r>
            <a:rPr lang="zh-CN" sz="2000" kern="1200"/>
            <a:t> </a:t>
          </a:r>
          <a:r>
            <a:rPr lang="en-US" sz="2000" kern="1200"/>
            <a:t>the</a:t>
          </a:r>
          <a:r>
            <a:rPr lang="zh-CN" sz="2000" kern="1200"/>
            <a:t> </a:t>
          </a:r>
          <a:r>
            <a:rPr lang="en-US" sz="2000" kern="1200"/>
            <a:t>stuff</a:t>
          </a:r>
          <a:r>
            <a:rPr lang="zh-CN" sz="2000" kern="1200"/>
            <a:t> </a:t>
          </a:r>
          <a:r>
            <a:rPr lang="en-US" sz="2000" kern="1200"/>
            <a:t>could</a:t>
          </a:r>
          <a:r>
            <a:rPr lang="zh-CN" sz="2000" kern="1200"/>
            <a:t> </a:t>
          </a:r>
          <a:r>
            <a:rPr lang="en-US" sz="2000" kern="1200"/>
            <a:t>increase customer engagement by strengthening contact with customers,</a:t>
          </a:r>
          <a:r>
            <a:rPr lang="zh-CN" sz="2000" kern="1200"/>
            <a:t> </a:t>
          </a:r>
          <a:r>
            <a:rPr lang="en-US" sz="2000" kern="1200"/>
            <a:t>especially</a:t>
          </a:r>
          <a:r>
            <a:rPr lang="zh-CN" sz="2000" kern="1200"/>
            <a:t> </a:t>
          </a:r>
          <a:r>
            <a:rPr lang="en-US" sz="2000" kern="1200"/>
            <a:t>via</a:t>
          </a:r>
          <a:r>
            <a:rPr lang="zh-CN" sz="2000" kern="1200"/>
            <a:t> </a:t>
          </a:r>
          <a:r>
            <a:rPr lang="en-US" sz="2000" kern="1200"/>
            <a:t>cellular.</a:t>
          </a:r>
          <a:r>
            <a:rPr lang="zh-CN" sz="2000" kern="1200"/>
            <a:t> </a:t>
          </a:r>
          <a:endParaRPr lang="en-US" sz="2000" kern="1200"/>
        </a:p>
      </dsp:txBody>
      <dsp:txXfrm>
        <a:off x="1437631" y="1556410"/>
        <a:ext cx="9077968" cy="1244702"/>
      </dsp:txXfrm>
    </dsp:sp>
    <dsp:sp modelId="{D0D613FA-AD4A-4C3F-9074-133F66327C2A}">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926025-FD9C-42CF-824A-213A98475717}">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2D0614-D31A-486C-8A45-682DD79E049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For people with low subscription rate, such as middle-aged people, low education, etc., you can offer appropriate discounts to increase the subscription rate</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1BF4-7272-B9FF-5249-1D1B2CD3E8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3939D-9549-B77B-A5E2-26B58E922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35E3CC-A035-B638-3F62-793806D6FBA5}"/>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5" name="Footer Placeholder 4">
            <a:extLst>
              <a:ext uri="{FF2B5EF4-FFF2-40B4-BE49-F238E27FC236}">
                <a16:creationId xmlns:a16="http://schemas.microsoft.com/office/drawing/2014/main" id="{57F8120E-1D5C-9B0F-0DCB-B5388B345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615E-6B9A-CCAD-11DA-FBB325CBBFDF}"/>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199652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3C96-1536-E620-AA3A-6DE9685821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50D656-BFED-1498-DFDC-0469301589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03851-9CAF-FD08-E5D0-7D1E5EC9A161}"/>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5" name="Footer Placeholder 4">
            <a:extLst>
              <a:ext uri="{FF2B5EF4-FFF2-40B4-BE49-F238E27FC236}">
                <a16:creationId xmlns:a16="http://schemas.microsoft.com/office/drawing/2014/main" id="{2A16797E-3BD9-2201-FA09-1C1A0AF99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0D9AD-AFBF-9180-8465-F7D127464D2C}"/>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84908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32EA8-A1C8-48EF-F4DF-3E27A472CE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59004C-BF2C-3CCB-7798-D0C115E7E0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108A8-D4C1-0D26-8A4C-5BBA7C747436}"/>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5" name="Footer Placeholder 4">
            <a:extLst>
              <a:ext uri="{FF2B5EF4-FFF2-40B4-BE49-F238E27FC236}">
                <a16:creationId xmlns:a16="http://schemas.microsoft.com/office/drawing/2014/main" id="{45C7D55E-65EB-7F9D-2105-6EA85F40D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326F8-9CE0-76EF-8453-353B99EFB048}"/>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392162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99C9-86F8-7FCD-C644-B6ED1E504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C0BBF-B52B-5892-EADD-D1C4D7FAF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DD8AF-3987-8524-C835-2C197EE79CA5}"/>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5" name="Footer Placeholder 4">
            <a:extLst>
              <a:ext uri="{FF2B5EF4-FFF2-40B4-BE49-F238E27FC236}">
                <a16:creationId xmlns:a16="http://schemas.microsoft.com/office/drawing/2014/main" id="{638005E4-FFA2-9D99-CC4C-F45BEA0F2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B050F-7AC3-09DB-23FB-7870A9364A37}"/>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34003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6B36-42AB-7471-F2D6-99FECDF81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9CCD7-09AD-3AF9-12B4-D4E771910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F3B1B9-B259-6192-8126-BBBD1147B2BE}"/>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5" name="Footer Placeholder 4">
            <a:extLst>
              <a:ext uri="{FF2B5EF4-FFF2-40B4-BE49-F238E27FC236}">
                <a16:creationId xmlns:a16="http://schemas.microsoft.com/office/drawing/2014/main" id="{8B9D0F70-69AF-6BBC-9017-7CA3423A9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A31B2-D1C7-D4DF-A7D4-DD30E26C9C6C}"/>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4335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9164-EEEA-C971-A683-2655BC23F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9F423-9D90-9BC6-C6C1-C7E59CE74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45308D-8A76-B37F-1B6F-39D6BF97F8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A0E3A6-BEA3-631A-654F-E154C98AA0AA}"/>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6" name="Footer Placeholder 5">
            <a:extLst>
              <a:ext uri="{FF2B5EF4-FFF2-40B4-BE49-F238E27FC236}">
                <a16:creationId xmlns:a16="http://schemas.microsoft.com/office/drawing/2014/main" id="{50C6B3AA-7B31-8400-DED3-5F955AD92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E1E4D-9D0F-2F1E-7DA2-448EE24DD231}"/>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11621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F1022-35CB-2865-468B-C55B659DE6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0D7B61-2FFD-FABB-655E-955CEEE55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8AC80-F21B-485B-EFFA-340567C52F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5D20BF-96D8-CC12-C11D-38B00E6EB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E6C66-FDEC-591B-EF91-3826B2A5C8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A9D32-BEBB-DAB5-F8FE-9EAF734F3EBF}"/>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8" name="Footer Placeholder 7">
            <a:extLst>
              <a:ext uri="{FF2B5EF4-FFF2-40B4-BE49-F238E27FC236}">
                <a16:creationId xmlns:a16="http://schemas.microsoft.com/office/drawing/2014/main" id="{32408587-F4D2-40E9-B4D7-37CDD568F4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7E1E28-B9E8-0B61-B399-1FD1E39E9825}"/>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74077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EE4A-0EC4-8537-35A6-1CC6365BF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0B92E-52E1-F16F-C22B-AB7E0B2AB429}"/>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4" name="Footer Placeholder 3">
            <a:extLst>
              <a:ext uri="{FF2B5EF4-FFF2-40B4-BE49-F238E27FC236}">
                <a16:creationId xmlns:a16="http://schemas.microsoft.com/office/drawing/2014/main" id="{3D223FF7-D2C1-F6F5-32D6-A836EE8004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B7BAA7-9A71-A9C5-0FE2-45DEE806C1C7}"/>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34949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3067D-D356-4164-6D16-5E847121E5F2}"/>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3" name="Footer Placeholder 2">
            <a:extLst>
              <a:ext uri="{FF2B5EF4-FFF2-40B4-BE49-F238E27FC236}">
                <a16:creationId xmlns:a16="http://schemas.microsoft.com/office/drawing/2014/main" id="{63E4AE71-B5C9-9892-17B0-FEED68915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2CB510-94D4-585C-73EA-39EC33567E44}"/>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131096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8F05-3DFA-9184-99D5-5F21B9C49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1E503D-572E-9FFA-B49D-8E4CFCCEA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3575A-B4FB-909A-C63D-85ADE55BE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46FCF-67F2-A85D-FB4E-4F9598591703}"/>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6" name="Footer Placeholder 5">
            <a:extLst>
              <a:ext uri="{FF2B5EF4-FFF2-40B4-BE49-F238E27FC236}">
                <a16:creationId xmlns:a16="http://schemas.microsoft.com/office/drawing/2014/main" id="{120ACB58-CF0D-2DC7-3F30-A8BDE90CC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EAADC-0B70-5629-0A6F-8F31F5BA5905}"/>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26933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86FF-24BE-FA61-8062-045C4B1AA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5D71E6-0FF3-10A2-FB42-F436E1FF9D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079FCB-6FAC-FDB3-E381-C352C32C4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23E0E-E1BD-7341-A733-6B3DB11772DD}"/>
              </a:ext>
            </a:extLst>
          </p:cNvPr>
          <p:cNvSpPr>
            <a:spLocks noGrp="1"/>
          </p:cNvSpPr>
          <p:nvPr>
            <p:ph type="dt" sz="half" idx="10"/>
          </p:nvPr>
        </p:nvSpPr>
        <p:spPr/>
        <p:txBody>
          <a:bodyPr/>
          <a:lstStyle/>
          <a:p>
            <a:fld id="{B3EFB4AF-1BFC-2044-998A-F9E287BF0A69}" type="datetimeFigureOut">
              <a:rPr lang="en-US" smtClean="0"/>
              <a:t>9/5/22</a:t>
            </a:fld>
            <a:endParaRPr lang="en-US"/>
          </a:p>
        </p:txBody>
      </p:sp>
      <p:sp>
        <p:nvSpPr>
          <p:cNvPr id="6" name="Footer Placeholder 5">
            <a:extLst>
              <a:ext uri="{FF2B5EF4-FFF2-40B4-BE49-F238E27FC236}">
                <a16:creationId xmlns:a16="http://schemas.microsoft.com/office/drawing/2014/main" id="{8A05BED5-7878-E086-13BE-869E09952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54639-0372-9BCA-F39C-1901F9C1B239}"/>
              </a:ext>
            </a:extLst>
          </p:cNvPr>
          <p:cNvSpPr>
            <a:spLocks noGrp="1"/>
          </p:cNvSpPr>
          <p:nvPr>
            <p:ph type="sldNum" sz="quarter" idx="12"/>
          </p:nvPr>
        </p:nvSpPr>
        <p:spPr/>
        <p:txBody>
          <a:bodyPr/>
          <a:lstStyle/>
          <a:p>
            <a:fld id="{F607D99C-47F0-D64A-8753-4F7E880AC20E}" type="slidenum">
              <a:rPr lang="en-US" smtClean="0"/>
              <a:t>‹#›</a:t>
            </a:fld>
            <a:endParaRPr lang="en-US"/>
          </a:p>
        </p:txBody>
      </p:sp>
    </p:spTree>
    <p:extLst>
      <p:ext uri="{BB962C8B-B14F-4D97-AF65-F5344CB8AC3E}">
        <p14:creationId xmlns:p14="http://schemas.microsoft.com/office/powerpoint/2010/main" val="313564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F6F4D-A222-4DAA-6161-7861D16CF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C053B6-13C2-2237-5726-A89DFFA95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59A1C-1674-80B4-5642-128446AFE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FB4AF-1BFC-2044-998A-F9E287BF0A69}" type="datetimeFigureOut">
              <a:rPr lang="en-US" smtClean="0"/>
              <a:t>9/5/22</a:t>
            </a:fld>
            <a:endParaRPr lang="en-US"/>
          </a:p>
        </p:txBody>
      </p:sp>
      <p:sp>
        <p:nvSpPr>
          <p:cNvPr id="5" name="Footer Placeholder 4">
            <a:extLst>
              <a:ext uri="{FF2B5EF4-FFF2-40B4-BE49-F238E27FC236}">
                <a16:creationId xmlns:a16="http://schemas.microsoft.com/office/drawing/2014/main" id="{7565B12B-4C0C-3880-36CB-06A6CA47D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CB5C97-E95E-94E8-706A-A784E7A17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7D99C-47F0-D64A-8753-4F7E880AC20E}" type="slidenum">
              <a:rPr lang="en-US" smtClean="0"/>
              <a:t>‹#›</a:t>
            </a:fld>
            <a:endParaRPr lang="en-US"/>
          </a:p>
        </p:txBody>
      </p:sp>
    </p:spTree>
    <p:extLst>
      <p:ext uri="{BB962C8B-B14F-4D97-AF65-F5344CB8AC3E}">
        <p14:creationId xmlns:p14="http://schemas.microsoft.com/office/powerpoint/2010/main" val="43111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hinuing/Bank-Marketing-Campaign-Predic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9D9D0-C9C9-370C-84DA-A1AAFFA1634A}"/>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Bank Marketing Campaign Prediction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A8CF8770-D58F-828F-3217-3DE14CF8C097}"/>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0" marR="0" indent="-228600">
              <a:lnSpc>
                <a:spcPct val="90000"/>
              </a:lnSpc>
              <a:spcBef>
                <a:spcPts val="900"/>
              </a:spcBef>
              <a:spcAft>
                <a:spcPts val="900"/>
              </a:spcAft>
              <a:buFont typeface="Arial" panose="020B0604020202020204" pitchFamily="34" charset="0"/>
              <a:buChar char="•"/>
            </a:pPr>
            <a:r>
              <a:rPr lang="en-US" b="1" dirty="0">
                <a:effectLst/>
              </a:rPr>
              <a:t>Name</a:t>
            </a:r>
            <a:r>
              <a:rPr lang="en-US" dirty="0">
                <a:effectLst/>
              </a:rPr>
              <a:t>: </a:t>
            </a:r>
            <a:r>
              <a:rPr lang="en-US" dirty="0" err="1">
                <a:effectLst/>
              </a:rPr>
              <a:t>Xiaoying</a:t>
            </a:r>
            <a:r>
              <a:rPr lang="en-US" dirty="0">
                <a:effectLst/>
              </a:rPr>
              <a:t> Yang</a:t>
            </a:r>
          </a:p>
          <a:p>
            <a:pPr marL="0" marR="0" indent="-228600">
              <a:lnSpc>
                <a:spcPct val="90000"/>
              </a:lnSpc>
              <a:spcBef>
                <a:spcPts val="900"/>
              </a:spcBef>
              <a:spcAft>
                <a:spcPts val="900"/>
              </a:spcAft>
              <a:buFont typeface="Arial" panose="020B0604020202020204" pitchFamily="34" charset="0"/>
              <a:buChar char="•"/>
            </a:pPr>
            <a:r>
              <a:rPr lang="en-US" b="1" dirty="0">
                <a:effectLst/>
              </a:rPr>
              <a:t>Email</a:t>
            </a:r>
            <a:r>
              <a:rPr lang="en-US" dirty="0">
                <a:effectLst/>
              </a:rPr>
              <a:t>: xiaoyingyy97@outlook.com</a:t>
            </a:r>
          </a:p>
          <a:p>
            <a:pPr marL="0" marR="0" indent="-228600">
              <a:lnSpc>
                <a:spcPct val="90000"/>
              </a:lnSpc>
              <a:spcBef>
                <a:spcPts val="900"/>
              </a:spcBef>
              <a:spcAft>
                <a:spcPts val="900"/>
              </a:spcAft>
              <a:buFont typeface="Arial" panose="020B0604020202020204" pitchFamily="34" charset="0"/>
              <a:buChar char="•"/>
            </a:pPr>
            <a:r>
              <a:rPr lang="en-US" b="1" dirty="0">
                <a:effectLst/>
              </a:rPr>
              <a:t>Country</a:t>
            </a:r>
            <a:r>
              <a:rPr lang="en-US" dirty="0">
                <a:effectLst/>
              </a:rPr>
              <a:t>: United States</a:t>
            </a:r>
          </a:p>
          <a:p>
            <a:pPr marL="0" marR="0" indent="-228600">
              <a:lnSpc>
                <a:spcPct val="90000"/>
              </a:lnSpc>
              <a:spcBef>
                <a:spcPts val="900"/>
              </a:spcBef>
              <a:spcAft>
                <a:spcPts val="900"/>
              </a:spcAft>
              <a:buFont typeface="Arial" panose="020B0604020202020204" pitchFamily="34" charset="0"/>
              <a:buChar char="•"/>
            </a:pPr>
            <a:r>
              <a:rPr lang="en-US" b="1" dirty="0">
                <a:effectLst/>
              </a:rPr>
              <a:t>College:</a:t>
            </a:r>
            <a:r>
              <a:rPr lang="en-US" dirty="0">
                <a:effectLst/>
              </a:rPr>
              <a:t> University of Illinois at Urbana Champaign</a:t>
            </a:r>
          </a:p>
          <a:p>
            <a:pPr marL="0" marR="0" indent="-228600">
              <a:lnSpc>
                <a:spcPct val="90000"/>
              </a:lnSpc>
              <a:spcBef>
                <a:spcPts val="900"/>
              </a:spcBef>
              <a:spcAft>
                <a:spcPts val="900"/>
              </a:spcAft>
              <a:buFont typeface="Arial" panose="020B0604020202020204" pitchFamily="34" charset="0"/>
              <a:buChar char="•"/>
            </a:pPr>
            <a:r>
              <a:rPr lang="en-US" b="1" dirty="0">
                <a:effectLst/>
              </a:rPr>
              <a:t>Specialization:</a:t>
            </a:r>
            <a:r>
              <a:rPr lang="en-US" dirty="0">
                <a:effectLst/>
              </a:rPr>
              <a:t> Data Science</a:t>
            </a:r>
          </a:p>
        </p:txBody>
      </p:sp>
    </p:spTree>
    <p:extLst>
      <p:ext uri="{BB962C8B-B14F-4D97-AF65-F5344CB8AC3E}">
        <p14:creationId xmlns:p14="http://schemas.microsoft.com/office/powerpoint/2010/main" val="239450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p:txBody>
          <a:bodyPr/>
          <a:lstStyle/>
          <a:p>
            <a:r>
              <a:rPr lang="en-US"/>
              <a:t>EDA – loan</a:t>
            </a:r>
            <a:endParaRPr lang="en-US" dirty="0"/>
          </a:p>
        </p:txBody>
      </p:sp>
      <p:pic>
        <p:nvPicPr>
          <p:cNvPr id="5" name="Picture 4" descr="Chart, bar chart, waterfall chart&#10;&#10;Description automatically generated">
            <a:extLst>
              <a:ext uri="{FF2B5EF4-FFF2-40B4-BE49-F238E27FC236}">
                <a16:creationId xmlns:a16="http://schemas.microsoft.com/office/drawing/2014/main" id="{9B602B79-B275-31E3-9E3E-22AC3C4F4587}"/>
              </a:ext>
            </a:extLst>
          </p:cNvPr>
          <p:cNvPicPr>
            <a:picLocks noChangeAspect="1"/>
          </p:cNvPicPr>
          <p:nvPr/>
        </p:nvPicPr>
        <p:blipFill>
          <a:blip r:embed="rId2"/>
          <a:stretch>
            <a:fillRect/>
          </a:stretch>
        </p:blipFill>
        <p:spPr>
          <a:xfrm>
            <a:off x="838200" y="1562769"/>
            <a:ext cx="3911817" cy="2172372"/>
          </a:xfrm>
          <a:prstGeom prst="rect">
            <a:avLst/>
          </a:prstGeom>
        </p:spPr>
      </p:pic>
      <p:pic>
        <p:nvPicPr>
          <p:cNvPr id="7" name="Picture 6" descr="Chart, bar chart&#10;&#10;Description automatically generated">
            <a:extLst>
              <a:ext uri="{FF2B5EF4-FFF2-40B4-BE49-F238E27FC236}">
                <a16:creationId xmlns:a16="http://schemas.microsoft.com/office/drawing/2014/main" id="{70E000FA-4FD0-CB16-2324-6E4490292515}"/>
              </a:ext>
            </a:extLst>
          </p:cNvPr>
          <p:cNvPicPr>
            <a:picLocks noChangeAspect="1"/>
          </p:cNvPicPr>
          <p:nvPr/>
        </p:nvPicPr>
        <p:blipFill>
          <a:blip r:embed="rId3"/>
          <a:stretch>
            <a:fillRect/>
          </a:stretch>
        </p:blipFill>
        <p:spPr>
          <a:xfrm>
            <a:off x="668648" y="3836599"/>
            <a:ext cx="4081369" cy="2259401"/>
          </a:xfrm>
          <a:prstGeom prst="rect">
            <a:avLst/>
          </a:prstGeom>
        </p:spPr>
      </p:pic>
      <p:pic>
        <p:nvPicPr>
          <p:cNvPr id="9" name="Picture 8" descr="Chart, bar chart&#10;&#10;Description automatically generated">
            <a:extLst>
              <a:ext uri="{FF2B5EF4-FFF2-40B4-BE49-F238E27FC236}">
                <a16:creationId xmlns:a16="http://schemas.microsoft.com/office/drawing/2014/main" id="{EC280CA6-A3C1-6D6C-28D3-B096BBFF6ABC}"/>
              </a:ext>
            </a:extLst>
          </p:cNvPr>
          <p:cNvPicPr>
            <a:picLocks noChangeAspect="1"/>
          </p:cNvPicPr>
          <p:nvPr/>
        </p:nvPicPr>
        <p:blipFill>
          <a:blip r:embed="rId4"/>
          <a:stretch>
            <a:fillRect/>
          </a:stretch>
        </p:blipFill>
        <p:spPr>
          <a:xfrm>
            <a:off x="5477934" y="2001806"/>
            <a:ext cx="5875866" cy="3278355"/>
          </a:xfrm>
          <a:prstGeom prst="rect">
            <a:avLst/>
          </a:prstGeom>
        </p:spPr>
      </p:pic>
      <p:sp>
        <p:nvSpPr>
          <p:cNvPr id="10" name="TextBox 9">
            <a:extLst>
              <a:ext uri="{FF2B5EF4-FFF2-40B4-BE49-F238E27FC236}">
                <a16:creationId xmlns:a16="http://schemas.microsoft.com/office/drawing/2014/main" id="{97BC08AE-E5F6-5324-B20B-9EF66056A53F}"/>
              </a:ext>
            </a:extLst>
          </p:cNvPr>
          <p:cNvSpPr txBox="1"/>
          <p:nvPr/>
        </p:nvSpPr>
        <p:spPr>
          <a:xfrm>
            <a:off x="5220759" y="5726668"/>
            <a:ext cx="6714066" cy="369332"/>
          </a:xfrm>
          <a:prstGeom prst="rect">
            <a:avLst/>
          </a:prstGeom>
          <a:noFill/>
        </p:spPr>
        <p:txBody>
          <a:bodyPr wrap="square" rtlCol="0">
            <a:spAutoFit/>
          </a:bodyPr>
          <a:lstStyle/>
          <a:p>
            <a:r>
              <a:rPr lang="en-US" dirty="0"/>
              <a:t>Not too much difference in housing or personal loan clients or both</a:t>
            </a:r>
          </a:p>
        </p:txBody>
      </p:sp>
    </p:spTree>
    <p:extLst>
      <p:ext uri="{BB962C8B-B14F-4D97-AF65-F5344CB8AC3E}">
        <p14:creationId xmlns:p14="http://schemas.microsoft.com/office/powerpoint/2010/main" val="321601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356985"/>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contact</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874815" y="4737393"/>
            <a:ext cx="6096000" cy="923330"/>
          </a:xfrm>
          <a:prstGeom prst="rect">
            <a:avLst/>
          </a:prstGeom>
          <a:noFill/>
        </p:spPr>
        <p:txBody>
          <a:bodyPr wrap="square">
            <a:spAutoFit/>
          </a:bodyPr>
          <a:lstStyle/>
          <a:p>
            <a:r>
              <a:rPr lang="en-US" dirty="0"/>
              <a:t>clients who contacted with cellular are more likely to subscribe</a:t>
            </a:r>
          </a:p>
          <a:p>
            <a:r>
              <a:rPr lang="en-US" dirty="0"/>
              <a:t>probably because when calling telephone, people are not around</a:t>
            </a:r>
          </a:p>
        </p:txBody>
      </p:sp>
      <p:pic>
        <p:nvPicPr>
          <p:cNvPr id="4" name="Picture 3" descr="Chart, waterfall chart&#10;&#10;Description automatically generated">
            <a:extLst>
              <a:ext uri="{FF2B5EF4-FFF2-40B4-BE49-F238E27FC236}">
                <a16:creationId xmlns:a16="http://schemas.microsoft.com/office/drawing/2014/main" id="{62509277-825C-3971-BFCA-C5FBE73AC61E}"/>
              </a:ext>
            </a:extLst>
          </p:cNvPr>
          <p:cNvPicPr>
            <a:picLocks noChangeAspect="1"/>
          </p:cNvPicPr>
          <p:nvPr/>
        </p:nvPicPr>
        <p:blipFill>
          <a:blip r:embed="rId2"/>
          <a:stretch>
            <a:fillRect/>
          </a:stretch>
        </p:blipFill>
        <p:spPr>
          <a:xfrm>
            <a:off x="6256598" y="1654822"/>
            <a:ext cx="5060587" cy="2808624"/>
          </a:xfrm>
          <a:prstGeom prst="rect">
            <a:avLst/>
          </a:prstGeom>
        </p:spPr>
      </p:pic>
    </p:spTree>
    <p:extLst>
      <p:ext uri="{BB962C8B-B14F-4D97-AF65-F5344CB8AC3E}">
        <p14:creationId xmlns:p14="http://schemas.microsoft.com/office/powerpoint/2010/main" val="112102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356985"/>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duration</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874815" y="4551144"/>
            <a:ext cx="6662810" cy="1200329"/>
          </a:xfrm>
          <a:prstGeom prst="rect">
            <a:avLst/>
          </a:prstGeom>
          <a:noFill/>
        </p:spPr>
        <p:txBody>
          <a:bodyPr wrap="square">
            <a:spAutoFit/>
          </a:bodyPr>
          <a:lstStyle/>
          <a:p>
            <a:r>
              <a:rPr lang="en-US" dirty="0"/>
              <a:t>this attribute highly affects the output target (e.g., if duration=0 then y='no'). Yet, the duration is not known before a call is performed. Also, after the end of the call y is obviously known. should be removed</a:t>
            </a:r>
          </a:p>
        </p:txBody>
      </p:sp>
      <p:pic>
        <p:nvPicPr>
          <p:cNvPr id="3" name="Picture 2" descr="Chart&#10;&#10;Description automatically generated">
            <a:extLst>
              <a:ext uri="{FF2B5EF4-FFF2-40B4-BE49-F238E27FC236}">
                <a16:creationId xmlns:a16="http://schemas.microsoft.com/office/drawing/2014/main" id="{79A3BE23-71DF-829E-41ED-0F50D17497A0}"/>
              </a:ext>
            </a:extLst>
          </p:cNvPr>
          <p:cNvPicPr>
            <a:picLocks noChangeAspect="1"/>
          </p:cNvPicPr>
          <p:nvPr/>
        </p:nvPicPr>
        <p:blipFill>
          <a:blip r:embed="rId2"/>
          <a:stretch>
            <a:fillRect/>
          </a:stretch>
        </p:blipFill>
        <p:spPr>
          <a:xfrm>
            <a:off x="6624850" y="1537978"/>
            <a:ext cx="5038300" cy="2928990"/>
          </a:xfrm>
          <a:prstGeom prst="rect">
            <a:avLst/>
          </a:prstGeom>
        </p:spPr>
      </p:pic>
    </p:spTree>
    <p:extLst>
      <p:ext uri="{BB962C8B-B14F-4D97-AF65-F5344CB8AC3E}">
        <p14:creationId xmlns:p14="http://schemas.microsoft.com/office/powerpoint/2010/main" val="252342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31984" y="-677337"/>
            <a:ext cx="4846320" cy="2898648"/>
          </a:xfrm>
        </p:spPr>
        <p:txBody>
          <a:bodyPr vert="horz" lIns="91440" tIns="45720" rIns="91440" bIns="45720" rtlCol="0" anchor="b">
            <a:normAutofit/>
          </a:bodyPr>
          <a:lstStyle/>
          <a:p>
            <a:r>
              <a:rPr lang="en-US" sz="5400"/>
              <a:t>EDA – date</a:t>
            </a:r>
          </a:p>
        </p:txBody>
      </p:sp>
      <p:sp>
        <p:nvSpPr>
          <p:cNvPr id="14" name="Rectangle 13">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Chart, bar chart&#10;&#10;Description automatically generated">
            <a:extLst>
              <a:ext uri="{FF2B5EF4-FFF2-40B4-BE49-F238E27FC236}">
                <a16:creationId xmlns:a16="http://schemas.microsoft.com/office/drawing/2014/main" id="{2B03DB3E-9CA2-2A62-B987-7AA8EE7F611E}"/>
              </a:ext>
            </a:extLst>
          </p:cNvPr>
          <p:cNvPicPr>
            <a:picLocks noChangeAspect="1"/>
          </p:cNvPicPr>
          <p:nvPr/>
        </p:nvPicPr>
        <p:blipFill>
          <a:blip r:embed="rId2"/>
          <a:stretch>
            <a:fillRect/>
          </a:stretch>
        </p:blipFill>
        <p:spPr>
          <a:xfrm>
            <a:off x="6260956" y="254012"/>
            <a:ext cx="5441001" cy="3019754"/>
          </a:xfrm>
          <a:prstGeom prst="rect">
            <a:avLst/>
          </a:prstGeom>
        </p:spPr>
      </p:pic>
      <p:sp>
        <p:nvSpPr>
          <p:cNvPr id="16" name="Rectangle 15">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bar chart&#10;&#10;Description automatically generated">
            <a:extLst>
              <a:ext uri="{FF2B5EF4-FFF2-40B4-BE49-F238E27FC236}">
                <a16:creationId xmlns:a16="http://schemas.microsoft.com/office/drawing/2014/main" id="{82D69EBA-9870-9C8F-3F8F-D1305775E4B4}"/>
              </a:ext>
            </a:extLst>
          </p:cNvPr>
          <p:cNvPicPr>
            <a:picLocks noChangeAspect="1"/>
          </p:cNvPicPr>
          <p:nvPr/>
        </p:nvPicPr>
        <p:blipFill>
          <a:blip r:embed="rId3"/>
          <a:stretch>
            <a:fillRect/>
          </a:stretch>
        </p:blipFill>
        <p:spPr>
          <a:xfrm>
            <a:off x="6260956" y="3584233"/>
            <a:ext cx="5441001" cy="3019754"/>
          </a:xfrm>
          <a:prstGeom prst="rect">
            <a:avLst/>
          </a:prstGeom>
        </p:spPr>
      </p:pic>
      <p:sp>
        <p:nvSpPr>
          <p:cNvPr id="11" name="TextBox 10">
            <a:extLst>
              <a:ext uri="{FF2B5EF4-FFF2-40B4-BE49-F238E27FC236}">
                <a16:creationId xmlns:a16="http://schemas.microsoft.com/office/drawing/2014/main" id="{3B573D6F-0FEE-BB4E-40A2-19EDC5527307}"/>
              </a:ext>
            </a:extLst>
          </p:cNvPr>
          <p:cNvSpPr txBox="1"/>
          <p:nvPr/>
        </p:nvSpPr>
        <p:spPr>
          <a:xfrm>
            <a:off x="831984" y="2700420"/>
            <a:ext cx="5356873" cy="1477328"/>
          </a:xfrm>
          <a:prstGeom prst="rect">
            <a:avLst/>
          </a:prstGeom>
          <a:noFill/>
        </p:spPr>
        <p:txBody>
          <a:bodyPr wrap="square">
            <a:spAutoFit/>
          </a:bodyPr>
          <a:lstStyle/>
          <a:p>
            <a:pPr algn="l"/>
            <a:r>
              <a:rPr lang="en-US" b="1" dirty="0">
                <a:solidFill>
                  <a:srgbClr val="000000"/>
                </a:solidFill>
                <a:latin typeface="Helvetica Neue" panose="02000503000000020004" pitchFamily="2" charset="0"/>
              </a:rPr>
              <a:t>Month:</a:t>
            </a:r>
          </a:p>
          <a:p>
            <a:pPr algn="l"/>
            <a:r>
              <a:rPr lang="en-US" b="0" i="0" dirty="0">
                <a:solidFill>
                  <a:srgbClr val="000000"/>
                </a:solidFill>
                <a:effectLst/>
                <a:latin typeface="Helvetica Neue" panose="02000503000000020004" pitchFamily="2" charset="0"/>
              </a:rPr>
              <a:t>It looks like there are more subscribers at the beginning (March) and towards the end (Dec., Sep, Oct.) of the year</a:t>
            </a:r>
          </a:p>
          <a:p>
            <a:pPr algn="l"/>
            <a:r>
              <a:rPr lang="en-US" b="0" i="0" dirty="0">
                <a:solidFill>
                  <a:srgbClr val="000000"/>
                </a:solidFill>
                <a:effectLst/>
                <a:latin typeface="Helvetica Neue" panose="02000503000000020004" pitchFamily="2" charset="0"/>
              </a:rPr>
              <a:t>Not for sure because lacking Jan and Feb.</a:t>
            </a:r>
          </a:p>
        </p:txBody>
      </p:sp>
      <p:sp>
        <p:nvSpPr>
          <p:cNvPr id="15" name="TextBox 14">
            <a:extLst>
              <a:ext uri="{FF2B5EF4-FFF2-40B4-BE49-F238E27FC236}">
                <a16:creationId xmlns:a16="http://schemas.microsoft.com/office/drawing/2014/main" id="{A2D652D6-0419-B9AE-C472-63075518744A}"/>
              </a:ext>
            </a:extLst>
          </p:cNvPr>
          <p:cNvSpPr txBox="1"/>
          <p:nvPr/>
        </p:nvSpPr>
        <p:spPr>
          <a:xfrm>
            <a:off x="853897" y="5094110"/>
            <a:ext cx="6100762" cy="646331"/>
          </a:xfrm>
          <a:prstGeom prst="rect">
            <a:avLst/>
          </a:prstGeom>
          <a:noFill/>
        </p:spPr>
        <p:txBody>
          <a:bodyPr wrap="square">
            <a:spAutoFit/>
          </a:bodyPr>
          <a:lstStyle/>
          <a:p>
            <a:r>
              <a:rPr lang="en-US" b="1" dirty="0">
                <a:solidFill>
                  <a:srgbClr val="000000"/>
                </a:solidFill>
                <a:latin typeface="Helvetica Neue" panose="02000503000000020004" pitchFamily="2" charset="0"/>
              </a:rPr>
              <a:t>Day of week:</a:t>
            </a:r>
          </a:p>
          <a:p>
            <a:r>
              <a:rPr lang="en-US" b="0" i="0" dirty="0">
                <a:solidFill>
                  <a:srgbClr val="000000"/>
                </a:solidFill>
                <a:effectLst/>
                <a:latin typeface="Helvetica Neue" panose="02000503000000020004" pitchFamily="2" charset="0"/>
              </a:rPr>
              <a:t>Not too much difference</a:t>
            </a:r>
            <a:endParaRPr lang="en-US" dirty="0"/>
          </a:p>
        </p:txBody>
      </p:sp>
    </p:spTree>
    <p:extLst>
      <p:ext uri="{BB962C8B-B14F-4D97-AF65-F5344CB8AC3E}">
        <p14:creationId xmlns:p14="http://schemas.microsoft.com/office/powerpoint/2010/main" val="264665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campaign</a:t>
            </a:r>
          </a:p>
        </p:txBody>
      </p:sp>
      <p:sp>
        <p:nvSpPr>
          <p:cNvPr id="20" name="Freeform: Shape 1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descr="Chart&#10;&#10;Description automatically generated">
            <a:extLst>
              <a:ext uri="{FF2B5EF4-FFF2-40B4-BE49-F238E27FC236}">
                <a16:creationId xmlns:a16="http://schemas.microsoft.com/office/drawing/2014/main" id="{C7CE5536-F9B7-5EA3-7E06-6BC550CF7596}"/>
              </a:ext>
            </a:extLst>
          </p:cNvPr>
          <p:cNvPicPr>
            <a:picLocks noChangeAspect="1"/>
          </p:cNvPicPr>
          <p:nvPr/>
        </p:nvPicPr>
        <p:blipFill>
          <a:blip r:embed="rId2"/>
          <a:stretch>
            <a:fillRect/>
          </a:stretch>
        </p:blipFill>
        <p:spPr>
          <a:xfrm>
            <a:off x="6651243" y="1872989"/>
            <a:ext cx="4939504" cy="272907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4" name="Freeform: Shape 2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5" name="TextBox 14">
            <a:extLst>
              <a:ext uri="{FF2B5EF4-FFF2-40B4-BE49-F238E27FC236}">
                <a16:creationId xmlns:a16="http://schemas.microsoft.com/office/drawing/2014/main" id="{5219BF3F-8B28-26E2-E3FC-DDF6FC803CCE}"/>
              </a:ext>
            </a:extLst>
          </p:cNvPr>
          <p:cNvSpPr txBox="1"/>
          <p:nvPr/>
        </p:nvSpPr>
        <p:spPr>
          <a:xfrm>
            <a:off x="1204913" y="4760535"/>
            <a:ext cx="6096000" cy="646331"/>
          </a:xfrm>
          <a:prstGeom prst="rect">
            <a:avLst/>
          </a:prstGeom>
          <a:noFill/>
        </p:spPr>
        <p:txBody>
          <a:bodyPr wrap="square">
            <a:spAutoFit/>
          </a:bodyPr>
          <a:lstStyle/>
          <a:p>
            <a:r>
              <a:rPr lang="en-US" b="0" i="0" dirty="0">
                <a:solidFill>
                  <a:srgbClr val="000000"/>
                </a:solidFill>
                <a:effectLst/>
                <a:latin typeface="Helvetica Neue" panose="02000503000000020004" pitchFamily="2" charset="0"/>
              </a:rPr>
              <a:t>lower than subscribe ratio -&gt; more campaign contacted, less subscribe</a:t>
            </a:r>
            <a:endParaRPr lang="en-US" dirty="0"/>
          </a:p>
        </p:txBody>
      </p:sp>
    </p:spTree>
    <p:extLst>
      <p:ext uri="{BB962C8B-B14F-4D97-AF65-F5344CB8AC3E}">
        <p14:creationId xmlns:p14="http://schemas.microsoft.com/office/powerpoint/2010/main" val="302298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87732" cy="2630297"/>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a:t>
            </a:r>
            <a:r>
              <a:rPr lang="en-US" sz="6000" kern="1200" dirty="0" err="1">
                <a:solidFill>
                  <a:schemeClr val="tx1"/>
                </a:solidFill>
                <a:latin typeface="+mj-lt"/>
                <a:ea typeface="+mj-ea"/>
                <a:cs typeface="+mj-cs"/>
              </a:rPr>
              <a:t>pdays</a:t>
            </a:r>
            <a:r>
              <a:rPr lang="en-US" sz="6000" kern="1200" dirty="0">
                <a:solidFill>
                  <a:schemeClr val="tx1"/>
                </a:solidFill>
                <a:latin typeface="+mj-lt"/>
                <a:ea typeface="+mj-ea"/>
                <a:cs typeface="+mj-cs"/>
              </a:rPr>
              <a:t> -&gt; converted to if contacted</a:t>
            </a:r>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Chart, waterfall chart, treemap chart&#10;&#10;Description automatically generated">
            <a:extLst>
              <a:ext uri="{FF2B5EF4-FFF2-40B4-BE49-F238E27FC236}">
                <a16:creationId xmlns:a16="http://schemas.microsoft.com/office/drawing/2014/main" id="{3E17E8EB-9232-B2A1-3272-20072823C5B0}"/>
              </a:ext>
            </a:extLst>
          </p:cNvPr>
          <p:cNvPicPr>
            <a:picLocks noChangeAspect="1"/>
          </p:cNvPicPr>
          <p:nvPr/>
        </p:nvPicPr>
        <p:blipFill>
          <a:blip r:embed="rId2"/>
          <a:stretch>
            <a:fillRect/>
          </a:stretch>
        </p:blipFill>
        <p:spPr>
          <a:xfrm>
            <a:off x="6651243" y="1891512"/>
            <a:ext cx="4939504" cy="269202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BFCBF093-A6B3-0EEB-9971-3F527C442ABB}"/>
              </a:ext>
            </a:extLst>
          </p:cNvPr>
          <p:cNvSpPr txBox="1"/>
          <p:nvPr/>
        </p:nvSpPr>
        <p:spPr>
          <a:xfrm>
            <a:off x="1204913" y="4760535"/>
            <a:ext cx="6096000" cy="369332"/>
          </a:xfrm>
          <a:prstGeom prst="rect">
            <a:avLst/>
          </a:prstGeom>
          <a:noFill/>
        </p:spPr>
        <p:txBody>
          <a:bodyPr wrap="square">
            <a:spAutoFit/>
          </a:bodyPr>
          <a:lstStyle/>
          <a:p>
            <a:r>
              <a:rPr lang="en-US" dirty="0"/>
              <a:t>Contacted clients would more likely to subscribe</a:t>
            </a:r>
          </a:p>
        </p:txBody>
      </p:sp>
    </p:spTree>
    <p:extLst>
      <p:ext uri="{BB962C8B-B14F-4D97-AF65-F5344CB8AC3E}">
        <p14:creationId xmlns:p14="http://schemas.microsoft.com/office/powerpoint/2010/main" val="4119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87732" cy="2630297"/>
          </a:xfrm>
        </p:spPr>
        <p:txBody>
          <a:bodyPr vert="horz" lIns="91440" tIns="45720" rIns="91440" bIns="45720" rtlCol="0" anchor="b">
            <a:normAutofit fontScale="90000"/>
          </a:bodyPr>
          <a:lstStyle/>
          <a:p>
            <a:pPr algn="ctr"/>
            <a:r>
              <a:rPr lang="en-US" sz="6000" kern="1200" dirty="0">
                <a:solidFill>
                  <a:schemeClr val="tx1"/>
                </a:solidFill>
                <a:latin typeface="+mj-lt"/>
                <a:ea typeface="+mj-ea"/>
                <a:cs typeface="+mj-cs"/>
              </a:rPr>
              <a:t>EDA – </a:t>
            </a:r>
            <a:r>
              <a:rPr lang="en-US" sz="6000" dirty="0"/>
              <a:t>Previous Campaign Contacted Times</a:t>
            </a:r>
            <a:endParaRPr lang="en-US" sz="6000" kern="1200" dirty="0">
              <a:solidFill>
                <a:schemeClr val="tx1"/>
              </a:solidFill>
              <a:latin typeface="+mj-lt"/>
              <a:ea typeface="+mj-ea"/>
              <a:cs typeface="+mj-cs"/>
            </a:endParaRPr>
          </a:p>
        </p:txBody>
      </p:sp>
      <p:sp>
        <p:nvSpPr>
          <p:cNvPr id="15" name="Freeform: Shape 14">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BFCBF093-A6B3-0EEB-9971-3F527C442ABB}"/>
              </a:ext>
            </a:extLst>
          </p:cNvPr>
          <p:cNvSpPr txBox="1"/>
          <p:nvPr/>
        </p:nvSpPr>
        <p:spPr>
          <a:xfrm>
            <a:off x="1204913" y="4760535"/>
            <a:ext cx="6096000" cy="369332"/>
          </a:xfrm>
          <a:prstGeom prst="rect">
            <a:avLst/>
          </a:prstGeom>
          <a:noFill/>
        </p:spPr>
        <p:txBody>
          <a:bodyPr wrap="square">
            <a:spAutoFit/>
          </a:bodyPr>
          <a:lstStyle/>
          <a:p>
            <a:r>
              <a:rPr lang="en-US" dirty="0"/>
              <a:t>more contacted -&gt; relatively more subscribe</a:t>
            </a:r>
          </a:p>
        </p:txBody>
      </p:sp>
      <p:pic>
        <p:nvPicPr>
          <p:cNvPr id="4" name="Picture 3" descr="Chart, bar chart&#10;&#10;Description automatically generated">
            <a:extLst>
              <a:ext uri="{FF2B5EF4-FFF2-40B4-BE49-F238E27FC236}">
                <a16:creationId xmlns:a16="http://schemas.microsoft.com/office/drawing/2014/main" id="{617DB005-60D9-834F-149C-921E97B1CC26}"/>
              </a:ext>
            </a:extLst>
          </p:cNvPr>
          <p:cNvPicPr>
            <a:picLocks noChangeAspect="1"/>
          </p:cNvPicPr>
          <p:nvPr/>
        </p:nvPicPr>
        <p:blipFill>
          <a:blip r:embed="rId2"/>
          <a:stretch>
            <a:fillRect/>
          </a:stretch>
        </p:blipFill>
        <p:spPr>
          <a:xfrm>
            <a:off x="5986463" y="1547575"/>
            <a:ext cx="5587942" cy="3119239"/>
          </a:xfrm>
          <a:prstGeom prst="rect">
            <a:avLst/>
          </a:prstGeom>
        </p:spPr>
      </p:pic>
    </p:spTree>
    <p:extLst>
      <p:ext uri="{BB962C8B-B14F-4D97-AF65-F5344CB8AC3E}">
        <p14:creationId xmlns:p14="http://schemas.microsoft.com/office/powerpoint/2010/main" val="84245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previous campaign subscription</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Chart, bar chart&#10;&#10;Description automatically generated">
            <a:extLst>
              <a:ext uri="{FF2B5EF4-FFF2-40B4-BE49-F238E27FC236}">
                <a16:creationId xmlns:a16="http://schemas.microsoft.com/office/drawing/2014/main" id="{F98B5E44-5ACC-4012-D65F-4955C903662E}"/>
              </a:ext>
            </a:extLst>
          </p:cNvPr>
          <p:cNvPicPr>
            <a:picLocks noChangeAspect="1"/>
          </p:cNvPicPr>
          <p:nvPr/>
        </p:nvPicPr>
        <p:blipFill rotWithShape="1">
          <a:blip r:embed="rId2"/>
          <a:srcRect t="2564"/>
          <a:stretch/>
        </p:blipFill>
        <p:spPr>
          <a:xfrm>
            <a:off x="6651243" y="1901959"/>
            <a:ext cx="4939504" cy="267113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AFCAA4AF-E93C-3BA0-FA2C-96823DB7740C}"/>
              </a:ext>
            </a:extLst>
          </p:cNvPr>
          <p:cNvSpPr txBox="1"/>
          <p:nvPr/>
        </p:nvSpPr>
        <p:spPr>
          <a:xfrm>
            <a:off x="1414462" y="4858911"/>
            <a:ext cx="5233049" cy="646331"/>
          </a:xfrm>
          <a:prstGeom prst="rect">
            <a:avLst/>
          </a:prstGeom>
          <a:noFill/>
        </p:spPr>
        <p:txBody>
          <a:bodyPr wrap="square">
            <a:spAutoFit/>
          </a:bodyPr>
          <a:lstStyle/>
          <a:p>
            <a:r>
              <a:rPr lang="en-US" dirty="0"/>
              <a:t>Clients who attended last campaign are more likely to subscribe</a:t>
            </a:r>
          </a:p>
        </p:txBody>
      </p:sp>
    </p:spTree>
    <p:extLst>
      <p:ext uri="{BB962C8B-B14F-4D97-AF65-F5344CB8AC3E}">
        <p14:creationId xmlns:p14="http://schemas.microsoft.com/office/powerpoint/2010/main" val="217391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p:txBody>
          <a:bodyPr/>
          <a:lstStyle/>
          <a:p>
            <a:r>
              <a:rPr lang="en-US" dirty="0"/>
              <a:t>EDA – social and economic context attributes</a:t>
            </a:r>
          </a:p>
        </p:txBody>
      </p:sp>
      <p:pic>
        <p:nvPicPr>
          <p:cNvPr id="4" name="Picture 3" descr="Chart&#10;&#10;Description automatically generated">
            <a:extLst>
              <a:ext uri="{FF2B5EF4-FFF2-40B4-BE49-F238E27FC236}">
                <a16:creationId xmlns:a16="http://schemas.microsoft.com/office/drawing/2014/main" id="{8936E2A4-2DAE-EA89-F613-A96E1ECCC916}"/>
              </a:ext>
            </a:extLst>
          </p:cNvPr>
          <p:cNvPicPr>
            <a:picLocks noChangeAspect="1"/>
          </p:cNvPicPr>
          <p:nvPr/>
        </p:nvPicPr>
        <p:blipFill>
          <a:blip r:embed="rId2"/>
          <a:stretch>
            <a:fillRect/>
          </a:stretch>
        </p:blipFill>
        <p:spPr>
          <a:xfrm>
            <a:off x="594519" y="1736854"/>
            <a:ext cx="3886200" cy="2322888"/>
          </a:xfrm>
          <a:prstGeom prst="rect">
            <a:avLst/>
          </a:prstGeom>
        </p:spPr>
      </p:pic>
      <p:sp>
        <p:nvSpPr>
          <p:cNvPr id="6" name="TextBox 5">
            <a:extLst>
              <a:ext uri="{FF2B5EF4-FFF2-40B4-BE49-F238E27FC236}">
                <a16:creationId xmlns:a16="http://schemas.microsoft.com/office/drawing/2014/main" id="{8C404D4D-6E94-AD9A-1EDF-BA13B1F06097}"/>
              </a:ext>
            </a:extLst>
          </p:cNvPr>
          <p:cNvSpPr txBox="1"/>
          <p:nvPr/>
        </p:nvSpPr>
        <p:spPr>
          <a:xfrm>
            <a:off x="1719262" y="1367522"/>
            <a:ext cx="6096000" cy="369332"/>
          </a:xfrm>
          <a:prstGeom prst="rect">
            <a:avLst/>
          </a:prstGeom>
          <a:noFill/>
        </p:spPr>
        <p:txBody>
          <a:bodyPr wrap="square">
            <a:spAutoFit/>
          </a:bodyPr>
          <a:lstStyle/>
          <a:p>
            <a:r>
              <a:rPr lang="en-US" dirty="0" err="1"/>
              <a:t>emp.var.rate</a:t>
            </a:r>
            <a:endParaRPr lang="en-US" dirty="0"/>
          </a:p>
        </p:txBody>
      </p:sp>
      <p:sp>
        <p:nvSpPr>
          <p:cNvPr id="8" name="TextBox 7">
            <a:extLst>
              <a:ext uri="{FF2B5EF4-FFF2-40B4-BE49-F238E27FC236}">
                <a16:creationId xmlns:a16="http://schemas.microsoft.com/office/drawing/2014/main" id="{A9D4AED8-4EC6-5A69-F4AC-B8265ED22AE2}"/>
              </a:ext>
            </a:extLst>
          </p:cNvPr>
          <p:cNvSpPr txBox="1"/>
          <p:nvPr/>
        </p:nvSpPr>
        <p:spPr>
          <a:xfrm>
            <a:off x="1714500" y="4105908"/>
            <a:ext cx="6100762" cy="369332"/>
          </a:xfrm>
          <a:prstGeom prst="rect">
            <a:avLst/>
          </a:prstGeom>
          <a:noFill/>
        </p:spPr>
        <p:txBody>
          <a:bodyPr wrap="square">
            <a:spAutoFit/>
          </a:bodyPr>
          <a:lstStyle/>
          <a:p>
            <a:r>
              <a:rPr lang="en-US" dirty="0" err="1"/>
              <a:t>cons.price.idx</a:t>
            </a:r>
            <a:endParaRPr lang="en-US" dirty="0"/>
          </a:p>
        </p:txBody>
      </p:sp>
      <p:sp>
        <p:nvSpPr>
          <p:cNvPr id="10" name="TextBox 9">
            <a:extLst>
              <a:ext uri="{FF2B5EF4-FFF2-40B4-BE49-F238E27FC236}">
                <a16:creationId xmlns:a16="http://schemas.microsoft.com/office/drawing/2014/main" id="{BC3AE46E-DF81-BF06-D12C-104C2EA5F91B}"/>
              </a:ext>
            </a:extLst>
          </p:cNvPr>
          <p:cNvSpPr txBox="1"/>
          <p:nvPr/>
        </p:nvSpPr>
        <p:spPr>
          <a:xfrm>
            <a:off x="5889624" y="1367522"/>
            <a:ext cx="6100762" cy="369332"/>
          </a:xfrm>
          <a:prstGeom prst="rect">
            <a:avLst/>
          </a:prstGeom>
          <a:noFill/>
        </p:spPr>
        <p:txBody>
          <a:bodyPr wrap="square">
            <a:spAutoFit/>
          </a:bodyPr>
          <a:lstStyle/>
          <a:p>
            <a:r>
              <a:rPr lang="en-US" dirty="0" err="1"/>
              <a:t>cons.conf.idx</a:t>
            </a:r>
            <a:endParaRPr lang="en-US" dirty="0"/>
          </a:p>
        </p:txBody>
      </p:sp>
      <p:pic>
        <p:nvPicPr>
          <p:cNvPr id="12" name="Picture 11" descr="Chart, bar chart&#10;&#10;Description automatically generated">
            <a:extLst>
              <a:ext uri="{FF2B5EF4-FFF2-40B4-BE49-F238E27FC236}">
                <a16:creationId xmlns:a16="http://schemas.microsoft.com/office/drawing/2014/main" id="{DC546B01-0E73-6128-EDC1-5C1569B10C40}"/>
              </a:ext>
            </a:extLst>
          </p:cNvPr>
          <p:cNvPicPr>
            <a:picLocks noChangeAspect="1"/>
          </p:cNvPicPr>
          <p:nvPr/>
        </p:nvPicPr>
        <p:blipFill>
          <a:blip r:embed="rId3"/>
          <a:stretch>
            <a:fillRect/>
          </a:stretch>
        </p:blipFill>
        <p:spPr>
          <a:xfrm>
            <a:off x="711200" y="4445148"/>
            <a:ext cx="3769519" cy="2236010"/>
          </a:xfrm>
          <a:prstGeom prst="rect">
            <a:avLst/>
          </a:prstGeom>
        </p:spPr>
      </p:pic>
      <p:sp>
        <p:nvSpPr>
          <p:cNvPr id="15" name="TextBox 14">
            <a:extLst>
              <a:ext uri="{FF2B5EF4-FFF2-40B4-BE49-F238E27FC236}">
                <a16:creationId xmlns:a16="http://schemas.microsoft.com/office/drawing/2014/main" id="{755939DA-C0CB-38F6-E77B-37F49C40BA14}"/>
              </a:ext>
            </a:extLst>
          </p:cNvPr>
          <p:cNvSpPr txBox="1"/>
          <p:nvPr/>
        </p:nvSpPr>
        <p:spPr>
          <a:xfrm>
            <a:off x="6091238" y="4138497"/>
            <a:ext cx="6100762" cy="369332"/>
          </a:xfrm>
          <a:prstGeom prst="rect">
            <a:avLst/>
          </a:prstGeom>
          <a:noFill/>
        </p:spPr>
        <p:txBody>
          <a:bodyPr wrap="square">
            <a:spAutoFit/>
          </a:bodyPr>
          <a:lstStyle/>
          <a:p>
            <a:r>
              <a:rPr lang="en-US" dirty="0" err="1"/>
              <a:t>euribor</a:t>
            </a:r>
            <a:endParaRPr lang="en-US" dirty="0"/>
          </a:p>
        </p:txBody>
      </p:sp>
      <p:pic>
        <p:nvPicPr>
          <p:cNvPr id="17" name="Picture 16" descr="Chart, bar chart&#10;&#10;Description automatically generated">
            <a:extLst>
              <a:ext uri="{FF2B5EF4-FFF2-40B4-BE49-F238E27FC236}">
                <a16:creationId xmlns:a16="http://schemas.microsoft.com/office/drawing/2014/main" id="{DC5F9A29-C67B-12C2-C046-71832D533CA6}"/>
              </a:ext>
            </a:extLst>
          </p:cNvPr>
          <p:cNvPicPr>
            <a:picLocks noChangeAspect="1"/>
          </p:cNvPicPr>
          <p:nvPr/>
        </p:nvPicPr>
        <p:blipFill>
          <a:blip r:embed="rId4"/>
          <a:stretch>
            <a:fillRect/>
          </a:stretch>
        </p:blipFill>
        <p:spPr>
          <a:xfrm>
            <a:off x="4991893" y="1774254"/>
            <a:ext cx="3648075" cy="2034656"/>
          </a:xfrm>
          <a:prstGeom prst="rect">
            <a:avLst/>
          </a:prstGeom>
        </p:spPr>
      </p:pic>
      <p:pic>
        <p:nvPicPr>
          <p:cNvPr id="19" name="Picture 18" descr="Chart&#10;&#10;Description automatically generated">
            <a:extLst>
              <a:ext uri="{FF2B5EF4-FFF2-40B4-BE49-F238E27FC236}">
                <a16:creationId xmlns:a16="http://schemas.microsoft.com/office/drawing/2014/main" id="{65F68FB5-1586-E164-EB09-A68836EB6E81}"/>
              </a:ext>
            </a:extLst>
          </p:cNvPr>
          <p:cNvPicPr>
            <a:picLocks noChangeAspect="1"/>
          </p:cNvPicPr>
          <p:nvPr/>
        </p:nvPicPr>
        <p:blipFill>
          <a:blip r:embed="rId5"/>
          <a:stretch>
            <a:fillRect/>
          </a:stretch>
        </p:blipFill>
        <p:spPr>
          <a:xfrm>
            <a:off x="4872036" y="4507829"/>
            <a:ext cx="3421063" cy="2052638"/>
          </a:xfrm>
          <a:prstGeom prst="rect">
            <a:avLst/>
          </a:prstGeom>
        </p:spPr>
      </p:pic>
      <p:sp>
        <p:nvSpPr>
          <p:cNvPr id="21" name="TextBox 20">
            <a:extLst>
              <a:ext uri="{FF2B5EF4-FFF2-40B4-BE49-F238E27FC236}">
                <a16:creationId xmlns:a16="http://schemas.microsoft.com/office/drawing/2014/main" id="{096DB2E9-07F5-F6D3-50DA-0112EADF77B5}"/>
              </a:ext>
            </a:extLst>
          </p:cNvPr>
          <p:cNvSpPr txBox="1"/>
          <p:nvPr/>
        </p:nvSpPr>
        <p:spPr>
          <a:xfrm>
            <a:off x="9712324" y="1386222"/>
            <a:ext cx="6100762" cy="369332"/>
          </a:xfrm>
          <a:prstGeom prst="rect">
            <a:avLst/>
          </a:prstGeom>
          <a:noFill/>
        </p:spPr>
        <p:txBody>
          <a:bodyPr wrap="square">
            <a:spAutoFit/>
          </a:bodyPr>
          <a:lstStyle/>
          <a:p>
            <a:r>
              <a:rPr lang="en-US" dirty="0" err="1"/>
              <a:t>nr.employed</a:t>
            </a:r>
            <a:endParaRPr lang="en-US" dirty="0"/>
          </a:p>
        </p:txBody>
      </p:sp>
      <p:pic>
        <p:nvPicPr>
          <p:cNvPr id="23" name="Picture 22" descr="Chart, bar chart&#10;&#10;Description automatically generated">
            <a:extLst>
              <a:ext uri="{FF2B5EF4-FFF2-40B4-BE49-F238E27FC236}">
                <a16:creationId xmlns:a16="http://schemas.microsoft.com/office/drawing/2014/main" id="{BDE43F71-BF4D-CBF5-C083-A115369B9C24}"/>
              </a:ext>
            </a:extLst>
          </p:cNvPr>
          <p:cNvPicPr>
            <a:picLocks noChangeAspect="1"/>
          </p:cNvPicPr>
          <p:nvPr/>
        </p:nvPicPr>
        <p:blipFill>
          <a:blip r:embed="rId6"/>
          <a:stretch>
            <a:fillRect/>
          </a:stretch>
        </p:blipFill>
        <p:spPr>
          <a:xfrm>
            <a:off x="8507054" y="1781454"/>
            <a:ext cx="3483332" cy="2034657"/>
          </a:xfrm>
          <a:prstGeom prst="rect">
            <a:avLst/>
          </a:prstGeom>
        </p:spPr>
      </p:pic>
      <p:sp>
        <p:nvSpPr>
          <p:cNvPr id="25" name="TextBox 24">
            <a:extLst>
              <a:ext uri="{FF2B5EF4-FFF2-40B4-BE49-F238E27FC236}">
                <a16:creationId xmlns:a16="http://schemas.microsoft.com/office/drawing/2014/main" id="{65A2D4F4-0F00-546B-5755-F14A2C615644}"/>
              </a:ext>
            </a:extLst>
          </p:cNvPr>
          <p:cNvSpPr txBox="1"/>
          <p:nvPr/>
        </p:nvSpPr>
        <p:spPr>
          <a:xfrm>
            <a:off x="8770936" y="4655846"/>
            <a:ext cx="3421064" cy="1200329"/>
          </a:xfrm>
          <a:prstGeom prst="rect">
            <a:avLst/>
          </a:prstGeom>
          <a:noFill/>
        </p:spPr>
        <p:txBody>
          <a:bodyPr wrap="square">
            <a:spAutoFit/>
          </a:bodyPr>
          <a:lstStyle/>
          <a:p>
            <a:pPr algn="l"/>
            <a:r>
              <a:rPr lang="en-US" b="0" i="0" dirty="0">
                <a:solidFill>
                  <a:srgbClr val="000000"/>
                </a:solidFill>
                <a:effectLst/>
                <a:latin typeface="Helvetica Neue" panose="02000503000000020004" pitchFamily="2" charset="0"/>
              </a:rPr>
              <a:t>why number of employee was float?</a:t>
            </a:r>
          </a:p>
          <a:p>
            <a:pPr algn="l"/>
            <a:r>
              <a:rPr lang="en-US" b="0" i="0" dirty="0">
                <a:solidFill>
                  <a:srgbClr val="000000"/>
                </a:solidFill>
                <a:effectLst/>
                <a:latin typeface="Helvetica Neue" panose="02000503000000020004" pitchFamily="2" charset="0"/>
              </a:rPr>
              <a:t>looks like less </a:t>
            </a:r>
            <a:r>
              <a:rPr lang="en-US" b="0" i="0" dirty="0" err="1">
                <a:solidFill>
                  <a:srgbClr val="000000"/>
                </a:solidFill>
                <a:effectLst/>
                <a:latin typeface="Helvetica Neue" panose="02000503000000020004" pitchFamily="2" charset="0"/>
              </a:rPr>
              <a:t>nr.employed</a:t>
            </a:r>
            <a:r>
              <a:rPr lang="en-US" b="0" i="0" dirty="0">
                <a:solidFill>
                  <a:srgbClr val="000000"/>
                </a:solidFill>
                <a:effectLst/>
                <a:latin typeface="Helvetica Neue" panose="02000503000000020004" pitchFamily="2" charset="0"/>
              </a:rPr>
              <a:t> yields more subscribe</a:t>
            </a:r>
          </a:p>
        </p:txBody>
      </p:sp>
    </p:spTree>
    <p:extLst>
      <p:ext uri="{BB962C8B-B14F-4D97-AF65-F5344CB8AC3E}">
        <p14:creationId xmlns:p14="http://schemas.microsoft.com/office/powerpoint/2010/main" val="189514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36A6C85-AA8D-72FC-CEFE-6F05DD4F1F72}"/>
              </a:ext>
            </a:extLst>
          </p:cNvPr>
          <p:cNvSpPr txBox="1">
            <a:spLocks/>
          </p:cNvSpPr>
          <p:nvPr/>
        </p:nvSpPr>
        <p:spPr>
          <a:xfrm>
            <a:off x="956826" y="1112969"/>
            <a:ext cx="3937298" cy="4166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rgbClr val="FFFFFF"/>
                </a:solidFill>
                <a:latin typeface="+mj-lt"/>
                <a:ea typeface="+mj-ea"/>
                <a:cs typeface="+mj-cs"/>
              </a:rPr>
              <a:t>EDA</a:t>
            </a:r>
            <a:r>
              <a:rPr lang="en-US" altLang="zh-CN" kern="1200">
                <a:solidFill>
                  <a:srgbClr val="FFFFFF"/>
                </a:solidFill>
                <a:latin typeface="+mj-lt"/>
                <a:ea typeface="+mj-ea"/>
                <a:cs typeface="+mj-cs"/>
              </a:rPr>
              <a:t> Conclusion</a:t>
            </a:r>
            <a:endParaRPr lang="en-US" kern="1200">
              <a:solidFill>
                <a:srgbClr val="FFFFFF"/>
              </a:solidFill>
              <a:latin typeface="+mj-lt"/>
              <a:ea typeface="+mj-ea"/>
              <a:cs typeface="+mj-cs"/>
            </a:endParaRPr>
          </a:p>
        </p:txBody>
      </p:sp>
      <p:sp>
        <p:nvSpPr>
          <p:cNvPr id="39" name="Freeform: Shape 3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D528905-C52D-A312-7F2F-8B39D0C4EFCB}"/>
              </a:ext>
            </a:extLst>
          </p:cNvPr>
          <p:cNvSpPr txBox="1"/>
          <p:nvPr/>
        </p:nvSpPr>
        <p:spPr>
          <a:xfrm>
            <a:off x="6096000" y="820880"/>
            <a:ext cx="5257799" cy="488935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i="0" dirty="0">
                <a:effectLst/>
              </a:rPr>
              <a:t>Youth and Elder (students and retired) are more likely to subscribe</a:t>
            </a:r>
          </a:p>
          <a:p>
            <a:pPr indent="-228600">
              <a:lnSpc>
                <a:spcPct val="90000"/>
              </a:lnSpc>
              <a:spcAft>
                <a:spcPts val="600"/>
              </a:spcAft>
              <a:buFont typeface="Arial" panose="020B0604020202020204" pitchFamily="34" charset="0"/>
              <a:buChar char="•"/>
            </a:pPr>
            <a:r>
              <a:rPr lang="en-US" sz="1500" b="0" i="0" dirty="0">
                <a:effectLst/>
              </a:rPr>
              <a:t>unknown, single &gt; married, divorced</a:t>
            </a:r>
          </a:p>
          <a:p>
            <a:pPr indent="-228600">
              <a:lnSpc>
                <a:spcPct val="90000"/>
              </a:lnSpc>
              <a:spcAft>
                <a:spcPts val="600"/>
              </a:spcAft>
              <a:buFont typeface="Arial" panose="020B0604020202020204" pitchFamily="34" charset="0"/>
              <a:buChar char="•"/>
            </a:pPr>
            <a:r>
              <a:rPr lang="en-US" sz="1500" b="0" i="0" dirty="0">
                <a:effectLst/>
              </a:rPr>
              <a:t>higher education level yield higher rate of subscription</a:t>
            </a:r>
          </a:p>
          <a:p>
            <a:pPr indent="-228600">
              <a:lnSpc>
                <a:spcPct val="90000"/>
              </a:lnSpc>
              <a:spcAft>
                <a:spcPts val="600"/>
              </a:spcAft>
              <a:buFont typeface="Arial" panose="020B0604020202020204" pitchFamily="34" charset="0"/>
              <a:buChar char="•"/>
            </a:pPr>
            <a:r>
              <a:rPr lang="en-US" sz="1500" b="0" i="0" dirty="0">
                <a:effectLst/>
              </a:rPr>
              <a:t>No credits default &gt; yes (but only 3 people)</a:t>
            </a:r>
          </a:p>
          <a:p>
            <a:pPr indent="-228600">
              <a:lnSpc>
                <a:spcPct val="90000"/>
              </a:lnSpc>
              <a:spcAft>
                <a:spcPts val="600"/>
              </a:spcAft>
              <a:buFont typeface="Arial" panose="020B0604020202020204" pitchFamily="34" charset="0"/>
              <a:buChar char="•"/>
            </a:pPr>
            <a:r>
              <a:rPr lang="en-US" sz="1500" b="0" i="0" dirty="0">
                <a:effectLst/>
              </a:rPr>
              <a:t>loan, regardless personal or housing, has no much influence on the subscribe</a:t>
            </a:r>
          </a:p>
          <a:p>
            <a:pPr indent="-228600">
              <a:lnSpc>
                <a:spcPct val="90000"/>
              </a:lnSpc>
              <a:spcAft>
                <a:spcPts val="600"/>
              </a:spcAft>
              <a:buFont typeface="Arial" panose="020B0604020202020204" pitchFamily="34" charset="0"/>
              <a:buChar char="•"/>
            </a:pPr>
            <a:r>
              <a:rPr lang="en-US" sz="1500" b="0" i="0" dirty="0">
                <a:effectLst/>
              </a:rPr>
              <a:t>clients who contacted with cellular are more likely to subscribe, probably because when calling telephone, people are not around</a:t>
            </a:r>
          </a:p>
          <a:p>
            <a:pPr indent="-228600">
              <a:lnSpc>
                <a:spcPct val="90000"/>
              </a:lnSpc>
              <a:spcAft>
                <a:spcPts val="600"/>
              </a:spcAft>
              <a:buFont typeface="Arial" panose="020B0604020202020204" pitchFamily="34" charset="0"/>
              <a:buChar char="•"/>
            </a:pPr>
            <a:r>
              <a:rPr lang="en-US" sz="1500" b="0" i="0" dirty="0">
                <a:effectLst/>
              </a:rPr>
              <a:t>There are more subscribers at the beginning (March) and towards the end (Dec., Sep, Oct.) of the year, but no much difference based on each day of week</a:t>
            </a:r>
          </a:p>
          <a:p>
            <a:pPr indent="-228600">
              <a:lnSpc>
                <a:spcPct val="90000"/>
              </a:lnSpc>
              <a:spcAft>
                <a:spcPts val="600"/>
              </a:spcAft>
              <a:buFont typeface="Arial" panose="020B0604020202020204" pitchFamily="34" charset="0"/>
              <a:buChar char="•"/>
            </a:pPr>
            <a:r>
              <a:rPr lang="en-US" sz="1500" b="0" i="0" dirty="0">
                <a:effectLst/>
              </a:rPr>
              <a:t>lower than subscribe ratio -&gt; more contacted in this campaign, less subscribe</a:t>
            </a:r>
          </a:p>
          <a:p>
            <a:pPr indent="-228600">
              <a:lnSpc>
                <a:spcPct val="90000"/>
              </a:lnSpc>
              <a:spcAft>
                <a:spcPts val="600"/>
              </a:spcAft>
              <a:buFont typeface="Arial" panose="020B0604020202020204" pitchFamily="34" charset="0"/>
              <a:buChar char="•"/>
            </a:pPr>
            <a:r>
              <a:rPr lang="en-US" sz="1500" b="0" i="0" dirty="0">
                <a:effectLst/>
              </a:rPr>
              <a:t>Client who was last contacted subscribe more, the more contacts performed before this campaign, the more chance the clients will subscribe and clients who attended last campaign are more likely to subscribe</a:t>
            </a:r>
          </a:p>
        </p:txBody>
      </p:sp>
      <p:sp>
        <p:nvSpPr>
          <p:cNvPr id="45" name="Freeform: Shape 4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2923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9D9D0-C9C9-370C-84DA-A1AAFFA1634A}"/>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Content</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15" name="TextBox 3">
            <a:extLst>
              <a:ext uri="{FF2B5EF4-FFF2-40B4-BE49-F238E27FC236}">
                <a16:creationId xmlns:a16="http://schemas.microsoft.com/office/drawing/2014/main" id="{959DAF16-F997-3F5F-808C-E0BDFE9762F0}"/>
              </a:ext>
            </a:extLst>
          </p:cNvPr>
          <p:cNvGraphicFramePr/>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18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36A6C85-AA8D-72FC-CEFE-6F05DD4F1F72}"/>
              </a:ext>
            </a:extLst>
          </p:cNvPr>
          <p:cNvSpPr txBox="1">
            <a:spLocks/>
          </p:cNvSpPr>
          <p:nvPr/>
        </p:nvSpPr>
        <p:spPr>
          <a:xfrm>
            <a:off x="493776" y="640823"/>
            <a:ext cx="3559883" cy="558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CN" sz="5400" b="1" kern="1200" dirty="0">
                <a:solidFill>
                  <a:schemeClr val="tx1"/>
                </a:solidFill>
                <a:latin typeface="+mj-lt"/>
                <a:ea typeface="+mj-ea"/>
                <a:cs typeface="+mj-cs"/>
              </a:rPr>
              <a:t>Feature Engineering</a:t>
            </a:r>
          </a:p>
        </p:txBody>
      </p:sp>
      <p:sp>
        <p:nvSpPr>
          <p:cNvPr id="2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extBox 2">
            <a:extLst>
              <a:ext uri="{FF2B5EF4-FFF2-40B4-BE49-F238E27FC236}">
                <a16:creationId xmlns:a16="http://schemas.microsoft.com/office/drawing/2014/main" id="{457404C7-0DE5-14D7-43D5-48E242B42244}"/>
              </a:ext>
            </a:extLst>
          </p:cNvPr>
          <p:cNvGraphicFramePr/>
          <p:nvPr>
            <p:extLst>
              <p:ext uri="{D42A27DB-BD31-4B8C-83A1-F6EECF244321}">
                <p14:modId xmlns:p14="http://schemas.microsoft.com/office/powerpoint/2010/main" val="378840581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03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136A6C85-AA8D-72FC-CEFE-6F05DD4F1F72}"/>
              </a:ext>
            </a:extLst>
          </p:cNvPr>
          <p:cNvSpPr txBox="1">
            <a:spLocks/>
          </p:cNvSpPr>
          <p:nvPr/>
        </p:nvSpPr>
        <p:spPr>
          <a:xfrm>
            <a:off x="5894962" y="479493"/>
            <a:ext cx="54588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CN" b="1" kern="1200" dirty="0">
                <a:solidFill>
                  <a:schemeClr val="tx1"/>
                </a:solidFill>
                <a:latin typeface="+mj-lt"/>
                <a:ea typeface="+mj-ea"/>
                <a:cs typeface="+mj-cs"/>
              </a:rPr>
              <a:t>Modeling</a:t>
            </a:r>
            <a:endParaRPr lang="en-US" b="1" kern="1200" dirty="0">
              <a:solidFill>
                <a:schemeClr val="tx1"/>
              </a:solidFill>
              <a:latin typeface="+mj-lt"/>
              <a:ea typeface="+mj-ea"/>
              <a:cs typeface="+mj-cs"/>
            </a:endParaRP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B7DF2012-6E71-3555-A0CA-04C0B4F0ABB2}"/>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dirty="0"/>
              <a:t>Comparing</a:t>
            </a:r>
            <a:r>
              <a:rPr lang="en-US" altLang="zh-CN"/>
              <a:t> </a:t>
            </a:r>
            <a:r>
              <a:rPr lang="en-US" altLang="zh-CN" dirty="0"/>
              <a:t>with</a:t>
            </a:r>
            <a:r>
              <a:rPr lang="en-US" altLang="zh-CN"/>
              <a:t> </a:t>
            </a:r>
            <a:r>
              <a:rPr lang="en-US" altLang="zh-CN" dirty="0"/>
              <a:t>different</a:t>
            </a:r>
            <a:r>
              <a:rPr lang="en-US" altLang="zh-CN"/>
              <a:t> </a:t>
            </a:r>
            <a:r>
              <a:rPr lang="en-US" altLang="zh-CN" dirty="0"/>
              <a:t>resampling</a:t>
            </a:r>
            <a:r>
              <a:rPr lang="en-US" altLang="zh-CN"/>
              <a:t> </a:t>
            </a:r>
            <a:r>
              <a:rPr lang="en-US" altLang="zh-CN" dirty="0"/>
              <a:t>methods</a:t>
            </a:r>
            <a:r>
              <a:rPr lang="en-US" altLang="zh-CN"/>
              <a:t> </a:t>
            </a:r>
            <a:r>
              <a:rPr lang="en-US" altLang="zh-CN" dirty="0"/>
              <a:t>performance,</a:t>
            </a:r>
            <a:r>
              <a:rPr lang="en-US" altLang="zh-CN"/>
              <a:t> </a:t>
            </a:r>
            <a:r>
              <a:rPr lang="en-US" altLang="zh-CN" dirty="0"/>
              <a:t>overall</a:t>
            </a:r>
            <a:r>
              <a:rPr lang="en-US" altLang="zh-CN"/>
              <a:t> </a:t>
            </a:r>
            <a:r>
              <a:rPr lang="en-US" altLang="zh-CN" dirty="0"/>
              <a:t>SMOTE</a:t>
            </a:r>
            <a:r>
              <a:rPr lang="en-US" altLang="zh-CN"/>
              <a:t> </a:t>
            </a:r>
            <a:r>
              <a:rPr lang="en-US" altLang="zh-CN" dirty="0"/>
              <a:t>method</a:t>
            </a:r>
            <a:r>
              <a:rPr lang="en-US" altLang="zh-CN"/>
              <a:t> </a:t>
            </a:r>
            <a:r>
              <a:rPr lang="en-US" altLang="zh-CN" dirty="0"/>
              <a:t>highly</a:t>
            </a:r>
            <a:r>
              <a:rPr lang="en-US" altLang="zh-CN"/>
              <a:t> </a:t>
            </a:r>
            <a:r>
              <a:rPr lang="en-US" altLang="zh-CN" dirty="0"/>
              <a:t>increased</a:t>
            </a:r>
            <a:r>
              <a:rPr lang="en-US" altLang="zh-CN"/>
              <a:t> </a:t>
            </a:r>
            <a:r>
              <a:rPr lang="en-US" altLang="zh-CN" dirty="0"/>
              <a:t>the</a:t>
            </a:r>
            <a:r>
              <a:rPr lang="en-US" altLang="zh-CN"/>
              <a:t> </a:t>
            </a:r>
            <a:r>
              <a:rPr lang="en-US" altLang="zh-CN" dirty="0"/>
              <a:t>test</a:t>
            </a:r>
            <a:r>
              <a:rPr lang="en-US" altLang="zh-CN"/>
              <a:t> </a:t>
            </a:r>
            <a:r>
              <a:rPr lang="en-US" altLang="zh-CN" dirty="0"/>
              <a:t>accuracy</a:t>
            </a:r>
            <a:r>
              <a:rPr lang="en-US" altLang="zh-CN"/>
              <a:t> </a:t>
            </a:r>
            <a:r>
              <a:rPr lang="en-US" altLang="zh-CN" dirty="0"/>
              <a:t>of</a:t>
            </a:r>
            <a:r>
              <a:rPr lang="en-US" altLang="zh-CN"/>
              <a:t> </a:t>
            </a:r>
            <a:r>
              <a:rPr lang="en-US" altLang="zh-CN" dirty="0"/>
              <a:t>logistic</a:t>
            </a:r>
            <a:r>
              <a:rPr lang="en-US" altLang="zh-CN"/>
              <a:t> </a:t>
            </a:r>
            <a:r>
              <a:rPr lang="en-US" altLang="zh-CN" dirty="0"/>
              <a:t>regression</a:t>
            </a:r>
            <a:r>
              <a:rPr lang="en-US" altLang="zh-CN"/>
              <a:t> </a:t>
            </a:r>
            <a:r>
              <a:rPr lang="en-US" altLang="zh-CN" dirty="0"/>
              <a:t>and</a:t>
            </a:r>
            <a:r>
              <a:rPr lang="en-US" altLang="zh-CN"/>
              <a:t> </a:t>
            </a:r>
            <a:r>
              <a:rPr lang="en-US" altLang="zh-CN" dirty="0"/>
              <a:t>ANN</a:t>
            </a:r>
            <a:r>
              <a:rPr lang="en-US" altLang="zh-CN"/>
              <a:t> </a:t>
            </a:r>
            <a:r>
              <a:rPr lang="en-US" altLang="zh-CN" dirty="0"/>
              <a:t>model,</a:t>
            </a:r>
            <a:r>
              <a:rPr lang="en-US" altLang="zh-CN"/>
              <a:t> </a:t>
            </a:r>
            <a:r>
              <a:rPr lang="en-US" altLang="zh-CN" dirty="0"/>
              <a:t>while</a:t>
            </a:r>
            <a:r>
              <a:rPr lang="en-US" altLang="zh-CN"/>
              <a:t> </a:t>
            </a:r>
            <a:r>
              <a:rPr lang="en-US" altLang="zh-CN" dirty="0"/>
              <a:t>SMOTE</a:t>
            </a:r>
            <a:r>
              <a:rPr lang="en-US" altLang="zh-CN"/>
              <a:t> </a:t>
            </a:r>
            <a:r>
              <a:rPr lang="en-US" altLang="zh-CN" dirty="0"/>
              <a:t>method</a:t>
            </a:r>
            <a:r>
              <a:rPr lang="en-US" altLang="zh-CN"/>
              <a:t> </a:t>
            </a:r>
            <a:r>
              <a:rPr lang="en-US" altLang="zh-CN" dirty="0"/>
              <a:t>slightly</a:t>
            </a:r>
            <a:r>
              <a:rPr lang="en-US" altLang="zh-CN"/>
              <a:t> </a:t>
            </a:r>
            <a:r>
              <a:rPr lang="en-US" altLang="zh-CN" dirty="0"/>
              <a:t>decreased</a:t>
            </a:r>
            <a:r>
              <a:rPr lang="en-US" altLang="zh-CN"/>
              <a:t> </a:t>
            </a:r>
            <a:r>
              <a:rPr lang="en-US" altLang="zh-CN" dirty="0"/>
              <a:t>the</a:t>
            </a:r>
            <a:r>
              <a:rPr lang="en-US" altLang="zh-CN"/>
              <a:t> </a:t>
            </a:r>
            <a:r>
              <a:rPr lang="en-US" altLang="zh-CN" dirty="0"/>
              <a:t>accuracy</a:t>
            </a:r>
            <a:r>
              <a:rPr lang="en-US" altLang="zh-CN"/>
              <a:t> </a:t>
            </a:r>
            <a:r>
              <a:rPr lang="en-US" altLang="zh-CN" dirty="0"/>
              <a:t>of</a:t>
            </a:r>
            <a:r>
              <a:rPr lang="en-US" altLang="zh-CN"/>
              <a:t> </a:t>
            </a:r>
            <a:r>
              <a:rPr lang="en-US" altLang="zh-CN" dirty="0"/>
              <a:t>random</a:t>
            </a:r>
            <a:r>
              <a:rPr lang="en-US" altLang="zh-CN"/>
              <a:t> </a:t>
            </a:r>
            <a:r>
              <a:rPr lang="en-US" altLang="zh-CN" dirty="0"/>
              <a:t>forest</a:t>
            </a:r>
            <a:r>
              <a:rPr lang="en-US" altLang="zh-CN"/>
              <a:t> </a:t>
            </a:r>
            <a:r>
              <a:rPr lang="en-US" altLang="zh-CN" dirty="0"/>
              <a:t>model</a:t>
            </a:r>
            <a:endParaRPr lang="en-US" altLang="zh-CN"/>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ltLang="zh-CN" dirty="0"/>
              <a:t>Due</a:t>
            </a:r>
            <a:r>
              <a:rPr lang="en-US" altLang="zh-CN"/>
              <a:t> </a:t>
            </a:r>
            <a:r>
              <a:rPr lang="en-US" altLang="zh-CN" dirty="0"/>
              <a:t>the</a:t>
            </a:r>
            <a:r>
              <a:rPr lang="en-US" altLang="zh-CN"/>
              <a:t> </a:t>
            </a:r>
            <a:r>
              <a:rPr lang="en-US" altLang="zh-CN" dirty="0"/>
              <a:t>bagging</a:t>
            </a:r>
            <a:r>
              <a:rPr lang="en-US" altLang="zh-CN"/>
              <a:t> </a:t>
            </a:r>
            <a:r>
              <a:rPr lang="en-US" altLang="zh-CN" dirty="0"/>
              <a:t>method</a:t>
            </a:r>
            <a:r>
              <a:rPr lang="en-US" altLang="zh-CN"/>
              <a:t> </a:t>
            </a:r>
            <a:r>
              <a:rPr lang="en-US" altLang="zh-CN" dirty="0"/>
              <a:t>and</a:t>
            </a:r>
            <a:r>
              <a:rPr lang="en-US" altLang="zh-CN"/>
              <a:t> </a:t>
            </a:r>
            <a:r>
              <a:rPr lang="en-US" altLang="zh-CN" dirty="0"/>
              <a:t>better</a:t>
            </a:r>
            <a:r>
              <a:rPr lang="en-US" altLang="zh-CN"/>
              <a:t> </a:t>
            </a:r>
            <a:r>
              <a:rPr lang="en-US" altLang="zh-CN" dirty="0"/>
              <a:t>performance,</a:t>
            </a:r>
            <a:r>
              <a:rPr lang="en-US" altLang="zh-CN"/>
              <a:t> </a:t>
            </a:r>
            <a:r>
              <a:rPr lang="en-US" altLang="zh-CN" dirty="0"/>
              <a:t>the</a:t>
            </a:r>
            <a:r>
              <a:rPr lang="en-US" altLang="zh-CN"/>
              <a:t> </a:t>
            </a:r>
            <a:r>
              <a:rPr lang="en-US" altLang="zh-CN" dirty="0"/>
              <a:t>random</a:t>
            </a:r>
            <a:r>
              <a:rPr lang="en-US" altLang="zh-CN"/>
              <a:t> </a:t>
            </a:r>
            <a:r>
              <a:rPr lang="en-US" altLang="zh-CN" dirty="0"/>
              <a:t>forest</a:t>
            </a:r>
            <a:r>
              <a:rPr lang="en-US" altLang="zh-CN"/>
              <a:t> </a:t>
            </a:r>
            <a:r>
              <a:rPr lang="en-US" altLang="zh-CN" dirty="0"/>
              <a:t>model</a:t>
            </a:r>
            <a:r>
              <a:rPr lang="en-US" altLang="zh-CN"/>
              <a:t> </a:t>
            </a:r>
            <a:r>
              <a:rPr lang="en-US" altLang="zh-CN" dirty="0"/>
              <a:t>with</a:t>
            </a:r>
            <a:r>
              <a:rPr lang="en-US" altLang="zh-CN"/>
              <a:t> </a:t>
            </a:r>
            <a:r>
              <a:rPr lang="en-US" altLang="zh-CN" dirty="0"/>
              <a:t>random</a:t>
            </a:r>
            <a:r>
              <a:rPr lang="en-US" altLang="zh-CN"/>
              <a:t> </a:t>
            </a:r>
            <a:r>
              <a:rPr lang="en-US" altLang="zh-CN" dirty="0"/>
              <a:t>resampling</a:t>
            </a:r>
            <a:r>
              <a:rPr lang="en-US" altLang="zh-CN"/>
              <a:t> </a:t>
            </a:r>
            <a:r>
              <a:rPr lang="en-US" altLang="zh-CN" dirty="0"/>
              <a:t>method</a:t>
            </a:r>
            <a:r>
              <a:rPr lang="en-US" altLang="zh-CN"/>
              <a:t> </a:t>
            </a:r>
            <a:r>
              <a:rPr lang="en-US" altLang="zh-CN" dirty="0"/>
              <a:t>was</a:t>
            </a:r>
            <a:r>
              <a:rPr lang="en-US" altLang="zh-CN"/>
              <a:t> </a:t>
            </a:r>
            <a:r>
              <a:rPr lang="en-US" altLang="zh-CN" dirty="0"/>
              <a:t>chosen</a:t>
            </a:r>
            <a:r>
              <a:rPr lang="en-US" altLang="zh-CN"/>
              <a:t> </a:t>
            </a:r>
            <a:r>
              <a:rPr lang="en-US" altLang="zh-CN" dirty="0"/>
              <a:t>to</a:t>
            </a:r>
            <a:r>
              <a:rPr lang="en-US" altLang="zh-CN"/>
              <a:t> </a:t>
            </a:r>
            <a:r>
              <a:rPr lang="en-US" altLang="zh-CN" dirty="0"/>
              <a:t>be</a:t>
            </a:r>
            <a:r>
              <a:rPr lang="en-US" altLang="zh-CN"/>
              <a:t> </a:t>
            </a:r>
            <a:r>
              <a:rPr lang="en-US" altLang="zh-CN" dirty="0"/>
              <a:t>the</a:t>
            </a:r>
            <a:r>
              <a:rPr lang="en-US" altLang="zh-CN"/>
              <a:t> </a:t>
            </a:r>
            <a:r>
              <a:rPr lang="en-US" altLang="zh-CN" dirty="0"/>
              <a:t>model</a:t>
            </a:r>
            <a:r>
              <a:rPr lang="en-US" altLang="zh-CN"/>
              <a:t> </a:t>
            </a:r>
            <a:r>
              <a:rPr lang="en-US" altLang="zh-CN" dirty="0"/>
              <a:t>for</a:t>
            </a:r>
            <a:r>
              <a:rPr lang="en-US" altLang="zh-CN"/>
              <a:t> </a:t>
            </a:r>
            <a:r>
              <a:rPr lang="en-US" altLang="zh-CN" dirty="0"/>
              <a:t>use</a:t>
            </a:r>
            <a:endParaRPr lang="en-US"/>
          </a:p>
        </p:txBody>
      </p:sp>
      <p:graphicFrame>
        <p:nvGraphicFramePr>
          <p:cNvPr id="2" name="Table 1">
            <a:extLst>
              <a:ext uri="{FF2B5EF4-FFF2-40B4-BE49-F238E27FC236}">
                <a16:creationId xmlns:a16="http://schemas.microsoft.com/office/drawing/2014/main" id="{E59F629E-7BEC-5471-CD5A-0AA3EFD6C662}"/>
              </a:ext>
            </a:extLst>
          </p:cNvPr>
          <p:cNvGraphicFramePr>
            <a:graphicFrameLocks noGrp="1"/>
          </p:cNvGraphicFramePr>
          <p:nvPr>
            <p:extLst>
              <p:ext uri="{D42A27DB-BD31-4B8C-83A1-F6EECF244321}">
                <p14:modId xmlns:p14="http://schemas.microsoft.com/office/powerpoint/2010/main" val="1523447581"/>
              </p:ext>
            </p:extLst>
          </p:nvPr>
        </p:nvGraphicFramePr>
        <p:xfrm>
          <a:off x="703182" y="2731612"/>
          <a:ext cx="4777383" cy="1225033"/>
        </p:xfrm>
        <a:graphic>
          <a:graphicData uri="http://schemas.openxmlformats.org/drawingml/2006/table">
            <a:tbl>
              <a:tblPr>
                <a:tableStyleId>{5C22544A-7EE6-4342-B048-85BDC9FD1C3A}</a:tableStyleId>
              </a:tblPr>
              <a:tblGrid>
                <a:gridCol w="1430006">
                  <a:extLst>
                    <a:ext uri="{9D8B030D-6E8A-4147-A177-3AD203B41FA5}">
                      <a16:colId xmlns:a16="http://schemas.microsoft.com/office/drawing/2014/main" val="3467702387"/>
                    </a:ext>
                  </a:extLst>
                </a:gridCol>
                <a:gridCol w="1379865">
                  <a:extLst>
                    <a:ext uri="{9D8B030D-6E8A-4147-A177-3AD203B41FA5}">
                      <a16:colId xmlns:a16="http://schemas.microsoft.com/office/drawing/2014/main" val="3693051368"/>
                    </a:ext>
                  </a:extLst>
                </a:gridCol>
                <a:gridCol w="1060399">
                  <a:extLst>
                    <a:ext uri="{9D8B030D-6E8A-4147-A177-3AD203B41FA5}">
                      <a16:colId xmlns:a16="http://schemas.microsoft.com/office/drawing/2014/main" val="4160737905"/>
                    </a:ext>
                  </a:extLst>
                </a:gridCol>
                <a:gridCol w="907113">
                  <a:extLst>
                    <a:ext uri="{9D8B030D-6E8A-4147-A177-3AD203B41FA5}">
                      <a16:colId xmlns:a16="http://schemas.microsoft.com/office/drawing/2014/main" val="3068439224"/>
                    </a:ext>
                  </a:extLst>
                </a:gridCol>
              </a:tblGrid>
              <a:tr h="591715">
                <a:tc>
                  <a:txBody>
                    <a:bodyPr/>
                    <a:lstStyle/>
                    <a:p>
                      <a:pPr algn="ctr" fontAlgn="b"/>
                      <a:endParaRPr lang="en-US" sz="1800" b="0"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b="1" u="none" strike="noStrike">
                          <a:effectLst/>
                        </a:rPr>
                        <a:t>Logistic Regression</a:t>
                      </a:r>
                      <a:endParaRPr lang="en-US" sz="1800" b="1"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b="1" u="none" strike="noStrike">
                          <a:effectLst/>
                        </a:rPr>
                        <a:t>Random Forest</a:t>
                      </a:r>
                      <a:endParaRPr lang="en-US" sz="1800" b="1"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b="1" u="none" strike="noStrike">
                          <a:effectLst/>
                        </a:rPr>
                        <a:t>ANN</a:t>
                      </a:r>
                      <a:endParaRPr lang="en-US" sz="1800" b="1" i="0" u="none" strike="noStrike">
                        <a:solidFill>
                          <a:srgbClr val="000000"/>
                        </a:solidFill>
                        <a:effectLst/>
                        <a:latin typeface="Calibri" panose="020F0502020204030204" pitchFamily="34" charset="0"/>
                      </a:endParaRPr>
                    </a:p>
                  </a:txBody>
                  <a:tcPr marL="8596" marR="8596" marT="8596" marB="0" anchor="b"/>
                </a:tc>
                <a:extLst>
                  <a:ext uri="{0D108BD9-81ED-4DB2-BD59-A6C34878D82A}">
                    <a16:rowId xmlns:a16="http://schemas.microsoft.com/office/drawing/2014/main" val="1715550197"/>
                  </a:ext>
                </a:extLst>
              </a:tr>
              <a:tr h="316659">
                <a:tc>
                  <a:txBody>
                    <a:bodyPr/>
                    <a:lstStyle/>
                    <a:p>
                      <a:pPr algn="ctr" fontAlgn="b"/>
                      <a:r>
                        <a:rPr lang="en-US" sz="1800" b="1" u="none" strike="noStrike">
                          <a:effectLst/>
                        </a:rPr>
                        <a:t>Resampling</a:t>
                      </a:r>
                      <a:endParaRPr lang="en-US" sz="1800" b="1"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u="none" strike="noStrike">
                          <a:effectLst/>
                        </a:rPr>
                        <a:t>73.48%</a:t>
                      </a:r>
                      <a:endParaRPr lang="en-US" sz="1800" b="0"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u="none" strike="noStrike">
                          <a:effectLst/>
                        </a:rPr>
                        <a:t>94.91%</a:t>
                      </a:r>
                      <a:endParaRPr lang="en-US" sz="1800" b="0"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u="none" strike="noStrike">
                          <a:effectLst/>
                        </a:rPr>
                        <a:t>72.95%</a:t>
                      </a:r>
                      <a:endParaRPr lang="en-US" sz="1800" b="0" i="0" u="none" strike="noStrike">
                        <a:solidFill>
                          <a:srgbClr val="000000"/>
                        </a:solidFill>
                        <a:effectLst/>
                        <a:latin typeface="Calibri" panose="020F0502020204030204" pitchFamily="34" charset="0"/>
                      </a:endParaRPr>
                    </a:p>
                  </a:txBody>
                  <a:tcPr marL="8596" marR="8596" marT="8596" marB="0" anchor="b"/>
                </a:tc>
                <a:extLst>
                  <a:ext uri="{0D108BD9-81ED-4DB2-BD59-A6C34878D82A}">
                    <a16:rowId xmlns:a16="http://schemas.microsoft.com/office/drawing/2014/main" val="1272306383"/>
                  </a:ext>
                </a:extLst>
              </a:tr>
              <a:tr h="316659">
                <a:tc>
                  <a:txBody>
                    <a:bodyPr/>
                    <a:lstStyle/>
                    <a:p>
                      <a:pPr algn="ctr" fontAlgn="b"/>
                      <a:r>
                        <a:rPr lang="en-US" sz="1800" b="1" u="none" strike="noStrike">
                          <a:effectLst/>
                        </a:rPr>
                        <a:t>SMOTE</a:t>
                      </a:r>
                      <a:endParaRPr lang="en-US" sz="1800" b="1"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u="none" strike="noStrike">
                          <a:effectLst/>
                        </a:rPr>
                        <a:t>89.22%</a:t>
                      </a:r>
                      <a:endParaRPr lang="en-US" sz="1800" b="0"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u="none" strike="noStrike">
                          <a:effectLst/>
                        </a:rPr>
                        <a:t>92.98%</a:t>
                      </a:r>
                      <a:endParaRPr lang="en-US" sz="1800" b="0" i="0" u="none" strike="noStrike">
                        <a:solidFill>
                          <a:srgbClr val="000000"/>
                        </a:solidFill>
                        <a:effectLst/>
                        <a:latin typeface="Calibri" panose="020F0502020204030204" pitchFamily="34" charset="0"/>
                      </a:endParaRPr>
                    </a:p>
                  </a:txBody>
                  <a:tcPr marL="8596" marR="8596" marT="8596" marB="0" anchor="b"/>
                </a:tc>
                <a:tc>
                  <a:txBody>
                    <a:bodyPr/>
                    <a:lstStyle/>
                    <a:p>
                      <a:pPr algn="ctr" fontAlgn="b"/>
                      <a:r>
                        <a:rPr lang="en-US" sz="1800" u="none" strike="noStrike">
                          <a:effectLst/>
                        </a:rPr>
                        <a:t>88.09%</a:t>
                      </a:r>
                      <a:endParaRPr lang="en-US" sz="1800" b="0" i="0" u="none" strike="noStrike">
                        <a:solidFill>
                          <a:srgbClr val="000000"/>
                        </a:solidFill>
                        <a:effectLst/>
                        <a:latin typeface="Calibri" panose="020F0502020204030204" pitchFamily="34" charset="0"/>
                      </a:endParaRPr>
                    </a:p>
                  </a:txBody>
                  <a:tcPr marL="8596" marR="8596" marT="8596" marB="0" anchor="b"/>
                </a:tc>
                <a:extLst>
                  <a:ext uri="{0D108BD9-81ED-4DB2-BD59-A6C34878D82A}">
                    <a16:rowId xmlns:a16="http://schemas.microsoft.com/office/drawing/2014/main" val="1372506392"/>
                  </a:ext>
                </a:extLst>
              </a:tr>
            </a:tbl>
          </a:graphicData>
        </a:graphic>
      </p:graphicFrame>
    </p:spTree>
    <p:extLst>
      <p:ext uri="{BB962C8B-B14F-4D97-AF65-F5344CB8AC3E}">
        <p14:creationId xmlns:p14="http://schemas.microsoft.com/office/powerpoint/2010/main" val="66996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164A3-8B20-7DA6-9BFB-93C25100C606}"/>
              </a:ext>
            </a:extLst>
          </p:cNvPr>
          <p:cNvSpPr>
            <a:spLocks noGrp="1"/>
          </p:cNvSpPr>
          <p:nvPr>
            <p:ph type="title"/>
          </p:nvPr>
        </p:nvSpPr>
        <p:spPr>
          <a:xfrm>
            <a:off x="841248" y="256032"/>
            <a:ext cx="10506456" cy="1014984"/>
          </a:xfrm>
        </p:spPr>
        <p:txBody>
          <a:bodyPr anchor="b">
            <a:normAutofit/>
          </a:bodyPr>
          <a:lstStyle/>
          <a:p>
            <a:r>
              <a:rPr lang="en-US" altLang="zh-CN" dirty="0"/>
              <a:t>Conclusion</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A071C79-E0E0-A595-3CF0-BDF7E32A0FE8}"/>
              </a:ext>
            </a:extLst>
          </p:cNvPr>
          <p:cNvGraphicFramePr>
            <a:graphicFrameLocks noGrp="1"/>
          </p:cNvGraphicFramePr>
          <p:nvPr>
            <p:ph idx="1"/>
            <p:extLst>
              <p:ext uri="{D42A27DB-BD31-4B8C-83A1-F6EECF244321}">
                <p14:modId xmlns:p14="http://schemas.microsoft.com/office/powerpoint/2010/main" val="224708286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70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36A6C85-AA8D-72FC-CEFE-6F05DD4F1F7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Introduction</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36B707D-5BF2-57B9-361E-B89E12DDAF4F}"/>
              </a:ext>
            </a:extLst>
          </p:cNvPr>
          <p:cNvSpPr txBox="1"/>
          <p:nvPr/>
        </p:nvSpPr>
        <p:spPr>
          <a:xfrm>
            <a:off x="838200" y="1929384"/>
            <a:ext cx="10515600" cy="4251960"/>
          </a:xfrm>
          <a:prstGeom prst="rect">
            <a:avLst/>
          </a:prstGeom>
        </p:spPr>
        <p:txBody>
          <a:bodyPr vert="horz" lIns="91440" tIns="45720" rIns="91440" bIns="45720" rtlCol="0">
            <a:normAutofit/>
          </a:bodyPr>
          <a:lstStyle/>
          <a:p>
            <a:pPr marL="0" marR="0" indent="-228600">
              <a:lnSpc>
                <a:spcPct val="90000"/>
              </a:lnSpc>
              <a:spcBef>
                <a:spcPts val="900"/>
              </a:spcBef>
              <a:spcAft>
                <a:spcPts val="900"/>
              </a:spcAft>
              <a:buFont typeface="Arial" panose="020B0604020202020204" pitchFamily="34" charset="0"/>
              <a:buChar char="•"/>
            </a:pPr>
            <a:r>
              <a:rPr lang="en-US" sz="2200" b="1">
                <a:effectLst/>
              </a:rPr>
              <a:t>Problem description </a:t>
            </a:r>
            <a:endParaRPr lang="en-US" sz="2200">
              <a:effectLst/>
            </a:endParaRPr>
          </a:p>
          <a:p>
            <a:pPr marL="0" marR="0" indent="-228600">
              <a:lnSpc>
                <a:spcPct val="90000"/>
              </a:lnSpc>
              <a:spcBef>
                <a:spcPts val="900"/>
              </a:spcBef>
              <a:spcAft>
                <a:spcPts val="900"/>
              </a:spcAft>
              <a:buFont typeface="Arial" panose="020B0604020202020204" pitchFamily="34" charset="0"/>
              <a:buChar char="•"/>
            </a:pPr>
            <a:r>
              <a:rPr lang="en-US" sz="2200">
                <a:effectLst/>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0" marR="0" indent="-228600">
              <a:lnSpc>
                <a:spcPct val="90000"/>
              </a:lnSpc>
              <a:spcBef>
                <a:spcPts val="900"/>
              </a:spcBef>
              <a:spcAft>
                <a:spcPts val="900"/>
              </a:spcAft>
              <a:buFont typeface="Arial" panose="020B0604020202020204" pitchFamily="34" charset="0"/>
              <a:buChar char="•"/>
            </a:pPr>
            <a:r>
              <a:rPr lang="en-US" sz="2200" b="1">
                <a:effectLst/>
              </a:rPr>
              <a:t>Github Repo link</a:t>
            </a:r>
            <a:endParaRPr lang="en-US" sz="2200">
              <a:effectLst/>
            </a:endParaRPr>
          </a:p>
          <a:p>
            <a:pPr marL="0" marR="0" indent="-228600">
              <a:lnSpc>
                <a:spcPct val="90000"/>
              </a:lnSpc>
              <a:spcBef>
                <a:spcPts val="0"/>
              </a:spcBef>
              <a:spcAft>
                <a:spcPts val="0"/>
              </a:spcAft>
              <a:buFont typeface="Arial" panose="020B0604020202020204" pitchFamily="34" charset="0"/>
              <a:buChar char="•"/>
            </a:pPr>
            <a:r>
              <a:rPr lang="en-US" sz="2200" u="sng">
                <a:effectLst/>
                <a:hlinkClick r:id="rId2"/>
              </a:rPr>
              <a:t>https://github.com/Shinuing/Bank-Marketing-Campaign-Prediction</a:t>
            </a:r>
            <a:r>
              <a:rPr lang="en-US" sz="2200">
                <a:effectLst/>
              </a:rPr>
              <a:t> </a:t>
            </a:r>
          </a:p>
        </p:txBody>
      </p:sp>
    </p:spTree>
    <p:extLst>
      <p:ext uri="{BB962C8B-B14F-4D97-AF65-F5344CB8AC3E}">
        <p14:creationId xmlns:p14="http://schemas.microsoft.com/office/powerpoint/2010/main" val="268080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subscribing</a:t>
            </a:r>
          </a:p>
        </p:txBody>
      </p:sp>
      <p:sp>
        <p:nvSpPr>
          <p:cNvPr id="11" name="Freeform: Shape 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Chart&#10;&#10;Description automatically generated">
            <a:extLst>
              <a:ext uri="{FF2B5EF4-FFF2-40B4-BE49-F238E27FC236}">
                <a16:creationId xmlns:a16="http://schemas.microsoft.com/office/drawing/2014/main" id="{9D9D1F76-E345-1D0A-66BF-B4BD68E06EB2}"/>
              </a:ext>
            </a:extLst>
          </p:cNvPr>
          <p:cNvPicPr>
            <a:picLocks noChangeAspect="1"/>
          </p:cNvPicPr>
          <p:nvPr/>
        </p:nvPicPr>
        <p:blipFill>
          <a:blip r:embed="rId2"/>
          <a:stretch>
            <a:fillRect/>
          </a:stretch>
        </p:blipFill>
        <p:spPr>
          <a:xfrm>
            <a:off x="6651243" y="1237027"/>
            <a:ext cx="4939504" cy="400099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8" name="Freeform: Shape 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55CD4040-EA40-6952-863D-7E883FBE6641}"/>
              </a:ext>
            </a:extLst>
          </p:cNvPr>
          <p:cNvSpPr txBox="1"/>
          <p:nvPr/>
        </p:nvSpPr>
        <p:spPr>
          <a:xfrm>
            <a:off x="1204824" y="5007192"/>
            <a:ext cx="5935013" cy="461665"/>
          </a:xfrm>
          <a:prstGeom prst="rect">
            <a:avLst/>
          </a:prstGeom>
          <a:noFill/>
        </p:spPr>
        <p:txBody>
          <a:bodyPr wrap="square" rtlCol="0">
            <a:spAutoFit/>
          </a:bodyPr>
          <a:lstStyle/>
          <a:p>
            <a:r>
              <a:rPr lang="en-US" sz="2400" dirty="0"/>
              <a:t>Around 11% clients subscribe, make sense</a:t>
            </a:r>
          </a:p>
        </p:txBody>
      </p:sp>
    </p:spTree>
    <p:extLst>
      <p:ext uri="{BB962C8B-B14F-4D97-AF65-F5344CB8AC3E}">
        <p14:creationId xmlns:p14="http://schemas.microsoft.com/office/powerpoint/2010/main" val="274742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FB6EAD-767A-4A95-9246-C39976AD1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6639611" y="753626"/>
            <a:ext cx="5081925" cy="3004145"/>
          </a:xfrm>
        </p:spPr>
        <p:txBody>
          <a:bodyPr vert="horz" lIns="91440" tIns="45720" rIns="91440" bIns="45720" rtlCol="0" anchor="b">
            <a:normAutofit/>
          </a:bodyPr>
          <a:lstStyle/>
          <a:p>
            <a:pPr algn="ctr"/>
            <a:r>
              <a:rPr lang="en-US" sz="6000"/>
              <a:t>EDA – client age</a:t>
            </a:r>
          </a:p>
        </p:txBody>
      </p:sp>
      <p:pic>
        <p:nvPicPr>
          <p:cNvPr id="7" name="Picture 6" descr="Chart, bar chart&#10;&#10;Description automatically generated">
            <a:extLst>
              <a:ext uri="{FF2B5EF4-FFF2-40B4-BE49-F238E27FC236}">
                <a16:creationId xmlns:a16="http://schemas.microsoft.com/office/drawing/2014/main" id="{E4C24BE6-6B8F-99D2-AF26-183CE4B1FBCA}"/>
              </a:ext>
            </a:extLst>
          </p:cNvPr>
          <p:cNvPicPr>
            <a:picLocks noChangeAspect="1"/>
          </p:cNvPicPr>
          <p:nvPr/>
        </p:nvPicPr>
        <p:blipFill>
          <a:blip r:embed="rId2"/>
          <a:stretch>
            <a:fillRect/>
          </a:stretch>
        </p:blipFill>
        <p:spPr>
          <a:xfrm>
            <a:off x="364690" y="676070"/>
            <a:ext cx="3729003" cy="207891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14" name="Freeform: Shape 13">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0301"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295758"/>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12432" y="4748447"/>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D95B407E-EAF6-66B8-09C6-626C4BA50657}"/>
              </a:ext>
            </a:extLst>
          </p:cNvPr>
          <p:cNvPicPr>
            <a:picLocks noChangeAspect="1"/>
          </p:cNvPicPr>
          <p:nvPr/>
        </p:nvPicPr>
        <p:blipFill>
          <a:blip r:embed="rId3"/>
          <a:stretch>
            <a:fillRect/>
          </a:stretch>
        </p:blipFill>
        <p:spPr>
          <a:xfrm>
            <a:off x="3462220" y="2703420"/>
            <a:ext cx="4157780" cy="2557033"/>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20" name="Freeform: Shape 19">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9835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6562" flipH="1">
            <a:off x="3441866" y="5166681"/>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FEF93C8A-85DE-B345-EA34-9F62BE669BCD}"/>
              </a:ext>
            </a:extLst>
          </p:cNvPr>
          <p:cNvSpPr txBox="1"/>
          <p:nvPr/>
        </p:nvSpPr>
        <p:spPr>
          <a:xfrm>
            <a:off x="6546562" y="5415789"/>
            <a:ext cx="6096000" cy="369332"/>
          </a:xfrm>
          <a:prstGeom prst="rect">
            <a:avLst/>
          </a:prstGeom>
          <a:noFill/>
        </p:spPr>
        <p:txBody>
          <a:bodyPr wrap="square">
            <a:spAutoFit/>
          </a:bodyPr>
          <a:lstStyle/>
          <a:p>
            <a:r>
              <a:rPr lang="en-US" b="0" i="0" dirty="0">
                <a:solidFill>
                  <a:srgbClr val="000000"/>
                </a:solidFill>
                <a:effectLst/>
                <a:latin typeface="Helvetica Neue" panose="02000503000000020004" pitchFamily="2" charset="0"/>
              </a:rPr>
              <a:t>older people and youth are more likely to subscribe</a:t>
            </a:r>
            <a:endParaRPr lang="en-US" dirty="0"/>
          </a:p>
        </p:txBody>
      </p:sp>
    </p:spTree>
    <p:extLst>
      <p:ext uri="{BB962C8B-B14F-4D97-AF65-F5344CB8AC3E}">
        <p14:creationId xmlns:p14="http://schemas.microsoft.com/office/powerpoint/2010/main" val="150090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165511"/>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client job</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7A4064B0-F76F-7087-9FA1-1C001E6A78F9}"/>
              </a:ext>
            </a:extLst>
          </p:cNvPr>
          <p:cNvPicPr>
            <a:picLocks noChangeAspect="1"/>
          </p:cNvPicPr>
          <p:nvPr/>
        </p:nvPicPr>
        <p:blipFill>
          <a:blip r:embed="rId2"/>
          <a:stretch>
            <a:fillRect/>
          </a:stretch>
        </p:blipFill>
        <p:spPr>
          <a:xfrm>
            <a:off x="6651243" y="1872989"/>
            <a:ext cx="4939504" cy="272907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EF7A775F-B4ED-75C6-1166-2C5893223A63}"/>
              </a:ext>
            </a:extLst>
          </p:cNvPr>
          <p:cNvSpPr txBox="1"/>
          <p:nvPr/>
        </p:nvSpPr>
        <p:spPr>
          <a:xfrm>
            <a:off x="874815" y="5142914"/>
            <a:ext cx="7466645" cy="646331"/>
          </a:xfrm>
          <a:prstGeom prst="rect">
            <a:avLst/>
          </a:prstGeom>
          <a:noFill/>
        </p:spPr>
        <p:txBody>
          <a:bodyPr wrap="square">
            <a:spAutoFit/>
          </a:bodyPr>
          <a:lstStyle/>
          <a:p>
            <a:r>
              <a:rPr lang="en-US" b="0" i="0" dirty="0">
                <a:solidFill>
                  <a:srgbClr val="000000"/>
                </a:solidFill>
                <a:effectLst/>
                <a:latin typeface="Helvetica Neue" panose="02000503000000020004" pitchFamily="2" charset="0"/>
              </a:rPr>
              <a:t>similar to age variables, students and retired are more likely to subscribe</a:t>
            </a:r>
            <a:endParaRPr lang="en-US" dirty="0"/>
          </a:p>
        </p:txBody>
      </p:sp>
    </p:spTree>
    <p:extLst>
      <p:ext uri="{BB962C8B-B14F-4D97-AF65-F5344CB8AC3E}">
        <p14:creationId xmlns:p14="http://schemas.microsoft.com/office/powerpoint/2010/main" val="121962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client marital</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CC7E4F28-C20A-78F6-82D8-9EEE5A7C1BAE}"/>
              </a:ext>
            </a:extLst>
          </p:cNvPr>
          <p:cNvPicPr>
            <a:picLocks noChangeAspect="1"/>
          </p:cNvPicPr>
          <p:nvPr/>
        </p:nvPicPr>
        <p:blipFill>
          <a:blip r:embed="rId2"/>
          <a:stretch>
            <a:fillRect/>
          </a:stretch>
        </p:blipFill>
        <p:spPr>
          <a:xfrm>
            <a:off x="6651243" y="1866815"/>
            <a:ext cx="4939504" cy="274142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5722683-A803-C134-251C-72DBD3759EF5}"/>
              </a:ext>
            </a:extLst>
          </p:cNvPr>
          <p:cNvSpPr txBox="1"/>
          <p:nvPr/>
        </p:nvSpPr>
        <p:spPr>
          <a:xfrm>
            <a:off x="1490663" y="4777997"/>
            <a:ext cx="6096000" cy="646331"/>
          </a:xfrm>
          <a:prstGeom prst="rect">
            <a:avLst/>
          </a:prstGeom>
          <a:noFill/>
        </p:spPr>
        <p:txBody>
          <a:bodyPr wrap="square">
            <a:spAutoFit/>
          </a:bodyPr>
          <a:lstStyle/>
          <a:p>
            <a:pPr algn="l"/>
            <a:r>
              <a:rPr lang="en-US" b="0" i="0" dirty="0">
                <a:solidFill>
                  <a:srgbClr val="000000"/>
                </a:solidFill>
                <a:effectLst/>
                <a:latin typeface="Helvetica Neue" panose="02000503000000020004" pitchFamily="2" charset="0"/>
              </a:rPr>
              <a:t>similar rate</a:t>
            </a:r>
          </a:p>
          <a:p>
            <a:pPr algn="l"/>
            <a:r>
              <a:rPr lang="en-US" b="0" i="0" dirty="0">
                <a:solidFill>
                  <a:srgbClr val="000000"/>
                </a:solidFill>
                <a:effectLst/>
                <a:latin typeface="Helvetica Neue" panose="02000503000000020004" pitchFamily="2" charset="0"/>
              </a:rPr>
              <a:t>noticed that unknown is more likely to subscribe</a:t>
            </a:r>
          </a:p>
        </p:txBody>
      </p:sp>
    </p:spTree>
    <p:extLst>
      <p:ext uri="{BB962C8B-B14F-4D97-AF65-F5344CB8AC3E}">
        <p14:creationId xmlns:p14="http://schemas.microsoft.com/office/powerpoint/2010/main" val="31661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EDA – client education</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34AA2E4F-1DCA-3DC5-0A13-A363DF68D768}"/>
              </a:ext>
            </a:extLst>
          </p:cNvPr>
          <p:cNvPicPr>
            <a:picLocks noChangeAspect="1"/>
          </p:cNvPicPr>
          <p:nvPr/>
        </p:nvPicPr>
        <p:blipFill>
          <a:blip r:embed="rId2"/>
          <a:stretch>
            <a:fillRect/>
          </a:stretch>
        </p:blipFill>
        <p:spPr>
          <a:xfrm>
            <a:off x="6651243" y="1879163"/>
            <a:ext cx="4939504" cy="271672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874815" y="4665463"/>
            <a:ext cx="6096000" cy="923330"/>
          </a:xfrm>
          <a:prstGeom prst="rect">
            <a:avLst/>
          </a:prstGeom>
          <a:noFill/>
        </p:spPr>
        <p:txBody>
          <a:bodyPr wrap="square">
            <a:spAutoFit/>
          </a:bodyPr>
          <a:lstStyle/>
          <a:p>
            <a:pPr algn="l"/>
            <a:r>
              <a:rPr lang="en-US" b="0" i="0" dirty="0">
                <a:solidFill>
                  <a:srgbClr val="000000"/>
                </a:solidFill>
                <a:effectLst/>
                <a:latin typeface="Helvetica Neue" panose="02000503000000020004" pitchFamily="2" charset="0"/>
              </a:rPr>
              <a:t>illiterates are more likely to purchase, probably they earn more money?</a:t>
            </a:r>
          </a:p>
          <a:p>
            <a:pPr algn="l"/>
            <a:r>
              <a:rPr lang="en-US" b="0" i="0" dirty="0">
                <a:solidFill>
                  <a:srgbClr val="000000"/>
                </a:solidFill>
                <a:effectLst/>
                <a:latin typeface="Helvetica Neue" panose="02000503000000020004" pitchFamily="2" charset="0"/>
              </a:rPr>
              <a:t>note that unknowns are also likely to subscribe</a:t>
            </a:r>
          </a:p>
        </p:txBody>
      </p:sp>
    </p:spTree>
    <p:extLst>
      <p:ext uri="{BB962C8B-B14F-4D97-AF65-F5344CB8AC3E}">
        <p14:creationId xmlns:p14="http://schemas.microsoft.com/office/powerpoint/2010/main" val="91714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6235A1A-C0DE-706D-1CEB-36D78708B04F}"/>
              </a:ext>
            </a:extLst>
          </p:cNvPr>
          <p:cNvSpPr>
            <a:spLocks noGrp="1"/>
          </p:cNvSpPr>
          <p:nvPr>
            <p:ph type="title"/>
          </p:nvPr>
        </p:nvSpPr>
        <p:spPr>
          <a:xfrm>
            <a:off x="810309" y="22654"/>
            <a:ext cx="5221185" cy="3072015"/>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EDA – default</a:t>
            </a: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F358173-EFC7-88AB-E860-19DBE7A7BEA3}"/>
              </a:ext>
            </a:extLst>
          </p:cNvPr>
          <p:cNvSpPr txBox="1"/>
          <p:nvPr/>
        </p:nvSpPr>
        <p:spPr>
          <a:xfrm>
            <a:off x="1052440" y="4917139"/>
            <a:ext cx="6096000" cy="646331"/>
          </a:xfrm>
          <a:prstGeom prst="rect">
            <a:avLst/>
          </a:prstGeom>
          <a:noFill/>
        </p:spPr>
        <p:txBody>
          <a:bodyPr wrap="square">
            <a:spAutoFit/>
          </a:bodyPr>
          <a:lstStyle/>
          <a:p>
            <a:r>
              <a:rPr lang="en-US" dirty="0"/>
              <a:t>clients who has confirmed credit has NO subscribe at all</a:t>
            </a:r>
          </a:p>
          <a:p>
            <a:r>
              <a:rPr lang="en-US" dirty="0"/>
              <a:t>No credits are more likely to subscribe</a:t>
            </a:r>
          </a:p>
        </p:txBody>
      </p:sp>
      <p:pic>
        <p:nvPicPr>
          <p:cNvPr id="3" name="Picture 2" descr="Chart, bar chart, waterfall chart&#10;&#10;Description automatically generated">
            <a:extLst>
              <a:ext uri="{FF2B5EF4-FFF2-40B4-BE49-F238E27FC236}">
                <a16:creationId xmlns:a16="http://schemas.microsoft.com/office/drawing/2014/main" id="{3AE105B2-3E57-A819-22B9-857CB4F3A1B0}"/>
              </a:ext>
            </a:extLst>
          </p:cNvPr>
          <p:cNvPicPr>
            <a:picLocks noChangeAspect="1"/>
          </p:cNvPicPr>
          <p:nvPr/>
        </p:nvPicPr>
        <p:blipFill>
          <a:blip r:embed="rId2"/>
          <a:stretch>
            <a:fillRect/>
          </a:stretch>
        </p:blipFill>
        <p:spPr>
          <a:xfrm>
            <a:off x="5842000" y="1474841"/>
            <a:ext cx="6096000" cy="3287862"/>
          </a:xfrm>
          <a:prstGeom prst="rect">
            <a:avLst/>
          </a:prstGeom>
        </p:spPr>
      </p:pic>
    </p:spTree>
    <p:extLst>
      <p:ext uri="{BB962C8B-B14F-4D97-AF65-F5344CB8AC3E}">
        <p14:creationId xmlns:p14="http://schemas.microsoft.com/office/powerpoint/2010/main" val="1385289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843</Words>
  <Application>Microsoft Macintosh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Bank Marketing Campaign Prediction</vt:lpstr>
      <vt:lpstr>Content</vt:lpstr>
      <vt:lpstr>PowerPoint Presentation</vt:lpstr>
      <vt:lpstr>EDA - subscribing</vt:lpstr>
      <vt:lpstr>EDA – client age</vt:lpstr>
      <vt:lpstr>EDA – client job</vt:lpstr>
      <vt:lpstr>EDA – client marital</vt:lpstr>
      <vt:lpstr>EDA – client education</vt:lpstr>
      <vt:lpstr>EDA – default</vt:lpstr>
      <vt:lpstr>EDA – loan</vt:lpstr>
      <vt:lpstr>EDA – contact</vt:lpstr>
      <vt:lpstr>EDA – duration</vt:lpstr>
      <vt:lpstr>EDA – date</vt:lpstr>
      <vt:lpstr>EDA – campaign</vt:lpstr>
      <vt:lpstr>EDA – pdays -&gt; converted to if contacted</vt:lpstr>
      <vt:lpstr>EDA – Previous Campaign Contacted Times</vt:lpstr>
      <vt:lpstr>EDA – previous campaign subscription</vt:lpstr>
      <vt:lpstr>EDA – social and economic context attributes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Prediction</dc:title>
  <dc:creator>Yang, Xiaoying</dc:creator>
  <cp:lastModifiedBy>Yang, Xiaoying</cp:lastModifiedBy>
  <cp:revision>5</cp:revision>
  <dcterms:created xsi:type="dcterms:W3CDTF">2022-08-22T15:35:35Z</dcterms:created>
  <dcterms:modified xsi:type="dcterms:W3CDTF">2022-09-05T16:41:16Z</dcterms:modified>
</cp:coreProperties>
</file>