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 id="263" r:id="rId8"/>
    <p:sldId id="275" r:id="rId9"/>
    <p:sldId id="265" r:id="rId10"/>
    <p:sldId id="276" r:id="rId11"/>
    <p:sldId id="277" r:id="rId12"/>
    <p:sldId id="268" r:id="rId13"/>
    <p:sldId id="269" r:id="rId14"/>
    <p:sldId id="271" r:id="rId15"/>
    <p:sldId id="278" r:id="rId16"/>
    <p:sldId id="272" r:id="rId17"/>
    <p:sldId id="273" r:id="rId18"/>
    <p:sldId id="280"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52"/>
  </p:normalViewPr>
  <p:slideViewPr>
    <p:cSldViewPr snapToGrid="0">
      <p:cViewPr varScale="1">
        <p:scale>
          <a:sx n="90" d="100"/>
          <a:sy n="90" d="100"/>
        </p:scale>
        <p:origin x="8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E1BF4-7272-B9FF-5249-1D1B2CD3E8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03939D-9549-B77B-A5E2-26B58E9229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35E3CC-A035-B638-3F62-793806D6FBA5}"/>
              </a:ext>
            </a:extLst>
          </p:cNvPr>
          <p:cNvSpPr>
            <a:spLocks noGrp="1"/>
          </p:cNvSpPr>
          <p:nvPr>
            <p:ph type="dt" sz="half" idx="10"/>
          </p:nvPr>
        </p:nvSpPr>
        <p:spPr/>
        <p:txBody>
          <a:bodyPr/>
          <a:lstStyle/>
          <a:p>
            <a:fld id="{B3EFB4AF-1BFC-2044-998A-F9E287BF0A69}" type="datetimeFigureOut">
              <a:rPr lang="en-US" smtClean="0"/>
              <a:t>8/22/22</a:t>
            </a:fld>
            <a:endParaRPr lang="en-US"/>
          </a:p>
        </p:txBody>
      </p:sp>
      <p:sp>
        <p:nvSpPr>
          <p:cNvPr id="5" name="Footer Placeholder 4">
            <a:extLst>
              <a:ext uri="{FF2B5EF4-FFF2-40B4-BE49-F238E27FC236}">
                <a16:creationId xmlns:a16="http://schemas.microsoft.com/office/drawing/2014/main" id="{57F8120E-1D5C-9B0F-0DCB-B5388B3452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A1615E-6B9A-CCAD-11DA-FBB325CBBFDF}"/>
              </a:ext>
            </a:extLst>
          </p:cNvPr>
          <p:cNvSpPr>
            <a:spLocks noGrp="1"/>
          </p:cNvSpPr>
          <p:nvPr>
            <p:ph type="sldNum" sz="quarter" idx="12"/>
          </p:nvPr>
        </p:nvSpPr>
        <p:spPr/>
        <p:txBody>
          <a:bodyPr/>
          <a:lstStyle/>
          <a:p>
            <a:fld id="{F607D99C-47F0-D64A-8753-4F7E880AC20E}" type="slidenum">
              <a:rPr lang="en-US" smtClean="0"/>
              <a:t>‹#›</a:t>
            </a:fld>
            <a:endParaRPr lang="en-US"/>
          </a:p>
        </p:txBody>
      </p:sp>
    </p:spTree>
    <p:extLst>
      <p:ext uri="{BB962C8B-B14F-4D97-AF65-F5344CB8AC3E}">
        <p14:creationId xmlns:p14="http://schemas.microsoft.com/office/powerpoint/2010/main" val="1996522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03C96-1536-E620-AA3A-6DE9685821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50D656-BFED-1498-DFDC-0469301589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203851-9CAF-FD08-E5D0-7D1E5EC9A161}"/>
              </a:ext>
            </a:extLst>
          </p:cNvPr>
          <p:cNvSpPr>
            <a:spLocks noGrp="1"/>
          </p:cNvSpPr>
          <p:nvPr>
            <p:ph type="dt" sz="half" idx="10"/>
          </p:nvPr>
        </p:nvSpPr>
        <p:spPr/>
        <p:txBody>
          <a:bodyPr/>
          <a:lstStyle/>
          <a:p>
            <a:fld id="{B3EFB4AF-1BFC-2044-998A-F9E287BF0A69}" type="datetimeFigureOut">
              <a:rPr lang="en-US" smtClean="0"/>
              <a:t>8/22/22</a:t>
            </a:fld>
            <a:endParaRPr lang="en-US"/>
          </a:p>
        </p:txBody>
      </p:sp>
      <p:sp>
        <p:nvSpPr>
          <p:cNvPr id="5" name="Footer Placeholder 4">
            <a:extLst>
              <a:ext uri="{FF2B5EF4-FFF2-40B4-BE49-F238E27FC236}">
                <a16:creationId xmlns:a16="http://schemas.microsoft.com/office/drawing/2014/main" id="{2A16797E-3BD9-2201-FA09-1C1A0AF998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F0D9AD-AFBF-9180-8465-F7D127464D2C}"/>
              </a:ext>
            </a:extLst>
          </p:cNvPr>
          <p:cNvSpPr>
            <a:spLocks noGrp="1"/>
          </p:cNvSpPr>
          <p:nvPr>
            <p:ph type="sldNum" sz="quarter" idx="12"/>
          </p:nvPr>
        </p:nvSpPr>
        <p:spPr/>
        <p:txBody>
          <a:bodyPr/>
          <a:lstStyle/>
          <a:p>
            <a:fld id="{F607D99C-47F0-D64A-8753-4F7E880AC20E}" type="slidenum">
              <a:rPr lang="en-US" smtClean="0"/>
              <a:t>‹#›</a:t>
            </a:fld>
            <a:endParaRPr lang="en-US"/>
          </a:p>
        </p:txBody>
      </p:sp>
    </p:spTree>
    <p:extLst>
      <p:ext uri="{BB962C8B-B14F-4D97-AF65-F5344CB8AC3E}">
        <p14:creationId xmlns:p14="http://schemas.microsoft.com/office/powerpoint/2010/main" val="2849083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832EA8-A1C8-48EF-F4DF-3E27A472CE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59004C-BF2C-3CCB-7798-D0C115E7E0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E108A8-D4C1-0D26-8A4C-5BBA7C747436}"/>
              </a:ext>
            </a:extLst>
          </p:cNvPr>
          <p:cNvSpPr>
            <a:spLocks noGrp="1"/>
          </p:cNvSpPr>
          <p:nvPr>
            <p:ph type="dt" sz="half" idx="10"/>
          </p:nvPr>
        </p:nvSpPr>
        <p:spPr/>
        <p:txBody>
          <a:bodyPr/>
          <a:lstStyle/>
          <a:p>
            <a:fld id="{B3EFB4AF-1BFC-2044-998A-F9E287BF0A69}" type="datetimeFigureOut">
              <a:rPr lang="en-US" smtClean="0"/>
              <a:t>8/22/22</a:t>
            </a:fld>
            <a:endParaRPr lang="en-US"/>
          </a:p>
        </p:txBody>
      </p:sp>
      <p:sp>
        <p:nvSpPr>
          <p:cNvPr id="5" name="Footer Placeholder 4">
            <a:extLst>
              <a:ext uri="{FF2B5EF4-FFF2-40B4-BE49-F238E27FC236}">
                <a16:creationId xmlns:a16="http://schemas.microsoft.com/office/drawing/2014/main" id="{45C7D55E-65EB-7F9D-2105-6EA85F40DB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6326F8-9CE0-76EF-8453-353B99EFB048}"/>
              </a:ext>
            </a:extLst>
          </p:cNvPr>
          <p:cNvSpPr>
            <a:spLocks noGrp="1"/>
          </p:cNvSpPr>
          <p:nvPr>
            <p:ph type="sldNum" sz="quarter" idx="12"/>
          </p:nvPr>
        </p:nvSpPr>
        <p:spPr/>
        <p:txBody>
          <a:bodyPr/>
          <a:lstStyle/>
          <a:p>
            <a:fld id="{F607D99C-47F0-D64A-8753-4F7E880AC20E}" type="slidenum">
              <a:rPr lang="en-US" smtClean="0"/>
              <a:t>‹#›</a:t>
            </a:fld>
            <a:endParaRPr lang="en-US"/>
          </a:p>
        </p:txBody>
      </p:sp>
    </p:spTree>
    <p:extLst>
      <p:ext uri="{BB962C8B-B14F-4D97-AF65-F5344CB8AC3E}">
        <p14:creationId xmlns:p14="http://schemas.microsoft.com/office/powerpoint/2010/main" val="3921622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99C9-86F8-7FCD-C644-B6ED1E504A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C0BBF-B52B-5892-EADD-D1C4D7FAF6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2DD8AF-3987-8524-C835-2C197EE79CA5}"/>
              </a:ext>
            </a:extLst>
          </p:cNvPr>
          <p:cNvSpPr>
            <a:spLocks noGrp="1"/>
          </p:cNvSpPr>
          <p:nvPr>
            <p:ph type="dt" sz="half" idx="10"/>
          </p:nvPr>
        </p:nvSpPr>
        <p:spPr/>
        <p:txBody>
          <a:bodyPr/>
          <a:lstStyle/>
          <a:p>
            <a:fld id="{B3EFB4AF-1BFC-2044-998A-F9E287BF0A69}" type="datetimeFigureOut">
              <a:rPr lang="en-US" smtClean="0"/>
              <a:t>8/22/22</a:t>
            </a:fld>
            <a:endParaRPr lang="en-US"/>
          </a:p>
        </p:txBody>
      </p:sp>
      <p:sp>
        <p:nvSpPr>
          <p:cNvPr id="5" name="Footer Placeholder 4">
            <a:extLst>
              <a:ext uri="{FF2B5EF4-FFF2-40B4-BE49-F238E27FC236}">
                <a16:creationId xmlns:a16="http://schemas.microsoft.com/office/drawing/2014/main" id="{638005E4-FFA2-9D99-CC4C-F45BEA0F20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EB050F-7AC3-09DB-23FB-7870A9364A37}"/>
              </a:ext>
            </a:extLst>
          </p:cNvPr>
          <p:cNvSpPr>
            <a:spLocks noGrp="1"/>
          </p:cNvSpPr>
          <p:nvPr>
            <p:ph type="sldNum" sz="quarter" idx="12"/>
          </p:nvPr>
        </p:nvSpPr>
        <p:spPr/>
        <p:txBody>
          <a:bodyPr/>
          <a:lstStyle/>
          <a:p>
            <a:fld id="{F607D99C-47F0-D64A-8753-4F7E880AC20E}" type="slidenum">
              <a:rPr lang="en-US" smtClean="0"/>
              <a:t>‹#›</a:t>
            </a:fld>
            <a:endParaRPr lang="en-US"/>
          </a:p>
        </p:txBody>
      </p:sp>
    </p:spTree>
    <p:extLst>
      <p:ext uri="{BB962C8B-B14F-4D97-AF65-F5344CB8AC3E}">
        <p14:creationId xmlns:p14="http://schemas.microsoft.com/office/powerpoint/2010/main" val="2340036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D6B36-42AB-7471-F2D6-99FECDF813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69CCD7-09AD-3AF9-12B4-D4E7719107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F3B1B9-B259-6192-8126-BBBD1147B2BE}"/>
              </a:ext>
            </a:extLst>
          </p:cNvPr>
          <p:cNvSpPr>
            <a:spLocks noGrp="1"/>
          </p:cNvSpPr>
          <p:nvPr>
            <p:ph type="dt" sz="half" idx="10"/>
          </p:nvPr>
        </p:nvSpPr>
        <p:spPr/>
        <p:txBody>
          <a:bodyPr/>
          <a:lstStyle/>
          <a:p>
            <a:fld id="{B3EFB4AF-1BFC-2044-998A-F9E287BF0A69}" type="datetimeFigureOut">
              <a:rPr lang="en-US" smtClean="0"/>
              <a:t>8/22/22</a:t>
            </a:fld>
            <a:endParaRPr lang="en-US"/>
          </a:p>
        </p:txBody>
      </p:sp>
      <p:sp>
        <p:nvSpPr>
          <p:cNvPr id="5" name="Footer Placeholder 4">
            <a:extLst>
              <a:ext uri="{FF2B5EF4-FFF2-40B4-BE49-F238E27FC236}">
                <a16:creationId xmlns:a16="http://schemas.microsoft.com/office/drawing/2014/main" id="{8B9D0F70-69AF-6BBC-9017-7CA3423A98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3A31B2-D1C7-D4DF-A7D4-DD30E26C9C6C}"/>
              </a:ext>
            </a:extLst>
          </p:cNvPr>
          <p:cNvSpPr>
            <a:spLocks noGrp="1"/>
          </p:cNvSpPr>
          <p:nvPr>
            <p:ph type="sldNum" sz="quarter" idx="12"/>
          </p:nvPr>
        </p:nvSpPr>
        <p:spPr/>
        <p:txBody>
          <a:bodyPr/>
          <a:lstStyle/>
          <a:p>
            <a:fld id="{F607D99C-47F0-D64A-8753-4F7E880AC20E}" type="slidenum">
              <a:rPr lang="en-US" smtClean="0"/>
              <a:t>‹#›</a:t>
            </a:fld>
            <a:endParaRPr lang="en-US"/>
          </a:p>
        </p:txBody>
      </p:sp>
    </p:spTree>
    <p:extLst>
      <p:ext uri="{BB962C8B-B14F-4D97-AF65-F5344CB8AC3E}">
        <p14:creationId xmlns:p14="http://schemas.microsoft.com/office/powerpoint/2010/main" val="243357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69164-EEEA-C971-A683-2655BC23F5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09F423-9D90-9BC6-C6C1-C7E59CE74A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45308D-8A76-B37F-1B6F-39D6BF97F8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A0E3A6-BEA3-631A-654F-E154C98AA0AA}"/>
              </a:ext>
            </a:extLst>
          </p:cNvPr>
          <p:cNvSpPr>
            <a:spLocks noGrp="1"/>
          </p:cNvSpPr>
          <p:nvPr>
            <p:ph type="dt" sz="half" idx="10"/>
          </p:nvPr>
        </p:nvSpPr>
        <p:spPr/>
        <p:txBody>
          <a:bodyPr/>
          <a:lstStyle/>
          <a:p>
            <a:fld id="{B3EFB4AF-1BFC-2044-998A-F9E287BF0A69}" type="datetimeFigureOut">
              <a:rPr lang="en-US" smtClean="0"/>
              <a:t>8/22/22</a:t>
            </a:fld>
            <a:endParaRPr lang="en-US"/>
          </a:p>
        </p:txBody>
      </p:sp>
      <p:sp>
        <p:nvSpPr>
          <p:cNvPr id="6" name="Footer Placeholder 5">
            <a:extLst>
              <a:ext uri="{FF2B5EF4-FFF2-40B4-BE49-F238E27FC236}">
                <a16:creationId xmlns:a16="http://schemas.microsoft.com/office/drawing/2014/main" id="{50C6B3AA-7B31-8400-DED3-5F955AD92C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9E1E4D-9D0F-2F1E-7DA2-448EE24DD231}"/>
              </a:ext>
            </a:extLst>
          </p:cNvPr>
          <p:cNvSpPr>
            <a:spLocks noGrp="1"/>
          </p:cNvSpPr>
          <p:nvPr>
            <p:ph type="sldNum" sz="quarter" idx="12"/>
          </p:nvPr>
        </p:nvSpPr>
        <p:spPr/>
        <p:txBody>
          <a:bodyPr/>
          <a:lstStyle/>
          <a:p>
            <a:fld id="{F607D99C-47F0-D64A-8753-4F7E880AC20E}" type="slidenum">
              <a:rPr lang="en-US" smtClean="0"/>
              <a:t>‹#›</a:t>
            </a:fld>
            <a:endParaRPr lang="en-US"/>
          </a:p>
        </p:txBody>
      </p:sp>
    </p:spTree>
    <p:extLst>
      <p:ext uri="{BB962C8B-B14F-4D97-AF65-F5344CB8AC3E}">
        <p14:creationId xmlns:p14="http://schemas.microsoft.com/office/powerpoint/2010/main" val="116211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F1022-35CB-2865-468B-C55B659DE6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0D7B61-2FFD-FABB-655E-955CEEE55A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8AC80-F21B-485B-EFFA-340567C52F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5D20BF-96D8-CC12-C11D-38B00E6EB6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8E6C66-FDEC-591B-EF91-3826B2A5C8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1A9D32-BEBB-DAB5-F8FE-9EAF734F3EBF}"/>
              </a:ext>
            </a:extLst>
          </p:cNvPr>
          <p:cNvSpPr>
            <a:spLocks noGrp="1"/>
          </p:cNvSpPr>
          <p:nvPr>
            <p:ph type="dt" sz="half" idx="10"/>
          </p:nvPr>
        </p:nvSpPr>
        <p:spPr/>
        <p:txBody>
          <a:bodyPr/>
          <a:lstStyle/>
          <a:p>
            <a:fld id="{B3EFB4AF-1BFC-2044-998A-F9E287BF0A69}" type="datetimeFigureOut">
              <a:rPr lang="en-US" smtClean="0"/>
              <a:t>8/22/22</a:t>
            </a:fld>
            <a:endParaRPr lang="en-US"/>
          </a:p>
        </p:txBody>
      </p:sp>
      <p:sp>
        <p:nvSpPr>
          <p:cNvPr id="8" name="Footer Placeholder 7">
            <a:extLst>
              <a:ext uri="{FF2B5EF4-FFF2-40B4-BE49-F238E27FC236}">
                <a16:creationId xmlns:a16="http://schemas.microsoft.com/office/drawing/2014/main" id="{32408587-F4D2-40E9-B4D7-37CDD568F4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7E1E28-B9E8-0B61-B399-1FD1E39E9825}"/>
              </a:ext>
            </a:extLst>
          </p:cNvPr>
          <p:cNvSpPr>
            <a:spLocks noGrp="1"/>
          </p:cNvSpPr>
          <p:nvPr>
            <p:ph type="sldNum" sz="quarter" idx="12"/>
          </p:nvPr>
        </p:nvSpPr>
        <p:spPr/>
        <p:txBody>
          <a:bodyPr/>
          <a:lstStyle/>
          <a:p>
            <a:fld id="{F607D99C-47F0-D64A-8753-4F7E880AC20E}" type="slidenum">
              <a:rPr lang="en-US" smtClean="0"/>
              <a:t>‹#›</a:t>
            </a:fld>
            <a:endParaRPr lang="en-US"/>
          </a:p>
        </p:txBody>
      </p:sp>
    </p:spTree>
    <p:extLst>
      <p:ext uri="{BB962C8B-B14F-4D97-AF65-F5344CB8AC3E}">
        <p14:creationId xmlns:p14="http://schemas.microsoft.com/office/powerpoint/2010/main" val="740770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2EE4A-0EC4-8537-35A6-1CC6365BF3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70B92E-52E1-F16F-C22B-AB7E0B2AB429}"/>
              </a:ext>
            </a:extLst>
          </p:cNvPr>
          <p:cNvSpPr>
            <a:spLocks noGrp="1"/>
          </p:cNvSpPr>
          <p:nvPr>
            <p:ph type="dt" sz="half" idx="10"/>
          </p:nvPr>
        </p:nvSpPr>
        <p:spPr/>
        <p:txBody>
          <a:bodyPr/>
          <a:lstStyle/>
          <a:p>
            <a:fld id="{B3EFB4AF-1BFC-2044-998A-F9E287BF0A69}" type="datetimeFigureOut">
              <a:rPr lang="en-US" smtClean="0"/>
              <a:t>8/22/22</a:t>
            </a:fld>
            <a:endParaRPr lang="en-US"/>
          </a:p>
        </p:txBody>
      </p:sp>
      <p:sp>
        <p:nvSpPr>
          <p:cNvPr id="4" name="Footer Placeholder 3">
            <a:extLst>
              <a:ext uri="{FF2B5EF4-FFF2-40B4-BE49-F238E27FC236}">
                <a16:creationId xmlns:a16="http://schemas.microsoft.com/office/drawing/2014/main" id="{3D223FF7-D2C1-F6F5-32D6-A836EE8004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B7BAA7-9A71-A9C5-0FE2-45DEE806C1C7}"/>
              </a:ext>
            </a:extLst>
          </p:cNvPr>
          <p:cNvSpPr>
            <a:spLocks noGrp="1"/>
          </p:cNvSpPr>
          <p:nvPr>
            <p:ph type="sldNum" sz="quarter" idx="12"/>
          </p:nvPr>
        </p:nvSpPr>
        <p:spPr/>
        <p:txBody>
          <a:bodyPr/>
          <a:lstStyle/>
          <a:p>
            <a:fld id="{F607D99C-47F0-D64A-8753-4F7E880AC20E}" type="slidenum">
              <a:rPr lang="en-US" smtClean="0"/>
              <a:t>‹#›</a:t>
            </a:fld>
            <a:endParaRPr lang="en-US"/>
          </a:p>
        </p:txBody>
      </p:sp>
    </p:spTree>
    <p:extLst>
      <p:ext uri="{BB962C8B-B14F-4D97-AF65-F5344CB8AC3E}">
        <p14:creationId xmlns:p14="http://schemas.microsoft.com/office/powerpoint/2010/main" val="349498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B3067D-D356-4164-6D16-5E847121E5F2}"/>
              </a:ext>
            </a:extLst>
          </p:cNvPr>
          <p:cNvSpPr>
            <a:spLocks noGrp="1"/>
          </p:cNvSpPr>
          <p:nvPr>
            <p:ph type="dt" sz="half" idx="10"/>
          </p:nvPr>
        </p:nvSpPr>
        <p:spPr/>
        <p:txBody>
          <a:bodyPr/>
          <a:lstStyle/>
          <a:p>
            <a:fld id="{B3EFB4AF-1BFC-2044-998A-F9E287BF0A69}" type="datetimeFigureOut">
              <a:rPr lang="en-US" smtClean="0"/>
              <a:t>8/22/22</a:t>
            </a:fld>
            <a:endParaRPr lang="en-US"/>
          </a:p>
        </p:txBody>
      </p:sp>
      <p:sp>
        <p:nvSpPr>
          <p:cNvPr id="3" name="Footer Placeholder 2">
            <a:extLst>
              <a:ext uri="{FF2B5EF4-FFF2-40B4-BE49-F238E27FC236}">
                <a16:creationId xmlns:a16="http://schemas.microsoft.com/office/drawing/2014/main" id="{63E4AE71-B5C9-9892-17B0-FEED689156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2CB510-94D4-585C-73EA-39EC33567E44}"/>
              </a:ext>
            </a:extLst>
          </p:cNvPr>
          <p:cNvSpPr>
            <a:spLocks noGrp="1"/>
          </p:cNvSpPr>
          <p:nvPr>
            <p:ph type="sldNum" sz="quarter" idx="12"/>
          </p:nvPr>
        </p:nvSpPr>
        <p:spPr/>
        <p:txBody>
          <a:bodyPr/>
          <a:lstStyle/>
          <a:p>
            <a:fld id="{F607D99C-47F0-D64A-8753-4F7E880AC20E}" type="slidenum">
              <a:rPr lang="en-US" smtClean="0"/>
              <a:t>‹#›</a:t>
            </a:fld>
            <a:endParaRPr lang="en-US"/>
          </a:p>
        </p:txBody>
      </p:sp>
    </p:spTree>
    <p:extLst>
      <p:ext uri="{BB962C8B-B14F-4D97-AF65-F5344CB8AC3E}">
        <p14:creationId xmlns:p14="http://schemas.microsoft.com/office/powerpoint/2010/main" val="1310966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68F05-3DFA-9184-99D5-5F21B9C49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1E503D-572E-9FFA-B49D-8E4CFCCEAD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C3575A-B4FB-909A-C63D-85ADE55BED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946FCF-67F2-A85D-FB4E-4F9598591703}"/>
              </a:ext>
            </a:extLst>
          </p:cNvPr>
          <p:cNvSpPr>
            <a:spLocks noGrp="1"/>
          </p:cNvSpPr>
          <p:nvPr>
            <p:ph type="dt" sz="half" idx="10"/>
          </p:nvPr>
        </p:nvSpPr>
        <p:spPr/>
        <p:txBody>
          <a:bodyPr/>
          <a:lstStyle/>
          <a:p>
            <a:fld id="{B3EFB4AF-1BFC-2044-998A-F9E287BF0A69}" type="datetimeFigureOut">
              <a:rPr lang="en-US" smtClean="0"/>
              <a:t>8/22/22</a:t>
            </a:fld>
            <a:endParaRPr lang="en-US"/>
          </a:p>
        </p:txBody>
      </p:sp>
      <p:sp>
        <p:nvSpPr>
          <p:cNvPr id="6" name="Footer Placeholder 5">
            <a:extLst>
              <a:ext uri="{FF2B5EF4-FFF2-40B4-BE49-F238E27FC236}">
                <a16:creationId xmlns:a16="http://schemas.microsoft.com/office/drawing/2014/main" id="{120ACB58-CF0D-2DC7-3F30-A8BDE90CCB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8EAADC-0B70-5629-0A6F-8F31F5BA5905}"/>
              </a:ext>
            </a:extLst>
          </p:cNvPr>
          <p:cNvSpPr>
            <a:spLocks noGrp="1"/>
          </p:cNvSpPr>
          <p:nvPr>
            <p:ph type="sldNum" sz="quarter" idx="12"/>
          </p:nvPr>
        </p:nvSpPr>
        <p:spPr/>
        <p:txBody>
          <a:bodyPr/>
          <a:lstStyle/>
          <a:p>
            <a:fld id="{F607D99C-47F0-D64A-8753-4F7E880AC20E}" type="slidenum">
              <a:rPr lang="en-US" smtClean="0"/>
              <a:t>‹#›</a:t>
            </a:fld>
            <a:endParaRPr lang="en-US"/>
          </a:p>
        </p:txBody>
      </p:sp>
    </p:spTree>
    <p:extLst>
      <p:ext uri="{BB962C8B-B14F-4D97-AF65-F5344CB8AC3E}">
        <p14:creationId xmlns:p14="http://schemas.microsoft.com/office/powerpoint/2010/main" val="269335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C86FF-24BE-FA61-8062-045C4B1AA0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5D71E6-0FF3-10A2-FB42-F436E1FF9D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079FCB-6FAC-FDB3-E381-C352C32C47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723E0E-E1BD-7341-A733-6B3DB11772DD}"/>
              </a:ext>
            </a:extLst>
          </p:cNvPr>
          <p:cNvSpPr>
            <a:spLocks noGrp="1"/>
          </p:cNvSpPr>
          <p:nvPr>
            <p:ph type="dt" sz="half" idx="10"/>
          </p:nvPr>
        </p:nvSpPr>
        <p:spPr/>
        <p:txBody>
          <a:bodyPr/>
          <a:lstStyle/>
          <a:p>
            <a:fld id="{B3EFB4AF-1BFC-2044-998A-F9E287BF0A69}" type="datetimeFigureOut">
              <a:rPr lang="en-US" smtClean="0"/>
              <a:t>8/22/22</a:t>
            </a:fld>
            <a:endParaRPr lang="en-US"/>
          </a:p>
        </p:txBody>
      </p:sp>
      <p:sp>
        <p:nvSpPr>
          <p:cNvPr id="6" name="Footer Placeholder 5">
            <a:extLst>
              <a:ext uri="{FF2B5EF4-FFF2-40B4-BE49-F238E27FC236}">
                <a16:creationId xmlns:a16="http://schemas.microsoft.com/office/drawing/2014/main" id="{8A05BED5-7878-E086-13BE-869E099525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954639-0372-9BCA-F39C-1901F9C1B239}"/>
              </a:ext>
            </a:extLst>
          </p:cNvPr>
          <p:cNvSpPr>
            <a:spLocks noGrp="1"/>
          </p:cNvSpPr>
          <p:nvPr>
            <p:ph type="sldNum" sz="quarter" idx="12"/>
          </p:nvPr>
        </p:nvSpPr>
        <p:spPr/>
        <p:txBody>
          <a:bodyPr/>
          <a:lstStyle/>
          <a:p>
            <a:fld id="{F607D99C-47F0-D64A-8753-4F7E880AC20E}" type="slidenum">
              <a:rPr lang="en-US" smtClean="0"/>
              <a:t>‹#›</a:t>
            </a:fld>
            <a:endParaRPr lang="en-US"/>
          </a:p>
        </p:txBody>
      </p:sp>
    </p:spTree>
    <p:extLst>
      <p:ext uri="{BB962C8B-B14F-4D97-AF65-F5344CB8AC3E}">
        <p14:creationId xmlns:p14="http://schemas.microsoft.com/office/powerpoint/2010/main" val="3135643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AF6F4D-A222-4DAA-6161-7861D16CF8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C053B6-13C2-2237-5726-A89DFFA950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059A1C-1674-80B4-5642-128446AFED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EFB4AF-1BFC-2044-998A-F9E287BF0A69}" type="datetimeFigureOut">
              <a:rPr lang="en-US" smtClean="0"/>
              <a:t>8/22/22</a:t>
            </a:fld>
            <a:endParaRPr lang="en-US"/>
          </a:p>
        </p:txBody>
      </p:sp>
      <p:sp>
        <p:nvSpPr>
          <p:cNvPr id="5" name="Footer Placeholder 4">
            <a:extLst>
              <a:ext uri="{FF2B5EF4-FFF2-40B4-BE49-F238E27FC236}">
                <a16:creationId xmlns:a16="http://schemas.microsoft.com/office/drawing/2014/main" id="{7565B12B-4C0C-3880-36CB-06A6CA47D9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CB5C97-E95E-94E8-706A-A784E7A175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07D99C-47F0-D64A-8753-4F7E880AC20E}" type="slidenum">
              <a:rPr lang="en-US" smtClean="0"/>
              <a:t>‹#›</a:t>
            </a:fld>
            <a:endParaRPr lang="en-US"/>
          </a:p>
        </p:txBody>
      </p:sp>
    </p:spTree>
    <p:extLst>
      <p:ext uri="{BB962C8B-B14F-4D97-AF65-F5344CB8AC3E}">
        <p14:creationId xmlns:p14="http://schemas.microsoft.com/office/powerpoint/2010/main" val="431113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hinuing/Bank-Marketing-Campaign-Prediction"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89D9D0-C9C9-370C-84DA-A1AAFFA1634A}"/>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kern="1200" dirty="0">
                <a:solidFill>
                  <a:srgbClr val="FFFFFF"/>
                </a:solidFill>
                <a:latin typeface="+mj-lt"/>
                <a:ea typeface="+mj-ea"/>
                <a:cs typeface="+mj-cs"/>
              </a:rPr>
              <a:t>Bank Marketing Campaign Prediction</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A8CF8770-D58F-828F-3217-3DE14CF8C097}"/>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marL="0" marR="0" indent="-228600">
              <a:lnSpc>
                <a:spcPct val="90000"/>
              </a:lnSpc>
              <a:spcBef>
                <a:spcPts val="900"/>
              </a:spcBef>
              <a:spcAft>
                <a:spcPts val="900"/>
              </a:spcAft>
              <a:buFont typeface="Arial" panose="020B0604020202020204" pitchFamily="34" charset="0"/>
              <a:buChar char="•"/>
            </a:pPr>
            <a:r>
              <a:rPr lang="en-US" b="1">
                <a:effectLst/>
              </a:rPr>
              <a:t>Name</a:t>
            </a:r>
            <a:r>
              <a:rPr lang="en-US">
                <a:effectLst/>
              </a:rPr>
              <a:t>: Xiaoying Yang</a:t>
            </a:r>
          </a:p>
          <a:p>
            <a:pPr marL="0" marR="0" indent="-228600">
              <a:lnSpc>
                <a:spcPct val="90000"/>
              </a:lnSpc>
              <a:spcBef>
                <a:spcPts val="900"/>
              </a:spcBef>
              <a:spcAft>
                <a:spcPts val="900"/>
              </a:spcAft>
              <a:buFont typeface="Arial" panose="020B0604020202020204" pitchFamily="34" charset="0"/>
              <a:buChar char="•"/>
            </a:pPr>
            <a:r>
              <a:rPr lang="en-US" b="1">
                <a:effectLst/>
              </a:rPr>
              <a:t>Email</a:t>
            </a:r>
            <a:r>
              <a:rPr lang="en-US">
                <a:effectLst/>
              </a:rPr>
              <a:t>: xiaoyingyy97@outlook.com</a:t>
            </a:r>
          </a:p>
          <a:p>
            <a:pPr marL="0" marR="0" indent="-228600">
              <a:lnSpc>
                <a:spcPct val="90000"/>
              </a:lnSpc>
              <a:spcBef>
                <a:spcPts val="900"/>
              </a:spcBef>
              <a:spcAft>
                <a:spcPts val="900"/>
              </a:spcAft>
              <a:buFont typeface="Arial" panose="020B0604020202020204" pitchFamily="34" charset="0"/>
              <a:buChar char="•"/>
            </a:pPr>
            <a:r>
              <a:rPr lang="en-US" b="1">
                <a:effectLst/>
              </a:rPr>
              <a:t>Country</a:t>
            </a:r>
            <a:r>
              <a:rPr lang="en-US">
                <a:effectLst/>
              </a:rPr>
              <a:t>: United States</a:t>
            </a:r>
          </a:p>
          <a:p>
            <a:pPr marL="0" marR="0" indent="-228600">
              <a:lnSpc>
                <a:spcPct val="90000"/>
              </a:lnSpc>
              <a:spcBef>
                <a:spcPts val="900"/>
              </a:spcBef>
              <a:spcAft>
                <a:spcPts val="900"/>
              </a:spcAft>
              <a:buFont typeface="Arial" panose="020B0604020202020204" pitchFamily="34" charset="0"/>
              <a:buChar char="•"/>
            </a:pPr>
            <a:r>
              <a:rPr lang="en-US" b="1">
                <a:effectLst/>
              </a:rPr>
              <a:t>College:</a:t>
            </a:r>
            <a:r>
              <a:rPr lang="en-US">
                <a:effectLst/>
              </a:rPr>
              <a:t> University of Illinois at Urban Champaign</a:t>
            </a:r>
          </a:p>
          <a:p>
            <a:pPr marL="0" marR="0" indent="-228600">
              <a:lnSpc>
                <a:spcPct val="90000"/>
              </a:lnSpc>
              <a:spcBef>
                <a:spcPts val="900"/>
              </a:spcBef>
              <a:spcAft>
                <a:spcPts val="900"/>
              </a:spcAft>
              <a:buFont typeface="Arial" panose="020B0604020202020204" pitchFamily="34" charset="0"/>
              <a:buChar char="•"/>
            </a:pPr>
            <a:r>
              <a:rPr lang="en-US" b="1">
                <a:effectLst/>
              </a:rPr>
              <a:t>Specialization:</a:t>
            </a:r>
            <a:r>
              <a:rPr lang="en-US">
                <a:effectLst/>
              </a:rPr>
              <a:t> Data Science</a:t>
            </a:r>
          </a:p>
        </p:txBody>
      </p:sp>
    </p:spTree>
    <p:extLst>
      <p:ext uri="{BB962C8B-B14F-4D97-AF65-F5344CB8AC3E}">
        <p14:creationId xmlns:p14="http://schemas.microsoft.com/office/powerpoint/2010/main" val="2394500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6235A1A-C0DE-706D-1CEB-36D78708B04F}"/>
              </a:ext>
            </a:extLst>
          </p:cNvPr>
          <p:cNvSpPr>
            <a:spLocks noGrp="1"/>
          </p:cNvSpPr>
          <p:nvPr>
            <p:ph type="title"/>
          </p:nvPr>
        </p:nvSpPr>
        <p:spPr>
          <a:xfrm>
            <a:off x="874815" y="356985"/>
            <a:ext cx="5221185" cy="3072015"/>
          </a:xfrm>
        </p:spPr>
        <p:txBody>
          <a:bodyPr vert="horz" lIns="91440" tIns="45720" rIns="91440" bIns="45720" rtlCol="0" anchor="b">
            <a:normAutofit/>
          </a:bodyPr>
          <a:lstStyle/>
          <a:p>
            <a:pPr algn="ctr"/>
            <a:r>
              <a:rPr lang="en-US" sz="6000" kern="1200" dirty="0">
                <a:solidFill>
                  <a:schemeClr val="tx1"/>
                </a:solidFill>
                <a:latin typeface="+mj-lt"/>
                <a:ea typeface="+mj-ea"/>
                <a:cs typeface="+mj-cs"/>
              </a:rPr>
              <a:t>EDA – contact</a:t>
            </a:r>
          </a:p>
        </p:txBody>
      </p:sp>
      <p:sp>
        <p:nvSpPr>
          <p:cNvPr id="12" name="Freeform: Shape 11">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DF358173-EFC7-88AB-E860-19DBE7A7BEA3}"/>
              </a:ext>
            </a:extLst>
          </p:cNvPr>
          <p:cNvSpPr txBox="1"/>
          <p:nvPr/>
        </p:nvSpPr>
        <p:spPr>
          <a:xfrm>
            <a:off x="874815" y="4737393"/>
            <a:ext cx="6096000" cy="923330"/>
          </a:xfrm>
          <a:prstGeom prst="rect">
            <a:avLst/>
          </a:prstGeom>
          <a:noFill/>
        </p:spPr>
        <p:txBody>
          <a:bodyPr wrap="square">
            <a:spAutoFit/>
          </a:bodyPr>
          <a:lstStyle/>
          <a:p>
            <a:r>
              <a:rPr lang="en-US" dirty="0"/>
              <a:t>clients who contacted with cellular are more likely to subscribe</a:t>
            </a:r>
          </a:p>
          <a:p>
            <a:r>
              <a:rPr lang="en-US" dirty="0"/>
              <a:t>probably because when calling telephone, people are not around</a:t>
            </a:r>
          </a:p>
        </p:txBody>
      </p:sp>
      <p:pic>
        <p:nvPicPr>
          <p:cNvPr id="4" name="Picture 3" descr="Chart, waterfall chart&#10;&#10;Description automatically generated">
            <a:extLst>
              <a:ext uri="{FF2B5EF4-FFF2-40B4-BE49-F238E27FC236}">
                <a16:creationId xmlns:a16="http://schemas.microsoft.com/office/drawing/2014/main" id="{62509277-825C-3971-BFCA-C5FBE73AC61E}"/>
              </a:ext>
            </a:extLst>
          </p:cNvPr>
          <p:cNvPicPr>
            <a:picLocks noChangeAspect="1"/>
          </p:cNvPicPr>
          <p:nvPr/>
        </p:nvPicPr>
        <p:blipFill>
          <a:blip r:embed="rId2"/>
          <a:stretch>
            <a:fillRect/>
          </a:stretch>
        </p:blipFill>
        <p:spPr>
          <a:xfrm>
            <a:off x="6256598" y="1654822"/>
            <a:ext cx="5060587" cy="2808624"/>
          </a:xfrm>
          <a:prstGeom prst="rect">
            <a:avLst/>
          </a:prstGeom>
        </p:spPr>
      </p:pic>
    </p:spTree>
    <p:extLst>
      <p:ext uri="{BB962C8B-B14F-4D97-AF65-F5344CB8AC3E}">
        <p14:creationId xmlns:p14="http://schemas.microsoft.com/office/powerpoint/2010/main" val="1121029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6235A1A-C0DE-706D-1CEB-36D78708B04F}"/>
              </a:ext>
            </a:extLst>
          </p:cNvPr>
          <p:cNvSpPr>
            <a:spLocks noGrp="1"/>
          </p:cNvSpPr>
          <p:nvPr>
            <p:ph type="title"/>
          </p:nvPr>
        </p:nvSpPr>
        <p:spPr>
          <a:xfrm>
            <a:off x="874815" y="356985"/>
            <a:ext cx="5221185" cy="3072015"/>
          </a:xfrm>
        </p:spPr>
        <p:txBody>
          <a:bodyPr vert="horz" lIns="91440" tIns="45720" rIns="91440" bIns="45720" rtlCol="0" anchor="b">
            <a:normAutofit/>
          </a:bodyPr>
          <a:lstStyle/>
          <a:p>
            <a:pPr algn="ctr"/>
            <a:r>
              <a:rPr lang="en-US" sz="6000" kern="1200" dirty="0">
                <a:solidFill>
                  <a:schemeClr val="tx1"/>
                </a:solidFill>
                <a:latin typeface="+mj-lt"/>
                <a:ea typeface="+mj-ea"/>
                <a:cs typeface="+mj-cs"/>
              </a:rPr>
              <a:t>EDA – duration</a:t>
            </a:r>
          </a:p>
        </p:txBody>
      </p:sp>
      <p:sp>
        <p:nvSpPr>
          <p:cNvPr id="12" name="Freeform: Shape 11">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DF358173-EFC7-88AB-E860-19DBE7A7BEA3}"/>
              </a:ext>
            </a:extLst>
          </p:cNvPr>
          <p:cNvSpPr txBox="1"/>
          <p:nvPr/>
        </p:nvSpPr>
        <p:spPr>
          <a:xfrm>
            <a:off x="874815" y="4551144"/>
            <a:ext cx="6662810" cy="1200329"/>
          </a:xfrm>
          <a:prstGeom prst="rect">
            <a:avLst/>
          </a:prstGeom>
          <a:noFill/>
        </p:spPr>
        <p:txBody>
          <a:bodyPr wrap="square">
            <a:spAutoFit/>
          </a:bodyPr>
          <a:lstStyle/>
          <a:p>
            <a:r>
              <a:rPr lang="en-US" dirty="0"/>
              <a:t>this attribute highly affects the output target (e.g., if duration=0 then y='no'). Yet, the duration is not known before a call is performed. Also, after the end of the call y is obviously known. should be removed</a:t>
            </a:r>
          </a:p>
        </p:txBody>
      </p:sp>
      <p:pic>
        <p:nvPicPr>
          <p:cNvPr id="3" name="Picture 2" descr="Chart&#10;&#10;Description automatically generated">
            <a:extLst>
              <a:ext uri="{FF2B5EF4-FFF2-40B4-BE49-F238E27FC236}">
                <a16:creationId xmlns:a16="http://schemas.microsoft.com/office/drawing/2014/main" id="{79A3BE23-71DF-829E-41ED-0F50D17497A0}"/>
              </a:ext>
            </a:extLst>
          </p:cNvPr>
          <p:cNvPicPr>
            <a:picLocks noChangeAspect="1"/>
          </p:cNvPicPr>
          <p:nvPr/>
        </p:nvPicPr>
        <p:blipFill>
          <a:blip r:embed="rId2"/>
          <a:stretch>
            <a:fillRect/>
          </a:stretch>
        </p:blipFill>
        <p:spPr>
          <a:xfrm>
            <a:off x="6624850" y="1537978"/>
            <a:ext cx="5038300" cy="2928990"/>
          </a:xfrm>
          <a:prstGeom prst="rect">
            <a:avLst/>
          </a:prstGeom>
        </p:spPr>
      </p:pic>
    </p:spTree>
    <p:extLst>
      <p:ext uri="{BB962C8B-B14F-4D97-AF65-F5344CB8AC3E}">
        <p14:creationId xmlns:p14="http://schemas.microsoft.com/office/powerpoint/2010/main" val="2523423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32495F0-C5CB-4823-AE70-EED61EBAB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235A1A-C0DE-706D-1CEB-36D78708B04F}"/>
              </a:ext>
            </a:extLst>
          </p:cNvPr>
          <p:cNvSpPr>
            <a:spLocks noGrp="1"/>
          </p:cNvSpPr>
          <p:nvPr>
            <p:ph type="title"/>
          </p:nvPr>
        </p:nvSpPr>
        <p:spPr>
          <a:xfrm>
            <a:off x="831984" y="-677337"/>
            <a:ext cx="4846320" cy="2898648"/>
          </a:xfrm>
        </p:spPr>
        <p:txBody>
          <a:bodyPr vert="horz" lIns="91440" tIns="45720" rIns="91440" bIns="45720" rtlCol="0" anchor="b">
            <a:normAutofit/>
          </a:bodyPr>
          <a:lstStyle/>
          <a:p>
            <a:r>
              <a:rPr lang="en-US" sz="5400"/>
              <a:t>EDA – date</a:t>
            </a:r>
          </a:p>
        </p:txBody>
      </p:sp>
      <p:sp>
        <p:nvSpPr>
          <p:cNvPr id="14" name="Rectangle 13">
            <a:extLst>
              <a:ext uri="{FF2B5EF4-FFF2-40B4-BE49-F238E27FC236}">
                <a16:creationId xmlns:a16="http://schemas.microsoft.com/office/drawing/2014/main" id="{CB8B9C25-D80D-48EC-B83A-231219A80C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82975"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descr="Chart, bar chart&#10;&#10;Description automatically generated">
            <a:extLst>
              <a:ext uri="{FF2B5EF4-FFF2-40B4-BE49-F238E27FC236}">
                <a16:creationId xmlns:a16="http://schemas.microsoft.com/office/drawing/2014/main" id="{2B03DB3E-9CA2-2A62-B987-7AA8EE7F611E}"/>
              </a:ext>
            </a:extLst>
          </p:cNvPr>
          <p:cNvPicPr>
            <a:picLocks noChangeAspect="1"/>
          </p:cNvPicPr>
          <p:nvPr/>
        </p:nvPicPr>
        <p:blipFill>
          <a:blip r:embed="rId2"/>
          <a:stretch>
            <a:fillRect/>
          </a:stretch>
        </p:blipFill>
        <p:spPr>
          <a:xfrm>
            <a:off x="6260956" y="254012"/>
            <a:ext cx="5441001" cy="3019754"/>
          </a:xfrm>
          <a:prstGeom prst="rect">
            <a:avLst/>
          </a:prstGeom>
        </p:spPr>
      </p:pic>
      <p:sp>
        <p:nvSpPr>
          <p:cNvPr id="16" name="Rectangle 15">
            <a:extLst>
              <a:ext uri="{FF2B5EF4-FFF2-40B4-BE49-F238E27FC236}">
                <a16:creationId xmlns:a16="http://schemas.microsoft.com/office/drawing/2014/main" id="{601CC70B-8875-45A1-8AFD-7D546E3C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897" y="4177748"/>
            <a:ext cx="4824407"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Chart, bar chart&#10;&#10;Description automatically generated">
            <a:extLst>
              <a:ext uri="{FF2B5EF4-FFF2-40B4-BE49-F238E27FC236}">
                <a16:creationId xmlns:a16="http://schemas.microsoft.com/office/drawing/2014/main" id="{82D69EBA-9870-9C8F-3F8F-D1305775E4B4}"/>
              </a:ext>
            </a:extLst>
          </p:cNvPr>
          <p:cNvPicPr>
            <a:picLocks noChangeAspect="1"/>
          </p:cNvPicPr>
          <p:nvPr/>
        </p:nvPicPr>
        <p:blipFill>
          <a:blip r:embed="rId3"/>
          <a:stretch>
            <a:fillRect/>
          </a:stretch>
        </p:blipFill>
        <p:spPr>
          <a:xfrm>
            <a:off x="6260956" y="3584233"/>
            <a:ext cx="5441001" cy="3019754"/>
          </a:xfrm>
          <a:prstGeom prst="rect">
            <a:avLst/>
          </a:prstGeom>
        </p:spPr>
      </p:pic>
      <p:sp>
        <p:nvSpPr>
          <p:cNvPr id="11" name="TextBox 10">
            <a:extLst>
              <a:ext uri="{FF2B5EF4-FFF2-40B4-BE49-F238E27FC236}">
                <a16:creationId xmlns:a16="http://schemas.microsoft.com/office/drawing/2014/main" id="{3B573D6F-0FEE-BB4E-40A2-19EDC5527307}"/>
              </a:ext>
            </a:extLst>
          </p:cNvPr>
          <p:cNvSpPr txBox="1"/>
          <p:nvPr/>
        </p:nvSpPr>
        <p:spPr>
          <a:xfrm>
            <a:off x="831984" y="2700420"/>
            <a:ext cx="5356873" cy="1477328"/>
          </a:xfrm>
          <a:prstGeom prst="rect">
            <a:avLst/>
          </a:prstGeom>
          <a:noFill/>
        </p:spPr>
        <p:txBody>
          <a:bodyPr wrap="square">
            <a:spAutoFit/>
          </a:bodyPr>
          <a:lstStyle/>
          <a:p>
            <a:pPr algn="l"/>
            <a:r>
              <a:rPr lang="en-US" b="1" dirty="0">
                <a:solidFill>
                  <a:srgbClr val="000000"/>
                </a:solidFill>
                <a:latin typeface="Helvetica Neue" panose="02000503000000020004" pitchFamily="2" charset="0"/>
              </a:rPr>
              <a:t>Month:</a:t>
            </a:r>
          </a:p>
          <a:p>
            <a:pPr algn="l"/>
            <a:r>
              <a:rPr lang="en-US" b="0" i="0" dirty="0">
                <a:solidFill>
                  <a:srgbClr val="000000"/>
                </a:solidFill>
                <a:effectLst/>
                <a:latin typeface="Helvetica Neue" panose="02000503000000020004" pitchFamily="2" charset="0"/>
              </a:rPr>
              <a:t>It looks like there are more subscribers at the beginning (March) and towards the end (Dec., Sep, Oct.) of the year</a:t>
            </a:r>
          </a:p>
          <a:p>
            <a:pPr algn="l"/>
            <a:r>
              <a:rPr lang="en-US" b="0" i="0" dirty="0">
                <a:solidFill>
                  <a:srgbClr val="000000"/>
                </a:solidFill>
                <a:effectLst/>
                <a:latin typeface="Helvetica Neue" panose="02000503000000020004" pitchFamily="2" charset="0"/>
              </a:rPr>
              <a:t>Not for sure because lacking Jan and Feb.</a:t>
            </a:r>
          </a:p>
        </p:txBody>
      </p:sp>
      <p:sp>
        <p:nvSpPr>
          <p:cNvPr id="15" name="TextBox 14">
            <a:extLst>
              <a:ext uri="{FF2B5EF4-FFF2-40B4-BE49-F238E27FC236}">
                <a16:creationId xmlns:a16="http://schemas.microsoft.com/office/drawing/2014/main" id="{A2D652D6-0419-B9AE-C472-63075518744A}"/>
              </a:ext>
            </a:extLst>
          </p:cNvPr>
          <p:cNvSpPr txBox="1"/>
          <p:nvPr/>
        </p:nvSpPr>
        <p:spPr>
          <a:xfrm>
            <a:off x="853897" y="5094110"/>
            <a:ext cx="6100762" cy="646331"/>
          </a:xfrm>
          <a:prstGeom prst="rect">
            <a:avLst/>
          </a:prstGeom>
          <a:noFill/>
        </p:spPr>
        <p:txBody>
          <a:bodyPr wrap="square">
            <a:spAutoFit/>
          </a:bodyPr>
          <a:lstStyle/>
          <a:p>
            <a:r>
              <a:rPr lang="en-US" b="1" dirty="0">
                <a:solidFill>
                  <a:srgbClr val="000000"/>
                </a:solidFill>
                <a:latin typeface="Helvetica Neue" panose="02000503000000020004" pitchFamily="2" charset="0"/>
              </a:rPr>
              <a:t>Day of week:</a:t>
            </a:r>
          </a:p>
          <a:p>
            <a:r>
              <a:rPr lang="en-US" b="0" i="0" dirty="0">
                <a:solidFill>
                  <a:srgbClr val="000000"/>
                </a:solidFill>
                <a:effectLst/>
                <a:latin typeface="Helvetica Neue" panose="02000503000000020004" pitchFamily="2" charset="0"/>
              </a:rPr>
              <a:t>Not too much difference</a:t>
            </a:r>
            <a:endParaRPr lang="en-US" dirty="0"/>
          </a:p>
        </p:txBody>
      </p:sp>
    </p:spTree>
    <p:extLst>
      <p:ext uri="{BB962C8B-B14F-4D97-AF65-F5344CB8AC3E}">
        <p14:creationId xmlns:p14="http://schemas.microsoft.com/office/powerpoint/2010/main" val="2646656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6235A1A-C0DE-706D-1CEB-36D78708B04F}"/>
              </a:ext>
            </a:extLst>
          </p:cNvPr>
          <p:cNvSpPr>
            <a:spLocks noGrp="1"/>
          </p:cNvSpPr>
          <p:nvPr>
            <p:ph type="title"/>
          </p:nvPr>
        </p:nvSpPr>
        <p:spPr>
          <a:xfrm>
            <a:off x="874815" y="798703"/>
            <a:ext cx="5221185" cy="3072015"/>
          </a:xfrm>
        </p:spPr>
        <p:txBody>
          <a:bodyPr vert="horz" lIns="91440" tIns="45720" rIns="91440" bIns="45720" rtlCol="0" anchor="b">
            <a:normAutofit/>
          </a:bodyPr>
          <a:lstStyle/>
          <a:p>
            <a:pPr algn="ctr"/>
            <a:r>
              <a:rPr lang="en-US" sz="6000" kern="1200">
                <a:solidFill>
                  <a:schemeClr val="tx1"/>
                </a:solidFill>
                <a:latin typeface="+mj-lt"/>
                <a:ea typeface="+mj-ea"/>
                <a:cs typeface="+mj-cs"/>
              </a:rPr>
              <a:t>EDA – campaign</a:t>
            </a:r>
          </a:p>
        </p:txBody>
      </p:sp>
      <p:sp>
        <p:nvSpPr>
          <p:cNvPr id="20" name="Freeform: Shape 19">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Picture 12" descr="Chart&#10;&#10;Description automatically generated">
            <a:extLst>
              <a:ext uri="{FF2B5EF4-FFF2-40B4-BE49-F238E27FC236}">
                <a16:creationId xmlns:a16="http://schemas.microsoft.com/office/drawing/2014/main" id="{C7CE5536-F9B7-5EA3-7E06-6BC550CF7596}"/>
              </a:ext>
            </a:extLst>
          </p:cNvPr>
          <p:cNvPicPr>
            <a:picLocks noChangeAspect="1"/>
          </p:cNvPicPr>
          <p:nvPr/>
        </p:nvPicPr>
        <p:blipFill>
          <a:blip r:embed="rId2"/>
          <a:stretch>
            <a:fillRect/>
          </a:stretch>
        </p:blipFill>
        <p:spPr>
          <a:xfrm>
            <a:off x="6651243" y="1872989"/>
            <a:ext cx="4939504" cy="2729075"/>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24" name="Freeform: Shape 23">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5" name="TextBox 14">
            <a:extLst>
              <a:ext uri="{FF2B5EF4-FFF2-40B4-BE49-F238E27FC236}">
                <a16:creationId xmlns:a16="http://schemas.microsoft.com/office/drawing/2014/main" id="{5219BF3F-8B28-26E2-E3FC-DDF6FC803CCE}"/>
              </a:ext>
            </a:extLst>
          </p:cNvPr>
          <p:cNvSpPr txBox="1"/>
          <p:nvPr/>
        </p:nvSpPr>
        <p:spPr>
          <a:xfrm>
            <a:off x="1204913" y="4760535"/>
            <a:ext cx="6096000" cy="646331"/>
          </a:xfrm>
          <a:prstGeom prst="rect">
            <a:avLst/>
          </a:prstGeom>
          <a:noFill/>
        </p:spPr>
        <p:txBody>
          <a:bodyPr wrap="square">
            <a:spAutoFit/>
          </a:bodyPr>
          <a:lstStyle/>
          <a:p>
            <a:r>
              <a:rPr lang="en-US" b="0" i="0" dirty="0">
                <a:solidFill>
                  <a:srgbClr val="000000"/>
                </a:solidFill>
                <a:effectLst/>
                <a:latin typeface="Helvetica Neue" panose="02000503000000020004" pitchFamily="2" charset="0"/>
              </a:rPr>
              <a:t>lower than subscribe ratio -&gt; more campaign contacted, less subscribe</a:t>
            </a:r>
            <a:endParaRPr lang="en-US" dirty="0"/>
          </a:p>
        </p:txBody>
      </p:sp>
    </p:spTree>
    <p:extLst>
      <p:ext uri="{BB962C8B-B14F-4D97-AF65-F5344CB8AC3E}">
        <p14:creationId xmlns:p14="http://schemas.microsoft.com/office/powerpoint/2010/main" val="3022985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6235A1A-C0DE-706D-1CEB-36D78708B04F}"/>
              </a:ext>
            </a:extLst>
          </p:cNvPr>
          <p:cNvSpPr>
            <a:spLocks noGrp="1"/>
          </p:cNvSpPr>
          <p:nvPr>
            <p:ph type="title"/>
          </p:nvPr>
        </p:nvSpPr>
        <p:spPr>
          <a:xfrm>
            <a:off x="874815" y="798703"/>
            <a:ext cx="5287732" cy="2630297"/>
          </a:xfrm>
        </p:spPr>
        <p:txBody>
          <a:bodyPr vert="horz" lIns="91440" tIns="45720" rIns="91440" bIns="45720" rtlCol="0" anchor="b">
            <a:normAutofit/>
          </a:bodyPr>
          <a:lstStyle/>
          <a:p>
            <a:pPr algn="ctr"/>
            <a:r>
              <a:rPr lang="en-US" sz="6000" kern="1200" dirty="0">
                <a:solidFill>
                  <a:schemeClr val="tx1"/>
                </a:solidFill>
                <a:latin typeface="+mj-lt"/>
                <a:ea typeface="+mj-ea"/>
                <a:cs typeface="+mj-cs"/>
              </a:rPr>
              <a:t>EDA – </a:t>
            </a:r>
            <a:r>
              <a:rPr lang="en-US" sz="6000" kern="1200" dirty="0" err="1">
                <a:solidFill>
                  <a:schemeClr val="tx1"/>
                </a:solidFill>
                <a:latin typeface="+mj-lt"/>
                <a:ea typeface="+mj-ea"/>
                <a:cs typeface="+mj-cs"/>
              </a:rPr>
              <a:t>pdays</a:t>
            </a:r>
            <a:r>
              <a:rPr lang="en-US" sz="6000" kern="1200" dirty="0">
                <a:solidFill>
                  <a:schemeClr val="tx1"/>
                </a:solidFill>
                <a:latin typeface="+mj-lt"/>
                <a:ea typeface="+mj-ea"/>
                <a:cs typeface="+mj-cs"/>
              </a:rPr>
              <a:t> -&gt; converted to if contacted</a:t>
            </a:r>
          </a:p>
        </p:txBody>
      </p:sp>
      <p:sp>
        <p:nvSpPr>
          <p:cNvPr id="15" name="Freeform: Shape 14">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descr="Chart, waterfall chart, treemap chart&#10;&#10;Description automatically generated">
            <a:extLst>
              <a:ext uri="{FF2B5EF4-FFF2-40B4-BE49-F238E27FC236}">
                <a16:creationId xmlns:a16="http://schemas.microsoft.com/office/drawing/2014/main" id="{3E17E8EB-9232-B2A1-3272-20072823C5B0}"/>
              </a:ext>
            </a:extLst>
          </p:cNvPr>
          <p:cNvPicPr>
            <a:picLocks noChangeAspect="1"/>
          </p:cNvPicPr>
          <p:nvPr/>
        </p:nvPicPr>
        <p:blipFill>
          <a:blip r:embed="rId2"/>
          <a:stretch>
            <a:fillRect/>
          </a:stretch>
        </p:blipFill>
        <p:spPr>
          <a:xfrm>
            <a:off x="6651243" y="1891512"/>
            <a:ext cx="4939504" cy="2692028"/>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9" name="Freeform: Shape 18">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9" name="TextBox 8">
            <a:extLst>
              <a:ext uri="{FF2B5EF4-FFF2-40B4-BE49-F238E27FC236}">
                <a16:creationId xmlns:a16="http://schemas.microsoft.com/office/drawing/2014/main" id="{BFCBF093-A6B3-0EEB-9971-3F527C442ABB}"/>
              </a:ext>
            </a:extLst>
          </p:cNvPr>
          <p:cNvSpPr txBox="1"/>
          <p:nvPr/>
        </p:nvSpPr>
        <p:spPr>
          <a:xfrm>
            <a:off x="1204913" y="4760535"/>
            <a:ext cx="6096000" cy="369332"/>
          </a:xfrm>
          <a:prstGeom prst="rect">
            <a:avLst/>
          </a:prstGeom>
          <a:noFill/>
        </p:spPr>
        <p:txBody>
          <a:bodyPr wrap="square">
            <a:spAutoFit/>
          </a:bodyPr>
          <a:lstStyle/>
          <a:p>
            <a:r>
              <a:rPr lang="en-US" dirty="0"/>
              <a:t>Contacted clients would more likely to subscribe</a:t>
            </a:r>
          </a:p>
        </p:txBody>
      </p:sp>
    </p:spTree>
    <p:extLst>
      <p:ext uri="{BB962C8B-B14F-4D97-AF65-F5344CB8AC3E}">
        <p14:creationId xmlns:p14="http://schemas.microsoft.com/office/powerpoint/2010/main" val="41191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6235A1A-C0DE-706D-1CEB-36D78708B04F}"/>
              </a:ext>
            </a:extLst>
          </p:cNvPr>
          <p:cNvSpPr>
            <a:spLocks noGrp="1"/>
          </p:cNvSpPr>
          <p:nvPr>
            <p:ph type="title"/>
          </p:nvPr>
        </p:nvSpPr>
        <p:spPr>
          <a:xfrm>
            <a:off x="874815" y="798703"/>
            <a:ext cx="5287732" cy="2630297"/>
          </a:xfrm>
        </p:spPr>
        <p:txBody>
          <a:bodyPr vert="horz" lIns="91440" tIns="45720" rIns="91440" bIns="45720" rtlCol="0" anchor="b">
            <a:normAutofit fontScale="90000"/>
          </a:bodyPr>
          <a:lstStyle/>
          <a:p>
            <a:pPr algn="ctr"/>
            <a:r>
              <a:rPr lang="en-US" sz="6000" kern="1200" dirty="0">
                <a:solidFill>
                  <a:schemeClr val="tx1"/>
                </a:solidFill>
                <a:latin typeface="+mj-lt"/>
                <a:ea typeface="+mj-ea"/>
                <a:cs typeface="+mj-cs"/>
              </a:rPr>
              <a:t>EDA – </a:t>
            </a:r>
            <a:r>
              <a:rPr lang="en-US" sz="6000" dirty="0"/>
              <a:t>Previous Campaign Contacted Times</a:t>
            </a:r>
            <a:endParaRPr lang="en-US" sz="6000" kern="1200" dirty="0">
              <a:solidFill>
                <a:schemeClr val="tx1"/>
              </a:solidFill>
              <a:latin typeface="+mj-lt"/>
              <a:ea typeface="+mj-ea"/>
              <a:cs typeface="+mj-cs"/>
            </a:endParaRPr>
          </a:p>
        </p:txBody>
      </p:sp>
      <p:sp>
        <p:nvSpPr>
          <p:cNvPr id="15" name="Freeform: Shape 14">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9" name="TextBox 8">
            <a:extLst>
              <a:ext uri="{FF2B5EF4-FFF2-40B4-BE49-F238E27FC236}">
                <a16:creationId xmlns:a16="http://schemas.microsoft.com/office/drawing/2014/main" id="{BFCBF093-A6B3-0EEB-9971-3F527C442ABB}"/>
              </a:ext>
            </a:extLst>
          </p:cNvPr>
          <p:cNvSpPr txBox="1"/>
          <p:nvPr/>
        </p:nvSpPr>
        <p:spPr>
          <a:xfrm>
            <a:off x="1204913" y="4760535"/>
            <a:ext cx="6096000" cy="369332"/>
          </a:xfrm>
          <a:prstGeom prst="rect">
            <a:avLst/>
          </a:prstGeom>
          <a:noFill/>
        </p:spPr>
        <p:txBody>
          <a:bodyPr wrap="square">
            <a:spAutoFit/>
          </a:bodyPr>
          <a:lstStyle/>
          <a:p>
            <a:r>
              <a:rPr lang="en-US" dirty="0"/>
              <a:t>more contacted -&gt; relatively more subscribe</a:t>
            </a:r>
          </a:p>
        </p:txBody>
      </p:sp>
      <p:pic>
        <p:nvPicPr>
          <p:cNvPr id="4" name="Picture 3" descr="Chart, bar chart&#10;&#10;Description automatically generated">
            <a:extLst>
              <a:ext uri="{FF2B5EF4-FFF2-40B4-BE49-F238E27FC236}">
                <a16:creationId xmlns:a16="http://schemas.microsoft.com/office/drawing/2014/main" id="{617DB005-60D9-834F-149C-921E97B1CC26}"/>
              </a:ext>
            </a:extLst>
          </p:cNvPr>
          <p:cNvPicPr>
            <a:picLocks noChangeAspect="1"/>
          </p:cNvPicPr>
          <p:nvPr/>
        </p:nvPicPr>
        <p:blipFill>
          <a:blip r:embed="rId2"/>
          <a:stretch>
            <a:fillRect/>
          </a:stretch>
        </p:blipFill>
        <p:spPr>
          <a:xfrm>
            <a:off x="5986463" y="1547575"/>
            <a:ext cx="5587942" cy="3119239"/>
          </a:xfrm>
          <a:prstGeom prst="rect">
            <a:avLst/>
          </a:prstGeom>
        </p:spPr>
      </p:pic>
    </p:spTree>
    <p:extLst>
      <p:ext uri="{BB962C8B-B14F-4D97-AF65-F5344CB8AC3E}">
        <p14:creationId xmlns:p14="http://schemas.microsoft.com/office/powerpoint/2010/main" val="842457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6235A1A-C0DE-706D-1CEB-36D78708B04F}"/>
              </a:ext>
            </a:extLst>
          </p:cNvPr>
          <p:cNvSpPr>
            <a:spLocks noGrp="1"/>
          </p:cNvSpPr>
          <p:nvPr>
            <p:ph type="title"/>
          </p:nvPr>
        </p:nvSpPr>
        <p:spPr>
          <a:xfrm>
            <a:off x="874815" y="798703"/>
            <a:ext cx="5221185" cy="3072015"/>
          </a:xfrm>
        </p:spPr>
        <p:txBody>
          <a:bodyPr vert="horz" lIns="91440" tIns="45720" rIns="91440" bIns="45720" rtlCol="0" anchor="b">
            <a:normAutofit/>
          </a:bodyPr>
          <a:lstStyle/>
          <a:p>
            <a:pPr algn="ctr"/>
            <a:r>
              <a:rPr lang="en-US" sz="6000" kern="1200">
                <a:solidFill>
                  <a:schemeClr val="tx1"/>
                </a:solidFill>
                <a:latin typeface="+mj-lt"/>
                <a:ea typeface="+mj-ea"/>
                <a:cs typeface="+mj-cs"/>
              </a:rPr>
              <a:t>EDA – previous campaign subscription</a:t>
            </a:r>
          </a:p>
        </p:txBody>
      </p:sp>
      <p:sp>
        <p:nvSpPr>
          <p:cNvPr id="13" name="Freeform: Shape 12">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Chart, bar chart&#10;&#10;Description automatically generated">
            <a:extLst>
              <a:ext uri="{FF2B5EF4-FFF2-40B4-BE49-F238E27FC236}">
                <a16:creationId xmlns:a16="http://schemas.microsoft.com/office/drawing/2014/main" id="{F98B5E44-5ACC-4012-D65F-4955C903662E}"/>
              </a:ext>
            </a:extLst>
          </p:cNvPr>
          <p:cNvPicPr>
            <a:picLocks noChangeAspect="1"/>
          </p:cNvPicPr>
          <p:nvPr/>
        </p:nvPicPr>
        <p:blipFill rotWithShape="1">
          <a:blip r:embed="rId2"/>
          <a:srcRect t="2564"/>
          <a:stretch/>
        </p:blipFill>
        <p:spPr>
          <a:xfrm>
            <a:off x="6651243" y="1901959"/>
            <a:ext cx="4939504" cy="2671134"/>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7" name="Freeform: Shape 16">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9" name="TextBox 8">
            <a:extLst>
              <a:ext uri="{FF2B5EF4-FFF2-40B4-BE49-F238E27FC236}">
                <a16:creationId xmlns:a16="http://schemas.microsoft.com/office/drawing/2014/main" id="{AFCAA4AF-E93C-3BA0-FA2C-96823DB7740C}"/>
              </a:ext>
            </a:extLst>
          </p:cNvPr>
          <p:cNvSpPr txBox="1"/>
          <p:nvPr/>
        </p:nvSpPr>
        <p:spPr>
          <a:xfrm>
            <a:off x="1414462" y="4858911"/>
            <a:ext cx="5233049" cy="646331"/>
          </a:xfrm>
          <a:prstGeom prst="rect">
            <a:avLst/>
          </a:prstGeom>
          <a:noFill/>
        </p:spPr>
        <p:txBody>
          <a:bodyPr wrap="square">
            <a:spAutoFit/>
          </a:bodyPr>
          <a:lstStyle/>
          <a:p>
            <a:r>
              <a:rPr lang="en-US" dirty="0"/>
              <a:t>Clients who attended last campaign are more likely to subscribe</a:t>
            </a:r>
          </a:p>
        </p:txBody>
      </p:sp>
    </p:spTree>
    <p:extLst>
      <p:ext uri="{BB962C8B-B14F-4D97-AF65-F5344CB8AC3E}">
        <p14:creationId xmlns:p14="http://schemas.microsoft.com/office/powerpoint/2010/main" val="2173912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35A1A-C0DE-706D-1CEB-36D78708B04F}"/>
              </a:ext>
            </a:extLst>
          </p:cNvPr>
          <p:cNvSpPr>
            <a:spLocks noGrp="1"/>
          </p:cNvSpPr>
          <p:nvPr>
            <p:ph type="title"/>
          </p:nvPr>
        </p:nvSpPr>
        <p:spPr/>
        <p:txBody>
          <a:bodyPr/>
          <a:lstStyle/>
          <a:p>
            <a:r>
              <a:rPr lang="en-US" dirty="0"/>
              <a:t>EDA – social and economic context attributes</a:t>
            </a:r>
          </a:p>
        </p:txBody>
      </p:sp>
      <p:pic>
        <p:nvPicPr>
          <p:cNvPr id="4" name="Picture 3" descr="Chart&#10;&#10;Description automatically generated">
            <a:extLst>
              <a:ext uri="{FF2B5EF4-FFF2-40B4-BE49-F238E27FC236}">
                <a16:creationId xmlns:a16="http://schemas.microsoft.com/office/drawing/2014/main" id="{8936E2A4-2DAE-EA89-F613-A96E1ECCC916}"/>
              </a:ext>
            </a:extLst>
          </p:cNvPr>
          <p:cNvPicPr>
            <a:picLocks noChangeAspect="1"/>
          </p:cNvPicPr>
          <p:nvPr/>
        </p:nvPicPr>
        <p:blipFill>
          <a:blip r:embed="rId2"/>
          <a:stretch>
            <a:fillRect/>
          </a:stretch>
        </p:blipFill>
        <p:spPr>
          <a:xfrm>
            <a:off x="594519" y="1736854"/>
            <a:ext cx="3886200" cy="2322888"/>
          </a:xfrm>
          <a:prstGeom prst="rect">
            <a:avLst/>
          </a:prstGeom>
        </p:spPr>
      </p:pic>
      <p:sp>
        <p:nvSpPr>
          <p:cNvPr id="6" name="TextBox 5">
            <a:extLst>
              <a:ext uri="{FF2B5EF4-FFF2-40B4-BE49-F238E27FC236}">
                <a16:creationId xmlns:a16="http://schemas.microsoft.com/office/drawing/2014/main" id="{8C404D4D-6E94-AD9A-1EDF-BA13B1F06097}"/>
              </a:ext>
            </a:extLst>
          </p:cNvPr>
          <p:cNvSpPr txBox="1"/>
          <p:nvPr/>
        </p:nvSpPr>
        <p:spPr>
          <a:xfrm>
            <a:off x="1719262" y="1367522"/>
            <a:ext cx="6096000" cy="369332"/>
          </a:xfrm>
          <a:prstGeom prst="rect">
            <a:avLst/>
          </a:prstGeom>
          <a:noFill/>
        </p:spPr>
        <p:txBody>
          <a:bodyPr wrap="square">
            <a:spAutoFit/>
          </a:bodyPr>
          <a:lstStyle/>
          <a:p>
            <a:r>
              <a:rPr lang="en-US" dirty="0" err="1"/>
              <a:t>emp.var.rate</a:t>
            </a:r>
            <a:endParaRPr lang="en-US" dirty="0"/>
          </a:p>
        </p:txBody>
      </p:sp>
      <p:sp>
        <p:nvSpPr>
          <p:cNvPr id="8" name="TextBox 7">
            <a:extLst>
              <a:ext uri="{FF2B5EF4-FFF2-40B4-BE49-F238E27FC236}">
                <a16:creationId xmlns:a16="http://schemas.microsoft.com/office/drawing/2014/main" id="{A9D4AED8-4EC6-5A69-F4AC-B8265ED22AE2}"/>
              </a:ext>
            </a:extLst>
          </p:cNvPr>
          <p:cNvSpPr txBox="1"/>
          <p:nvPr/>
        </p:nvSpPr>
        <p:spPr>
          <a:xfrm>
            <a:off x="1714500" y="4105908"/>
            <a:ext cx="6100762" cy="369332"/>
          </a:xfrm>
          <a:prstGeom prst="rect">
            <a:avLst/>
          </a:prstGeom>
          <a:noFill/>
        </p:spPr>
        <p:txBody>
          <a:bodyPr wrap="square">
            <a:spAutoFit/>
          </a:bodyPr>
          <a:lstStyle/>
          <a:p>
            <a:r>
              <a:rPr lang="en-US" dirty="0" err="1"/>
              <a:t>cons.price.idx</a:t>
            </a:r>
            <a:endParaRPr lang="en-US" dirty="0"/>
          </a:p>
        </p:txBody>
      </p:sp>
      <p:sp>
        <p:nvSpPr>
          <p:cNvPr id="10" name="TextBox 9">
            <a:extLst>
              <a:ext uri="{FF2B5EF4-FFF2-40B4-BE49-F238E27FC236}">
                <a16:creationId xmlns:a16="http://schemas.microsoft.com/office/drawing/2014/main" id="{BC3AE46E-DF81-BF06-D12C-104C2EA5F91B}"/>
              </a:ext>
            </a:extLst>
          </p:cNvPr>
          <p:cNvSpPr txBox="1"/>
          <p:nvPr/>
        </p:nvSpPr>
        <p:spPr>
          <a:xfrm>
            <a:off x="5889624" y="1367522"/>
            <a:ext cx="6100762" cy="369332"/>
          </a:xfrm>
          <a:prstGeom prst="rect">
            <a:avLst/>
          </a:prstGeom>
          <a:noFill/>
        </p:spPr>
        <p:txBody>
          <a:bodyPr wrap="square">
            <a:spAutoFit/>
          </a:bodyPr>
          <a:lstStyle/>
          <a:p>
            <a:r>
              <a:rPr lang="en-US" dirty="0" err="1"/>
              <a:t>cons.conf.idx</a:t>
            </a:r>
            <a:endParaRPr lang="en-US" dirty="0"/>
          </a:p>
        </p:txBody>
      </p:sp>
      <p:pic>
        <p:nvPicPr>
          <p:cNvPr id="12" name="Picture 11" descr="Chart, bar chart&#10;&#10;Description automatically generated">
            <a:extLst>
              <a:ext uri="{FF2B5EF4-FFF2-40B4-BE49-F238E27FC236}">
                <a16:creationId xmlns:a16="http://schemas.microsoft.com/office/drawing/2014/main" id="{DC546B01-0E73-6128-EDC1-5C1569B10C40}"/>
              </a:ext>
            </a:extLst>
          </p:cNvPr>
          <p:cNvPicPr>
            <a:picLocks noChangeAspect="1"/>
          </p:cNvPicPr>
          <p:nvPr/>
        </p:nvPicPr>
        <p:blipFill>
          <a:blip r:embed="rId3"/>
          <a:stretch>
            <a:fillRect/>
          </a:stretch>
        </p:blipFill>
        <p:spPr>
          <a:xfrm>
            <a:off x="711200" y="4445148"/>
            <a:ext cx="3769519" cy="2236010"/>
          </a:xfrm>
          <a:prstGeom prst="rect">
            <a:avLst/>
          </a:prstGeom>
        </p:spPr>
      </p:pic>
      <p:sp>
        <p:nvSpPr>
          <p:cNvPr id="15" name="TextBox 14">
            <a:extLst>
              <a:ext uri="{FF2B5EF4-FFF2-40B4-BE49-F238E27FC236}">
                <a16:creationId xmlns:a16="http://schemas.microsoft.com/office/drawing/2014/main" id="{755939DA-C0CB-38F6-E77B-37F49C40BA14}"/>
              </a:ext>
            </a:extLst>
          </p:cNvPr>
          <p:cNvSpPr txBox="1"/>
          <p:nvPr/>
        </p:nvSpPr>
        <p:spPr>
          <a:xfrm>
            <a:off x="6091238" y="4138497"/>
            <a:ext cx="6100762" cy="369332"/>
          </a:xfrm>
          <a:prstGeom prst="rect">
            <a:avLst/>
          </a:prstGeom>
          <a:noFill/>
        </p:spPr>
        <p:txBody>
          <a:bodyPr wrap="square">
            <a:spAutoFit/>
          </a:bodyPr>
          <a:lstStyle/>
          <a:p>
            <a:r>
              <a:rPr lang="en-US" dirty="0" err="1"/>
              <a:t>euribor</a:t>
            </a:r>
            <a:endParaRPr lang="en-US" dirty="0"/>
          </a:p>
        </p:txBody>
      </p:sp>
      <p:pic>
        <p:nvPicPr>
          <p:cNvPr id="17" name="Picture 16" descr="Chart, bar chart&#10;&#10;Description automatically generated">
            <a:extLst>
              <a:ext uri="{FF2B5EF4-FFF2-40B4-BE49-F238E27FC236}">
                <a16:creationId xmlns:a16="http://schemas.microsoft.com/office/drawing/2014/main" id="{DC5F9A29-C67B-12C2-C046-71832D533CA6}"/>
              </a:ext>
            </a:extLst>
          </p:cNvPr>
          <p:cNvPicPr>
            <a:picLocks noChangeAspect="1"/>
          </p:cNvPicPr>
          <p:nvPr/>
        </p:nvPicPr>
        <p:blipFill>
          <a:blip r:embed="rId4"/>
          <a:stretch>
            <a:fillRect/>
          </a:stretch>
        </p:blipFill>
        <p:spPr>
          <a:xfrm>
            <a:off x="4991893" y="1774254"/>
            <a:ext cx="3648075" cy="2034656"/>
          </a:xfrm>
          <a:prstGeom prst="rect">
            <a:avLst/>
          </a:prstGeom>
        </p:spPr>
      </p:pic>
      <p:pic>
        <p:nvPicPr>
          <p:cNvPr id="19" name="Picture 18" descr="Chart&#10;&#10;Description automatically generated">
            <a:extLst>
              <a:ext uri="{FF2B5EF4-FFF2-40B4-BE49-F238E27FC236}">
                <a16:creationId xmlns:a16="http://schemas.microsoft.com/office/drawing/2014/main" id="{65F68FB5-1586-E164-EB09-A68836EB6E81}"/>
              </a:ext>
            </a:extLst>
          </p:cNvPr>
          <p:cNvPicPr>
            <a:picLocks noChangeAspect="1"/>
          </p:cNvPicPr>
          <p:nvPr/>
        </p:nvPicPr>
        <p:blipFill>
          <a:blip r:embed="rId5"/>
          <a:stretch>
            <a:fillRect/>
          </a:stretch>
        </p:blipFill>
        <p:spPr>
          <a:xfrm>
            <a:off x="4872036" y="4507829"/>
            <a:ext cx="3421063" cy="2052638"/>
          </a:xfrm>
          <a:prstGeom prst="rect">
            <a:avLst/>
          </a:prstGeom>
        </p:spPr>
      </p:pic>
      <p:sp>
        <p:nvSpPr>
          <p:cNvPr id="21" name="TextBox 20">
            <a:extLst>
              <a:ext uri="{FF2B5EF4-FFF2-40B4-BE49-F238E27FC236}">
                <a16:creationId xmlns:a16="http://schemas.microsoft.com/office/drawing/2014/main" id="{096DB2E9-07F5-F6D3-50DA-0112EADF77B5}"/>
              </a:ext>
            </a:extLst>
          </p:cNvPr>
          <p:cNvSpPr txBox="1"/>
          <p:nvPr/>
        </p:nvSpPr>
        <p:spPr>
          <a:xfrm>
            <a:off x="9712324" y="1386222"/>
            <a:ext cx="6100762" cy="369332"/>
          </a:xfrm>
          <a:prstGeom prst="rect">
            <a:avLst/>
          </a:prstGeom>
          <a:noFill/>
        </p:spPr>
        <p:txBody>
          <a:bodyPr wrap="square">
            <a:spAutoFit/>
          </a:bodyPr>
          <a:lstStyle/>
          <a:p>
            <a:r>
              <a:rPr lang="en-US" dirty="0" err="1"/>
              <a:t>nr.employed</a:t>
            </a:r>
            <a:endParaRPr lang="en-US" dirty="0"/>
          </a:p>
        </p:txBody>
      </p:sp>
      <p:pic>
        <p:nvPicPr>
          <p:cNvPr id="23" name="Picture 22" descr="Chart, bar chart&#10;&#10;Description automatically generated">
            <a:extLst>
              <a:ext uri="{FF2B5EF4-FFF2-40B4-BE49-F238E27FC236}">
                <a16:creationId xmlns:a16="http://schemas.microsoft.com/office/drawing/2014/main" id="{BDE43F71-BF4D-CBF5-C083-A115369B9C24}"/>
              </a:ext>
            </a:extLst>
          </p:cNvPr>
          <p:cNvPicPr>
            <a:picLocks noChangeAspect="1"/>
          </p:cNvPicPr>
          <p:nvPr/>
        </p:nvPicPr>
        <p:blipFill>
          <a:blip r:embed="rId6"/>
          <a:stretch>
            <a:fillRect/>
          </a:stretch>
        </p:blipFill>
        <p:spPr>
          <a:xfrm>
            <a:off x="8507054" y="1781454"/>
            <a:ext cx="3483332" cy="2034657"/>
          </a:xfrm>
          <a:prstGeom prst="rect">
            <a:avLst/>
          </a:prstGeom>
        </p:spPr>
      </p:pic>
      <p:sp>
        <p:nvSpPr>
          <p:cNvPr id="25" name="TextBox 24">
            <a:extLst>
              <a:ext uri="{FF2B5EF4-FFF2-40B4-BE49-F238E27FC236}">
                <a16:creationId xmlns:a16="http://schemas.microsoft.com/office/drawing/2014/main" id="{65A2D4F4-0F00-546B-5755-F14A2C615644}"/>
              </a:ext>
            </a:extLst>
          </p:cNvPr>
          <p:cNvSpPr txBox="1"/>
          <p:nvPr/>
        </p:nvSpPr>
        <p:spPr>
          <a:xfrm>
            <a:off x="8770936" y="4655846"/>
            <a:ext cx="3421064" cy="1200329"/>
          </a:xfrm>
          <a:prstGeom prst="rect">
            <a:avLst/>
          </a:prstGeom>
          <a:noFill/>
        </p:spPr>
        <p:txBody>
          <a:bodyPr wrap="square">
            <a:spAutoFit/>
          </a:bodyPr>
          <a:lstStyle/>
          <a:p>
            <a:pPr algn="l"/>
            <a:r>
              <a:rPr lang="en-US" b="0" i="0" dirty="0">
                <a:solidFill>
                  <a:srgbClr val="000000"/>
                </a:solidFill>
                <a:effectLst/>
                <a:latin typeface="Helvetica Neue" panose="02000503000000020004" pitchFamily="2" charset="0"/>
              </a:rPr>
              <a:t>why number of employee was float?</a:t>
            </a:r>
          </a:p>
          <a:p>
            <a:pPr algn="l"/>
            <a:r>
              <a:rPr lang="en-US" b="0" i="0" dirty="0">
                <a:solidFill>
                  <a:srgbClr val="000000"/>
                </a:solidFill>
                <a:effectLst/>
                <a:latin typeface="Helvetica Neue" panose="02000503000000020004" pitchFamily="2" charset="0"/>
              </a:rPr>
              <a:t>looks like less </a:t>
            </a:r>
            <a:r>
              <a:rPr lang="en-US" b="0" i="0" dirty="0" err="1">
                <a:solidFill>
                  <a:srgbClr val="000000"/>
                </a:solidFill>
                <a:effectLst/>
                <a:latin typeface="Helvetica Neue" panose="02000503000000020004" pitchFamily="2" charset="0"/>
              </a:rPr>
              <a:t>nr.employed</a:t>
            </a:r>
            <a:r>
              <a:rPr lang="en-US" b="0" i="0" dirty="0">
                <a:solidFill>
                  <a:srgbClr val="000000"/>
                </a:solidFill>
                <a:effectLst/>
                <a:latin typeface="Helvetica Neue" panose="02000503000000020004" pitchFamily="2" charset="0"/>
              </a:rPr>
              <a:t> yields more subscribe</a:t>
            </a:r>
          </a:p>
        </p:txBody>
      </p:sp>
    </p:spTree>
    <p:extLst>
      <p:ext uri="{BB962C8B-B14F-4D97-AF65-F5344CB8AC3E}">
        <p14:creationId xmlns:p14="http://schemas.microsoft.com/office/powerpoint/2010/main" val="1895142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Title 1">
            <a:extLst>
              <a:ext uri="{FF2B5EF4-FFF2-40B4-BE49-F238E27FC236}">
                <a16:creationId xmlns:a16="http://schemas.microsoft.com/office/drawing/2014/main" id="{136A6C85-AA8D-72FC-CEFE-6F05DD4F1F72}"/>
              </a:ext>
            </a:extLst>
          </p:cNvPr>
          <p:cNvSpPr txBox="1">
            <a:spLocks/>
          </p:cNvSpPr>
          <p:nvPr/>
        </p:nvSpPr>
        <p:spPr>
          <a:xfrm>
            <a:off x="686834" y="1153572"/>
            <a:ext cx="3200400" cy="4461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FFFF"/>
                </a:solidFill>
              </a:rPr>
              <a:t>Conclusion</a:t>
            </a:r>
          </a:p>
        </p:txBody>
      </p:sp>
      <p:sp>
        <p:nvSpPr>
          <p:cNvPr id="3" name="TextBox 2">
            <a:extLst>
              <a:ext uri="{FF2B5EF4-FFF2-40B4-BE49-F238E27FC236}">
                <a16:creationId xmlns:a16="http://schemas.microsoft.com/office/drawing/2014/main" id="{2D528905-C52D-A312-7F2F-8B39D0C4EFCB}"/>
              </a:ext>
            </a:extLst>
          </p:cNvPr>
          <p:cNvSpPr txBox="1"/>
          <p:nvPr/>
        </p:nvSpPr>
        <p:spPr>
          <a:xfrm>
            <a:off x="4851058" y="579894"/>
            <a:ext cx="6100762" cy="5355312"/>
          </a:xfrm>
          <a:prstGeom prst="rect">
            <a:avLst/>
          </a:prstGeom>
          <a:noFill/>
        </p:spPr>
        <p:txBody>
          <a:bodyPr wrap="square">
            <a:spAutoFit/>
          </a:bodyPr>
          <a:lstStyle/>
          <a:p>
            <a:pPr algn="l">
              <a:buFont typeface="+mj-lt"/>
              <a:buAutoNum type="arabicPeriod"/>
            </a:pPr>
            <a:r>
              <a:rPr lang="en-US" b="0" i="0" dirty="0">
                <a:solidFill>
                  <a:srgbClr val="000000"/>
                </a:solidFill>
                <a:effectLst/>
                <a:latin typeface="Helvetica Neue" panose="02000503000000020004" pitchFamily="2" charset="0"/>
              </a:rPr>
              <a:t>Youth and Elder (students and retired) are more likely to subscribe</a:t>
            </a:r>
          </a:p>
          <a:p>
            <a:pPr algn="l">
              <a:buFont typeface="+mj-lt"/>
              <a:buAutoNum type="arabicPeriod"/>
            </a:pPr>
            <a:r>
              <a:rPr lang="en-US" b="0" i="0" dirty="0">
                <a:solidFill>
                  <a:srgbClr val="000000"/>
                </a:solidFill>
                <a:effectLst/>
                <a:latin typeface="Helvetica Neue" panose="02000503000000020004" pitchFamily="2" charset="0"/>
              </a:rPr>
              <a:t>unknown, single &gt; married, divorced</a:t>
            </a:r>
          </a:p>
          <a:p>
            <a:pPr algn="l">
              <a:buFont typeface="+mj-lt"/>
              <a:buAutoNum type="arabicPeriod"/>
            </a:pPr>
            <a:r>
              <a:rPr lang="en-US" b="0" i="0" dirty="0">
                <a:solidFill>
                  <a:srgbClr val="000000"/>
                </a:solidFill>
                <a:effectLst/>
                <a:latin typeface="Helvetica Neue" panose="02000503000000020004" pitchFamily="2" charset="0"/>
              </a:rPr>
              <a:t>higher education level yield higher rate of subscription</a:t>
            </a:r>
          </a:p>
          <a:p>
            <a:pPr algn="l">
              <a:buFont typeface="+mj-lt"/>
              <a:buAutoNum type="arabicPeriod"/>
            </a:pPr>
            <a:r>
              <a:rPr lang="en-US" b="0" i="0" dirty="0">
                <a:solidFill>
                  <a:srgbClr val="000000"/>
                </a:solidFill>
                <a:effectLst/>
                <a:latin typeface="Helvetica Neue" panose="02000503000000020004" pitchFamily="2" charset="0"/>
              </a:rPr>
              <a:t>No credits default &gt; yes (but only 3 people)</a:t>
            </a:r>
          </a:p>
          <a:p>
            <a:pPr algn="l">
              <a:buFont typeface="+mj-lt"/>
              <a:buAutoNum type="arabicPeriod"/>
            </a:pPr>
            <a:r>
              <a:rPr lang="en-US" b="0" i="0" dirty="0">
                <a:solidFill>
                  <a:srgbClr val="000000"/>
                </a:solidFill>
                <a:effectLst/>
                <a:latin typeface="Helvetica Neue" panose="02000503000000020004" pitchFamily="2" charset="0"/>
              </a:rPr>
              <a:t>loan, regardless personal or housing, has no much influence on the subscribe</a:t>
            </a:r>
          </a:p>
          <a:p>
            <a:pPr algn="l">
              <a:buFont typeface="+mj-lt"/>
              <a:buAutoNum type="arabicPeriod"/>
            </a:pPr>
            <a:r>
              <a:rPr lang="en-US" b="0" i="0" dirty="0">
                <a:solidFill>
                  <a:srgbClr val="000000"/>
                </a:solidFill>
                <a:effectLst/>
                <a:latin typeface="Helvetica Neue" panose="02000503000000020004" pitchFamily="2" charset="0"/>
              </a:rPr>
              <a:t>clients who contacted with cellular are more likely to subscribe, probably because when calling telephone, people are not around</a:t>
            </a:r>
          </a:p>
          <a:p>
            <a:pPr algn="l">
              <a:buFont typeface="+mj-lt"/>
              <a:buAutoNum type="arabicPeriod"/>
            </a:pPr>
            <a:r>
              <a:rPr lang="en-US" b="0" i="0" dirty="0">
                <a:solidFill>
                  <a:srgbClr val="000000"/>
                </a:solidFill>
                <a:effectLst/>
                <a:latin typeface="Helvetica Neue" panose="02000503000000020004" pitchFamily="2" charset="0"/>
              </a:rPr>
              <a:t>There are more subscribers at the beginning (March) and towards the end (Dec., Sep, Oct.) of the year, but no much difference based on each day of week</a:t>
            </a:r>
          </a:p>
          <a:p>
            <a:pPr algn="l">
              <a:buFont typeface="+mj-lt"/>
              <a:buAutoNum type="arabicPeriod"/>
            </a:pPr>
            <a:r>
              <a:rPr lang="en-US" b="0" i="0" dirty="0">
                <a:solidFill>
                  <a:srgbClr val="000000"/>
                </a:solidFill>
                <a:effectLst/>
                <a:latin typeface="Helvetica Neue" panose="02000503000000020004" pitchFamily="2" charset="0"/>
              </a:rPr>
              <a:t>lower than subscribe ratio -&gt; more contacted in this campaign, less subscribe</a:t>
            </a:r>
          </a:p>
          <a:p>
            <a:pPr algn="l">
              <a:buFont typeface="+mj-lt"/>
              <a:buAutoNum type="arabicPeriod"/>
            </a:pPr>
            <a:r>
              <a:rPr lang="en-US" b="0" i="0" dirty="0">
                <a:solidFill>
                  <a:srgbClr val="000000"/>
                </a:solidFill>
                <a:effectLst/>
                <a:latin typeface="Helvetica Neue" panose="02000503000000020004" pitchFamily="2" charset="0"/>
              </a:rPr>
              <a:t>Client who was last contacted subscribe more, the more contacts performed before this campaign, the more chance the clients will subscribe and clients who attended last campaign are more likely to subscribe</a:t>
            </a:r>
          </a:p>
        </p:txBody>
      </p:sp>
    </p:spTree>
    <p:extLst>
      <p:ext uri="{BB962C8B-B14F-4D97-AF65-F5344CB8AC3E}">
        <p14:creationId xmlns:p14="http://schemas.microsoft.com/office/powerpoint/2010/main" val="3329237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Title 1">
            <a:extLst>
              <a:ext uri="{FF2B5EF4-FFF2-40B4-BE49-F238E27FC236}">
                <a16:creationId xmlns:a16="http://schemas.microsoft.com/office/drawing/2014/main" id="{136A6C85-AA8D-72FC-CEFE-6F05DD4F1F72}"/>
              </a:ext>
            </a:extLst>
          </p:cNvPr>
          <p:cNvSpPr txBox="1">
            <a:spLocks/>
          </p:cNvSpPr>
          <p:nvPr/>
        </p:nvSpPr>
        <p:spPr>
          <a:xfrm>
            <a:off x="686834" y="1153572"/>
            <a:ext cx="3200400" cy="4461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rgbClr val="FFFFFF"/>
                </a:solidFill>
              </a:rPr>
              <a:t>Recommendation</a:t>
            </a:r>
            <a:endParaRPr lang="en-US" dirty="0">
              <a:solidFill>
                <a:srgbClr val="FFFFFF"/>
              </a:solidFill>
            </a:endParaRPr>
          </a:p>
        </p:txBody>
      </p:sp>
      <p:sp>
        <p:nvSpPr>
          <p:cNvPr id="3" name="TextBox 2">
            <a:extLst>
              <a:ext uri="{FF2B5EF4-FFF2-40B4-BE49-F238E27FC236}">
                <a16:creationId xmlns:a16="http://schemas.microsoft.com/office/drawing/2014/main" id="{2D528905-C52D-A312-7F2F-8B39D0C4EFCB}"/>
              </a:ext>
            </a:extLst>
          </p:cNvPr>
          <p:cNvSpPr txBox="1"/>
          <p:nvPr/>
        </p:nvSpPr>
        <p:spPr>
          <a:xfrm>
            <a:off x="5251108" y="1622881"/>
            <a:ext cx="6100762" cy="3139321"/>
          </a:xfrm>
          <a:prstGeom prst="rect">
            <a:avLst/>
          </a:prstGeom>
          <a:noFill/>
        </p:spPr>
        <p:txBody>
          <a:bodyPr wrap="square">
            <a:spAutoFit/>
          </a:bodyPr>
          <a:lstStyle/>
          <a:p>
            <a:pPr algn="l"/>
            <a:r>
              <a:rPr lang="en-US" altLang="zh-CN" b="1" dirty="0">
                <a:solidFill>
                  <a:srgbClr val="000000"/>
                </a:solidFill>
                <a:latin typeface="Helvetica Neue" panose="02000503000000020004" pitchFamily="2" charset="0"/>
              </a:rPr>
              <a:t>Feature</a:t>
            </a:r>
            <a:r>
              <a:rPr lang="zh-CN" altLang="en-US" b="1" dirty="0">
                <a:solidFill>
                  <a:srgbClr val="000000"/>
                </a:solidFill>
                <a:latin typeface="Helvetica Neue" panose="02000503000000020004" pitchFamily="2" charset="0"/>
              </a:rPr>
              <a:t> </a:t>
            </a:r>
            <a:r>
              <a:rPr lang="en-US" altLang="zh-CN" b="1" dirty="0">
                <a:solidFill>
                  <a:srgbClr val="000000"/>
                </a:solidFill>
                <a:latin typeface="Helvetica Neue" panose="02000503000000020004" pitchFamily="2" charset="0"/>
              </a:rPr>
              <a:t>Engineering</a:t>
            </a:r>
          </a:p>
          <a:p>
            <a:pPr marL="285750" indent="-285750" algn="l">
              <a:buFontTx/>
              <a:buChar char="-"/>
            </a:pPr>
            <a:r>
              <a:rPr lang="en-US" altLang="zh-CN" dirty="0">
                <a:solidFill>
                  <a:srgbClr val="000000"/>
                </a:solidFill>
                <a:latin typeface="Helvetica Neue" panose="02000503000000020004" pitchFamily="2" charset="0"/>
              </a:rPr>
              <a:t>Skewed</a:t>
            </a:r>
            <a:r>
              <a:rPr lang="zh-CN" altLang="en-US" dirty="0">
                <a:solidFill>
                  <a:srgbClr val="000000"/>
                </a:solidFill>
                <a:latin typeface="Helvetica Neue" panose="02000503000000020004" pitchFamily="2" charset="0"/>
              </a:rPr>
              <a:t> </a:t>
            </a:r>
            <a:r>
              <a:rPr lang="en-US" altLang="zh-CN" dirty="0">
                <a:solidFill>
                  <a:srgbClr val="000000"/>
                </a:solidFill>
                <a:latin typeface="Helvetica Neue" panose="02000503000000020004" pitchFamily="2" charset="0"/>
              </a:rPr>
              <a:t>variables</a:t>
            </a:r>
          </a:p>
          <a:p>
            <a:pPr marL="285750" indent="-285750" algn="l">
              <a:buFontTx/>
              <a:buChar char="-"/>
            </a:pPr>
            <a:r>
              <a:rPr lang="en-US" altLang="zh-CN" dirty="0">
                <a:solidFill>
                  <a:srgbClr val="000000"/>
                </a:solidFill>
                <a:latin typeface="Helvetica Neue" panose="02000503000000020004" pitchFamily="2" charset="0"/>
              </a:rPr>
              <a:t>Create</a:t>
            </a:r>
            <a:r>
              <a:rPr lang="zh-CN" altLang="en-US" dirty="0">
                <a:solidFill>
                  <a:srgbClr val="000000"/>
                </a:solidFill>
                <a:latin typeface="Helvetica Neue" panose="02000503000000020004" pitchFamily="2" charset="0"/>
              </a:rPr>
              <a:t> </a:t>
            </a:r>
            <a:r>
              <a:rPr lang="en-US" altLang="zh-CN" dirty="0">
                <a:solidFill>
                  <a:srgbClr val="000000"/>
                </a:solidFill>
                <a:latin typeface="Helvetica Neue" panose="02000503000000020004" pitchFamily="2" charset="0"/>
              </a:rPr>
              <a:t>dummy</a:t>
            </a:r>
            <a:r>
              <a:rPr lang="zh-CN" altLang="en-US" dirty="0">
                <a:solidFill>
                  <a:srgbClr val="000000"/>
                </a:solidFill>
                <a:latin typeface="Helvetica Neue" panose="02000503000000020004" pitchFamily="2" charset="0"/>
              </a:rPr>
              <a:t> </a:t>
            </a:r>
            <a:r>
              <a:rPr lang="en-US" altLang="zh-CN" dirty="0">
                <a:solidFill>
                  <a:srgbClr val="000000"/>
                </a:solidFill>
                <a:latin typeface="Helvetica Neue" panose="02000503000000020004" pitchFamily="2" charset="0"/>
              </a:rPr>
              <a:t>variables</a:t>
            </a:r>
          </a:p>
          <a:p>
            <a:pPr marL="285750" indent="-285750" algn="l">
              <a:buFontTx/>
              <a:buChar char="-"/>
            </a:pPr>
            <a:r>
              <a:rPr lang="en-US" altLang="zh-CN" dirty="0">
                <a:solidFill>
                  <a:srgbClr val="000000"/>
                </a:solidFill>
                <a:latin typeface="Helvetica Neue" panose="02000503000000020004" pitchFamily="2" charset="0"/>
              </a:rPr>
              <a:t>Dealing</a:t>
            </a:r>
            <a:r>
              <a:rPr lang="zh-CN" altLang="en-US" dirty="0">
                <a:solidFill>
                  <a:srgbClr val="000000"/>
                </a:solidFill>
                <a:latin typeface="Helvetica Neue" panose="02000503000000020004" pitchFamily="2" charset="0"/>
              </a:rPr>
              <a:t> </a:t>
            </a:r>
            <a:r>
              <a:rPr lang="en-US" altLang="zh-CN" dirty="0">
                <a:solidFill>
                  <a:srgbClr val="000000"/>
                </a:solidFill>
                <a:latin typeface="Helvetica Neue" panose="02000503000000020004" pitchFamily="2" charset="0"/>
              </a:rPr>
              <a:t>with</a:t>
            </a:r>
            <a:r>
              <a:rPr lang="zh-CN" altLang="en-US" dirty="0">
                <a:solidFill>
                  <a:srgbClr val="000000"/>
                </a:solidFill>
                <a:latin typeface="Helvetica Neue" panose="02000503000000020004" pitchFamily="2" charset="0"/>
              </a:rPr>
              <a:t> </a:t>
            </a:r>
            <a:r>
              <a:rPr lang="en-US" altLang="zh-CN" dirty="0">
                <a:solidFill>
                  <a:srgbClr val="000000"/>
                </a:solidFill>
                <a:latin typeface="Helvetica Neue" panose="02000503000000020004" pitchFamily="2" charset="0"/>
              </a:rPr>
              <a:t>correlation</a:t>
            </a:r>
            <a:r>
              <a:rPr lang="zh-CN" altLang="en-US" dirty="0">
                <a:solidFill>
                  <a:srgbClr val="000000"/>
                </a:solidFill>
                <a:latin typeface="Helvetica Neue" panose="02000503000000020004" pitchFamily="2" charset="0"/>
              </a:rPr>
              <a:t> </a:t>
            </a:r>
            <a:r>
              <a:rPr lang="en-US" altLang="zh-CN" dirty="0">
                <a:solidFill>
                  <a:srgbClr val="000000"/>
                </a:solidFill>
                <a:latin typeface="Helvetica Neue" panose="02000503000000020004" pitchFamily="2" charset="0"/>
              </a:rPr>
              <a:t>variables</a:t>
            </a:r>
          </a:p>
          <a:p>
            <a:pPr marL="285750" indent="-285750" algn="l">
              <a:buFontTx/>
              <a:buChar char="-"/>
            </a:pPr>
            <a:r>
              <a:rPr lang="en-US" altLang="zh-CN" dirty="0">
                <a:solidFill>
                  <a:srgbClr val="000000"/>
                </a:solidFill>
                <a:latin typeface="Helvetica Neue" panose="02000503000000020004" pitchFamily="2" charset="0"/>
              </a:rPr>
              <a:t>Imbalanced</a:t>
            </a:r>
            <a:r>
              <a:rPr lang="zh-CN" altLang="en-US" dirty="0">
                <a:solidFill>
                  <a:srgbClr val="000000"/>
                </a:solidFill>
                <a:latin typeface="Helvetica Neue" panose="02000503000000020004" pitchFamily="2" charset="0"/>
              </a:rPr>
              <a:t> </a:t>
            </a:r>
            <a:r>
              <a:rPr lang="en-US" altLang="zh-CN" dirty="0">
                <a:solidFill>
                  <a:srgbClr val="000000"/>
                </a:solidFill>
                <a:latin typeface="Helvetica Neue" panose="02000503000000020004" pitchFamily="2" charset="0"/>
              </a:rPr>
              <a:t>data</a:t>
            </a:r>
          </a:p>
          <a:p>
            <a:pPr algn="l"/>
            <a:endParaRPr lang="en-US" altLang="zh-CN" dirty="0">
              <a:solidFill>
                <a:srgbClr val="000000"/>
              </a:solidFill>
              <a:latin typeface="Helvetica Neue" panose="02000503000000020004" pitchFamily="2" charset="0"/>
            </a:endParaRPr>
          </a:p>
          <a:p>
            <a:pPr algn="l"/>
            <a:r>
              <a:rPr lang="en-US" altLang="zh-CN" b="1" dirty="0">
                <a:solidFill>
                  <a:srgbClr val="000000"/>
                </a:solidFill>
                <a:latin typeface="Helvetica Neue" panose="02000503000000020004" pitchFamily="2" charset="0"/>
              </a:rPr>
              <a:t>Model</a:t>
            </a:r>
            <a:r>
              <a:rPr lang="zh-CN" altLang="en-US" b="1" dirty="0">
                <a:solidFill>
                  <a:srgbClr val="000000"/>
                </a:solidFill>
                <a:latin typeface="Helvetica Neue" panose="02000503000000020004" pitchFamily="2" charset="0"/>
              </a:rPr>
              <a:t> </a:t>
            </a:r>
            <a:r>
              <a:rPr lang="en-US" altLang="zh-CN" b="1" dirty="0">
                <a:solidFill>
                  <a:srgbClr val="000000"/>
                </a:solidFill>
                <a:latin typeface="Helvetica Neue" panose="02000503000000020004" pitchFamily="2" charset="0"/>
              </a:rPr>
              <a:t>Recommendation</a:t>
            </a:r>
          </a:p>
          <a:p>
            <a:pPr marL="285750" indent="-285750" algn="l">
              <a:buFontTx/>
              <a:buChar char="-"/>
            </a:pPr>
            <a:r>
              <a:rPr lang="en-US" altLang="zh-CN" dirty="0">
                <a:solidFill>
                  <a:srgbClr val="000000"/>
                </a:solidFill>
                <a:latin typeface="Helvetica Neue" panose="02000503000000020004" pitchFamily="2" charset="0"/>
              </a:rPr>
              <a:t>Logistic</a:t>
            </a:r>
            <a:r>
              <a:rPr lang="zh-CN" altLang="en-US" dirty="0">
                <a:solidFill>
                  <a:srgbClr val="000000"/>
                </a:solidFill>
                <a:latin typeface="Helvetica Neue" panose="02000503000000020004" pitchFamily="2" charset="0"/>
              </a:rPr>
              <a:t> </a:t>
            </a:r>
            <a:r>
              <a:rPr lang="en-US" altLang="zh-CN" dirty="0">
                <a:solidFill>
                  <a:srgbClr val="000000"/>
                </a:solidFill>
                <a:latin typeface="Helvetica Neue" panose="02000503000000020004" pitchFamily="2" charset="0"/>
              </a:rPr>
              <a:t>regression</a:t>
            </a:r>
          </a:p>
          <a:p>
            <a:pPr marL="285750" indent="-285750" algn="l">
              <a:buFontTx/>
              <a:buChar char="-"/>
            </a:pPr>
            <a:r>
              <a:rPr lang="en-US" altLang="zh-CN" dirty="0">
                <a:solidFill>
                  <a:srgbClr val="000000"/>
                </a:solidFill>
                <a:latin typeface="Helvetica Neue" panose="02000503000000020004" pitchFamily="2" charset="0"/>
              </a:rPr>
              <a:t>Random</a:t>
            </a:r>
            <a:r>
              <a:rPr lang="zh-CN" altLang="en-US" dirty="0">
                <a:solidFill>
                  <a:srgbClr val="000000"/>
                </a:solidFill>
                <a:latin typeface="Helvetica Neue" panose="02000503000000020004" pitchFamily="2" charset="0"/>
              </a:rPr>
              <a:t> </a:t>
            </a:r>
            <a:r>
              <a:rPr lang="en-US" altLang="zh-CN" dirty="0">
                <a:solidFill>
                  <a:srgbClr val="000000"/>
                </a:solidFill>
                <a:latin typeface="Helvetica Neue" panose="02000503000000020004" pitchFamily="2" charset="0"/>
              </a:rPr>
              <a:t>Forest</a:t>
            </a:r>
          </a:p>
          <a:p>
            <a:pPr marL="285750" indent="-285750" algn="l">
              <a:buFontTx/>
              <a:buChar char="-"/>
            </a:pPr>
            <a:r>
              <a:rPr lang="en-US" altLang="zh-CN" dirty="0">
                <a:solidFill>
                  <a:srgbClr val="000000"/>
                </a:solidFill>
                <a:latin typeface="Helvetica Neue" panose="02000503000000020004" pitchFamily="2" charset="0"/>
              </a:rPr>
              <a:t>Neural</a:t>
            </a:r>
            <a:r>
              <a:rPr lang="zh-CN" altLang="en-US" dirty="0">
                <a:solidFill>
                  <a:srgbClr val="000000"/>
                </a:solidFill>
                <a:latin typeface="Helvetica Neue" panose="02000503000000020004" pitchFamily="2" charset="0"/>
              </a:rPr>
              <a:t> </a:t>
            </a:r>
            <a:r>
              <a:rPr lang="en-US" altLang="zh-CN" dirty="0">
                <a:solidFill>
                  <a:srgbClr val="000000"/>
                </a:solidFill>
                <a:latin typeface="Helvetica Neue" panose="02000503000000020004" pitchFamily="2" charset="0"/>
              </a:rPr>
              <a:t>Network</a:t>
            </a:r>
          </a:p>
          <a:p>
            <a:pPr marL="285750" indent="-285750" algn="l">
              <a:buFontTx/>
              <a:buChar char="-"/>
            </a:pPr>
            <a:endParaRPr lang="en-US" b="0" i="0" dirty="0">
              <a:solidFill>
                <a:srgbClr val="000000"/>
              </a:solidFill>
              <a:effectLst/>
              <a:latin typeface="Helvetica Neue" panose="02000503000000020004" pitchFamily="2" charset="0"/>
            </a:endParaRPr>
          </a:p>
        </p:txBody>
      </p:sp>
    </p:spTree>
    <p:extLst>
      <p:ext uri="{BB962C8B-B14F-4D97-AF65-F5344CB8AC3E}">
        <p14:creationId xmlns:p14="http://schemas.microsoft.com/office/powerpoint/2010/main" val="2153039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TextBox 4">
            <a:extLst>
              <a:ext uri="{FF2B5EF4-FFF2-40B4-BE49-F238E27FC236}">
                <a16:creationId xmlns:a16="http://schemas.microsoft.com/office/drawing/2014/main" id="{736B707D-5BF2-57B9-361E-B89E12DDAF4F}"/>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marL="0" marR="0" indent="-228600">
              <a:lnSpc>
                <a:spcPct val="90000"/>
              </a:lnSpc>
              <a:spcBef>
                <a:spcPts val="900"/>
              </a:spcBef>
              <a:spcAft>
                <a:spcPts val="900"/>
              </a:spcAft>
              <a:buFont typeface="Arial" panose="020B0604020202020204" pitchFamily="34" charset="0"/>
              <a:buChar char="•"/>
            </a:pPr>
            <a:r>
              <a:rPr lang="en-US" b="1">
                <a:effectLst/>
              </a:rPr>
              <a:t>Problem description </a:t>
            </a:r>
            <a:endParaRPr lang="en-US">
              <a:effectLst/>
            </a:endParaRPr>
          </a:p>
          <a:p>
            <a:pPr marL="0" marR="0" indent="-228600">
              <a:lnSpc>
                <a:spcPct val="90000"/>
              </a:lnSpc>
              <a:spcBef>
                <a:spcPts val="900"/>
              </a:spcBef>
              <a:spcAft>
                <a:spcPts val="900"/>
              </a:spcAft>
              <a:buFont typeface="Arial" panose="020B0604020202020204" pitchFamily="34" charset="0"/>
              <a:buChar char="•"/>
            </a:pPr>
            <a:r>
              <a:rPr lang="en-US">
                <a:effectLst/>
              </a:rPr>
              <a:t>ABC Bank wants to sell its term deposit product to customers and before launching the product they want to develop a model which help them in understanding whether a particular customer will buy their product or not (based on customer's past interaction with bank or other Financial Institution).</a:t>
            </a:r>
          </a:p>
          <a:p>
            <a:pPr marL="0" marR="0" indent="-228600">
              <a:lnSpc>
                <a:spcPct val="90000"/>
              </a:lnSpc>
              <a:spcBef>
                <a:spcPts val="900"/>
              </a:spcBef>
              <a:spcAft>
                <a:spcPts val="900"/>
              </a:spcAft>
              <a:buFont typeface="Arial" panose="020B0604020202020204" pitchFamily="34" charset="0"/>
              <a:buChar char="•"/>
            </a:pPr>
            <a:r>
              <a:rPr lang="en-US" b="1">
                <a:effectLst/>
              </a:rPr>
              <a:t>Github Repo link</a:t>
            </a:r>
            <a:endParaRPr lang="en-US">
              <a:effectLst/>
            </a:endParaRPr>
          </a:p>
          <a:p>
            <a:pPr marL="0" marR="0" indent="-228600">
              <a:lnSpc>
                <a:spcPct val="90000"/>
              </a:lnSpc>
              <a:spcBef>
                <a:spcPts val="0"/>
              </a:spcBef>
              <a:spcAft>
                <a:spcPts val="0"/>
              </a:spcAft>
              <a:buFont typeface="Arial" panose="020B0604020202020204" pitchFamily="34" charset="0"/>
              <a:buChar char="•"/>
            </a:pPr>
            <a:r>
              <a:rPr lang="en-US" u="sng">
                <a:effectLst/>
                <a:hlinkClick r:id="rId2"/>
              </a:rPr>
              <a:t>https://github.com/Shinuing/Bank-Marketing-Campaign-Prediction</a:t>
            </a:r>
            <a:r>
              <a:rPr lang="en-US">
                <a:effectLst/>
              </a:rPr>
              <a:t> </a:t>
            </a:r>
          </a:p>
        </p:txBody>
      </p:sp>
      <p:sp>
        <p:nvSpPr>
          <p:cNvPr id="6" name="Title 1">
            <a:extLst>
              <a:ext uri="{FF2B5EF4-FFF2-40B4-BE49-F238E27FC236}">
                <a16:creationId xmlns:a16="http://schemas.microsoft.com/office/drawing/2014/main" id="{136A6C85-AA8D-72FC-CEFE-6F05DD4F1F72}"/>
              </a:ext>
            </a:extLst>
          </p:cNvPr>
          <p:cNvSpPr txBox="1">
            <a:spLocks/>
          </p:cNvSpPr>
          <p:nvPr/>
        </p:nvSpPr>
        <p:spPr>
          <a:xfrm>
            <a:off x="686834" y="1153572"/>
            <a:ext cx="3200400" cy="4461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FFFF"/>
                </a:solidFill>
              </a:rPr>
              <a:t>Introduction</a:t>
            </a:r>
          </a:p>
        </p:txBody>
      </p:sp>
    </p:spTree>
    <p:extLst>
      <p:ext uri="{BB962C8B-B14F-4D97-AF65-F5344CB8AC3E}">
        <p14:creationId xmlns:p14="http://schemas.microsoft.com/office/powerpoint/2010/main" val="2680803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6235A1A-C0DE-706D-1CEB-36D78708B04F}"/>
              </a:ext>
            </a:extLst>
          </p:cNvPr>
          <p:cNvSpPr>
            <a:spLocks noGrp="1"/>
          </p:cNvSpPr>
          <p:nvPr>
            <p:ph type="title"/>
          </p:nvPr>
        </p:nvSpPr>
        <p:spPr>
          <a:xfrm>
            <a:off x="874815" y="798703"/>
            <a:ext cx="5221185" cy="3072015"/>
          </a:xfrm>
        </p:spPr>
        <p:txBody>
          <a:bodyPr vert="horz" lIns="91440" tIns="45720" rIns="91440" bIns="45720" rtlCol="0" anchor="b">
            <a:normAutofit/>
          </a:bodyPr>
          <a:lstStyle/>
          <a:p>
            <a:pPr algn="ctr"/>
            <a:r>
              <a:rPr lang="en-US" sz="6000" kern="1200">
                <a:solidFill>
                  <a:schemeClr val="tx1"/>
                </a:solidFill>
                <a:latin typeface="+mj-lt"/>
                <a:ea typeface="+mj-ea"/>
                <a:cs typeface="+mj-cs"/>
              </a:rPr>
              <a:t>EDA - subscribing</a:t>
            </a:r>
          </a:p>
        </p:txBody>
      </p:sp>
      <p:sp>
        <p:nvSpPr>
          <p:cNvPr id="11" name="Freeform: Shape 10">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Chart&#10;&#10;Description automatically generated">
            <a:extLst>
              <a:ext uri="{FF2B5EF4-FFF2-40B4-BE49-F238E27FC236}">
                <a16:creationId xmlns:a16="http://schemas.microsoft.com/office/drawing/2014/main" id="{9D9D1F76-E345-1D0A-66BF-B4BD68E06EB2}"/>
              </a:ext>
            </a:extLst>
          </p:cNvPr>
          <p:cNvPicPr>
            <a:picLocks noChangeAspect="1"/>
          </p:cNvPicPr>
          <p:nvPr/>
        </p:nvPicPr>
        <p:blipFill>
          <a:blip r:embed="rId2"/>
          <a:stretch>
            <a:fillRect/>
          </a:stretch>
        </p:blipFill>
        <p:spPr>
          <a:xfrm>
            <a:off x="6651243" y="1237027"/>
            <a:ext cx="4939504" cy="4000998"/>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8" name="Freeform: Shape 14">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6" name="TextBox 5">
            <a:extLst>
              <a:ext uri="{FF2B5EF4-FFF2-40B4-BE49-F238E27FC236}">
                <a16:creationId xmlns:a16="http://schemas.microsoft.com/office/drawing/2014/main" id="{55CD4040-EA40-6952-863D-7E883FBE6641}"/>
              </a:ext>
            </a:extLst>
          </p:cNvPr>
          <p:cNvSpPr txBox="1"/>
          <p:nvPr/>
        </p:nvSpPr>
        <p:spPr>
          <a:xfrm>
            <a:off x="1204824" y="5007192"/>
            <a:ext cx="5935013" cy="461665"/>
          </a:xfrm>
          <a:prstGeom prst="rect">
            <a:avLst/>
          </a:prstGeom>
          <a:noFill/>
        </p:spPr>
        <p:txBody>
          <a:bodyPr wrap="square" rtlCol="0">
            <a:spAutoFit/>
          </a:bodyPr>
          <a:lstStyle/>
          <a:p>
            <a:r>
              <a:rPr lang="en-US" sz="2400" dirty="0"/>
              <a:t>Around 11% clients subscribe, make sense</a:t>
            </a:r>
          </a:p>
        </p:txBody>
      </p:sp>
    </p:spTree>
    <p:extLst>
      <p:ext uri="{BB962C8B-B14F-4D97-AF65-F5344CB8AC3E}">
        <p14:creationId xmlns:p14="http://schemas.microsoft.com/office/powerpoint/2010/main" val="2747426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FFB6EAD-767A-4A95-9246-C39976AD11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235A1A-C0DE-706D-1CEB-36D78708B04F}"/>
              </a:ext>
            </a:extLst>
          </p:cNvPr>
          <p:cNvSpPr>
            <a:spLocks noGrp="1"/>
          </p:cNvSpPr>
          <p:nvPr>
            <p:ph type="title"/>
          </p:nvPr>
        </p:nvSpPr>
        <p:spPr>
          <a:xfrm>
            <a:off x="6639611" y="753626"/>
            <a:ext cx="5081925" cy="3004145"/>
          </a:xfrm>
        </p:spPr>
        <p:txBody>
          <a:bodyPr vert="horz" lIns="91440" tIns="45720" rIns="91440" bIns="45720" rtlCol="0" anchor="b">
            <a:normAutofit/>
          </a:bodyPr>
          <a:lstStyle/>
          <a:p>
            <a:pPr algn="ctr"/>
            <a:r>
              <a:rPr lang="en-US" sz="6000"/>
              <a:t>EDA – client age</a:t>
            </a:r>
          </a:p>
        </p:txBody>
      </p:sp>
      <p:pic>
        <p:nvPicPr>
          <p:cNvPr id="7" name="Picture 6" descr="Chart, bar chart&#10;&#10;Description automatically generated">
            <a:extLst>
              <a:ext uri="{FF2B5EF4-FFF2-40B4-BE49-F238E27FC236}">
                <a16:creationId xmlns:a16="http://schemas.microsoft.com/office/drawing/2014/main" id="{E4C24BE6-6B8F-99D2-AF26-183CE4B1FBCA}"/>
              </a:ext>
            </a:extLst>
          </p:cNvPr>
          <p:cNvPicPr>
            <a:picLocks noChangeAspect="1"/>
          </p:cNvPicPr>
          <p:nvPr/>
        </p:nvPicPr>
        <p:blipFill>
          <a:blip r:embed="rId2"/>
          <a:stretch>
            <a:fillRect/>
          </a:stretch>
        </p:blipFill>
        <p:spPr>
          <a:xfrm>
            <a:off x="364690" y="676070"/>
            <a:ext cx="3729003" cy="2078918"/>
          </a:xfrm>
          <a:custGeom>
            <a:avLst/>
            <a:gdLst/>
            <a:ahLst/>
            <a:cxnLst/>
            <a:rect l="l" t="t" r="r" b="b"/>
            <a:pathLst>
              <a:path w="1964763" h="1856167">
                <a:moveTo>
                  <a:pt x="34265" y="0"/>
                </a:moveTo>
                <a:lnTo>
                  <a:pt x="1930498" y="0"/>
                </a:lnTo>
                <a:cubicBezTo>
                  <a:pt x="1949422" y="0"/>
                  <a:pt x="1964763" y="15341"/>
                  <a:pt x="1964763" y="34265"/>
                </a:cubicBezTo>
                <a:lnTo>
                  <a:pt x="1964763" y="1821902"/>
                </a:lnTo>
                <a:cubicBezTo>
                  <a:pt x="1964763" y="1840826"/>
                  <a:pt x="1949422" y="1856167"/>
                  <a:pt x="1930498" y="1856167"/>
                </a:cubicBezTo>
                <a:lnTo>
                  <a:pt x="34265" y="1856167"/>
                </a:lnTo>
                <a:cubicBezTo>
                  <a:pt x="15341" y="1856167"/>
                  <a:pt x="0" y="1840826"/>
                  <a:pt x="0" y="1821902"/>
                </a:cubicBezTo>
                <a:lnTo>
                  <a:pt x="0" y="34265"/>
                </a:lnTo>
                <a:cubicBezTo>
                  <a:pt x="0" y="15341"/>
                  <a:pt x="15341" y="0"/>
                  <a:pt x="34265" y="0"/>
                </a:cubicBezTo>
                <a:close/>
              </a:path>
            </a:pathLst>
          </a:custGeom>
        </p:spPr>
      </p:pic>
      <p:sp>
        <p:nvSpPr>
          <p:cNvPr id="14" name="Freeform: Shape 13">
            <a:extLst>
              <a:ext uri="{FF2B5EF4-FFF2-40B4-BE49-F238E27FC236}">
                <a16:creationId xmlns:a16="http://schemas.microsoft.com/office/drawing/2014/main" id="{07062BB1-E215-424E-80C4-7E1CF179A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0301"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B368E167-B2D7-4904-BB6B-AE0486A2C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295758"/>
            <a:ext cx="1261243" cy="1648694"/>
          </a:xfrm>
          <a:custGeom>
            <a:avLst/>
            <a:gdLst>
              <a:gd name="connsiteX0" fmla="*/ 824347 w 1261243"/>
              <a:gd name="connsiteY0" fmla="*/ 0 h 1648694"/>
              <a:gd name="connsiteX1" fmla="*/ 1145220 w 1261243"/>
              <a:gd name="connsiteY1" fmla="*/ 64781 h 1648694"/>
              <a:gd name="connsiteX2" fmla="*/ 1261243 w 1261243"/>
              <a:gd name="connsiteY2" fmla="*/ 127757 h 1648694"/>
              <a:gd name="connsiteX3" fmla="*/ 1261243 w 1261243"/>
              <a:gd name="connsiteY3" fmla="*/ 1520938 h 1648694"/>
              <a:gd name="connsiteX4" fmla="*/ 1145220 w 1261243"/>
              <a:gd name="connsiteY4" fmla="*/ 1583913 h 1648694"/>
              <a:gd name="connsiteX5" fmla="*/ 824347 w 1261243"/>
              <a:gd name="connsiteY5" fmla="*/ 1648694 h 1648694"/>
              <a:gd name="connsiteX6" fmla="*/ 0 w 1261243"/>
              <a:gd name="connsiteY6" fmla="*/ 824347 h 1648694"/>
              <a:gd name="connsiteX7" fmla="*/ 824347 w 1261243"/>
              <a:gd name="connsiteY7" fmla="*/ 0 h 1648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1243" h="1648694">
                <a:moveTo>
                  <a:pt x="824347" y="0"/>
                </a:moveTo>
                <a:cubicBezTo>
                  <a:pt x="938165" y="0"/>
                  <a:pt x="1046596" y="23067"/>
                  <a:pt x="1145220" y="64781"/>
                </a:cubicBezTo>
                <a:lnTo>
                  <a:pt x="1261243" y="127757"/>
                </a:lnTo>
                <a:lnTo>
                  <a:pt x="1261243" y="1520938"/>
                </a:lnTo>
                <a:lnTo>
                  <a:pt x="1145220" y="1583913"/>
                </a:lnTo>
                <a:cubicBezTo>
                  <a:pt x="1046596" y="1625627"/>
                  <a:pt x="938165" y="1648694"/>
                  <a:pt x="824347" y="1648694"/>
                </a:cubicBezTo>
                <a:cubicBezTo>
                  <a:pt x="369073" y="1648694"/>
                  <a:pt x="0" y="1279621"/>
                  <a:pt x="0" y="824347"/>
                </a:cubicBezTo>
                <a:cubicBezTo>
                  <a:pt x="0" y="369073"/>
                  <a:pt x="369073" y="0"/>
                  <a:pt x="824347" y="0"/>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6FD0FBFA-B43E-40C1-A6E4-B8823417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112432" y="4748447"/>
            <a:ext cx="569514" cy="569514"/>
          </a:xfrm>
          <a:prstGeom prst="ellipse">
            <a:avLst/>
          </a:prstGeom>
          <a:noFill/>
          <a:ln w="127000">
            <a:solidFill>
              <a:schemeClr val="accent5">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histogram&#10;&#10;Description automatically generated">
            <a:extLst>
              <a:ext uri="{FF2B5EF4-FFF2-40B4-BE49-F238E27FC236}">
                <a16:creationId xmlns:a16="http://schemas.microsoft.com/office/drawing/2014/main" id="{D95B407E-EAF6-66B8-09C6-626C4BA50657}"/>
              </a:ext>
            </a:extLst>
          </p:cNvPr>
          <p:cNvPicPr>
            <a:picLocks noChangeAspect="1"/>
          </p:cNvPicPr>
          <p:nvPr/>
        </p:nvPicPr>
        <p:blipFill>
          <a:blip r:embed="rId3"/>
          <a:stretch>
            <a:fillRect/>
          </a:stretch>
        </p:blipFill>
        <p:spPr>
          <a:xfrm>
            <a:off x="3462220" y="2703420"/>
            <a:ext cx="4157780" cy="2557033"/>
          </a:xfrm>
          <a:custGeom>
            <a:avLst/>
            <a:gdLst/>
            <a:ahLst/>
            <a:cxnLst/>
            <a:rect l="l" t="t" r="r" b="b"/>
            <a:pathLst>
              <a:path w="1964763" h="1856167">
                <a:moveTo>
                  <a:pt x="34265" y="0"/>
                </a:moveTo>
                <a:lnTo>
                  <a:pt x="1930498" y="0"/>
                </a:lnTo>
                <a:cubicBezTo>
                  <a:pt x="1949422" y="0"/>
                  <a:pt x="1964763" y="15341"/>
                  <a:pt x="1964763" y="34265"/>
                </a:cubicBezTo>
                <a:lnTo>
                  <a:pt x="1964763" y="1821902"/>
                </a:lnTo>
                <a:cubicBezTo>
                  <a:pt x="1964763" y="1840826"/>
                  <a:pt x="1949422" y="1856167"/>
                  <a:pt x="1930498" y="1856167"/>
                </a:cubicBezTo>
                <a:lnTo>
                  <a:pt x="34265" y="1856167"/>
                </a:lnTo>
                <a:cubicBezTo>
                  <a:pt x="15341" y="1856167"/>
                  <a:pt x="0" y="1840826"/>
                  <a:pt x="0" y="1821902"/>
                </a:cubicBezTo>
                <a:lnTo>
                  <a:pt x="0" y="34265"/>
                </a:lnTo>
                <a:cubicBezTo>
                  <a:pt x="0" y="15341"/>
                  <a:pt x="15341" y="0"/>
                  <a:pt x="34265" y="0"/>
                </a:cubicBezTo>
                <a:close/>
              </a:path>
            </a:pathLst>
          </a:custGeom>
        </p:spPr>
      </p:pic>
      <p:sp>
        <p:nvSpPr>
          <p:cNvPr id="20" name="Freeform: Shape 19">
            <a:extLst>
              <a:ext uri="{FF2B5EF4-FFF2-40B4-BE49-F238E27FC236}">
                <a16:creationId xmlns:a16="http://schemas.microsoft.com/office/drawing/2014/main" id="{70A21480-D93D-46BE-9A94-B5A80469D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33E49524-66B4-4DB0-AD09-DC8B9874E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98354" y="6039059"/>
            <a:ext cx="1978348" cy="818941"/>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E5EBF8F5-ABE5-4029-A8FC-4E32622D70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36562" flipH="1">
            <a:off x="3441866" y="5166681"/>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9" name="TextBox 8">
            <a:extLst>
              <a:ext uri="{FF2B5EF4-FFF2-40B4-BE49-F238E27FC236}">
                <a16:creationId xmlns:a16="http://schemas.microsoft.com/office/drawing/2014/main" id="{FEF93C8A-85DE-B345-EA34-9F62BE669BCD}"/>
              </a:ext>
            </a:extLst>
          </p:cNvPr>
          <p:cNvSpPr txBox="1"/>
          <p:nvPr/>
        </p:nvSpPr>
        <p:spPr>
          <a:xfrm>
            <a:off x="6546562" y="5415789"/>
            <a:ext cx="6096000" cy="369332"/>
          </a:xfrm>
          <a:prstGeom prst="rect">
            <a:avLst/>
          </a:prstGeom>
          <a:noFill/>
        </p:spPr>
        <p:txBody>
          <a:bodyPr wrap="square">
            <a:spAutoFit/>
          </a:bodyPr>
          <a:lstStyle/>
          <a:p>
            <a:r>
              <a:rPr lang="en-US" b="0" i="0" dirty="0">
                <a:solidFill>
                  <a:srgbClr val="000000"/>
                </a:solidFill>
                <a:effectLst/>
                <a:latin typeface="Helvetica Neue" panose="02000503000000020004" pitchFamily="2" charset="0"/>
              </a:rPr>
              <a:t>older people and youth are more likely to subscribe</a:t>
            </a:r>
            <a:endParaRPr lang="en-US" dirty="0"/>
          </a:p>
        </p:txBody>
      </p:sp>
    </p:spTree>
    <p:extLst>
      <p:ext uri="{BB962C8B-B14F-4D97-AF65-F5344CB8AC3E}">
        <p14:creationId xmlns:p14="http://schemas.microsoft.com/office/powerpoint/2010/main" val="1500907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6235A1A-C0DE-706D-1CEB-36D78708B04F}"/>
              </a:ext>
            </a:extLst>
          </p:cNvPr>
          <p:cNvSpPr>
            <a:spLocks noGrp="1"/>
          </p:cNvSpPr>
          <p:nvPr>
            <p:ph type="title"/>
          </p:nvPr>
        </p:nvSpPr>
        <p:spPr>
          <a:xfrm>
            <a:off x="874815" y="165511"/>
            <a:ext cx="5221185" cy="3072015"/>
          </a:xfrm>
        </p:spPr>
        <p:txBody>
          <a:bodyPr vert="horz" lIns="91440" tIns="45720" rIns="91440" bIns="45720" rtlCol="0" anchor="b">
            <a:normAutofit/>
          </a:bodyPr>
          <a:lstStyle/>
          <a:p>
            <a:pPr algn="ctr"/>
            <a:r>
              <a:rPr lang="en-US" sz="6000" kern="1200" dirty="0">
                <a:solidFill>
                  <a:schemeClr val="tx1"/>
                </a:solidFill>
                <a:latin typeface="+mj-lt"/>
                <a:ea typeface="+mj-ea"/>
                <a:cs typeface="+mj-cs"/>
              </a:rPr>
              <a:t>EDA – client job</a:t>
            </a:r>
          </a:p>
        </p:txBody>
      </p:sp>
      <p:sp>
        <p:nvSpPr>
          <p:cNvPr id="12" name="Freeform: Shape 11">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Chart, bar chart&#10;&#10;Description automatically generated">
            <a:extLst>
              <a:ext uri="{FF2B5EF4-FFF2-40B4-BE49-F238E27FC236}">
                <a16:creationId xmlns:a16="http://schemas.microsoft.com/office/drawing/2014/main" id="{7A4064B0-F76F-7087-9FA1-1C001E6A78F9}"/>
              </a:ext>
            </a:extLst>
          </p:cNvPr>
          <p:cNvPicPr>
            <a:picLocks noChangeAspect="1"/>
          </p:cNvPicPr>
          <p:nvPr/>
        </p:nvPicPr>
        <p:blipFill>
          <a:blip r:embed="rId2"/>
          <a:stretch>
            <a:fillRect/>
          </a:stretch>
        </p:blipFill>
        <p:spPr>
          <a:xfrm>
            <a:off x="6651243" y="1872989"/>
            <a:ext cx="4939504" cy="2729075"/>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6" name="Freeform: Shape 15">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EF7A775F-B4ED-75C6-1166-2C5893223A63}"/>
              </a:ext>
            </a:extLst>
          </p:cNvPr>
          <p:cNvSpPr txBox="1"/>
          <p:nvPr/>
        </p:nvSpPr>
        <p:spPr>
          <a:xfrm>
            <a:off x="874815" y="5142914"/>
            <a:ext cx="7466645" cy="646331"/>
          </a:xfrm>
          <a:prstGeom prst="rect">
            <a:avLst/>
          </a:prstGeom>
          <a:noFill/>
        </p:spPr>
        <p:txBody>
          <a:bodyPr wrap="square">
            <a:spAutoFit/>
          </a:bodyPr>
          <a:lstStyle/>
          <a:p>
            <a:r>
              <a:rPr lang="en-US" b="0" i="0" dirty="0">
                <a:solidFill>
                  <a:srgbClr val="000000"/>
                </a:solidFill>
                <a:effectLst/>
                <a:latin typeface="Helvetica Neue" panose="02000503000000020004" pitchFamily="2" charset="0"/>
              </a:rPr>
              <a:t>similar to age variables, students and retired are more likely to subscribe</a:t>
            </a:r>
            <a:endParaRPr lang="en-US" dirty="0"/>
          </a:p>
        </p:txBody>
      </p:sp>
    </p:spTree>
    <p:extLst>
      <p:ext uri="{BB962C8B-B14F-4D97-AF65-F5344CB8AC3E}">
        <p14:creationId xmlns:p14="http://schemas.microsoft.com/office/powerpoint/2010/main" val="1219621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6235A1A-C0DE-706D-1CEB-36D78708B04F}"/>
              </a:ext>
            </a:extLst>
          </p:cNvPr>
          <p:cNvSpPr>
            <a:spLocks noGrp="1"/>
          </p:cNvSpPr>
          <p:nvPr>
            <p:ph type="title"/>
          </p:nvPr>
        </p:nvSpPr>
        <p:spPr>
          <a:xfrm>
            <a:off x="874815" y="798703"/>
            <a:ext cx="5221185" cy="3072015"/>
          </a:xfrm>
        </p:spPr>
        <p:txBody>
          <a:bodyPr vert="horz" lIns="91440" tIns="45720" rIns="91440" bIns="45720" rtlCol="0" anchor="b">
            <a:normAutofit/>
          </a:bodyPr>
          <a:lstStyle/>
          <a:p>
            <a:pPr algn="ctr"/>
            <a:r>
              <a:rPr lang="en-US" sz="6000" kern="1200">
                <a:solidFill>
                  <a:schemeClr val="tx1"/>
                </a:solidFill>
                <a:latin typeface="+mj-lt"/>
                <a:ea typeface="+mj-ea"/>
                <a:cs typeface="+mj-cs"/>
              </a:rPr>
              <a:t>EDA – client marital</a:t>
            </a:r>
          </a:p>
        </p:txBody>
      </p:sp>
      <p:sp>
        <p:nvSpPr>
          <p:cNvPr id="12" name="Freeform: Shape 11">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Chart, bar chart&#10;&#10;Description automatically generated">
            <a:extLst>
              <a:ext uri="{FF2B5EF4-FFF2-40B4-BE49-F238E27FC236}">
                <a16:creationId xmlns:a16="http://schemas.microsoft.com/office/drawing/2014/main" id="{CC7E4F28-C20A-78F6-82D8-9EEE5A7C1BAE}"/>
              </a:ext>
            </a:extLst>
          </p:cNvPr>
          <p:cNvPicPr>
            <a:picLocks noChangeAspect="1"/>
          </p:cNvPicPr>
          <p:nvPr/>
        </p:nvPicPr>
        <p:blipFill>
          <a:blip r:embed="rId2"/>
          <a:stretch>
            <a:fillRect/>
          </a:stretch>
        </p:blipFill>
        <p:spPr>
          <a:xfrm>
            <a:off x="6651243" y="1866815"/>
            <a:ext cx="4939504" cy="2741423"/>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6" name="Freeform: Shape 15">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D5722683-A803-C134-251C-72DBD3759EF5}"/>
              </a:ext>
            </a:extLst>
          </p:cNvPr>
          <p:cNvSpPr txBox="1"/>
          <p:nvPr/>
        </p:nvSpPr>
        <p:spPr>
          <a:xfrm>
            <a:off x="1490663" y="4777997"/>
            <a:ext cx="6096000" cy="646331"/>
          </a:xfrm>
          <a:prstGeom prst="rect">
            <a:avLst/>
          </a:prstGeom>
          <a:noFill/>
        </p:spPr>
        <p:txBody>
          <a:bodyPr wrap="square">
            <a:spAutoFit/>
          </a:bodyPr>
          <a:lstStyle/>
          <a:p>
            <a:pPr algn="l"/>
            <a:r>
              <a:rPr lang="en-US" b="0" i="0" dirty="0">
                <a:solidFill>
                  <a:srgbClr val="000000"/>
                </a:solidFill>
                <a:effectLst/>
                <a:latin typeface="Helvetica Neue" panose="02000503000000020004" pitchFamily="2" charset="0"/>
              </a:rPr>
              <a:t>similar rate</a:t>
            </a:r>
          </a:p>
          <a:p>
            <a:pPr algn="l"/>
            <a:r>
              <a:rPr lang="en-US" b="0" i="0" dirty="0">
                <a:solidFill>
                  <a:srgbClr val="000000"/>
                </a:solidFill>
                <a:effectLst/>
                <a:latin typeface="Helvetica Neue" panose="02000503000000020004" pitchFamily="2" charset="0"/>
              </a:rPr>
              <a:t>noticed that unknown is more likely to subscribe</a:t>
            </a:r>
          </a:p>
        </p:txBody>
      </p:sp>
    </p:spTree>
    <p:extLst>
      <p:ext uri="{BB962C8B-B14F-4D97-AF65-F5344CB8AC3E}">
        <p14:creationId xmlns:p14="http://schemas.microsoft.com/office/powerpoint/2010/main" val="316613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6235A1A-C0DE-706D-1CEB-36D78708B04F}"/>
              </a:ext>
            </a:extLst>
          </p:cNvPr>
          <p:cNvSpPr>
            <a:spLocks noGrp="1"/>
          </p:cNvSpPr>
          <p:nvPr>
            <p:ph type="title"/>
          </p:nvPr>
        </p:nvSpPr>
        <p:spPr>
          <a:xfrm>
            <a:off x="874815" y="798703"/>
            <a:ext cx="5221185" cy="3072015"/>
          </a:xfrm>
        </p:spPr>
        <p:txBody>
          <a:bodyPr vert="horz" lIns="91440" tIns="45720" rIns="91440" bIns="45720" rtlCol="0" anchor="b">
            <a:normAutofit/>
          </a:bodyPr>
          <a:lstStyle/>
          <a:p>
            <a:pPr algn="ctr"/>
            <a:r>
              <a:rPr lang="en-US" sz="6000" kern="1200">
                <a:solidFill>
                  <a:schemeClr val="tx1"/>
                </a:solidFill>
                <a:latin typeface="+mj-lt"/>
                <a:ea typeface="+mj-ea"/>
                <a:cs typeface="+mj-cs"/>
              </a:rPr>
              <a:t>EDA – client education</a:t>
            </a:r>
          </a:p>
        </p:txBody>
      </p:sp>
      <p:sp>
        <p:nvSpPr>
          <p:cNvPr id="12" name="Freeform: Shape 11">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Chart, bar chart&#10;&#10;Description automatically generated">
            <a:extLst>
              <a:ext uri="{FF2B5EF4-FFF2-40B4-BE49-F238E27FC236}">
                <a16:creationId xmlns:a16="http://schemas.microsoft.com/office/drawing/2014/main" id="{34AA2E4F-1DCA-3DC5-0A13-A363DF68D768}"/>
              </a:ext>
            </a:extLst>
          </p:cNvPr>
          <p:cNvPicPr>
            <a:picLocks noChangeAspect="1"/>
          </p:cNvPicPr>
          <p:nvPr/>
        </p:nvPicPr>
        <p:blipFill>
          <a:blip r:embed="rId2"/>
          <a:stretch>
            <a:fillRect/>
          </a:stretch>
        </p:blipFill>
        <p:spPr>
          <a:xfrm>
            <a:off x="6651243" y="1879163"/>
            <a:ext cx="4939504" cy="2716727"/>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6" name="Freeform: Shape 15">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DF358173-EFC7-88AB-E860-19DBE7A7BEA3}"/>
              </a:ext>
            </a:extLst>
          </p:cNvPr>
          <p:cNvSpPr txBox="1"/>
          <p:nvPr/>
        </p:nvSpPr>
        <p:spPr>
          <a:xfrm>
            <a:off x="874815" y="4665463"/>
            <a:ext cx="6096000" cy="923330"/>
          </a:xfrm>
          <a:prstGeom prst="rect">
            <a:avLst/>
          </a:prstGeom>
          <a:noFill/>
        </p:spPr>
        <p:txBody>
          <a:bodyPr wrap="square">
            <a:spAutoFit/>
          </a:bodyPr>
          <a:lstStyle/>
          <a:p>
            <a:pPr algn="l"/>
            <a:r>
              <a:rPr lang="en-US" b="0" i="0" dirty="0">
                <a:solidFill>
                  <a:srgbClr val="000000"/>
                </a:solidFill>
                <a:effectLst/>
                <a:latin typeface="Helvetica Neue" panose="02000503000000020004" pitchFamily="2" charset="0"/>
              </a:rPr>
              <a:t>illiterates are more likely to purchase, probably they earn more money?</a:t>
            </a:r>
          </a:p>
          <a:p>
            <a:pPr algn="l"/>
            <a:r>
              <a:rPr lang="en-US" b="0" i="0" dirty="0">
                <a:solidFill>
                  <a:srgbClr val="000000"/>
                </a:solidFill>
                <a:effectLst/>
                <a:latin typeface="Helvetica Neue" panose="02000503000000020004" pitchFamily="2" charset="0"/>
              </a:rPr>
              <a:t>note that unknowns are also likely to subscribe</a:t>
            </a:r>
          </a:p>
        </p:txBody>
      </p:sp>
    </p:spTree>
    <p:extLst>
      <p:ext uri="{BB962C8B-B14F-4D97-AF65-F5344CB8AC3E}">
        <p14:creationId xmlns:p14="http://schemas.microsoft.com/office/powerpoint/2010/main" val="917144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6235A1A-C0DE-706D-1CEB-36D78708B04F}"/>
              </a:ext>
            </a:extLst>
          </p:cNvPr>
          <p:cNvSpPr>
            <a:spLocks noGrp="1"/>
          </p:cNvSpPr>
          <p:nvPr>
            <p:ph type="title"/>
          </p:nvPr>
        </p:nvSpPr>
        <p:spPr>
          <a:xfrm>
            <a:off x="810309" y="22654"/>
            <a:ext cx="5221185" cy="3072015"/>
          </a:xfrm>
        </p:spPr>
        <p:txBody>
          <a:bodyPr vert="horz" lIns="91440" tIns="45720" rIns="91440" bIns="45720" rtlCol="0" anchor="b">
            <a:normAutofit/>
          </a:bodyPr>
          <a:lstStyle/>
          <a:p>
            <a:pPr algn="ctr"/>
            <a:r>
              <a:rPr lang="en-US" sz="6000" kern="1200" dirty="0">
                <a:solidFill>
                  <a:schemeClr val="tx1"/>
                </a:solidFill>
                <a:latin typeface="+mj-lt"/>
                <a:ea typeface="+mj-ea"/>
                <a:cs typeface="+mj-cs"/>
              </a:rPr>
              <a:t>EDA – default</a:t>
            </a:r>
          </a:p>
        </p:txBody>
      </p:sp>
      <p:sp>
        <p:nvSpPr>
          <p:cNvPr id="12" name="Freeform: Shape 11">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DF358173-EFC7-88AB-E860-19DBE7A7BEA3}"/>
              </a:ext>
            </a:extLst>
          </p:cNvPr>
          <p:cNvSpPr txBox="1"/>
          <p:nvPr/>
        </p:nvSpPr>
        <p:spPr>
          <a:xfrm>
            <a:off x="1052440" y="4917139"/>
            <a:ext cx="6096000" cy="646331"/>
          </a:xfrm>
          <a:prstGeom prst="rect">
            <a:avLst/>
          </a:prstGeom>
          <a:noFill/>
        </p:spPr>
        <p:txBody>
          <a:bodyPr wrap="square">
            <a:spAutoFit/>
          </a:bodyPr>
          <a:lstStyle/>
          <a:p>
            <a:r>
              <a:rPr lang="en-US" dirty="0"/>
              <a:t>clients who has confirmed credit has NO subscribe at all</a:t>
            </a:r>
          </a:p>
          <a:p>
            <a:r>
              <a:rPr lang="en-US" dirty="0"/>
              <a:t>No credits are more likely to subscribe</a:t>
            </a:r>
          </a:p>
        </p:txBody>
      </p:sp>
      <p:pic>
        <p:nvPicPr>
          <p:cNvPr id="3" name="Picture 2" descr="Chart, bar chart, waterfall chart&#10;&#10;Description automatically generated">
            <a:extLst>
              <a:ext uri="{FF2B5EF4-FFF2-40B4-BE49-F238E27FC236}">
                <a16:creationId xmlns:a16="http://schemas.microsoft.com/office/drawing/2014/main" id="{3AE105B2-3E57-A819-22B9-857CB4F3A1B0}"/>
              </a:ext>
            </a:extLst>
          </p:cNvPr>
          <p:cNvPicPr>
            <a:picLocks noChangeAspect="1"/>
          </p:cNvPicPr>
          <p:nvPr/>
        </p:nvPicPr>
        <p:blipFill>
          <a:blip r:embed="rId2"/>
          <a:stretch>
            <a:fillRect/>
          </a:stretch>
        </p:blipFill>
        <p:spPr>
          <a:xfrm>
            <a:off x="5842000" y="1474841"/>
            <a:ext cx="6096000" cy="3287862"/>
          </a:xfrm>
          <a:prstGeom prst="rect">
            <a:avLst/>
          </a:prstGeom>
        </p:spPr>
      </p:pic>
    </p:spTree>
    <p:extLst>
      <p:ext uri="{BB962C8B-B14F-4D97-AF65-F5344CB8AC3E}">
        <p14:creationId xmlns:p14="http://schemas.microsoft.com/office/powerpoint/2010/main" val="1385289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35A1A-C0DE-706D-1CEB-36D78708B04F}"/>
              </a:ext>
            </a:extLst>
          </p:cNvPr>
          <p:cNvSpPr>
            <a:spLocks noGrp="1"/>
          </p:cNvSpPr>
          <p:nvPr>
            <p:ph type="title"/>
          </p:nvPr>
        </p:nvSpPr>
        <p:spPr/>
        <p:txBody>
          <a:bodyPr/>
          <a:lstStyle/>
          <a:p>
            <a:r>
              <a:rPr lang="en-US"/>
              <a:t>EDA – loan</a:t>
            </a:r>
            <a:endParaRPr lang="en-US" dirty="0"/>
          </a:p>
        </p:txBody>
      </p:sp>
      <p:pic>
        <p:nvPicPr>
          <p:cNvPr id="5" name="Picture 4" descr="Chart, bar chart, waterfall chart&#10;&#10;Description automatically generated">
            <a:extLst>
              <a:ext uri="{FF2B5EF4-FFF2-40B4-BE49-F238E27FC236}">
                <a16:creationId xmlns:a16="http://schemas.microsoft.com/office/drawing/2014/main" id="{9B602B79-B275-31E3-9E3E-22AC3C4F4587}"/>
              </a:ext>
            </a:extLst>
          </p:cNvPr>
          <p:cNvPicPr>
            <a:picLocks noChangeAspect="1"/>
          </p:cNvPicPr>
          <p:nvPr/>
        </p:nvPicPr>
        <p:blipFill>
          <a:blip r:embed="rId2"/>
          <a:stretch>
            <a:fillRect/>
          </a:stretch>
        </p:blipFill>
        <p:spPr>
          <a:xfrm>
            <a:off x="838200" y="1562769"/>
            <a:ext cx="3911817" cy="2172372"/>
          </a:xfrm>
          <a:prstGeom prst="rect">
            <a:avLst/>
          </a:prstGeom>
        </p:spPr>
      </p:pic>
      <p:pic>
        <p:nvPicPr>
          <p:cNvPr id="7" name="Picture 6" descr="Chart, bar chart&#10;&#10;Description automatically generated">
            <a:extLst>
              <a:ext uri="{FF2B5EF4-FFF2-40B4-BE49-F238E27FC236}">
                <a16:creationId xmlns:a16="http://schemas.microsoft.com/office/drawing/2014/main" id="{70E000FA-4FD0-CB16-2324-6E4490292515}"/>
              </a:ext>
            </a:extLst>
          </p:cNvPr>
          <p:cNvPicPr>
            <a:picLocks noChangeAspect="1"/>
          </p:cNvPicPr>
          <p:nvPr/>
        </p:nvPicPr>
        <p:blipFill>
          <a:blip r:embed="rId3"/>
          <a:stretch>
            <a:fillRect/>
          </a:stretch>
        </p:blipFill>
        <p:spPr>
          <a:xfrm>
            <a:off x="668648" y="3836599"/>
            <a:ext cx="4081369" cy="2259401"/>
          </a:xfrm>
          <a:prstGeom prst="rect">
            <a:avLst/>
          </a:prstGeom>
        </p:spPr>
      </p:pic>
      <p:pic>
        <p:nvPicPr>
          <p:cNvPr id="9" name="Picture 8" descr="Chart, bar chart&#10;&#10;Description automatically generated">
            <a:extLst>
              <a:ext uri="{FF2B5EF4-FFF2-40B4-BE49-F238E27FC236}">
                <a16:creationId xmlns:a16="http://schemas.microsoft.com/office/drawing/2014/main" id="{EC280CA6-A3C1-6D6C-28D3-B096BBFF6ABC}"/>
              </a:ext>
            </a:extLst>
          </p:cNvPr>
          <p:cNvPicPr>
            <a:picLocks noChangeAspect="1"/>
          </p:cNvPicPr>
          <p:nvPr/>
        </p:nvPicPr>
        <p:blipFill>
          <a:blip r:embed="rId4"/>
          <a:stretch>
            <a:fillRect/>
          </a:stretch>
        </p:blipFill>
        <p:spPr>
          <a:xfrm>
            <a:off x="5477934" y="2001806"/>
            <a:ext cx="5875866" cy="3278355"/>
          </a:xfrm>
          <a:prstGeom prst="rect">
            <a:avLst/>
          </a:prstGeom>
        </p:spPr>
      </p:pic>
      <p:sp>
        <p:nvSpPr>
          <p:cNvPr id="10" name="TextBox 9">
            <a:extLst>
              <a:ext uri="{FF2B5EF4-FFF2-40B4-BE49-F238E27FC236}">
                <a16:creationId xmlns:a16="http://schemas.microsoft.com/office/drawing/2014/main" id="{97BC08AE-E5F6-5324-B20B-9EF66056A53F}"/>
              </a:ext>
            </a:extLst>
          </p:cNvPr>
          <p:cNvSpPr txBox="1"/>
          <p:nvPr/>
        </p:nvSpPr>
        <p:spPr>
          <a:xfrm>
            <a:off x="5220759" y="5726668"/>
            <a:ext cx="6714066" cy="369332"/>
          </a:xfrm>
          <a:prstGeom prst="rect">
            <a:avLst/>
          </a:prstGeom>
          <a:noFill/>
        </p:spPr>
        <p:txBody>
          <a:bodyPr wrap="square" rtlCol="0">
            <a:spAutoFit/>
          </a:bodyPr>
          <a:lstStyle/>
          <a:p>
            <a:r>
              <a:rPr lang="en-US" dirty="0"/>
              <a:t>Not too much difference in housing or personal loan clients or both</a:t>
            </a:r>
          </a:p>
        </p:txBody>
      </p:sp>
    </p:spTree>
    <p:extLst>
      <p:ext uri="{BB962C8B-B14F-4D97-AF65-F5344CB8AC3E}">
        <p14:creationId xmlns:p14="http://schemas.microsoft.com/office/powerpoint/2010/main" val="3216010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613</Words>
  <Application>Microsoft Macintosh PowerPoint</Application>
  <PresentationFormat>Widescreen</PresentationFormat>
  <Paragraphs>76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Helvetica Neue</vt:lpstr>
      <vt:lpstr>Office Theme</vt:lpstr>
      <vt:lpstr>Bank Marketing Campaign Prediction</vt:lpstr>
      <vt:lpstr>PowerPoint Presentation</vt:lpstr>
      <vt:lpstr>EDA - subscribing</vt:lpstr>
      <vt:lpstr>EDA – client age</vt:lpstr>
      <vt:lpstr>EDA – client job</vt:lpstr>
      <vt:lpstr>EDA – client marital</vt:lpstr>
      <vt:lpstr>EDA – client education</vt:lpstr>
      <vt:lpstr>EDA – default</vt:lpstr>
      <vt:lpstr>EDA – loan</vt:lpstr>
      <vt:lpstr>EDA – contact</vt:lpstr>
      <vt:lpstr>EDA – duration</vt:lpstr>
      <vt:lpstr>EDA – date</vt:lpstr>
      <vt:lpstr>EDA – campaign</vt:lpstr>
      <vt:lpstr>EDA – pdays -&gt; converted to if contacted</vt:lpstr>
      <vt:lpstr>EDA – Previous Campaign Contacted Times</vt:lpstr>
      <vt:lpstr>EDA – previous campaign subscription</vt:lpstr>
      <vt:lpstr>EDA – social and economic context attributes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Campaign Prediction</dc:title>
  <dc:creator>Yang, Xiaoying</dc:creator>
  <cp:lastModifiedBy>Yang, Xiaoying</cp:lastModifiedBy>
  <cp:revision>3</cp:revision>
  <dcterms:created xsi:type="dcterms:W3CDTF">2022-08-22T15:35:35Z</dcterms:created>
  <dcterms:modified xsi:type="dcterms:W3CDTF">2022-08-22T19:44:32Z</dcterms:modified>
</cp:coreProperties>
</file>