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d4rrGjLeGX2IloGOfD5jHlNZ9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rid_(graphic_design)" TargetMode="External"/><Relationship Id="rId3" Type="http://schemas.openxmlformats.org/officeDocument/2006/relationships/hyperlink" Target="https://www.creativebloq.com/web-design/grid-theory-41411345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html/responsive-meta-tag/" TargetMode="External"/><Relationship Id="rId3" Type="http://schemas.openxmlformats.org/officeDocument/2006/relationships/hyperlink" Target="https://caniuse.com/?search=v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ee63449a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f4ee63449a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8f40516a_0_7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f18f40516a_0_7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8f40516a_0_1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f18f40516a_0_1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8f40516a_0_8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References: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2"/>
              </a:rPr>
              <a:t>https://en.wikipedia.org/wiki/Grid_(graphic_design)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https://www.creativebloq.com/web-design/grid-theory-41411345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f18f40516a_0_8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8f40516a_0_4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f18f40516a_0_4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3e1c5cec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43e1c5cec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ee63449a_0_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f4ee63449a_0_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0e0a191f_0_27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d0e0a191f_0_27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a247916c_0_5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f5a247916c_0_5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8f40516a_0_10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f18f40516a_0_10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18f40516a_2_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f18f40516a_2_1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8f40516a_0_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18f40516a_0_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8f40516a_0_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f18f40516a_0_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8f40516a_0_5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f18f40516a_0_5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0e0a191f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ed0e0a191f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8f40516a_0_4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Additional References: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https://css-tricks.com/snippets/html/responsive-meta-tag/</a:t>
            </a:r>
            <a:endParaRPr/>
          </a:p>
        </p:txBody>
      </p:sp>
      <p:sp>
        <p:nvSpPr>
          <p:cNvPr id="136" name="Google Shape;136;gf18f40516a_0_4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8f40516a_2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Additional References: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https://css-tricks.com/snippets/html/responsive-meta-tag/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https://caniuse.com/?search=vw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f18f40516a_2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getbootstrap.com/docs/5.1/examples/grid/#contain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etbootstrap.com/docs/5.1/examples/grid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getbootstrap.com/docs/5.1/content/images/" TargetMode="External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wbs/bootstrap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getbootstrap.com/docs/5.1/getting-started/downloa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167250" y="1317900"/>
            <a:ext cx="99369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Bootstrap</a:t>
            </a:r>
            <a:r>
              <a:rPr lang="en-US" sz="8700"/>
              <a:t> part 1</a:t>
            </a:r>
            <a:endParaRPr sz="8700"/>
          </a:p>
          <a:p>
            <a:pPr indent="0" lvl="0" marL="12700" marR="1114425" rtl="0" algn="l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latin typeface="Trebuchet MS"/>
                <a:ea typeface="Trebuchet MS"/>
                <a:cs typeface="Trebuchet MS"/>
                <a:sym typeface="Trebuchet MS"/>
              </a:rPr>
              <a:t>Let’s know more about Bootstrap Framework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5770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gf4ee63449a_0_1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55" name="Google Shape;155;gf4ee63449a_0_1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f4ee63449a_0_1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f4ee63449a_0_1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f4ee63449a_0_1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Container and Grid</a:t>
            </a:r>
            <a:endParaRPr sz="6450"/>
          </a:p>
        </p:txBody>
      </p:sp>
      <p:sp>
        <p:nvSpPr>
          <p:cNvPr id="159" name="Google Shape;159;gf4ee63449a_0_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f4ee63449a_0_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f18f40516a_0_7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66" name="Google Shape;166;gf18f40516a_0_7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f18f40516a_0_7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f18f40516a_0_77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What is Container?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f18f40516a_0_7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18f40516a_0_77"/>
          <p:cNvSpPr txBox="1"/>
          <p:nvPr/>
        </p:nvSpPr>
        <p:spPr>
          <a:xfrm>
            <a:off x="1016000" y="5230875"/>
            <a:ext cx="155016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‘Container’ is a convention used by programmers to describe an element (usually a div) that will contain all the other elements in a website.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Bootstrap, container is a required component that must be used in each page if you want to use Bootstrap’s default grid system.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Containers can be nested, but in most cases you will not need it.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f18f40516a_0_7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9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8f40516a_0_1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f18f40516a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515225"/>
            <a:ext cx="16059150" cy="676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8" name="Google Shape;178;gf18f40516a_0_112"/>
          <p:cNvSpPr txBox="1"/>
          <p:nvPr/>
        </p:nvSpPr>
        <p:spPr>
          <a:xfrm>
            <a:off x="2428402" y="7633850"/>
            <a:ext cx="123228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 class types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.container-fluid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.container-[sm | md | lg | xl | xxl]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https://getbootstrap.com/docs/5.1/examples/grid/#containers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f18f40516a_0_1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f18f40516a_0_89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85" name="Google Shape;185;gf18f40516a_0_89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f18f40516a_0_89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f18f40516a_0_89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What is Grid?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gf18f40516a_0_8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f18f40516a_0_89"/>
          <p:cNvSpPr txBox="1"/>
          <p:nvPr/>
        </p:nvSpPr>
        <p:spPr>
          <a:xfrm>
            <a:off x="1016000" y="5230875"/>
            <a:ext cx="15501600" cy="4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‘Grid’ in the graphic design (part of front end dev), is a structure (mostly 2 dimensional), made up of a series of intersecting lines (horizontal, vertical) used to structure a content. It’s used as a guideline for how elements should be positioned within a layout.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with Containers, Grid can also be nested, but in most cases you will not need it.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Bootstrap’s grid system is built using CSS flexbox.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f18f40516a_0_8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11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8f40516a_0_4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f18f40516a_0_49"/>
          <p:cNvSpPr txBox="1"/>
          <p:nvPr/>
        </p:nvSpPr>
        <p:spPr>
          <a:xfrm>
            <a:off x="2982602" y="7433700"/>
            <a:ext cx="123228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Grid class types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.[row | col]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.[row | col]-[sm | md | lg | xl | xxl]-[auto | 1-12]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https://getbootstrap.com/docs/5.1/examples/grid/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gf18f40516a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7673" y="522975"/>
            <a:ext cx="12677575" cy="35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8" name="Google Shape;198;gf18f40516a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0225" y="4238625"/>
            <a:ext cx="12232453" cy="28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Google Shape;199;gf18f40516a_0_4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12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143e1c5cecb_0_0"/>
          <p:cNvGrpSpPr/>
          <p:nvPr/>
        </p:nvGrpSpPr>
        <p:grpSpPr>
          <a:xfrm>
            <a:off x="0" y="0"/>
            <a:ext cx="4989409" cy="10287019"/>
            <a:chOff x="0" y="0"/>
            <a:chExt cx="4989409" cy="10287019"/>
          </a:xfrm>
        </p:grpSpPr>
        <p:sp>
          <p:nvSpPr>
            <p:cNvPr id="205" name="Google Shape;205;g143e1c5cecb_0_0"/>
            <p:cNvSpPr/>
            <p:nvPr/>
          </p:nvSpPr>
          <p:spPr>
            <a:xfrm>
              <a:off x="0" y="0"/>
              <a:ext cx="4989409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43e1c5cecb_0_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43e1c5cecb_0_0"/>
            <p:cNvSpPr/>
            <p:nvPr/>
          </p:nvSpPr>
          <p:spPr>
            <a:xfrm>
              <a:off x="2150450" y="1415375"/>
              <a:ext cx="1736531" cy="1625689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143e1c5cecb_0_0"/>
          <p:cNvSpPr txBox="1"/>
          <p:nvPr>
            <p:ph type="title"/>
          </p:nvPr>
        </p:nvSpPr>
        <p:spPr>
          <a:xfrm>
            <a:off x="5565430" y="4121100"/>
            <a:ext cx="7473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>
                <a:solidFill>
                  <a:srgbClr val="262626"/>
                </a:solidFill>
              </a:rPr>
              <a:t>Ice Breaking</a:t>
            </a:r>
            <a:endParaRPr sz="7200"/>
          </a:p>
        </p:txBody>
      </p:sp>
      <p:sp>
        <p:nvSpPr>
          <p:cNvPr id="209" name="Google Shape;209;g143e1c5cecb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f4ee63449a_0_2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15" name="Google Shape;215;gf4ee63449a_0_2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f4ee63449a_0_2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4ee63449a_0_2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f4ee63449a_0_2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Media Query</a:t>
            </a:r>
            <a:endParaRPr sz="6450"/>
          </a:p>
        </p:txBody>
      </p:sp>
      <p:sp>
        <p:nvSpPr>
          <p:cNvPr id="219" name="Google Shape;219;gf4ee63449a_0_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4ee63449a_0_2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13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0e0a191f_0_27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d0e0a191f_0_276"/>
          <p:cNvSpPr txBox="1"/>
          <p:nvPr/>
        </p:nvSpPr>
        <p:spPr>
          <a:xfrm>
            <a:off x="2113814" y="2212600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first introduced in CSS 3, to cater the needs of responsive websites.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CSS Syntax about media query will look like this: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ed0e0a191f_0_276"/>
          <p:cNvSpPr txBox="1"/>
          <p:nvPr/>
        </p:nvSpPr>
        <p:spPr>
          <a:xfrm>
            <a:off x="2113814" y="7587775"/>
            <a:ext cx="12322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try together in our VS Code!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ged0e0a191f_0_276"/>
          <p:cNvPicPr preferRelativeResize="0"/>
          <p:nvPr/>
        </p:nvPicPr>
        <p:blipFill rotWithShape="1">
          <a:blip r:embed="rId4">
            <a:alphaModFix/>
          </a:blip>
          <a:srcRect b="66397" l="0" r="0" t="7079"/>
          <a:stretch/>
        </p:blipFill>
        <p:spPr>
          <a:xfrm>
            <a:off x="2500725" y="3609100"/>
            <a:ext cx="11548975" cy="30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ed0e0a191f_0_276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14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5a247916c_0_54"/>
          <p:cNvSpPr txBox="1"/>
          <p:nvPr/>
        </p:nvSpPr>
        <p:spPr>
          <a:xfrm>
            <a:off x="2109725" y="762600"/>
            <a:ext cx="1099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Usage in Bootstrap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f5a247916c_0_5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f5a247916c_0_54"/>
          <p:cNvSpPr txBox="1"/>
          <p:nvPr/>
        </p:nvSpPr>
        <p:spPr>
          <a:xfrm>
            <a:off x="2511552" y="7606150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Bootstrap’s responsiveness is also built up by the usage of media queries, it has six default breakpoints ready to use across the columns and rows.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gf5a247916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863" y="1840525"/>
            <a:ext cx="12930274" cy="451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gf5a247916c_0_5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15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f18f40516a_0_10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44" name="Google Shape;244;gf18f40516a_0_10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f18f40516a_0_10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f18f40516a_0_10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f18f40516a_0_10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Images</a:t>
            </a:r>
            <a:endParaRPr sz="6450"/>
          </a:p>
        </p:txBody>
      </p:sp>
      <p:sp>
        <p:nvSpPr>
          <p:cNvPr id="248" name="Google Shape;248;gf18f40516a_0_10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f18f40516a_0_10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16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705951" y="0"/>
            <a:ext cx="7589010" cy="102870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1710202" y="4449000"/>
            <a:ext cx="5714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302895" lvl="0" marL="12700" marR="5080" rtl="0" algn="ctr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6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2564200" y="1744521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Introduction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28838" y="1557440"/>
            <a:ext cx="817244" cy="817244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331095" y="1648568"/>
            <a:ext cx="212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28838" y="30277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295229" y="3122129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028838" y="4440521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1295229" y="4534891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028800" y="58958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295192" y="589585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028850" y="7351222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295267" y="7377103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2564200" y="3214846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Layout: Viewport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2564200" y="462759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 and Grid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2564200" y="604034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Media Query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2564200" y="7562520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Images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8f40516a_2_1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f18f40516a_2_14"/>
          <p:cNvSpPr txBox="1"/>
          <p:nvPr/>
        </p:nvSpPr>
        <p:spPr>
          <a:xfrm>
            <a:off x="2199777" y="4168050"/>
            <a:ext cx="12322800" cy="3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made it easy to style images based on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their predefined classes.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By using the class </a:t>
            </a:r>
            <a:r>
              <a:rPr lang="en-US" sz="24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.img-fluid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, we already make the image responsive based on screen width.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this docs (</a:t>
            </a: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https://getbootstrap.com/docs/5.1/content/images/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), there are some other classes to style images in Bootstrap: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.img-thumbnail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.rounded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gf18f40516a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775" y="2002000"/>
            <a:ext cx="12322800" cy="157160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f18f40516a_2_1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17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263" name="Google Shape;263;p10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0"/>
          <p:cNvSpPr txBox="1"/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1016000" y="6386050"/>
            <a:ext cx="8755500" cy="2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  <a:b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https://developer.mozilla.org/en-US/docs/Web/CSS/Viewport_concepts</a:t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https://getbootstrap.com/docs/5.1/layout/grid/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https://www.tutlane.com/tutorial/bootstrap/bootstrap-grid-syste</a:t>
            </a: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https://www.w3schools.com/css/css_rwd_mediaqueries.asp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https://stackoverflow.com/questions/8549529/what-is-the-difference-between-screen-and-only-screen-in-media-queries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1016000" y="4076991"/>
            <a:ext cx="6468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all for this session!</a:t>
            </a:r>
            <a:endParaRPr b="0" i="0" sz="29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77294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78" name="Google Shape;78;p4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036088" y="7438461"/>
              <a:ext cx="1819910" cy="1819910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Introduction</a:t>
            </a:r>
            <a:endParaRPr sz="6450"/>
          </a:p>
        </p:txBody>
      </p:sp>
      <p:sp>
        <p:nvSpPr>
          <p:cNvPr id="82" name="Google Shape;82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686801" y="3186000"/>
            <a:ext cx="773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kind of Bootstrap that we will learn?</a:t>
            </a:r>
            <a:endParaRPr b="0" i="0" sz="25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1425" y="5611073"/>
            <a:ext cx="3075276" cy="245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150" y="5229364"/>
            <a:ext cx="2731950" cy="3214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4"/>
          <p:cNvSpPr txBox="1"/>
          <p:nvPr/>
        </p:nvSpPr>
        <p:spPr>
          <a:xfrm>
            <a:off x="8776851" y="4824075"/>
            <a:ext cx="7735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A.											B.</a:t>
            </a:r>
            <a:endParaRPr b="1" i="0" sz="25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f18f40516a_0_1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93" name="Google Shape;93;gf18f40516a_0_1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f18f40516a_0_1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f18f40516a_0_17"/>
          <p:cNvSpPr txBox="1"/>
          <p:nvPr/>
        </p:nvSpPr>
        <p:spPr>
          <a:xfrm>
            <a:off x="1016001" y="5172300"/>
            <a:ext cx="16082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Originally built by the developers of Twitter, Marc Otto and Jacob Thornton to encourage consistency among internal tools, on 2010.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Also known as “Twitter Blueprint”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Widely used because it makes us easy to build a responsive website (can be used in desktop and mobile browsers) using HTML, CSS / Sass, JS.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gf18f40516a_0_17"/>
          <p:cNvSpPr txBox="1"/>
          <p:nvPr>
            <p:ph type="title"/>
          </p:nvPr>
        </p:nvSpPr>
        <p:spPr>
          <a:xfrm>
            <a:off x="1016000" y="1281350"/>
            <a:ext cx="122295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Let’s know more about Bootstrap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gf18f40516a_0_1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f18f40516a_0_1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f18f40516a_0_1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04" name="Google Shape;104;gf18f40516a_0_1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f18f40516a_0_1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f18f40516a_0_1"/>
          <p:cNvSpPr txBox="1"/>
          <p:nvPr/>
        </p:nvSpPr>
        <p:spPr>
          <a:xfrm>
            <a:off x="1016001" y="5172300"/>
            <a:ext cx="16082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an open-source framework, means it’s free!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also contribute to the source code (</a:t>
            </a:r>
            <a:r>
              <a:rPr lang="en-US" sz="2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https://github.com/twbs/bootstrap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latest stable version is version 5.1.3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gf18f40516a_0_1"/>
          <p:cNvSpPr txBox="1"/>
          <p:nvPr>
            <p:ph type="title"/>
          </p:nvPr>
        </p:nvSpPr>
        <p:spPr>
          <a:xfrm>
            <a:off x="1016000" y="1281350"/>
            <a:ext cx="122295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Let’s know more about Bootstrap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gf18f40516a_0_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f18f40516a_0_1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f18f40516a_0_58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15" name="Google Shape;115;gf18f40516a_0_58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f18f40516a_0_58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f18f40516a_0_58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f18f40516a_0_58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Importing Bootstrap</a:t>
            </a:r>
            <a:endParaRPr sz="6450"/>
          </a:p>
        </p:txBody>
      </p:sp>
      <p:sp>
        <p:nvSpPr>
          <p:cNvPr id="119" name="Google Shape;119;gf18f40516a_0_58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f18f40516a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251" y="3948225"/>
            <a:ext cx="9383350" cy="35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18f40516a_0_58"/>
          <p:cNvSpPr txBox="1"/>
          <p:nvPr/>
        </p:nvSpPr>
        <p:spPr>
          <a:xfrm>
            <a:off x="8686800" y="8326725"/>
            <a:ext cx="6172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https://getbootstrap.com/docs/5.1/getting-started/download/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gf18f40516a_0_58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ed0e0a191f_0_19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28" name="Google Shape;128;ged0e0a191f_0_19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d0e0a191f_0_19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d0e0a191f_0_19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ed0e0a191f_0_19"/>
          <p:cNvSpPr txBox="1"/>
          <p:nvPr>
            <p:ph type="title"/>
          </p:nvPr>
        </p:nvSpPr>
        <p:spPr>
          <a:xfrm>
            <a:off x="9467151" y="1327075"/>
            <a:ext cx="80487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Front End Layout:</a:t>
            </a:r>
            <a:endParaRPr sz="6450">
              <a:solidFill>
                <a:srgbClr val="262626"/>
              </a:solidFill>
            </a:endParaRPr>
          </a:p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Viewport</a:t>
            </a:r>
            <a:endParaRPr sz="6450">
              <a:solidFill>
                <a:srgbClr val="262626"/>
              </a:solidFill>
            </a:endParaRPr>
          </a:p>
        </p:txBody>
      </p:sp>
      <p:sp>
        <p:nvSpPr>
          <p:cNvPr id="132" name="Google Shape;132;ged0e0a191f_0_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d0e0a191f_0_1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8f40516a_0_4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f18f40516a_0_41"/>
          <p:cNvSpPr txBox="1"/>
          <p:nvPr/>
        </p:nvSpPr>
        <p:spPr>
          <a:xfrm>
            <a:off x="1967725" y="3673800"/>
            <a:ext cx="13660200" cy="5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Viewport is the user’s visible area of web page. It’s varies among devices, will be smaller on mobile browser than on desktop.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Viewport is invented after we started using tablets and mobile phones and needed a responsive websites.</a:t>
            </a:r>
            <a:b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put in the head tag of a HTML. 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check our viewports using these queries: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document.documentElement.[clientWidth | clientHeight]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window.[innerWidth | innerHeight] → only the viewport pixels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921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AutoNum type="arabicPeriod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window.[outerWidth | outerHeight]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→ the viewport + browser window pixels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gf18f40516a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675" y="1361025"/>
            <a:ext cx="15130651" cy="1507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18f40516a_0_41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8f40516a_2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18f40516a_2_0"/>
          <p:cNvSpPr txBox="1"/>
          <p:nvPr/>
        </p:nvSpPr>
        <p:spPr>
          <a:xfrm>
            <a:off x="2313900" y="6525500"/>
            <a:ext cx="136602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For responsive websites, usually the elements are using vh (viewport height) and vw (viewport width) instead of using pixels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their heights and widths.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gf18f40516a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900" y="1212275"/>
            <a:ext cx="7453550" cy="42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f18f40516a_2_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2021-04-16T15:55:20Z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