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5BC13141.xml" ContentType="application/vnd.ms-powerpoint.comments+xml"/>
  <Override PartName="/ppt/comments/modernComment_103_CD9D86E0.xml" ContentType="application/vnd.ms-powerpoint.comments+xml"/>
  <Override PartName="/ppt/comments/modernComment_183_4DD21343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46"/>
  </p:notesMasterIdLst>
  <p:sldIdLst>
    <p:sldId id="256" r:id="rId5"/>
    <p:sldId id="386" r:id="rId6"/>
    <p:sldId id="373" r:id="rId7"/>
    <p:sldId id="257" r:id="rId8"/>
    <p:sldId id="372" r:id="rId9"/>
    <p:sldId id="286" r:id="rId10"/>
    <p:sldId id="374" r:id="rId11"/>
    <p:sldId id="258" r:id="rId12"/>
    <p:sldId id="259" r:id="rId13"/>
    <p:sldId id="387" r:id="rId14"/>
    <p:sldId id="268" r:id="rId15"/>
    <p:sldId id="388" r:id="rId16"/>
    <p:sldId id="267" r:id="rId17"/>
    <p:sldId id="389" r:id="rId18"/>
    <p:sldId id="390" r:id="rId19"/>
    <p:sldId id="393" r:id="rId20"/>
    <p:sldId id="269" r:id="rId21"/>
    <p:sldId id="391" r:id="rId22"/>
    <p:sldId id="394" r:id="rId23"/>
    <p:sldId id="375" r:id="rId24"/>
    <p:sldId id="273" r:id="rId25"/>
    <p:sldId id="370" r:id="rId26"/>
    <p:sldId id="392" r:id="rId27"/>
    <p:sldId id="271" r:id="rId28"/>
    <p:sldId id="272" r:id="rId29"/>
    <p:sldId id="377" r:id="rId30"/>
    <p:sldId id="379" r:id="rId31"/>
    <p:sldId id="378" r:id="rId32"/>
    <p:sldId id="376" r:id="rId33"/>
    <p:sldId id="288" r:id="rId34"/>
    <p:sldId id="260" r:id="rId35"/>
    <p:sldId id="270" r:id="rId36"/>
    <p:sldId id="381" r:id="rId37"/>
    <p:sldId id="383" r:id="rId38"/>
    <p:sldId id="380" r:id="rId39"/>
    <p:sldId id="382" r:id="rId40"/>
    <p:sldId id="385" r:id="rId41"/>
    <p:sldId id="384" r:id="rId42"/>
    <p:sldId id="396" r:id="rId43"/>
    <p:sldId id="395" r:id="rId44"/>
    <p:sldId id="26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283E3E-6D60-22CE-248C-4D5EA812017A}" name="Charly Orsonneau" initials="CO" userId="S::charly.orsonneau@ac-versailles.fr::19e51fb7-af7a-4410-a14d-7a4dad0b7885" providerId="AD"/>
  <p188:author id="{6013647F-5862-11E4-FE42-9C8B75580781}" name="Laure GATEPAILLE" initials="LG" userId="S::laure.gatepaille@ac-versailles.fr::9b32d2e1-72f8-49c1-aba5-f9a11e5b667b" providerId="AD"/>
  <p188:author id="{B623DB9F-CB44-18B7-1A03-34B96A876CB6}" name="Olympe Cresson" initials="OC" userId="S::olympe.cresson@ac-versailles.fr::3bcf6acf-777f-4408-b7c8-8d22e98f3d1f" providerId="AD"/>
  <p188:author id="{543FEAB5-0E56-A2BB-CA84-9F68F2984F10}" name="Frederic Teulat" initials="FT" userId="S::frederic.teulat@ac-versailles.fr::186587c9-1e68-424b-8975-32ff7d818c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3C4"/>
    <a:srgbClr val="EB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DEB7E-F8B0-E5E7-75DA-EC7525D312B7}" v="329" dt="2025-06-23T09:33:37.949"/>
    <p1510:client id="{488E7FA4-50C8-E84E-CE1D-22C4A8EF9CC2}" v="233" dt="2025-06-23T07:50:32.199"/>
    <p1510:client id="{5923CAA6-1867-0B58-9832-23893EC8A03B}" v="138" dt="2025-06-23T09:43:40.258"/>
    <p1510:client id="{92F1A00C-A8B1-4F3B-85E1-268AE8D8E130}" v="2" dt="2025-06-23T09:00:02.458"/>
    <p1510:client id="{CBD28895-CFA7-D094-458F-F4976EE365BE}" v="215" dt="2025-06-23T09:01:42.064"/>
    <p1510:client id="{E412767A-9258-15D2-6BA3-B38389697F80}" v="510" dt="2025-06-23T07:16:39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omments/modernComment_102_5BC131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3A31AE-A4E5-4B31-9523-428886347A66}" authorId="{6013647F-5862-11E4-FE42-9C8B75580781}" created="2025-06-18T18:25:47.586">
    <pc:sldMkLst xmlns:pc="http://schemas.microsoft.com/office/powerpoint/2013/main/command">
      <pc:docMk/>
      <pc:sldMk cId="1539387713" sldId="258"/>
    </pc:sldMkLst>
    <p188:txBody>
      <a:bodyPr/>
      <a:lstStyle/>
      <a:p>
        <a:r>
          <a:rPr lang="en-US"/>
          <a:t>Centres de correction? plutôt centre de passation ECT
Il y a 15 centres et non 20?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6-23T07:34:27.086" authorId="{543FEAB5-0E56-A2BB-CA84-9F68F2984F10}"/>
          </p223:rxn>
        </p223:reactions>
      </p:ext>
    </p188:extLst>
  </p188:cm>
</p188:cmLst>
</file>

<file path=ppt/comments/modernComment_103_CD9D86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A98A13-8B90-4135-A1A5-CB5EABF3A7E1}" authorId="{B623DB9F-CB44-18B7-1A03-34B96A876CB6}" created="2025-06-23T08:50:58.2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9652960" sldId="259"/>
      <ac:graphicFrameMk id="4" creationId="{696F81F6-E6AE-5717-3407-C134B460F2DF}"/>
      <ac:tblMk/>
      <ac:tcMk rowId="2207783333" colId="4242109658"/>
      <ac:txMk cp="0" len="6">
        <ac:context len="7" hash="194637517"/>
      </ac:txMk>
    </ac:txMkLst>
    <p188:pos x="7426271" y="1381932"/>
    <p188:txBody>
      <a:bodyPr/>
      <a:lstStyle/>
      <a:p>
        <a:r>
          <a:rPr lang="en-US"/>
          <a:t>a vérifier</a:t>
        </a:r>
      </a:p>
    </p188:txBody>
  </p188:cm>
</p188:cmLst>
</file>

<file path=ppt/comments/modernComment_183_4DD213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E47353-4F45-459E-8316-B8AAA2D9A5D8}" authorId="{B623DB9F-CB44-18B7-1A03-34B96A876CB6}" created="2025-06-23T08:50:39.9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05613123" sldId="387"/>
      <ac:graphicFrameMk id="7" creationId="{3BAF02E2-42A7-3213-70CF-A80C7E38CB1D}"/>
    </ac:deMkLst>
    <p188:txBody>
      <a:bodyPr/>
      <a:lstStyle/>
      <a:p>
        <a:r>
          <a:rPr lang="en-US"/>
          <a:t>a vérifier les groupement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AE15-1C3D-4DC8-9BAB-DF87C11DABF9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4987D-12BC-4C5C-982D-3039F25684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50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9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621E8D-DB0C-4649-8DC0-136C6C434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B14CE3-7B00-435E-BE40-9CDA272FD6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i="1" kern="0"/>
              <a:t> Tirage au sort sauf en français où le candidat présente une œuvre intégrale ou un texte d’un groupement de textes</a:t>
            </a:r>
            <a:r>
              <a:rPr lang="fr-FR" kern="0"/>
              <a:t>)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B443F3-92E5-46AC-A8E5-D13399D1C3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5DF16D7-7C62-4F61-8437-A7F2064653C8}" type="slidenum"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5D683-7697-D094-B732-2BE6F751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B22FDA-2B4D-BA60-E18F-9B6186EE6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C628BA-F053-876D-D504-E607A610F7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i="1" kern="0"/>
              <a:t> Tirage au sort sauf en français où le candidat présente une œuvre intégrale ou un texte d’un groupement de textes</a:t>
            </a:r>
            <a:r>
              <a:rPr lang="fr-FR" kern="0"/>
              <a:t>)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68A9A2-F77F-46F7-515C-098EC6BFF2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5DF16D7-7C62-4F61-8437-A7F2064653C8}" type="slidenum"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7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7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>
            <a:extLst>
              <a:ext uri="{FF2B5EF4-FFF2-40B4-BE49-F238E27FC236}">
                <a16:creationId xmlns:a16="http://schemas.microsoft.com/office/drawing/2014/main" id="{6C222401-15CE-40AB-9036-ACE1F7CE4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996" y="2447997"/>
            <a:ext cx="11231995" cy="3431999"/>
          </a:xfrm>
        </p:spPr>
        <p:txBody>
          <a:bodyPr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endParaRPr lang="fr-FR"/>
          </a:p>
          <a:p>
            <a:pPr lvl="2"/>
            <a:endParaRPr lang="fr-FR"/>
          </a:p>
          <a:p>
            <a:pPr lvl="3"/>
            <a:endParaRPr lang="fr-FR"/>
          </a:p>
          <a:p>
            <a:pPr lvl="4"/>
            <a:endParaRPr lang="fr-FR"/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0E02C3D7-28D7-4357-9918-19FA705153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16004" y="240003"/>
            <a:ext cx="7295997" cy="479995"/>
          </a:xfrm>
        </p:spPr>
        <p:txBody>
          <a:bodyPr>
            <a:normAutofit/>
          </a:bodyPr>
          <a:lstStyle>
            <a:lvl1pPr marL="143987" indent="-143987" algn="r">
              <a:spcBef>
                <a:spcPts val="0"/>
              </a:spcBef>
              <a:buSzPct val="100000"/>
              <a:buAutoNum type="arabicPeriod"/>
              <a:defRPr sz="933" b="1"/>
            </a:lvl1pPr>
          </a:lstStyle>
          <a:p>
            <a:pPr lvl="0"/>
            <a:r>
              <a:rPr lang="fr-FR"/>
              <a:t>Titre Sous-titre</a:t>
            </a:r>
          </a:p>
        </p:txBody>
      </p:sp>
    </p:spTree>
    <p:extLst>
      <p:ext uri="{BB962C8B-B14F-4D97-AF65-F5344CB8AC3E}">
        <p14:creationId xmlns:p14="http://schemas.microsoft.com/office/powerpoint/2010/main" val="4830565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re"/>
          <p:cNvSpPr txBox="1">
            <a:spLocks noGrp="1"/>
          </p:cNvSpPr>
          <p:nvPr>
            <p:ph type="title" hasCustomPrompt="1"/>
          </p:nvPr>
        </p:nvSpPr>
        <p:spPr>
          <a:xfrm>
            <a:off x="479999" y="1200001"/>
            <a:ext cx="11232000" cy="960001"/>
          </a:xfrm>
          <a:prstGeom prst="rect">
            <a:avLst/>
          </a:prstGeom>
          <a:ln w="12700">
            <a:noFill/>
            <a:miter lim="400000"/>
          </a:ln>
        </p:spPr>
        <p:txBody>
          <a:bodyPr anchor="t"/>
          <a:lstStyle>
            <a:lvl1pPr marL="0" indent="0">
              <a:buSzTx/>
              <a:buNone/>
              <a:defRPr sz="3333"/>
            </a:lvl1pPr>
          </a:lstStyle>
          <a:p>
            <a:r>
              <a:t>Titre</a:t>
            </a:r>
          </a:p>
        </p:txBody>
      </p:sp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479997" y="2447998"/>
            <a:ext cx="11232000" cy="34320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err="1"/>
              <a:t>Texte</a:t>
            </a:r>
            <a:r>
              <a:t> de </a:t>
            </a:r>
            <a:r>
              <a:rPr err="1"/>
              <a:t>niveau</a:t>
            </a:r>
            <a:r>
              <a:t>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0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4416001" y="240000"/>
            <a:ext cx="7296001" cy="480000"/>
          </a:xfrm>
          <a:prstGeom prst="rect">
            <a:avLst/>
          </a:prstGeom>
        </p:spPr>
        <p:txBody>
          <a:bodyPr>
            <a:normAutofit/>
          </a:bodyPr>
          <a:lstStyle>
            <a:lvl1pPr marL="143995" indent="-143995" algn="r">
              <a:spcBef>
                <a:spcPts val="0"/>
              </a:spcBef>
              <a:buSzPct val="100000"/>
              <a:buAutoNum type="arabicPeriod"/>
              <a:defRPr sz="933" b="1"/>
            </a:lvl1pPr>
          </a:lstStyle>
          <a:p>
            <a:r>
              <a:t>Titre
Sous-titre</a:t>
            </a:r>
          </a:p>
        </p:txBody>
      </p:sp>
    </p:spTree>
    <p:extLst>
      <p:ext uri="{BB962C8B-B14F-4D97-AF65-F5344CB8AC3E}">
        <p14:creationId xmlns:p14="http://schemas.microsoft.com/office/powerpoint/2010/main" val="213564569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re"/>
          <p:cNvSpPr txBox="1">
            <a:spLocks noGrp="1"/>
          </p:cNvSpPr>
          <p:nvPr>
            <p:ph type="title" hasCustomPrompt="1"/>
          </p:nvPr>
        </p:nvSpPr>
        <p:spPr>
          <a:xfrm>
            <a:off x="479999" y="1200001"/>
            <a:ext cx="11232000" cy="960001"/>
          </a:xfrm>
          <a:prstGeom prst="rect">
            <a:avLst/>
          </a:prstGeom>
          <a:ln w="12700">
            <a:noFill/>
            <a:miter lim="400000"/>
          </a:ln>
        </p:spPr>
        <p:txBody>
          <a:bodyPr anchor="t"/>
          <a:lstStyle>
            <a:lvl1pPr marL="0" indent="0">
              <a:buSzTx/>
              <a:buNone/>
              <a:defRPr sz="3333"/>
            </a:lvl1pPr>
          </a:lstStyle>
          <a:p>
            <a:r>
              <a:t>Titre</a:t>
            </a:r>
          </a:p>
        </p:txBody>
      </p:sp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479997" y="2447998"/>
            <a:ext cx="11232000" cy="34320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 de niveau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0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4416001" y="240000"/>
            <a:ext cx="7296001" cy="480000"/>
          </a:xfrm>
          <a:prstGeom prst="rect">
            <a:avLst/>
          </a:prstGeom>
        </p:spPr>
        <p:txBody>
          <a:bodyPr>
            <a:normAutofit/>
          </a:bodyPr>
          <a:lstStyle>
            <a:lvl1pPr marL="143995" indent="-143995" algn="r">
              <a:spcBef>
                <a:spcPts val="0"/>
              </a:spcBef>
              <a:buSzPct val="100000"/>
              <a:buAutoNum type="arabicPeriod"/>
              <a:defRPr sz="933" b="1"/>
            </a:lvl1pPr>
          </a:lstStyle>
          <a:p>
            <a:r>
              <a:t>Titre
Sous-titre</a:t>
            </a:r>
          </a:p>
        </p:txBody>
      </p:sp>
    </p:spTree>
    <p:extLst>
      <p:ext uri="{BB962C8B-B14F-4D97-AF65-F5344CB8AC3E}">
        <p14:creationId xmlns:p14="http://schemas.microsoft.com/office/powerpoint/2010/main" val="39554627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re"/>
          <p:cNvSpPr txBox="1">
            <a:spLocks noGrp="1"/>
          </p:cNvSpPr>
          <p:nvPr>
            <p:ph type="title" hasCustomPrompt="1"/>
          </p:nvPr>
        </p:nvSpPr>
        <p:spPr>
          <a:xfrm>
            <a:off x="479999" y="1200001"/>
            <a:ext cx="11232000" cy="960001"/>
          </a:xfrm>
          <a:prstGeom prst="rect">
            <a:avLst/>
          </a:prstGeom>
          <a:ln w="12700">
            <a:noFill/>
            <a:miter lim="400000"/>
          </a:ln>
        </p:spPr>
        <p:txBody>
          <a:bodyPr anchor="t"/>
          <a:lstStyle>
            <a:lvl1pPr marL="0" indent="0">
              <a:buSzTx/>
              <a:buNone/>
              <a:defRPr sz="3333"/>
            </a:lvl1pPr>
          </a:lstStyle>
          <a:p>
            <a:r>
              <a:t>Titre</a:t>
            </a:r>
          </a:p>
        </p:txBody>
      </p:sp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479997" y="2447998"/>
            <a:ext cx="11232000" cy="34320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err="1"/>
              <a:t>Texte</a:t>
            </a:r>
            <a:r>
              <a:t> de </a:t>
            </a:r>
            <a:r>
              <a:rPr err="1"/>
              <a:t>niveau</a:t>
            </a:r>
            <a:r>
              <a:t>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0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4416001" y="240000"/>
            <a:ext cx="7296001" cy="480000"/>
          </a:xfrm>
          <a:prstGeom prst="rect">
            <a:avLst/>
          </a:prstGeom>
        </p:spPr>
        <p:txBody>
          <a:bodyPr>
            <a:normAutofit/>
          </a:bodyPr>
          <a:lstStyle>
            <a:lvl1pPr marL="143995" indent="-143995" algn="r">
              <a:spcBef>
                <a:spcPts val="0"/>
              </a:spcBef>
              <a:buSzPct val="100000"/>
              <a:buAutoNum type="arabicPeriod"/>
              <a:defRPr sz="933" b="1"/>
            </a:lvl1pPr>
          </a:lstStyle>
          <a:p>
            <a:r>
              <a:t>Titre
Sous-titre</a:t>
            </a:r>
          </a:p>
        </p:txBody>
      </p:sp>
    </p:spTree>
    <p:extLst>
      <p:ext uri="{BB962C8B-B14F-4D97-AF65-F5344CB8AC3E}">
        <p14:creationId xmlns:p14="http://schemas.microsoft.com/office/powerpoint/2010/main" val="35326265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7312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5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5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2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49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3_4DD2134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on.gouv.fr/bo/22/Hebdo4/MENE2139306N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on.gouv.fr/bo/22/Hebdo4/MENE2139306N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Session%202024/ECT/exemple%20sujet%20ECT%20PC%20acoustique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../Session%202024/ECT/exemple%20sujet%20ECT%20PC%20acoustique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../Session%202024/ECT/exemple%20sujet%20ECT%20MATHS%20stat%202%20variables%20version%202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../Session%202024/ECT/exemple%20sujet%20ECT%20MATHS%20stat%202%20variables%20version%202.docx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Nadia.belbachir@ac-versailles.fr" TargetMode="External"/><Relationship Id="rId2" Type="http://schemas.openxmlformats.org/officeDocument/2006/relationships/hyperlink" Target="mailto:Laure.gatepaille@ac-versailles.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rederic.teulat@ac-versailles.fr" TargetMode="External"/><Relationship Id="rId4" Type="http://schemas.openxmlformats.org/officeDocument/2006/relationships/hyperlink" Target="mailto:Olympe.cresson@ac-versailles.f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ie-professionnelle.ac-versailles.fr/decret-no-2021-1524-du-25-novembre-2021-portant-modification-des-dispositions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oie-professionnelle.ac-versailles.fr/arrete-du-25-novembre-2021-relatif-a-l-epreuve-de-controle-au-baccalaure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Session%202024/ECT/BCP%202024%20liste%20des%20centres%20ECT%20avec%20les%20groupements%20de%20sp&#233;cialit&#233;s.xlsx" TargetMode="External"/><Relationship Id="rId2" Type="http://schemas.microsoft.com/office/2018/10/relationships/comments" Target="../comments/modernComment_102_5BC131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CD9D86E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44524" y="2636718"/>
            <a:ext cx="8940106" cy="2098226"/>
          </a:xfrm>
        </p:spPr>
        <p:txBody>
          <a:bodyPr/>
          <a:lstStyle/>
          <a:p>
            <a:r>
              <a:rPr lang="fr-FR"/>
              <a:t>Formation de  préparation des </a:t>
            </a:r>
            <a:br>
              <a:rPr lang="fr-FR"/>
            </a:br>
            <a:r>
              <a:rPr lang="fr-FR" err="1"/>
              <a:t>ect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5034581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 Mardi 24 juin 2025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6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DE54-E209-E85B-7F97-E0894C0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E4B68-CE7A-22A2-1772-C3D63A4A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- 78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F02E2-42A7-3213-70CF-A80C7E38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11591"/>
              </p:ext>
            </p:extLst>
          </p:nvPr>
        </p:nvGraphicFramePr>
        <p:xfrm>
          <a:off x="1369662" y="1426812"/>
          <a:ext cx="10684072" cy="45694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43075">
                  <a:extLst>
                    <a:ext uri="{9D8B030D-6E8A-4147-A177-3AD203B41FA5}">
                      <a16:colId xmlns:a16="http://schemas.microsoft.com/office/drawing/2014/main" val="595906739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4181954384"/>
                    </a:ext>
                  </a:extLst>
                </a:gridCol>
                <a:gridCol w="4414837">
                  <a:extLst>
                    <a:ext uri="{9D8B030D-6E8A-4147-A177-3AD203B41FA5}">
                      <a16:colId xmlns:a16="http://schemas.microsoft.com/office/drawing/2014/main" val="2770075369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642086172"/>
                    </a:ext>
                  </a:extLst>
                </a:gridCol>
                <a:gridCol w="1354336">
                  <a:extLst>
                    <a:ext uri="{9D8B030D-6E8A-4147-A177-3AD203B41FA5}">
                      <a16:colId xmlns:a16="http://schemas.microsoft.com/office/drawing/2014/main" val="138853186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Centre </a:t>
                      </a:r>
                      <a:r>
                        <a:rPr lang="en-US" sz="1400" dirty="0" err="1">
                          <a:effectLst/>
                        </a:rPr>
                        <a:t>d'examen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Nombre </a:t>
                      </a:r>
                      <a:r>
                        <a:rPr lang="en-US" sz="1400" dirty="0" err="1">
                          <a:effectLst/>
                        </a:rPr>
                        <a:t>d'examinateurs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effectLst/>
                        </a:rPr>
                        <a:t>Spécialités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baccalauréat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professionnel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Groupement de </a:t>
                      </a:r>
                      <a:r>
                        <a:rPr lang="en-US" sz="1400" dirty="0" err="1">
                          <a:effectLst/>
                        </a:rPr>
                        <a:t>mathématiques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Groupement de physique </a:t>
                      </a:r>
                      <a:r>
                        <a:rPr lang="en-US" sz="1400" dirty="0" err="1">
                          <a:effectLst/>
                        </a:rPr>
                        <a:t>chimie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02180"/>
                  </a:ext>
                </a:extLst>
              </a:tr>
              <a:tr h="196850">
                <a:tc row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LPO ADRIENNE BOLLAND Poissy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Métiers de la mode - </a:t>
                      </a:r>
                      <a:r>
                        <a:rPr lang="en-US" sz="1400" dirty="0" err="1">
                          <a:effectLst/>
                        </a:rPr>
                        <a:t>vêtement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7151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Métiers du </a:t>
                      </a:r>
                      <a:r>
                        <a:rPr lang="en-US" sz="1400" dirty="0" err="1">
                          <a:effectLst/>
                        </a:rPr>
                        <a:t>cuir</a:t>
                      </a:r>
                      <a:r>
                        <a:rPr lang="en-US" sz="1400" dirty="0">
                          <a:effectLst/>
                        </a:rPr>
                        <a:t> option Chaussures 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06158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Métiers du </a:t>
                      </a:r>
                      <a:r>
                        <a:rPr lang="en-US" sz="1400" dirty="0" err="1">
                          <a:effectLst/>
                        </a:rPr>
                        <a:t>cuir</a:t>
                      </a:r>
                      <a:r>
                        <a:rPr lang="en-US" sz="1400" dirty="0">
                          <a:effectLst/>
                        </a:rPr>
                        <a:t> option </a:t>
                      </a:r>
                      <a:r>
                        <a:rPr lang="en-US" sz="1400" dirty="0" err="1">
                          <a:effectLst/>
                        </a:rPr>
                        <a:t>Maroquinerie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81594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Métiers du </a:t>
                      </a:r>
                      <a:r>
                        <a:rPr lang="en-US" sz="1400" dirty="0" err="1">
                          <a:effectLst/>
                        </a:rPr>
                        <a:t>cuir</a:t>
                      </a:r>
                      <a:r>
                        <a:rPr lang="en-US" sz="1400" dirty="0">
                          <a:effectLst/>
                        </a:rPr>
                        <a:t> option </a:t>
                      </a:r>
                      <a:r>
                        <a:rPr lang="en-US" sz="1400" dirty="0" err="1">
                          <a:effectLst/>
                        </a:rPr>
                        <a:t>Sellerie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garnissage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650"/>
                  </a:ext>
                </a:extLst>
              </a:tr>
              <a:tr h="552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effectLst/>
                        </a:rPr>
                        <a:t>Technicien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réalisation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produits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mécaniques</a:t>
                      </a:r>
                      <a:r>
                        <a:rPr lang="en-US" sz="1400" dirty="0">
                          <a:effectLst/>
                        </a:rPr>
                        <a:t> Option </a:t>
                      </a:r>
                      <a:r>
                        <a:rPr lang="en-US" sz="1400" dirty="0" err="1">
                          <a:effectLst/>
                        </a:rPr>
                        <a:t>Réalisation</a:t>
                      </a:r>
                      <a:r>
                        <a:rPr lang="en-US" sz="1400" dirty="0">
                          <a:effectLst/>
                        </a:rPr>
                        <a:t> et maintenance des </a:t>
                      </a:r>
                      <a:r>
                        <a:rPr lang="en-US" sz="1400" dirty="0" err="1">
                          <a:effectLst/>
                        </a:rPr>
                        <a:t>outillages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44663"/>
                  </a:ext>
                </a:extLst>
              </a:tr>
              <a:tr h="552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effectLst/>
                        </a:rPr>
                        <a:t>Technicien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réalisation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produits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mécaniques</a:t>
                      </a:r>
                      <a:r>
                        <a:rPr lang="en-US" sz="1400" dirty="0">
                          <a:effectLst/>
                        </a:rPr>
                        <a:t> Option </a:t>
                      </a:r>
                      <a:r>
                        <a:rPr lang="en-US" sz="1400" dirty="0" err="1">
                          <a:effectLst/>
                        </a:rPr>
                        <a:t>Réalisation</a:t>
                      </a:r>
                      <a:r>
                        <a:rPr lang="en-US" sz="1400" dirty="0">
                          <a:effectLst/>
                        </a:rPr>
                        <a:t> et </a:t>
                      </a:r>
                      <a:r>
                        <a:rPr lang="en-US" sz="1400" dirty="0" err="1">
                          <a:effectLst/>
                        </a:rPr>
                        <a:t>suivi</a:t>
                      </a:r>
                      <a:r>
                        <a:rPr lang="en-US" sz="1400" dirty="0">
                          <a:effectLst/>
                        </a:rPr>
                        <a:t> de production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18761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effectLst/>
                        </a:rPr>
                        <a:t>Technicien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modeleur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130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Transport fluvial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61912"/>
                  </a:ext>
                </a:extLst>
              </a:tr>
              <a:tr h="36830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LPO JULES VERNE Sartrouville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Assistance à la gestion des </a:t>
                      </a:r>
                      <a:r>
                        <a:rPr lang="en-US" sz="1400" dirty="0" err="1">
                          <a:effectLst/>
                        </a:rPr>
                        <a:t>organisations</a:t>
                      </a:r>
                      <a:r>
                        <a:rPr lang="en-US" sz="1400" dirty="0">
                          <a:effectLst/>
                        </a:rPr>
                        <a:t> et de </a:t>
                      </a:r>
                      <a:r>
                        <a:rPr lang="en-US" sz="1400" dirty="0" err="1">
                          <a:effectLst/>
                        </a:rPr>
                        <a:t>leurs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activités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826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Métiers de la </a:t>
                      </a:r>
                      <a:r>
                        <a:rPr lang="en-US" sz="1400" dirty="0" err="1">
                          <a:effectLst/>
                        </a:rPr>
                        <a:t>sécurité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22343"/>
                  </a:ext>
                </a:extLst>
              </a:tr>
              <a:tr h="36830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LPO VAUCANSON Les </a:t>
                      </a:r>
                      <a:r>
                        <a:rPr lang="en-US" sz="1400" dirty="0" err="1">
                          <a:effectLst/>
                        </a:rPr>
                        <a:t>Mureaux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Métiers du commerce et de la vente - Option A :  Animation et gestion de </a:t>
                      </a:r>
                      <a:r>
                        <a:rPr lang="en-US" sz="1400" dirty="0" err="1">
                          <a:effectLst/>
                        </a:rPr>
                        <a:t>l'espace</a:t>
                      </a:r>
                      <a:r>
                        <a:rPr lang="en-US" sz="1400" dirty="0">
                          <a:effectLst/>
                        </a:rPr>
                        <a:t> commercial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09195"/>
                  </a:ext>
                </a:extLst>
              </a:tr>
              <a:tr h="558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Métiers du commerce et de la vente - Option B : Prospection clientèle et </a:t>
                      </a:r>
                      <a:r>
                        <a:rPr lang="en-US" sz="1400" dirty="0" err="1">
                          <a:effectLst/>
                        </a:rPr>
                        <a:t>valorisation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l'offre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commerciale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1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6131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- 91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8678E1A-3375-DEA7-44FC-4C35C9B4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91550"/>
              </p:ext>
            </p:extLst>
          </p:nvPr>
        </p:nvGraphicFramePr>
        <p:xfrm>
          <a:off x="2232312" y="2333625"/>
          <a:ext cx="7632123" cy="2352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2048">
                  <a:extLst>
                    <a:ext uri="{9D8B030D-6E8A-4147-A177-3AD203B41FA5}">
                      <a16:colId xmlns:a16="http://schemas.microsoft.com/office/drawing/2014/main" val="644247718"/>
                    </a:ext>
                  </a:extLst>
                </a:gridCol>
                <a:gridCol w="1322853">
                  <a:extLst>
                    <a:ext uri="{9D8B030D-6E8A-4147-A177-3AD203B41FA5}">
                      <a16:colId xmlns:a16="http://schemas.microsoft.com/office/drawing/2014/main" val="2455939685"/>
                    </a:ext>
                  </a:extLst>
                </a:gridCol>
                <a:gridCol w="1043584">
                  <a:extLst>
                    <a:ext uri="{9D8B030D-6E8A-4147-A177-3AD203B41FA5}">
                      <a16:colId xmlns:a16="http://schemas.microsoft.com/office/drawing/2014/main" val="2497934056"/>
                    </a:ext>
                  </a:extLst>
                </a:gridCol>
                <a:gridCol w="1223638">
                  <a:extLst>
                    <a:ext uri="{9D8B030D-6E8A-4147-A177-3AD203B41FA5}">
                      <a16:colId xmlns:a16="http://schemas.microsoft.com/office/drawing/2014/main" val="2111201152"/>
                    </a:ext>
                  </a:extLst>
                </a:gridCol>
              </a:tblGrid>
              <a:tr h="818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Centre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d'examen</a:t>
                      </a:r>
                      <a:endParaRPr lang="en-US" dirty="0" err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Nb</a:t>
                      </a:r>
                      <a:br>
                        <a:rPr lang="fr-FR" sz="1100" u="none" strike="noStrike" dirty="0">
                          <a:effectLst/>
                        </a:rPr>
                      </a:br>
                      <a:r>
                        <a:rPr lang="fr-FR" sz="1100" u="none" strike="noStrike" dirty="0">
                          <a:effectLst/>
                        </a:rPr>
                        <a:t>examinateurs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Groupe Maths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Groupe </a:t>
                      </a:r>
                      <a:br>
                        <a:rPr lang="fr-FR" sz="1100" u="none" strike="noStrike" dirty="0">
                          <a:effectLst/>
                        </a:rPr>
                      </a:br>
                      <a:r>
                        <a:rPr lang="fr-FR" sz="1100" u="none" strike="noStrike" dirty="0">
                          <a:effectLst/>
                        </a:rPr>
                        <a:t>Physique Chimie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7932691"/>
                  </a:ext>
                </a:extLst>
              </a:tr>
              <a:tr h="51145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0910631S LP JEAN MONNET Juvisy Sur Orge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 B ET 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8623945"/>
                  </a:ext>
                </a:extLst>
              </a:tr>
              <a:tr h="51145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0912142J LPO GASPARD MONGE Savigny Sur Orge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 B ET 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1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596885"/>
                  </a:ext>
                </a:extLst>
              </a:tr>
              <a:tr h="51145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0911401D LP NELSON MANDELA Etampes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 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5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27E03-CFE3-BC5D-3893-E72A1BA4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702E9-DC78-77A8-2DDC-19924324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D718F2-C28D-5226-261E-412AAC47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94834"/>
              </p:ext>
            </p:extLst>
          </p:nvPr>
        </p:nvGraphicFramePr>
        <p:xfrm>
          <a:off x="1104900" y="1714500"/>
          <a:ext cx="10418151" cy="4307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018">
                  <a:extLst>
                    <a:ext uri="{9D8B030D-6E8A-4147-A177-3AD203B41FA5}">
                      <a16:colId xmlns:a16="http://schemas.microsoft.com/office/drawing/2014/main" val="351600088"/>
                    </a:ext>
                  </a:extLst>
                </a:gridCol>
                <a:gridCol w="1958421">
                  <a:extLst>
                    <a:ext uri="{9D8B030D-6E8A-4147-A177-3AD203B41FA5}">
                      <a16:colId xmlns:a16="http://schemas.microsoft.com/office/drawing/2014/main" val="2522053136"/>
                    </a:ext>
                  </a:extLst>
                </a:gridCol>
                <a:gridCol w="3902787">
                  <a:extLst>
                    <a:ext uri="{9D8B030D-6E8A-4147-A177-3AD203B41FA5}">
                      <a16:colId xmlns:a16="http://schemas.microsoft.com/office/drawing/2014/main" val="7550303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352755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875845090"/>
                    </a:ext>
                  </a:extLst>
                </a:gridCol>
              </a:tblGrid>
              <a:tr h="8651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Centre </a:t>
                      </a:r>
                      <a:r>
                        <a:rPr lang="en-US" sz="1400" dirty="0" err="1">
                          <a:effectLst/>
                        </a:rPr>
                        <a:t>d'examen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Nombre </a:t>
                      </a:r>
                      <a:r>
                        <a:rPr lang="en-US" sz="1400" dirty="0" err="1">
                          <a:effectLst/>
                        </a:rPr>
                        <a:t>d'examinateurs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effectLst/>
                        </a:rPr>
                        <a:t>Spécialités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baccalauréat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professionnel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Groupement de </a:t>
                      </a:r>
                      <a:r>
                        <a:rPr lang="en-US" sz="1400" dirty="0" err="1">
                          <a:effectLst/>
                        </a:rPr>
                        <a:t>mathématiques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Groupement de physique </a:t>
                      </a:r>
                      <a:r>
                        <a:rPr lang="en-US" sz="1400" dirty="0" err="1">
                          <a:effectLst/>
                        </a:rPr>
                        <a:t>chimie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32500"/>
                  </a:ext>
                </a:extLst>
              </a:tr>
              <a:tr h="648898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LP JEAN MONNET </a:t>
                      </a:r>
                      <a:r>
                        <a:rPr lang="en-US" sz="1400" dirty="0" err="1">
                          <a:effectLst/>
                        </a:rPr>
                        <a:t>Juvisy</a:t>
                      </a:r>
                      <a:r>
                        <a:rPr lang="en-US" sz="1400" dirty="0">
                          <a:effectLst/>
                        </a:rPr>
                        <a:t> Sur </a:t>
                      </a:r>
                      <a:r>
                        <a:rPr lang="en-US" sz="1400" dirty="0" err="1">
                          <a:effectLst/>
                        </a:rPr>
                        <a:t>Orge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3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Assistance à la gestion des </a:t>
                      </a:r>
                      <a:r>
                        <a:rPr lang="en-US" sz="1400" dirty="0" err="1"/>
                        <a:t>organisations</a:t>
                      </a:r>
                      <a:r>
                        <a:rPr lang="en-US" sz="1400" dirty="0"/>
                        <a:t> et de </a:t>
                      </a:r>
                      <a:r>
                        <a:rPr lang="en-US" sz="1400" dirty="0" err="1"/>
                        <a:t>leurs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activités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25514"/>
                  </a:ext>
                </a:extLst>
              </a:tr>
              <a:tr h="432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err="1">
                          <a:effectLst/>
                        </a:rPr>
                        <a:t>Commercialisation</a:t>
                      </a:r>
                      <a:r>
                        <a:rPr lang="en-US" sz="1400" dirty="0">
                          <a:effectLst/>
                        </a:rPr>
                        <a:t> et services </a:t>
                      </a:r>
                      <a:r>
                        <a:rPr lang="en-US" sz="1400" dirty="0" err="1">
                          <a:effectLst/>
                        </a:rPr>
                        <a:t>en</a:t>
                      </a:r>
                      <a:r>
                        <a:rPr lang="en-US" sz="1400" dirty="0">
                          <a:effectLst/>
                        </a:rPr>
                        <a:t> restauration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92129"/>
                  </a:ext>
                </a:extLst>
              </a:tr>
              <a:tr h="216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>
                          <a:effectLst/>
                        </a:rPr>
                        <a:t>Cuisine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94775"/>
                  </a:ext>
                </a:extLst>
              </a:tr>
              <a:tr h="216299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LPO GASPARD MONGE 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dirty="0">
                          <a:effectLst/>
                        </a:rPr>
                        <a:t>Savigny Sur </a:t>
                      </a:r>
                      <a:r>
                        <a:rPr lang="en-US" sz="1400" dirty="0" err="1">
                          <a:effectLst/>
                        </a:rPr>
                        <a:t>Orge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err="1"/>
                        <a:t>Logistique</a:t>
                      </a:r>
                      <a:endParaRPr lang="en-US" sz="1400" dirty="0" err="1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673949"/>
                  </a:ext>
                </a:extLst>
              </a:tr>
              <a:tr h="414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err="1">
                          <a:effectLst/>
                        </a:rPr>
                        <a:t>Organisation</a:t>
                      </a:r>
                      <a:r>
                        <a:rPr lang="en-US" sz="1400" dirty="0">
                          <a:effectLst/>
                        </a:rPr>
                        <a:t> de transport de </a:t>
                      </a:r>
                      <a:r>
                        <a:rPr lang="en-US" sz="1400" dirty="0" err="1">
                          <a:effectLst/>
                        </a:rPr>
                        <a:t>marchandises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 dirty="0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2962"/>
                  </a:ext>
                </a:extLst>
              </a:tr>
              <a:tr h="648898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LP NELSON MANDELA </a:t>
                      </a:r>
                      <a:r>
                        <a:rPr lang="en-US" sz="1400" dirty="0" err="1">
                          <a:effectLst/>
                        </a:rPr>
                        <a:t>Etampes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Métiers du commerce et de la vente - Option A :</a:t>
                      </a:r>
                      <a:r>
                        <a:rPr lang="en-US" sz="1400" dirty="0">
                          <a:effectLst/>
                        </a:rPr>
                        <a:t>  </a:t>
                      </a:r>
                      <a:r>
                        <a:rPr lang="en-US" sz="1400" dirty="0"/>
                        <a:t>Animation et gestion de </a:t>
                      </a:r>
                      <a:r>
                        <a:rPr lang="en-US" sz="1400" dirty="0" err="1"/>
                        <a:t>l'espace</a:t>
                      </a:r>
                      <a:r>
                        <a:rPr lang="en-US" sz="1400" dirty="0"/>
                        <a:t> commercial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66869"/>
                  </a:ext>
                </a:extLst>
              </a:tr>
              <a:tr h="865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>
                          <a:effectLst/>
                        </a:rPr>
                        <a:t>Métiers du commerce et de la vente - Option B : Prospection clientèle et </a:t>
                      </a:r>
                      <a:r>
                        <a:rPr lang="en-US" sz="1400" dirty="0" err="1">
                          <a:effectLst/>
                        </a:rPr>
                        <a:t>valorisation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l'offre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commerciale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C</a:t>
                      </a:r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 w="38100">
                      <a:solidFill>
                        <a:schemeClr val="bg1"/>
                      </a:solidFill>
                    </a:lnL>
                    <a:lnR w="38100">
                      <a:solidFill>
                        <a:schemeClr val="bg1"/>
                      </a:solidFill>
                    </a:lnR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3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- 92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AE13957-C465-A2BF-A8C7-F5A2039F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94898"/>
              </p:ext>
            </p:extLst>
          </p:nvPr>
        </p:nvGraphicFramePr>
        <p:xfrm>
          <a:off x="2800349" y="2524125"/>
          <a:ext cx="7998278" cy="3194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5968">
                  <a:extLst>
                    <a:ext uri="{9D8B030D-6E8A-4147-A177-3AD203B41FA5}">
                      <a16:colId xmlns:a16="http://schemas.microsoft.com/office/drawing/2014/main" val="45642801"/>
                    </a:ext>
                  </a:extLst>
                </a:gridCol>
                <a:gridCol w="1386317">
                  <a:extLst>
                    <a:ext uri="{9D8B030D-6E8A-4147-A177-3AD203B41FA5}">
                      <a16:colId xmlns:a16="http://schemas.microsoft.com/office/drawing/2014/main" val="876078332"/>
                    </a:ext>
                  </a:extLst>
                </a:gridCol>
                <a:gridCol w="1093650">
                  <a:extLst>
                    <a:ext uri="{9D8B030D-6E8A-4147-A177-3AD203B41FA5}">
                      <a16:colId xmlns:a16="http://schemas.microsoft.com/office/drawing/2014/main" val="1509907208"/>
                    </a:ext>
                  </a:extLst>
                </a:gridCol>
                <a:gridCol w="1282343">
                  <a:extLst>
                    <a:ext uri="{9D8B030D-6E8A-4147-A177-3AD203B41FA5}">
                      <a16:colId xmlns:a16="http://schemas.microsoft.com/office/drawing/2014/main" val="910832801"/>
                    </a:ext>
                  </a:extLst>
                </a:gridCol>
              </a:tblGrid>
              <a:tr h="6725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Centre 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d'examen</a:t>
                      </a:r>
                      <a:endParaRPr lang="en-US" err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Nb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examinateurs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Groupe Maths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Groupe 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Physique Chimie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7070361"/>
                  </a:ext>
                </a:extLst>
              </a:tr>
              <a:tr h="4203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0920164D LP JEAN MONNET Montrouge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3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u="none" strike="noStrike">
                          <a:effectLst/>
                        </a:rPr>
                        <a:t>1, 3, 6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1474156"/>
                  </a:ext>
                </a:extLst>
              </a:tr>
              <a:tr h="4203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0921230M LYC LEONARD DE VINCI Levallois Perret Cedex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2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B ET 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3, 4, 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0958713"/>
                  </a:ext>
                </a:extLst>
              </a:tr>
              <a:tr h="4203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0921592F LYCEE DE L'OBSERVATOIRE Meudon La Foret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3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A ET 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u="none" strike="noStrike"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788241"/>
                  </a:ext>
                </a:extLst>
              </a:tr>
              <a:tr h="4203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0920150N LPO DE PRONY </a:t>
                      </a:r>
                      <a:r>
                        <a:rPr lang="fr-FR" sz="1100" u="none" strike="noStrike" err="1">
                          <a:effectLst/>
                        </a:rPr>
                        <a:t>Asnieres</a:t>
                      </a:r>
                      <a:r>
                        <a:rPr lang="fr-FR" sz="1100" u="none" strike="noStrike">
                          <a:effectLst/>
                        </a:rPr>
                        <a:t> Sur Seine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2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46879"/>
                  </a:ext>
                </a:extLst>
              </a:tr>
              <a:tr h="4203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0920680P LP LEONARD DE VINCI Bagneux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3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14839"/>
                  </a:ext>
                </a:extLst>
              </a:tr>
              <a:tr h="42032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0920158X LP LA TOURNELLE La Garenne Colombes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3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27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9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8E866-DB62-98E9-4306-A3A568086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0B7C7-42D8-9F2D-8732-73BAE87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203731-6FEC-8FBF-C311-5671E8AFF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27655"/>
              </p:ext>
            </p:extLst>
          </p:nvPr>
        </p:nvGraphicFramePr>
        <p:xfrm>
          <a:off x="1028700" y="1428750"/>
          <a:ext cx="10837974" cy="49764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7348">
                  <a:extLst>
                    <a:ext uri="{9D8B030D-6E8A-4147-A177-3AD203B41FA5}">
                      <a16:colId xmlns:a16="http://schemas.microsoft.com/office/drawing/2014/main" val="4015137481"/>
                    </a:ext>
                  </a:extLst>
                </a:gridCol>
                <a:gridCol w="1332800">
                  <a:extLst>
                    <a:ext uri="{9D8B030D-6E8A-4147-A177-3AD203B41FA5}">
                      <a16:colId xmlns:a16="http://schemas.microsoft.com/office/drawing/2014/main" val="1460999292"/>
                    </a:ext>
                  </a:extLst>
                </a:gridCol>
                <a:gridCol w="3771264">
                  <a:extLst>
                    <a:ext uri="{9D8B030D-6E8A-4147-A177-3AD203B41FA5}">
                      <a16:colId xmlns:a16="http://schemas.microsoft.com/office/drawing/2014/main" val="1206852855"/>
                    </a:ext>
                  </a:extLst>
                </a:gridCol>
                <a:gridCol w="2348145">
                  <a:extLst>
                    <a:ext uri="{9D8B030D-6E8A-4147-A177-3AD203B41FA5}">
                      <a16:colId xmlns:a16="http://schemas.microsoft.com/office/drawing/2014/main" val="1585904902"/>
                    </a:ext>
                  </a:extLst>
                </a:gridCol>
                <a:gridCol w="1948417">
                  <a:extLst>
                    <a:ext uri="{9D8B030D-6E8A-4147-A177-3AD203B41FA5}">
                      <a16:colId xmlns:a16="http://schemas.microsoft.com/office/drawing/2014/main" val="3758979389"/>
                    </a:ext>
                  </a:extLst>
                </a:gridCol>
              </a:tblGrid>
              <a:tr h="531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Centre </a:t>
                      </a:r>
                      <a:r>
                        <a:rPr lang="en-US" sz="1400" err="1">
                          <a:effectLst/>
                        </a:rPr>
                        <a:t>d'examen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Nombre </a:t>
                      </a:r>
                      <a:r>
                        <a:rPr lang="en-US" sz="1400" err="1">
                          <a:effectLst/>
                        </a:rPr>
                        <a:t>d'examinateurs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Spécialités</a:t>
                      </a:r>
                      <a:r>
                        <a:rPr lang="en-US" sz="1400">
                          <a:effectLst/>
                        </a:rPr>
                        <a:t> de </a:t>
                      </a:r>
                      <a:r>
                        <a:rPr lang="en-US" sz="1400" err="1">
                          <a:effectLst/>
                        </a:rPr>
                        <a:t>baccalauréat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professionnel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Groupement de </a:t>
                      </a:r>
                      <a:r>
                        <a:rPr lang="en-US" sz="1400" err="1">
                          <a:effectLst/>
                        </a:rPr>
                        <a:t>mathématiques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Groupement de physique </a:t>
                      </a:r>
                      <a:r>
                        <a:rPr lang="en-US" sz="1400" err="1">
                          <a:effectLst/>
                        </a:rPr>
                        <a:t>chimie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80709"/>
                  </a:ext>
                </a:extLst>
              </a:tr>
              <a:tr h="273785">
                <a:tc rowSpan="10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LP JEAN MONNET Montrouge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/>
                        <a:t>Aménagement</a:t>
                      </a:r>
                      <a:r>
                        <a:rPr lang="en-US" sz="1400"/>
                        <a:t> et </a:t>
                      </a:r>
                      <a:r>
                        <a:rPr lang="en-US" sz="1400" err="1"/>
                        <a:t>finition</a:t>
                      </a:r>
                      <a:r>
                        <a:rPr lang="en-US" sz="1400"/>
                        <a:t> du </a:t>
                      </a:r>
                      <a:r>
                        <a:rPr lang="en-US" sz="1400" err="1"/>
                        <a:t>bâtiment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89992"/>
                  </a:ext>
                </a:extLst>
              </a:tr>
              <a:tr h="483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Interventions sur le </a:t>
                      </a:r>
                      <a:r>
                        <a:rPr lang="en-US" sz="1400" err="1">
                          <a:effectLst/>
                        </a:rPr>
                        <a:t>patrimoine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bâti</a:t>
                      </a:r>
                      <a:r>
                        <a:rPr lang="en-US" sz="1400">
                          <a:effectLst/>
                        </a:rPr>
                        <a:t> option A - </a:t>
                      </a:r>
                      <a:r>
                        <a:rPr lang="en-US" sz="1400" err="1">
                          <a:effectLst/>
                        </a:rPr>
                        <a:t>Maçonnerie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54596"/>
                  </a:ext>
                </a:extLst>
              </a:tr>
              <a:tr h="24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Menuiserie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Aluminium</a:t>
                      </a:r>
                      <a:r>
                        <a:rPr lang="en-US" sz="1400">
                          <a:effectLst/>
                        </a:rPr>
                        <a:t>-Verre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28945"/>
                  </a:ext>
                </a:extLst>
              </a:tr>
              <a:tr h="27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Ouvrages</a:t>
                      </a:r>
                      <a:r>
                        <a:rPr lang="en-US" sz="1400">
                          <a:effectLst/>
                        </a:rPr>
                        <a:t> du </a:t>
                      </a:r>
                      <a:r>
                        <a:rPr lang="en-US" sz="1400" err="1">
                          <a:effectLst/>
                        </a:rPr>
                        <a:t>bâtiment</a:t>
                      </a:r>
                      <a:r>
                        <a:rPr lang="en-US" sz="1400">
                          <a:effectLst/>
                        </a:rPr>
                        <a:t> : </a:t>
                      </a:r>
                      <a:r>
                        <a:rPr lang="en-US" sz="1400" err="1">
                          <a:effectLst/>
                        </a:rPr>
                        <a:t>métallerie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79237"/>
                  </a:ext>
                </a:extLst>
              </a:tr>
              <a:tr h="483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Technicien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d'études</a:t>
                      </a:r>
                      <a:r>
                        <a:rPr lang="en-US" sz="1400">
                          <a:effectLst/>
                        </a:rPr>
                        <a:t> du </a:t>
                      </a:r>
                      <a:r>
                        <a:rPr lang="en-US" sz="1400" err="1">
                          <a:effectLst/>
                        </a:rPr>
                        <a:t>bâtiment</a:t>
                      </a:r>
                      <a:r>
                        <a:rPr lang="en-US" sz="1400">
                          <a:effectLst/>
                        </a:rPr>
                        <a:t> option A - Etudes et </a:t>
                      </a:r>
                      <a:r>
                        <a:rPr lang="en-US" sz="1400" err="1">
                          <a:effectLst/>
                        </a:rPr>
                        <a:t>économie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79604"/>
                  </a:ext>
                </a:extLst>
              </a:tr>
              <a:tr h="483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Technicien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d'études</a:t>
                      </a:r>
                      <a:r>
                        <a:rPr lang="en-US" sz="1400">
                          <a:effectLst/>
                        </a:rPr>
                        <a:t> du </a:t>
                      </a:r>
                      <a:r>
                        <a:rPr lang="en-US" sz="1400" err="1">
                          <a:effectLst/>
                        </a:rPr>
                        <a:t>bâtiment</a:t>
                      </a:r>
                      <a:r>
                        <a:rPr lang="en-US" sz="1400">
                          <a:effectLst/>
                        </a:rPr>
                        <a:t> option B - Assistant </a:t>
                      </a:r>
                      <a:r>
                        <a:rPr lang="en-US" sz="1400" err="1">
                          <a:effectLst/>
                        </a:rPr>
                        <a:t>en</a:t>
                      </a:r>
                      <a:r>
                        <a:rPr lang="en-US" sz="1400">
                          <a:effectLst/>
                        </a:rPr>
                        <a:t> architecture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98802"/>
                  </a:ext>
                </a:extLst>
              </a:tr>
              <a:tr h="483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Technicien</a:t>
                      </a:r>
                      <a:r>
                        <a:rPr lang="en-US" sz="1400">
                          <a:effectLst/>
                        </a:rPr>
                        <a:t> du </a:t>
                      </a:r>
                      <a:r>
                        <a:rPr lang="en-US" sz="1400" err="1">
                          <a:effectLst/>
                        </a:rPr>
                        <a:t>bâtiment</a:t>
                      </a:r>
                      <a:r>
                        <a:rPr lang="en-US" sz="1400">
                          <a:effectLst/>
                        </a:rPr>
                        <a:t> : </a:t>
                      </a:r>
                      <a:r>
                        <a:rPr lang="en-US" sz="1400" err="1">
                          <a:effectLst/>
                        </a:rPr>
                        <a:t>organisation</a:t>
                      </a:r>
                      <a:r>
                        <a:rPr lang="en-US" sz="1400">
                          <a:effectLst/>
                        </a:rPr>
                        <a:t> et </a:t>
                      </a:r>
                      <a:r>
                        <a:rPr lang="en-US" sz="1400" err="1">
                          <a:effectLst/>
                        </a:rPr>
                        <a:t>réalisation</a:t>
                      </a:r>
                      <a:r>
                        <a:rPr lang="en-US" sz="1400">
                          <a:effectLst/>
                        </a:rPr>
                        <a:t> du gros oeuvre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53963"/>
                  </a:ext>
                </a:extLst>
              </a:tr>
              <a:tr h="27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Technicien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chaudronnerie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industrielle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56251"/>
                  </a:ext>
                </a:extLst>
              </a:tr>
              <a:tr h="27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Technicien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géomètre</a:t>
                      </a:r>
                      <a:r>
                        <a:rPr lang="en-US" sz="1400">
                          <a:effectLst/>
                        </a:rPr>
                        <a:t> - </a:t>
                      </a:r>
                      <a:r>
                        <a:rPr lang="en-US" sz="1400" err="1">
                          <a:effectLst/>
                        </a:rPr>
                        <a:t>topographe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44723"/>
                  </a:ext>
                </a:extLst>
              </a:tr>
              <a:tr h="24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Travaux publics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90419"/>
                  </a:ext>
                </a:extLst>
              </a:tr>
              <a:tr h="273785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LYC LEONARD DE VINCI Levallois Perret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Animation - </a:t>
                      </a:r>
                      <a:r>
                        <a:rPr lang="en-US" sz="1400" err="1"/>
                        <a:t>enfance</a:t>
                      </a:r>
                      <a:r>
                        <a:rPr lang="en-US" sz="1400"/>
                        <a:t> et </a:t>
                      </a:r>
                      <a:r>
                        <a:rPr lang="en-US" sz="1400" err="1"/>
                        <a:t>personnes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âgées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6860"/>
                  </a:ext>
                </a:extLst>
              </a:tr>
              <a:tr h="241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Hygiène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propreté</a:t>
                      </a:r>
                      <a:r>
                        <a:rPr lang="en-US" sz="1400">
                          <a:effectLst/>
                        </a:rPr>
                        <a:t> et </a:t>
                      </a:r>
                      <a:r>
                        <a:rPr lang="en-US" sz="1400" err="1">
                          <a:effectLst/>
                        </a:rPr>
                        <a:t>stérilisation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65180"/>
                  </a:ext>
                </a:extLst>
              </a:tr>
              <a:tr h="418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Optique </a:t>
                      </a:r>
                      <a:r>
                        <a:rPr lang="en-US" sz="1400" err="1">
                          <a:effectLst/>
                        </a:rPr>
                        <a:t>lunetterie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355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7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2A560-C7FA-43BB-AF40-37A56B80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82E99-B870-366C-AE8A-B0ADA56F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5964D-01D0-0E96-AC97-3D1807CD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62784"/>
              </p:ext>
            </p:extLst>
          </p:nvPr>
        </p:nvGraphicFramePr>
        <p:xfrm>
          <a:off x="1028700" y="1428750"/>
          <a:ext cx="10837974" cy="52295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7348">
                  <a:extLst>
                    <a:ext uri="{9D8B030D-6E8A-4147-A177-3AD203B41FA5}">
                      <a16:colId xmlns:a16="http://schemas.microsoft.com/office/drawing/2014/main" val="4015137481"/>
                    </a:ext>
                  </a:extLst>
                </a:gridCol>
                <a:gridCol w="1332800">
                  <a:extLst>
                    <a:ext uri="{9D8B030D-6E8A-4147-A177-3AD203B41FA5}">
                      <a16:colId xmlns:a16="http://schemas.microsoft.com/office/drawing/2014/main" val="1460999292"/>
                    </a:ext>
                  </a:extLst>
                </a:gridCol>
                <a:gridCol w="3771264">
                  <a:extLst>
                    <a:ext uri="{9D8B030D-6E8A-4147-A177-3AD203B41FA5}">
                      <a16:colId xmlns:a16="http://schemas.microsoft.com/office/drawing/2014/main" val="1206852855"/>
                    </a:ext>
                  </a:extLst>
                </a:gridCol>
                <a:gridCol w="2348145">
                  <a:extLst>
                    <a:ext uri="{9D8B030D-6E8A-4147-A177-3AD203B41FA5}">
                      <a16:colId xmlns:a16="http://schemas.microsoft.com/office/drawing/2014/main" val="1585904902"/>
                    </a:ext>
                  </a:extLst>
                </a:gridCol>
                <a:gridCol w="1948417">
                  <a:extLst>
                    <a:ext uri="{9D8B030D-6E8A-4147-A177-3AD203B41FA5}">
                      <a16:colId xmlns:a16="http://schemas.microsoft.com/office/drawing/2014/main" val="3758979389"/>
                    </a:ext>
                  </a:extLst>
                </a:gridCol>
              </a:tblGrid>
              <a:tr h="4944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Centre </a:t>
                      </a:r>
                      <a:r>
                        <a:rPr lang="en-US" sz="1400" err="1">
                          <a:effectLst/>
                        </a:rPr>
                        <a:t>d'examen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Nombre </a:t>
                      </a:r>
                      <a:r>
                        <a:rPr lang="en-US" sz="1400" err="1">
                          <a:effectLst/>
                        </a:rPr>
                        <a:t>d'examinateurs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Spécialités</a:t>
                      </a:r>
                      <a:r>
                        <a:rPr lang="en-US" sz="1400">
                          <a:effectLst/>
                        </a:rPr>
                        <a:t> de </a:t>
                      </a:r>
                      <a:r>
                        <a:rPr lang="en-US" sz="1400" err="1">
                          <a:effectLst/>
                        </a:rPr>
                        <a:t>baccalauréat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professionnel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Groupement de </a:t>
                      </a:r>
                      <a:r>
                        <a:rPr lang="en-US" sz="1400" err="1">
                          <a:effectLst/>
                        </a:rPr>
                        <a:t>mathématiques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Groupement de physique </a:t>
                      </a:r>
                      <a:r>
                        <a:rPr lang="en-US" sz="1400" err="1">
                          <a:effectLst/>
                        </a:rPr>
                        <a:t>chimie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80709"/>
                  </a:ext>
                </a:extLst>
              </a:tr>
              <a:tr h="224766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LYCEE DE L'OBSERVATOIRE Meudon La Foret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</a:t>
                      </a:r>
                      <a:endParaRPr lang="en-US"/>
                    </a:p>
                  </a:txBody>
                  <a:tcPr marL="0" marR="0" marT="0" marB="0" anchor="ctr" horzOverflow="overflow">
                    <a:lnL w="12700" cmpd="sng"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Boulanger-pâtissier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5959"/>
                  </a:ext>
                </a:extLst>
              </a:tr>
              <a:tr h="674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Systèmes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numériques</a:t>
                      </a:r>
                      <a:r>
                        <a:rPr lang="en-US" sz="1400">
                          <a:effectLst/>
                        </a:rPr>
                        <a:t> option A - </a:t>
                      </a:r>
                      <a:r>
                        <a:rPr lang="en-US" sz="1400" err="1">
                          <a:effectLst/>
                        </a:rPr>
                        <a:t>Sûreté</a:t>
                      </a:r>
                      <a:r>
                        <a:rPr lang="en-US" sz="1400">
                          <a:effectLst/>
                        </a:rPr>
                        <a:t> et </a:t>
                      </a:r>
                      <a:r>
                        <a:rPr lang="en-US" sz="1400" err="1">
                          <a:effectLst/>
                        </a:rPr>
                        <a:t>sécurité</a:t>
                      </a:r>
                      <a:r>
                        <a:rPr lang="en-US" sz="1400">
                          <a:effectLst/>
                        </a:rPr>
                        <a:t> des infrastructures, de </a:t>
                      </a:r>
                      <a:r>
                        <a:rPr lang="en-US" sz="1400" err="1">
                          <a:effectLst/>
                        </a:rPr>
                        <a:t>l'habitat</a:t>
                      </a:r>
                      <a:r>
                        <a:rPr lang="en-US" sz="1400">
                          <a:effectLst/>
                        </a:rPr>
                        <a:t> et du </a:t>
                      </a:r>
                      <a:r>
                        <a:rPr lang="en-US" sz="1400" err="1">
                          <a:effectLst/>
                        </a:rPr>
                        <a:t>tertiaire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87871"/>
                  </a:ext>
                </a:extLst>
              </a:tr>
              <a:tr h="449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Systèmes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numériques</a:t>
                      </a:r>
                      <a:r>
                        <a:rPr lang="en-US" sz="1400">
                          <a:effectLst/>
                        </a:rPr>
                        <a:t> option B - </a:t>
                      </a:r>
                      <a:r>
                        <a:rPr lang="en-US" sz="1400" err="1">
                          <a:effectLst/>
                        </a:rPr>
                        <a:t>Audiovisuels</a:t>
                      </a:r>
                      <a:r>
                        <a:rPr lang="en-US" sz="1400">
                          <a:effectLst/>
                        </a:rPr>
                        <a:t>, réseau et </a:t>
                      </a:r>
                      <a:r>
                        <a:rPr lang="en-US" sz="1400" err="1">
                          <a:effectLst/>
                        </a:rPr>
                        <a:t>équipement</a:t>
                      </a:r>
                      <a:r>
                        <a:rPr lang="en-US" sz="1400">
                          <a:effectLst/>
                        </a:rPr>
                        <a:t> domestiques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95236"/>
                  </a:ext>
                </a:extLst>
              </a:tr>
              <a:tr h="449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Systèmes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numériques</a:t>
                      </a:r>
                      <a:r>
                        <a:rPr lang="en-US" sz="1400">
                          <a:effectLst/>
                        </a:rPr>
                        <a:t> option C - Réseaux </a:t>
                      </a:r>
                      <a:r>
                        <a:rPr lang="en-US" sz="1400" err="1">
                          <a:effectLst/>
                        </a:rPr>
                        <a:t>informatiques</a:t>
                      </a:r>
                      <a:r>
                        <a:rPr lang="en-US" sz="1400">
                          <a:effectLst/>
                        </a:rPr>
                        <a:t> et </a:t>
                      </a:r>
                      <a:r>
                        <a:rPr lang="en-US" sz="1400" err="1">
                          <a:effectLst/>
                        </a:rPr>
                        <a:t>systèmes</a:t>
                      </a:r>
                      <a:r>
                        <a:rPr lang="en-US" sz="1400">
                          <a:effectLst/>
                        </a:rPr>
                        <a:t> communicants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299292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LPO DE PRONY </a:t>
                      </a:r>
                      <a:r>
                        <a:rPr lang="en-US" sz="1400" err="1">
                          <a:effectLst/>
                        </a:rPr>
                        <a:t>Asnieres</a:t>
                      </a:r>
                      <a:r>
                        <a:rPr lang="en-US" sz="1400">
                          <a:effectLst/>
                        </a:rPr>
                        <a:t> Sur Seine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Métiers de </a:t>
                      </a:r>
                      <a:r>
                        <a:rPr lang="en-US" sz="1400" err="1"/>
                        <a:t>l'accueil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48287"/>
                  </a:ext>
                </a:extLst>
              </a:tr>
              <a:tr h="749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LP LEONARD DE VINCI Bagneux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Métiers de </a:t>
                      </a:r>
                      <a:r>
                        <a:rPr lang="en-US" sz="1400" err="1"/>
                        <a:t>l'électricité</a:t>
                      </a:r>
                      <a:r>
                        <a:rPr lang="en-US" sz="1400"/>
                        <a:t> et de </a:t>
                      </a:r>
                      <a:r>
                        <a:rPr lang="en-US" sz="1400" err="1"/>
                        <a:t>ses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environnements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connectés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984738"/>
                  </a:ext>
                </a:extLst>
              </a:tr>
              <a:tr h="44953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LP LA TOURNELLE La Garenne Colombes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Assistance à la gestion des </a:t>
                      </a:r>
                      <a:r>
                        <a:rPr lang="en-US" sz="1400" err="1"/>
                        <a:t>organisations</a:t>
                      </a:r>
                      <a:r>
                        <a:rPr lang="en-US" sz="1400"/>
                        <a:t> et de </a:t>
                      </a:r>
                      <a:r>
                        <a:rPr lang="en-US" sz="1400" err="1"/>
                        <a:t>leurs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activités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76452"/>
                  </a:ext>
                </a:extLst>
              </a:tr>
              <a:tr h="449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Métiers du commerce et de la vente - Option A :  Animation et gestion de </a:t>
                      </a:r>
                      <a:r>
                        <a:rPr lang="en-US" sz="1400" err="1">
                          <a:effectLst/>
                        </a:rPr>
                        <a:t>l'espace</a:t>
                      </a:r>
                      <a:r>
                        <a:rPr lang="en-US" sz="1400">
                          <a:effectLst/>
                        </a:rPr>
                        <a:t> commercial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62100"/>
                  </a:ext>
                </a:extLst>
              </a:tr>
              <a:tr h="674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Métiers du commerce et de la vente - Option B : Prospection clientèle et </a:t>
                      </a:r>
                      <a:r>
                        <a:rPr lang="en-US" sz="1400" err="1">
                          <a:effectLst/>
                        </a:rPr>
                        <a:t>valorisation</a:t>
                      </a:r>
                      <a:r>
                        <a:rPr lang="en-US" sz="1400">
                          <a:effectLst/>
                        </a:rPr>
                        <a:t> de </a:t>
                      </a:r>
                      <a:r>
                        <a:rPr lang="en-US" sz="1400" err="1">
                          <a:effectLst/>
                        </a:rPr>
                        <a:t>l'offre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commerciale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2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0A139-288B-B8D4-8874-059F654B0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CACFC-1093-EFDF-F3FB-9F4DDA31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- 92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C96192A-1749-3005-6C5C-D3BA55B3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15624"/>
              </p:ext>
            </p:extLst>
          </p:nvPr>
        </p:nvGraphicFramePr>
        <p:xfrm>
          <a:off x="1285875" y="1914525"/>
          <a:ext cx="10558840" cy="4375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4725">
                  <a:extLst>
                    <a:ext uri="{9D8B030D-6E8A-4147-A177-3AD203B41FA5}">
                      <a16:colId xmlns:a16="http://schemas.microsoft.com/office/drawing/2014/main" val="456428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10832801"/>
                    </a:ext>
                  </a:extLst>
                </a:gridCol>
                <a:gridCol w="5558215">
                  <a:extLst>
                    <a:ext uri="{9D8B030D-6E8A-4147-A177-3AD203B41FA5}">
                      <a16:colId xmlns:a16="http://schemas.microsoft.com/office/drawing/2014/main" val="2017702147"/>
                    </a:ext>
                  </a:extLst>
                </a:gridCol>
              </a:tblGrid>
              <a:tr h="9935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Centre 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d'examen</a:t>
                      </a:r>
                      <a:endParaRPr lang="en-US" err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Groupe 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Physique Chimie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u="none" strike="noStrike">
                          <a:effectLst/>
                        </a:rPr>
                        <a:t>Chapitre commun en terminal</a:t>
                      </a: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817070361"/>
                  </a:ext>
                </a:extLst>
              </a:tr>
              <a:tr h="169081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0920164D LP JEAN MONNET Montrouge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u="none" strike="noStrike">
                          <a:effectLst/>
                        </a:rPr>
                        <a:t>1, 3, 6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fr-FR" sz="1100" b="1" i="0" u="none" strike="noStrike" noProof="0">
                          <a:effectLst/>
                          <a:latin typeface="Franklin Gothic Book"/>
                        </a:rPr>
                        <a:t>Commun</a:t>
                      </a:r>
                      <a:r>
                        <a:rPr lang="fr-FR" sz="1100" b="0" i="0" u="none" strike="noStrike" noProof="0">
                          <a:effectLst/>
                          <a:latin typeface="Franklin Gothic Book"/>
                        </a:rPr>
                        <a:t> : Utiliser le rayonnement thermique et comprendre l'origine de l'effet de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fr-FR" sz="1100" b="0" i="0" u="none" strike="noStrike" noProof="0">
                          <a:effectLst/>
                          <a:latin typeface="Franklin Gothic Book"/>
                        </a:rPr>
                        <a:t>serre atmosphérique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fr-FR" sz="1100" b="0" i="0" u="none" strike="noStrike" noProof="0">
                          <a:effectLst/>
                        </a:rPr>
                        <a:t>                    -  Prévoir une réaction d'oxydoréduction et protéger les métaux de la corrosion</a:t>
                      </a:r>
                      <a:endParaRPr lang="fr-FR" sz="1100" b="0" i="0" u="none" strike="noStrike" noProof="0">
                        <a:effectLst/>
                        <a:latin typeface="Franklin Gothic Book"/>
                      </a:endParaRPr>
                    </a:p>
                    <a:p>
                      <a:pPr lvl="0" algn="l">
                        <a:buNone/>
                      </a:pPr>
                      <a:endParaRPr lang="fr-FR" sz="1100" b="0" i="0" u="none" strike="noStrike" noProof="0">
                        <a:effectLst/>
                        <a:latin typeface="Franklin Gothic Book"/>
                      </a:endParaRPr>
                    </a:p>
                    <a:p>
                      <a:pPr marL="171450" lvl="0" indent="-171450" algn="l">
                        <a:buFont typeface="Calibri"/>
                        <a:buChar char="-"/>
                      </a:pPr>
                      <a:r>
                        <a:rPr lang="fr-FR" sz="1100" b="1" i="0" u="none" strike="noStrike" noProof="0">
                          <a:effectLst/>
                          <a:latin typeface="Franklin Gothic Book"/>
                        </a:rPr>
                        <a:t>Commun au 3 et 6</a:t>
                      </a:r>
                      <a:r>
                        <a:rPr lang="fr-FR" sz="1100" b="0" i="0" u="none" strike="noStrike" noProof="0">
                          <a:effectLst/>
                          <a:latin typeface="Franklin Gothic Book"/>
                        </a:rPr>
                        <a:t>: </a:t>
                      </a:r>
                      <a:r>
                        <a:rPr lang="fr-FR" sz="1100" b="0" i="0" u="none" strike="noStrike" noProof="0">
                          <a:effectLst/>
                        </a:rPr>
                        <a:t>Stocker l'énergie à l'aide d'un système électrochimique et </a:t>
                      </a:r>
                      <a:r>
                        <a:rPr lang="fr-FR" sz="1100" b="0" i="0" u="none" strike="noStrike" noProof="0">
                          <a:effectLst/>
                          <a:latin typeface="Franklin Gothic Book"/>
                        </a:rPr>
                        <a:t>Transmettre l'information</a:t>
                      </a:r>
                    </a:p>
                    <a:p>
                      <a:pPr marL="171450" lvl="0" indent="-171450" algn="l">
                        <a:buFont typeface="Calibri"/>
                        <a:buChar char="-"/>
                      </a:pPr>
                      <a:endParaRPr lang="fr-FR" sz="1100" b="0" i="0" u="none" strike="noStrike" noProof="0">
                        <a:effectLst/>
                        <a:latin typeface="Franklin Gothic Book"/>
                      </a:endParaRPr>
                    </a:p>
                    <a:p>
                      <a:pPr marL="171450" lvl="0" indent="-171450" algn="l">
                        <a:buFont typeface="Calibri"/>
                        <a:buChar char="-"/>
                      </a:pPr>
                      <a:r>
                        <a:rPr lang="fr-FR" sz="1100" b="1" i="0" u="none" strike="noStrike" noProof="0">
                          <a:effectLst/>
                          <a:latin typeface="Franklin Gothic Book"/>
                        </a:rPr>
                        <a:t>Commun au 1 et 3</a:t>
                      </a:r>
                      <a:r>
                        <a:rPr lang="fr-FR" sz="1100" b="0" i="0" u="none" strike="noStrike" noProof="0">
                          <a:effectLst/>
                          <a:latin typeface="Franklin Gothic Book"/>
                        </a:rPr>
                        <a:t>: </a:t>
                      </a:r>
                      <a:r>
                        <a:rPr lang="fr-FR" sz="1100" b="0" i="0" u="none" strike="noStrike" noProof="0">
                          <a:effectLst/>
                        </a:rPr>
                        <a:t>évaluer la puissance consommée par un appareil électrique</a:t>
                      </a:r>
                      <a:endParaRPr lang="fr-FR" sz="1100" b="0" i="0" u="none" strike="noStrike" noProof="0">
                        <a:effectLst/>
                        <a:latin typeface="Franklin Gothic Book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4191474156"/>
                  </a:ext>
                </a:extLst>
              </a:tr>
              <a:tr h="169081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0921230M LYC LEONARD DE VINCI Levallois Perret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3, 4, 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Char char="-"/>
                      </a:pPr>
                      <a:r>
                        <a:rPr lang="fr-FR" sz="1100" b="1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Commun</a:t>
                      </a: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 : Utiliser le rayonnement thermique et comprendre l'origine de l'effet de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serre atmosphérique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                     - Stocker l'énergie à l'aide d'un système électrochimique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Calibri"/>
                        <a:buChar char="-"/>
                      </a:pPr>
                      <a:endParaRPr lang="fr-FR" sz="1100" b="0" i="0" u="none" strike="noStrike" noProof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Calibri"/>
                        <a:buChar char="-"/>
                      </a:pPr>
                      <a:r>
                        <a:rPr lang="fr-FR" sz="1100" b="1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Commun au 3 et 5</a:t>
                      </a: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: Prévoir une réaction d'oxydoréduction et protéger les métaux de la corrosion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Calibri"/>
                        <a:buChar char="-"/>
                      </a:pPr>
                      <a:endParaRPr lang="fr-FR" sz="1100" b="0" i="0" u="none" strike="noStrike" noProof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Calibri"/>
                        <a:buChar char="-"/>
                      </a:pPr>
                      <a:r>
                        <a:rPr lang="fr-FR" sz="1100" b="1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Commun au 3 et 4</a:t>
                      </a: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: Transmettre l'information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Calibri"/>
                        <a:buChar char="-"/>
                      </a:pPr>
                      <a:endParaRPr lang="fr-FR" sz="1100" b="0" i="0" u="none" strike="noStrike" noProof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48095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1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- 95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ADDA5B5-5C8E-4221-8EEA-4A9DFC872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37471"/>
              </p:ext>
            </p:extLst>
          </p:nvPr>
        </p:nvGraphicFramePr>
        <p:xfrm>
          <a:off x="2248806" y="2661786"/>
          <a:ext cx="7432221" cy="2024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178">
                  <a:extLst>
                    <a:ext uri="{9D8B030D-6E8A-4147-A177-3AD203B41FA5}">
                      <a16:colId xmlns:a16="http://schemas.microsoft.com/office/drawing/2014/main" val="807445141"/>
                    </a:ext>
                  </a:extLst>
                </a:gridCol>
                <a:gridCol w="1288204">
                  <a:extLst>
                    <a:ext uri="{9D8B030D-6E8A-4147-A177-3AD203B41FA5}">
                      <a16:colId xmlns:a16="http://schemas.microsoft.com/office/drawing/2014/main" val="4108693204"/>
                    </a:ext>
                  </a:extLst>
                </a:gridCol>
                <a:gridCol w="1016250">
                  <a:extLst>
                    <a:ext uri="{9D8B030D-6E8A-4147-A177-3AD203B41FA5}">
                      <a16:colId xmlns:a16="http://schemas.microsoft.com/office/drawing/2014/main" val="180036758"/>
                    </a:ext>
                  </a:extLst>
                </a:gridCol>
                <a:gridCol w="1191589">
                  <a:extLst>
                    <a:ext uri="{9D8B030D-6E8A-4147-A177-3AD203B41FA5}">
                      <a16:colId xmlns:a16="http://schemas.microsoft.com/office/drawing/2014/main" val="3396885578"/>
                    </a:ext>
                  </a:extLst>
                </a:gridCol>
              </a:tblGrid>
              <a:tr h="7041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Centre 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d'examen</a:t>
                      </a:r>
                      <a:endParaRPr lang="en-US" err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Nb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examinateurs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Groupe Maths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Groupe 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Physique Chimie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7469500"/>
                  </a:ext>
                </a:extLst>
              </a:tr>
              <a:tr h="44011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0950649P LYC CAMILLE PISSARRO </a:t>
                      </a:r>
                      <a:r>
                        <a:rPr lang="it-IT" sz="1100" u="none" strike="noStrike" err="1">
                          <a:effectLst/>
                        </a:rPr>
                        <a:t>Cergy</a:t>
                      </a:r>
                      <a:r>
                        <a:rPr lang="it-IT" sz="1100" u="none" strike="noStrike">
                          <a:effectLst/>
                        </a:rPr>
                        <a:t> Pontoise </a:t>
                      </a:r>
                      <a:r>
                        <a:rPr lang="it-IT" sz="1100" u="none" strike="noStrike" err="1">
                          <a:effectLst/>
                        </a:rPr>
                        <a:t>Cedex</a:t>
                      </a:r>
                      <a:endParaRPr lang="it-IT" sz="11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3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u="none" strike="noStrike"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2985498"/>
                  </a:ext>
                </a:extLst>
              </a:tr>
              <a:tr h="4401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0950658Z LP CHATEAU D'EPLUCHES St Ouen L </a:t>
                      </a:r>
                      <a:r>
                        <a:rPr lang="fr-FR" sz="1100" u="none" strike="noStrike" err="1">
                          <a:effectLst/>
                        </a:rPr>
                        <a:t>Aumone</a:t>
                      </a:r>
                      <a:endParaRPr lang="fr-FR" sz="11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3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et 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482815"/>
                  </a:ext>
                </a:extLst>
              </a:tr>
              <a:tr h="4401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0951727L LYC CHARLES BAUDELAIRE Fosses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4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4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3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181F-908E-805D-1041-B4652A2D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C9D62-8EAB-670D-87D5-68C1BC2A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B3457-E125-1D84-C59F-DC8C6770E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62916"/>
              </p:ext>
            </p:extLst>
          </p:nvPr>
        </p:nvGraphicFramePr>
        <p:xfrm>
          <a:off x="1028700" y="1428750"/>
          <a:ext cx="10946101" cy="48319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5286">
                  <a:extLst>
                    <a:ext uri="{9D8B030D-6E8A-4147-A177-3AD203B41FA5}">
                      <a16:colId xmlns:a16="http://schemas.microsoft.com/office/drawing/2014/main" val="3039731712"/>
                    </a:ext>
                  </a:extLst>
                </a:gridCol>
                <a:gridCol w="1610275">
                  <a:extLst>
                    <a:ext uri="{9D8B030D-6E8A-4147-A177-3AD203B41FA5}">
                      <a16:colId xmlns:a16="http://schemas.microsoft.com/office/drawing/2014/main" val="3497698925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200052157"/>
                    </a:ext>
                  </a:extLst>
                </a:gridCol>
                <a:gridCol w="1200149">
                  <a:extLst>
                    <a:ext uri="{9D8B030D-6E8A-4147-A177-3AD203B41FA5}">
                      <a16:colId xmlns:a16="http://schemas.microsoft.com/office/drawing/2014/main" val="1403700556"/>
                    </a:ext>
                  </a:extLst>
                </a:gridCol>
                <a:gridCol w="1239766">
                  <a:extLst>
                    <a:ext uri="{9D8B030D-6E8A-4147-A177-3AD203B41FA5}">
                      <a16:colId xmlns:a16="http://schemas.microsoft.com/office/drawing/2014/main" val="814447840"/>
                    </a:ext>
                  </a:extLst>
                </a:gridCol>
              </a:tblGrid>
              <a:tr h="387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Centre </a:t>
                      </a:r>
                      <a:r>
                        <a:rPr lang="en-US" sz="1400" err="1">
                          <a:effectLst/>
                        </a:rPr>
                        <a:t>d'examen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Nombre </a:t>
                      </a:r>
                      <a:r>
                        <a:rPr lang="en-US" sz="1400" err="1">
                          <a:effectLst/>
                        </a:rPr>
                        <a:t>d'examinateurs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Spécialités</a:t>
                      </a:r>
                      <a:r>
                        <a:rPr lang="en-US" sz="1400">
                          <a:effectLst/>
                        </a:rPr>
                        <a:t> de </a:t>
                      </a:r>
                      <a:r>
                        <a:rPr lang="en-US" sz="1400" err="1">
                          <a:effectLst/>
                        </a:rPr>
                        <a:t>baccalauréat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professionnel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Groupement de </a:t>
                      </a:r>
                      <a:r>
                        <a:rPr lang="en-US" sz="1400" err="1">
                          <a:effectLst/>
                        </a:rPr>
                        <a:t>mathématiques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Groupement de physique </a:t>
                      </a:r>
                      <a:r>
                        <a:rPr lang="en-US" sz="1400" err="1">
                          <a:effectLst/>
                        </a:rPr>
                        <a:t>chimie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80944"/>
                  </a:ext>
                </a:extLst>
              </a:tr>
              <a:tr h="387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LYC CAMILLE PISSARRO Cergy Pontoise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/>
                        <a:t>Accompagnement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soins</a:t>
                      </a:r>
                      <a:r>
                        <a:rPr lang="en-US" sz="1400"/>
                        <a:t> et services à la </a:t>
                      </a:r>
                      <a:r>
                        <a:rPr lang="en-US" sz="1400" err="1"/>
                        <a:t>personne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14240"/>
                  </a:ext>
                </a:extLst>
              </a:tr>
              <a:tr h="193525">
                <a:tc rowSpan="9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LP CHATEAU D'EPLUCHES St Ouen L </a:t>
                      </a:r>
                      <a:r>
                        <a:rPr lang="en-US" sz="1400" err="1">
                          <a:effectLst/>
                        </a:rPr>
                        <a:t>Aumone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Construction des carrosseries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05851"/>
                  </a:ext>
                </a:extLst>
              </a:tr>
              <a:tr h="33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Maintenance des </a:t>
                      </a:r>
                      <a:r>
                        <a:rPr lang="en-US" sz="1400" err="1">
                          <a:effectLst/>
                        </a:rPr>
                        <a:t>matériels</a:t>
                      </a:r>
                      <a:r>
                        <a:rPr lang="en-US" sz="1400">
                          <a:effectLst/>
                        </a:rPr>
                        <a:t> option A - </a:t>
                      </a:r>
                      <a:r>
                        <a:rPr lang="en-US" sz="1400" err="1">
                          <a:effectLst/>
                        </a:rPr>
                        <a:t>Matériels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agricoles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04496"/>
                  </a:ext>
                </a:extLst>
              </a:tr>
              <a:tr h="387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Maintenance des </a:t>
                      </a:r>
                      <a:r>
                        <a:rPr lang="en-US" sz="1400" err="1">
                          <a:effectLst/>
                        </a:rPr>
                        <a:t>matériels</a:t>
                      </a:r>
                      <a:r>
                        <a:rPr lang="en-US" sz="1400">
                          <a:effectLst/>
                        </a:rPr>
                        <a:t> option B - </a:t>
                      </a:r>
                      <a:r>
                        <a:rPr lang="en-US" sz="1400" err="1">
                          <a:effectLst/>
                        </a:rPr>
                        <a:t>Matériels</a:t>
                      </a:r>
                      <a:r>
                        <a:rPr lang="en-US" sz="1400">
                          <a:effectLst/>
                        </a:rPr>
                        <a:t> de construction et de manutention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942559"/>
                  </a:ext>
                </a:extLst>
              </a:tr>
              <a:tr h="33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Maintenance des </a:t>
                      </a:r>
                      <a:r>
                        <a:rPr lang="en-US" sz="1400" err="1">
                          <a:effectLst/>
                        </a:rPr>
                        <a:t>matériels</a:t>
                      </a:r>
                      <a:r>
                        <a:rPr lang="en-US" sz="1400">
                          <a:effectLst/>
                        </a:rPr>
                        <a:t> option C - </a:t>
                      </a:r>
                      <a:r>
                        <a:rPr lang="en-US" sz="1400" err="1">
                          <a:effectLst/>
                        </a:rPr>
                        <a:t>Matériels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d'espaces</a:t>
                      </a:r>
                      <a:r>
                        <a:rPr lang="en-US" sz="1400">
                          <a:effectLst/>
                        </a:rPr>
                        <a:t> verts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964740"/>
                  </a:ext>
                </a:extLst>
              </a:tr>
              <a:tr h="33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Maintenance des </a:t>
                      </a:r>
                      <a:r>
                        <a:rPr lang="en-US" sz="1400" err="1">
                          <a:effectLst/>
                        </a:rPr>
                        <a:t>véhicules</a:t>
                      </a:r>
                      <a:r>
                        <a:rPr lang="en-US" sz="1400">
                          <a:effectLst/>
                        </a:rPr>
                        <a:t> option A - Voitures </a:t>
                      </a:r>
                      <a:r>
                        <a:rPr lang="en-US" sz="1400" err="1">
                          <a:effectLst/>
                        </a:rPr>
                        <a:t>particulières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45078"/>
                  </a:ext>
                </a:extLst>
              </a:tr>
              <a:tr h="387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Maintenance des </a:t>
                      </a:r>
                      <a:r>
                        <a:rPr lang="en-US" sz="1400" err="1">
                          <a:effectLst/>
                        </a:rPr>
                        <a:t>véhicules</a:t>
                      </a:r>
                      <a:r>
                        <a:rPr lang="en-US" sz="1400">
                          <a:effectLst/>
                        </a:rPr>
                        <a:t> option B - </a:t>
                      </a:r>
                      <a:r>
                        <a:rPr lang="en-US" sz="1400" err="1">
                          <a:effectLst/>
                        </a:rPr>
                        <a:t>Véhicules</a:t>
                      </a:r>
                      <a:r>
                        <a:rPr lang="en-US" sz="1400">
                          <a:effectLst/>
                        </a:rPr>
                        <a:t> de transport </a:t>
                      </a:r>
                      <a:r>
                        <a:rPr lang="en-US" sz="1400" err="1">
                          <a:effectLst/>
                        </a:rPr>
                        <a:t>routier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384971"/>
                  </a:ext>
                </a:extLst>
              </a:tr>
              <a:tr h="193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Maintenance des </a:t>
                      </a:r>
                      <a:r>
                        <a:rPr lang="en-US" sz="1400" err="1">
                          <a:effectLst/>
                        </a:rPr>
                        <a:t>véhicules</a:t>
                      </a:r>
                      <a:r>
                        <a:rPr lang="en-US" sz="1400">
                          <a:effectLst/>
                        </a:rPr>
                        <a:t> option C - </a:t>
                      </a:r>
                      <a:r>
                        <a:rPr lang="en-US" sz="1400" err="1">
                          <a:effectLst/>
                        </a:rPr>
                        <a:t>Motocycles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20698"/>
                  </a:ext>
                </a:extLst>
              </a:tr>
              <a:tr h="193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Maintenance </a:t>
                      </a:r>
                      <a:r>
                        <a:rPr lang="en-US" sz="1400" err="1">
                          <a:effectLst/>
                        </a:rPr>
                        <a:t>nautique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22096"/>
                  </a:ext>
                </a:extLst>
              </a:tr>
              <a:tr h="193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effectLst/>
                        </a:rPr>
                        <a:t>Réparation</a:t>
                      </a:r>
                      <a:r>
                        <a:rPr lang="en-US" sz="1400">
                          <a:effectLst/>
                        </a:rPr>
                        <a:t> des carrosseries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1048"/>
                  </a:ext>
                </a:extLst>
              </a:tr>
              <a:tr h="335443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LYC CHARLES BAUDELAIRE Fosses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Assistance à la gestion des </a:t>
                      </a:r>
                      <a:r>
                        <a:rPr lang="en-US" sz="1400" err="1"/>
                        <a:t>organisations</a:t>
                      </a:r>
                      <a:r>
                        <a:rPr lang="en-US" sz="1400"/>
                        <a:t> et de </a:t>
                      </a:r>
                      <a:r>
                        <a:rPr lang="en-US" sz="1400" err="1"/>
                        <a:t>leurs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activités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2702"/>
                  </a:ext>
                </a:extLst>
              </a:tr>
              <a:tr h="387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Métiers du commerce et de la vente - Option A :  Animation et gestion de </a:t>
                      </a:r>
                      <a:r>
                        <a:rPr lang="en-US" sz="1400" err="1">
                          <a:effectLst/>
                        </a:rPr>
                        <a:t>l'espace</a:t>
                      </a:r>
                      <a:r>
                        <a:rPr lang="en-US" sz="1400">
                          <a:effectLst/>
                        </a:rPr>
                        <a:t> commercial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24670"/>
                  </a:ext>
                </a:extLst>
              </a:tr>
              <a:tr h="5031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</a:rPr>
                        <a:t>Métiers du commerce et de la vente - Option B : Prospection clientèle et </a:t>
                      </a:r>
                      <a:r>
                        <a:rPr lang="en-US" sz="1400" err="1">
                          <a:effectLst/>
                        </a:rPr>
                        <a:t>valorisation</a:t>
                      </a:r>
                      <a:r>
                        <a:rPr lang="en-US" sz="1400">
                          <a:effectLst/>
                        </a:rPr>
                        <a:t> de </a:t>
                      </a:r>
                      <a:r>
                        <a:rPr lang="en-US" sz="1400" err="1">
                          <a:effectLst/>
                        </a:rPr>
                        <a:t>l'offre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commerciale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8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5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A6C45-372F-D498-FF9D-1B7B4873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EB8C4-041F-63DE-FA9C-AE555D63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- 95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5F2699D-9894-0910-A269-4923C951D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59144"/>
              </p:ext>
            </p:extLst>
          </p:nvPr>
        </p:nvGraphicFramePr>
        <p:xfrm>
          <a:off x="2248806" y="2661786"/>
          <a:ext cx="9262509" cy="1719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3312">
                  <a:extLst>
                    <a:ext uri="{9D8B030D-6E8A-4147-A177-3AD203B41FA5}">
                      <a16:colId xmlns:a16="http://schemas.microsoft.com/office/drawing/2014/main" val="807445141"/>
                    </a:ext>
                  </a:extLst>
                </a:gridCol>
                <a:gridCol w="1643061">
                  <a:extLst>
                    <a:ext uri="{9D8B030D-6E8A-4147-A177-3AD203B41FA5}">
                      <a16:colId xmlns:a16="http://schemas.microsoft.com/office/drawing/2014/main" val="3396885578"/>
                    </a:ext>
                  </a:extLst>
                </a:gridCol>
                <a:gridCol w="3976136">
                  <a:extLst>
                    <a:ext uri="{9D8B030D-6E8A-4147-A177-3AD203B41FA5}">
                      <a16:colId xmlns:a16="http://schemas.microsoft.com/office/drawing/2014/main" val="113279086"/>
                    </a:ext>
                  </a:extLst>
                </a:gridCol>
              </a:tblGrid>
              <a:tr h="7041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Centre 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d'examen</a:t>
                      </a:r>
                      <a:endParaRPr lang="en-US" err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u="none" strike="noStrike">
                          <a:effectLst/>
                        </a:rPr>
                        <a:t>Groupe 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Physique Chimie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u="none" strike="noStrike">
                          <a:effectLst/>
                        </a:rPr>
                        <a:t>Chapitre commun en terminal</a:t>
                      </a:r>
                      <a:endParaRPr lang="en-US"/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27469500"/>
                  </a:ext>
                </a:extLst>
              </a:tr>
              <a:tr h="4401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0950658Z LP CHATEAU D'EPLUCHES St Ouen L </a:t>
                      </a:r>
                      <a:r>
                        <a:rPr lang="fr-FR" sz="1100" u="none" strike="noStrike" err="1">
                          <a:effectLst/>
                        </a:rPr>
                        <a:t>Aumone</a:t>
                      </a:r>
                      <a:endParaRPr lang="fr-FR" sz="11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et 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Char char="-"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Utiliser le rayonnement thermique et comprendre l'origine de l'effet de serre atmosphérique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Calibri"/>
                        <a:buChar char="-"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Prévoir une réaction d'oxydoréduction et protéger les métaux de la corrosion</a:t>
                      </a:r>
                      <a:endParaRPr lang="fr-FR"/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Calibri"/>
                        <a:buChar char="-"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évaluer la puissance consommée par un appareil électrique</a:t>
                      </a:r>
                      <a:endParaRPr lang="fr-FR" sz="1100" b="0" i="0" u="none" strike="noStrike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409848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201E960-E4AE-B8E4-8308-117673FCF544}"/>
              </a:ext>
            </a:extLst>
          </p:cNvPr>
          <p:cNvSpPr txBox="1"/>
          <p:nvPr/>
        </p:nvSpPr>
        <p:spPr>
          <a:xfrm>
            <a:off x="2355014" y="1823419"/>
            <a:ext cx="793891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Objectifs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Apporter des informations aux futurs évaluateurs des 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Lancer la réflexion en amont de la journée de travail de conception de sujets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Sommaire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Généralités sur l’épreuve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Organisation académique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L’interrogation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Conception de sujet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Exemples de sujets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Ordre du jour de la journée de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5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49AD180-8486-4288-9D46-2E91C678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interrogations</a:t>
            </a:r>
          </a:p>
        </p:txBody>
      </p:sp>
    </p:spTree>
    <p:extLst>
      <p:ext uri="{BB962C8B-B14F-4D97-AF65-F5344CB8AC3E}">
        <p14:creationId xmlns:p14="http://schemas.microsoft.com/office/powerpoint/2010/main" val="287107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B8AE9-1827-4FB8-9F81-93968C97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Charge d’interrogation journalière par évaluateur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F3043-F33A-40B6-980C-50304A6D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r>
              <a:rPr lang="fr-FR" altLang="fr-FR" i="0"/>
              <a:t>15 minutes d’interrogation face au candidat</a:t>
            </a:r>
          </a:p>
          <a:p>
            <a:pPr marL="530352" lvl="1" indent="0">
              <a:spcAft>
                <a:spcPts val="600"/>
              </a:spcAft>
              <a:buNone/>
            </a:pPr>
            <a:r>
              <a:rPr lang="fr-FR" altLang="fr-FR" i="0"/>
              <a:t>+ 5 minutes pour remplir la grille d’évaluation (sans le candidat)</a:t>
            </a:r>
          </a:p>
          <a:p>
            <a:pPr marL="530352" lvl="1" indent="0">
              <a:spcAft>
                <a:spcPts val="600"/>
              </a:spcAft>
              <a:buNone/>
            </a:pPr>
            <a:r>
              <a:rPr lang="fr-FR" altLang="fr-FR" i="0"/>
              <a:t>soit 20 minutes par candidat, dont 15 minutes en sa présence</a:t>
            </a:r>
          </a:p>
          <a:p>
            <a:pPr lvl="1">
              <a:spcAft>
                <a:spcPts val="600"/>
              </a:spcAft>
            </a:pPr>
            <a:r>
              <a:rPr lang="fr-FR" altLang="fr-FR" i="0"/>
              <a:t>3 candidats par heure</a:t>
            </a:r>
          </a:p>
          <a:p>
            <a:pPr lvl="1">
              <a:spcAft>
                <a:spcPts val="600"/>
              </a:spcAft>
            </a:pPr>
            <a:r>
              <a:rPr lang="fr-FR" altLang="fr-FR" i="0"/>
              <a:t>6 heures d’interrogation par jour</a:t>
            </a:r>
          </a:p>
          <a:p>
            <a:pPr lvl="1"/>
            <a:r>
              <a:rPr lang="fr-FR" altLang="fr-FR" i="0"/>
              <a:t>soit 18 candidats / évaluateur / jour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4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B28CD264-AC21-4504-964B-640A0816E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90053" y="240003"/>
            <a:ext cx="9621947" cy="479995"/>
          </a:xfrm>
        </p:spPr>
        <p:txBody>
          <a:bodyPr>
            <a:noAutofit/>
          </a:bodyPr>
          <a:lstStyle/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r>
              <a:rPr lang="fr-FR" sz="4400">
                <a:latin typeface="+mj-lt"/>
                <a:ea typeface="+mj-ea"/>
                <a:cs typeface="+mj-cs"/>
              </a:rPr>
              <a:t>Déroulement et contenu de l’épreuve</a:t>
            </a:r>
          </a:p>
        </p:txBody>
      </p:sp>
      <p:sp>
        <p:nvSpPr>
          <p:cNvPr id="3" name="Rectangle à coins arrondis 7">
            <a:extLst>
              <a:ext uri="{FF2B5EF4-FFF2-40B4-BE49-F238E27FC236}">
                <a16:creationId xmlns:a16="http://schemas.microsoft.com/office/drawing/2014/main" id="{C8B4C08E-8327-45CB-9DA2-9C46385A5FEA}"/>
              </a:ext>
            </a:extLst>
          </p:cNvPr>
          <p:cNvSpPr/>
          <p:nvPr/>
        </p:nvSpPr>
        <p:spPr>
          <a:xfrm>
            <a:off x="738982" y="1817287"/>
            <a:ext cx="1655996" cy="971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spc="-40">
                <a:latin typeface="Helvetica"/>
                <a:ea typeface="Helvetica"/>
                <a:cs typeface="Helvetica"/>
              </a:rPr>
              <a:t>Tirage au sort  d’un sujet par le candidat</a:t>
            </a:r>
          </a:p>
        </p:txBody>
      </p:sp>
      <p:sp>
        <p:nvSpPr>
          <p:cNvPr id="4" name="Rectangle à coins arrondis 8">
            <a:extLst>
              <a:ext uri="{FF2B5EF4-FFF2-40B4-BE49-F238E27FC236}">
                <a16:creationId xmlns:a16="http://schemas.microsoft.com/office/drawing/2014/main" id="{619F2F68-CB6D-4E6E-AE29-75B72AF728CC}"/>
              </a:ext>
            </a:extLst>
          </p:cNvPr>
          <p:cNvSpPr/>
          <p:nvPr/>
        </p:nvSpPr>
        <p:spPr>
          <a:xfrm>
            <a:off x="2448607" y="1817287"/>
            <a:ext cx="1655996" cy="971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>
                <a:latin typeface="Helvetica"/>
                <a:ea typeface="Helvetica"/>
                <a:cs typeface="Helvetica"/>
              </a:rPr>
              <a:t>Temps de préparation : 15 mn</a:t>
            </a:r>
          </a:p>
        </p:txBody>
      </p:sp>
      <p:sp>
        <p:nvSpPr>
          <p:cNvPr id="5" name="Rectangle à coins arrondis 9">
            <a:extLst>
              <a:ext uri="{FF2B5EF4-FFF2-40B4-BE49-F238E27FC236}">
                <a16:creationId xmlns:a16="http://schemas.microsoft.com/office/drawing/2014/main" id="{A2B8F735-88A3-4DF8-82AB-199EBBC91455}"/>
              </a:ext>
            </a:extLst>
          </p:cNvPr>
          <p:cNvSpPr/>
          <p:nvPr/>
        </p:nvSpPr>
        <p:spPr>
          <a:xfrm>
            <a:off x="4442009" y="2975806"/>
            <a:ext cx="1655996" cy="971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spc="-40">
                <a:latin typeface="Helvetica"/>
                <a:ea typeface="Helvetica"/>
                <a:cs typeface="Helvetica"/>
              </a:rPr>
              <a:t>Exposé du candidat </a:t>
            </a:r>
          </a:p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spc="-40">
                <a:latin typeface="Helvetica"/>
                <a:ea typeface="Helvetica"/>
                <a:cs typeface="Helvetica"/>
              </a:rPr>
              <a:t>Sans interruption</a:t>
            </a:r>
          </a:p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spc="-40">
                <a:latin typeface="Helvetica"/>
                <a:ea typeface="Helvetica"/>
                <a:cs typeface="Helvetica"/>
              </a:rPr>
              <a:t>(</a:t>
            </a:r>
            <a:r>
              <a:rPr lang="fr-FR" sz="1200">
                <a:latin typeface="Helvetica"/>
                <a:ea typeface="Helvetica"/>
                <a:cs typeface="Helvetica"/>
              </a:rPr>
              <a:t>durée maximale 5 mn)</a:t>
            </a:r>
            <a:endParaRPr lang="fr-FR" sz="1200" b="1" spc="-40">
              <a:latin typeface="Helvetica"/>
              <a:ea typeface="Helvetica"/>
              <a:cs typeface="Helvetica"/>
            </a:endParaRPr>
          </a:p>
        </p:txBody>
      </p:sp>
      <p:sp>
        <p:nvSpPr>
          <p:cNvPr id="6" name="Rectangle à coins arrondis 10">
            <a:extLst>
              <a:ext uri="{FF2B5EF4-FFF2-40B4-BE49-F238E27FC236}">
                <a16:creationId xmlns:a16="http://schemas.microsoft.com/office/drawing/2014/main" id="{6F9ED0ED-8462-40FB-ACA3-58F1C3BFB6D3}"/>
              </a:ext>
            </a:extLst>
          </p:cNvPr>
          <p:cNvSpPr/>
          <p:nvPr/>
        </p:nvSpPr>
        <p:spPr>
          <a:xfrm>
            <a:off x="6182359" y="2975806"/>
            <a:ext cx="1655996" cy="971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spc="-40">
                <a:latin typeface="Helvetica"/>
                <a:ea typeface="Helvetica"/>
                <a:cs typeface="Helvetica"/>
              </a:rPr>
              <a:t>Echange </a:t>
            </a:r>
            <a:endParaRPr lang="fr-FR" sz="1200">
              <a:latin typeface="Helvetica"/>
              <a:ea typeface="Helvetica"/>
              <a:cs typeface="Helvetica"/>
            </a:endParaRPr>
          </a:p>
        </p:txBody>
      </p:sp>
      <p:sp>
        <p:nvSpPr>
          <p:cNvPr id="7" name="Rectangle à coins arrondis 11">
            <a:extLst>
              <a:ext uri="{FF2B5EF4-FFF2-40B4-BE49-F238E27FC236}">
                <a16:creationId xmlns:a16="http://schemas.microsoft.com/office/drawing/2014/main" id="{3D9C586F-61B8-4FEA-9541-7D21133533BE}"/>
              </a:ext>
            </a:extLst>
          </p:cNvPr>
          <p:cNvSpPr/>
          <p:nvPr/>
        </p:nvSpPr>
        <p:spPr>
          <a:xfrm>
            <a:off x="8543440" y="3947813"/>
            <a:ext cx="1368152" cy="971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spc="-40">
                <a:latin typeface="Helvetica"/>
                <a:ea typeface="Helvetica"/>
                <a:cs typeface="Helvetica"/>
              </a:rPr>
              <a:t>Evaluation de l’enseignant interrogateur</a:t>
            </a:r>
          </a:p>
        </p:txBody>
      </p:sp>
      <p:sp>
        <p:nvSpPr>
          <p:cNvPr id="8" name="Flèche : droite 16">
            <a:extLst>
              <a:ext uri="{FF2B5EF4-FFF2-40B4-BE49-F238E27FC236}">
                <a16:creationId xmlns:a16="http://schemas.microsoft.com/office/drawing/2014/main" id="{960BCAF5-0587-4587-90C0-D5C5128FBD5B}"/>
              </a:ext>
            </a:extLst>
          </p:cNvPr>
          <p:cNvSpPr/>
          <p:nvPr/>
        </p:nvSpPr>
        <p:spPr>
          <a:xfrm>
            <a:off x="4499543" y="2303291"/>
            <a:ext cx="3365632" cy="672525"/>
          </a:xfrm>
          <a:custGeom>
            <a:avLst>
              <a:gd name="f0" fmla="val 194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00584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45720" tIns="45720" rIns="45720" bIns="45720" anchor="ctr" anchorCtr="0" compatLnSpc="1">
            <a:spAutoFit/>
          </a:bodyPr>
          <a:lstStyle/>
          <a:p>
            <a:pPr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>
                <a:latin typeface="Helvetica"/>
                <a:ea typeface="Arial"/>
                <a:cs typeface="Arial"/>
              </a:rPr>
              <a:t>Phase 2 : entretien 15 minutes </a:t>
            </a:r>
          </a:p>
        </p:txBody>
      </p:sp>
      <p:sp>
        <p:nvSpPr>
          <p:cNvPr id="9" name="Flèche : droite 17">
            <a:extLst>
              <a:ext uri="{FF2B5EF4-FFF2-40B4-BE49-F238E27FC236}">
                <a16:creationId xmlns:a16="http://schemas.microsoft.com/office/drawing/2014/main" id="{F5040996-BD8E-4937-BB39-050508A5BD77}"/>
              </a:ext>
            </a:extLst>
          </p:cNvPr>
          <p:cNvSpPr/>
          <p:nvPr/>
        </p:nvSpPr>
        <p:spPr>
          <a:xfrm>
            <a:off x="738981" y="1040879"/>
            <a:ext cx="3365632" cy="672525"/>
          </a:xfrm>
          <a:custGeom>
            <a:avLst>
              <a:gd name="f0" fmla="val 194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00584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45720" tIns="45720" rIns="45720" bIns="45720" anchor="ctr" anchorCtr="0" compatLnSpc="1">
            <a:spAutoFit/>
          </a:bodyPr>
          <a:lstStyle/>
          <a:p>
            <a:pPr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>
                <a:latin typeface="Helvetica"/>
                <a:ea typeface="Arial"/>
                <a:cs typeface="Arial"/>
              </a:rPr>
              <a:t>Phase 1 : préparation</a:t>
            </a:r>
          </a:p>
        </p:txBody>
      </p:sp>
      <p:sp>
        <p:nvSpPr>
          <p:cNvPr id="10" name="Flèche : droite 18">
            <a:extLst>
              <a:ext uri="{FF2B5EF4-FFF2-40B4-BE49-F238E27FC236}">
                <a16:creationId xmlns:a16="http://schemas.microsoft.com/office/drawing/2014/main" id="{DF77D73C-2503-4A53-BF72-BE5D6536A28D}"/>
              </a:ext>
            </a:extLst>
          </p:cNvPr>
          <p:cNvSpPr/>
          <p:nvPr/>
        </p:nvSpPr>
        <p:spPr>
          <a:xfrm>
            <a:off x="8374743" y="3288090"/>
            <a:ext cx="1857832" cy="672525"/>
          </a:xfrm>
          <a:custGeom>
            <a:avLst>
              <a:gd name="f0" fmla="val 1769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00584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45720" tIns="45720" rIns="45720" bIns="45720" anchor="ctr" anchorCtr="0" compatLnSpc="1">
            <a:spAutoFit/>
          </a:bodyPr>
          <a:lstStyle/>
          <a:p>
            <a:pPr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00">
              <a:latin typeface="Helvetica"/>
              <a:ea typeface="Arial"/>
              <a:cs typeface="Arial"/>
            </a:endParaRPr>
          </a:p>
        </p:txBody>
      </p:sp>
      <p:sp>
        <p:nvSpPr>
          <p:cNvPr id="11" name="ZoneTexte 21">
            <a:extLst>
              <a:ext uri="{FF2B5EF4-FFF2-40B4-BE49-F238E27FC236}">
                <a16:creationId xmlns:a16="http://schemas.microsoft.com/office/drawing/2014/main" id="{B7B81B1C-28E0-4282-9FF7-48877A17BFE6}"/>
              </a:ext>
            </a:extLst>
          </p:cNvPr>
          <p:cNvSpPr txBox="1"/>
          <p:nvPr/>
        </p:nvSpPr>
        <p:spPr>
          <a:xfrm>
            <a:off x="693887" y="3772201"/>
            <a:ext cx="2349844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t" anchorCtr="0" compatLnSpc="1">
            <a:sp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>
                <a:solidFill>
                  <a:srgbClr val="FF0000"/>
                </a:solidFill>
                <a:latin typeface="Arial"/>
                <a:ea typeface="Arial"/>
                <a:cs typeface="Arial"/>
              </a:rPr>
              <a:t>L’examinateur n’intervient pas pendant cette phase</a:t>
            </a:r>
          </a:p>
        </p:txBody>
      </p:sp>
      <p:cxnSp>
        <p:nvCxnSpPr>
          <p:cNvPr id="12" name="Connecteur droit avec flèche 23">
            <a:extLst>
              <a:ext uri="{FF2B5EF4-FFF2-40B4-BE49-F238E27FC236}">
                <a16:creationId xmlns:a16="http://schemas.microsoft.com/office/drawing/2014/main" id="{067FD0B1-A5D2-4BDA-85E9-C44F8D39C589}"/>
              </a:ext>
            </a:extLst>
          </p:cNvPr>
          <p:cNvCxnSpPr/>
          <p:nvPr/>
        </p:nvCxnSpPr>
        <p:spPr>
          <a:xfrm flipH="1" flipV="1">
            <a:off x="1725036" y="2899311"/>
            <a:ext cx="224543" cy="801919"/>
          </a:xfrm>
          <a:prstGeom prst="straightConnector1">
            <a:avLst/>
          </a:prstGeom>
          <a:noFill/>
          <a:ln w="25402" cap="flat">
            <a:solidFill>
              <a:srgbClr val="005841"/>
            </a:solidFill>
            <a:prstDash val="solid"/>
            <a:round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sp>
        <p:nvSpPr>
          <p:cNvPr id="13" name="ZoneTexte 24">
            <a:extLst>
              <a:ext uri="{FF2B5EF4-FFF2-40B4-BE49-F238E27FC236}">
                <a16:creationId xmlns:a16="http://schemas.microsoft.com/office/drawing/2014/main" id="{B11F2D91-24A9-4072-A563-BACF0CCB79B9}"/>
              </a:ext>
            </a:extLst>
          </p:cNvPr>
          <p:cNvSpPr txBox="1"/>
          <p:nvPr/>
        </p:nvSpPr>
        <p:spPr>
          <a:xfrm>
            <a:off x="3786334" y="4719483"/>
            <a:ext cx="422293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t" anchorCtr="0" compatLnSpc="1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fr-FR"/>
          </a:p>
        </p:txBody>
      </p:sp>
      <p:sp>
        <p:nvSpPr>
          <p:cNvPr id="14" name="ZoneTexte 25">
            <a:extLst>
              <a:ext uri="{FF2B5EF4-FFF2-40B4-BE49-F238E27FC236}">
                <a16:creationId xmlns:a16="http://schemas.microsoft.com/office/drawing/2014/main" id="{FF4177B3-7BC8-4CA6-BE33-F2E899570744}"/>
              </a:ext>
            </a:extLst>
          </p:cNvPr>
          <p:cNvSpPr txBox="1"/>
          <p:nvPr/>
        </p:nvSpPr>
        <p:spPr>
          <a:xfrm>
            <a:off x="8522940" y="5330998"/>
            <a:ext cx="1709635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t" anchorCtr="0" compatLnSpc="1">
            <a:spAutoFit/>
          </a:bodyPr>
          <a:lstStyle/>
          <a:p>
            <a:pPr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i="1">
                <a:latin typeface="Helvetica"/>
                <a:ea typeface="Helvetica"/>
                <a:cs typeface="Helvetica"/>
              </a:rPr>
              <a:t>Sous-épreuve notée sur 20</a:t>
            </a:r>
          </a:p>
          <a:p>
            <a:pPr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i="1">
                <a:latin typeface="Helvetica"/>
                <a:ea typeface="Helvetica"/>
                <a:cs typeface="Helvetica"/>
              </a:rPr>
              <a:t>Grille nationale d’évaluation</a:t>
            </a:r>
            <a:endParaRPr lang="fr-FR" sz="1000">
              <a:latin typeface="Arial"/>
              <a:ea typeface="Arial"/>
              <a:cs typeface="Arial"/>
            </a:endParaRPr>
          </a:p>
        </p:txBody>
      </p:sp>
      <p:cxnSp>
        <p:nvCxnSpPr>
          <p:cNvPr id="15" name="Connecteur droit avec flèche 23">
            <a:extLst>
              <a:ext uri="{FF2B5EF4-FFF2-40B4-BE49-F238E27FC236}">
                <a16:creationId xmlns:a16="http://schemas.microsoft.com/office/drawing/2014/main" id="{B1381350-D47F-4A64-9F1E-77BD2F7510AE}"/>
              </a:ext>
            </a:extLst>
          </p:cNvPr>
          <p:cNvCxnSpPr/>
          <p:nvPr/>
        </p:nvCxnSpPr>
        <p:spPr>
          <a:xfrm flipV="1">
            <a:off x="6117471" y="4046960"/>
            <a:ext cx="451192" cy="672523"/>
          </a:xfrm>
          <a:prstGeom prst="straightConnector1">
            <a:avLst/>
          </a:prstGeom>
          <a:noFill/>
          <a:ln w="25402" cap="flat">
            <a:solidFill>
              <a:srgbClr val="005841"/>
            </a:solidFill>
            <a:prstDash val="solid"/>
            <a:round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sp>
        <p:nvSpPr>
          <p:cNvPr id="16" name="ZoneTexte 24">
            <a:extLst>
              <a:ext uri="{FF2B5EF4-FFF2-40B4-BE49-F238E27FC236}">
                <a16:creationId xmlns:a16="http://schemas.microsoft.com/office/drawing/2014/main" id="{4547F128-0278-4693-A366-C85D5204AAB5}"/>
              </a:ext>
            </a:extLst>
          </p:cNvPr>
          <p:cNvSpPr txBox="1"/>
          <p:nvPr/>
        </p:nvSpPr>
        <p:spPr>
          <a:xfrm>
            <a:off x="5114828" y="4818638"/>
            <a:ext cx="2135062" cy="992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90" tIns="34290" rIns="34290" bIns="34290" anchor="t" anchorCtr="0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i="1">
                <a:latin typeface="Helvetica"/>
                <a:ea typeface="Helvetica"/>
                <a:cs typeface="Helvetica"/>
              </a:rPr>
              <a:t>Possibilité : soit poursuivre sur le même sujet, soit élargir le champ de la réflexion sur d’autres parties du programme</a:t>
            </a:r>
            <a:endParaRPr lang="fr-FR" sz="1200" kern="12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CE50F-759C-35B6-D9E6-A201F678D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212A6DE9-E22A-56D6-D7A3-CCE87BE36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90053" y="240003"/>
            <a:ext cx="9621947" cy="479995"/>
          </a:xfrm>
        </p:spPr>
        <p:txBody>
          <a:bodyPr>
            <a:noAutofit/>
          </a:bodyPr>
          <a:lstStyle/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r>
              <a:rPr lang="fr-FR" sz="4400">
                <a:latin typeface="+mj-lt"/>
                <a:ea typeface="+mj-ea"/>
                <a:cs typeface="+mj-cs"/>
              </a:rPr>
              <a:t>Déroulement et contenu de l’épreuve</a:t>
            </a:r>
          </a:p>
        </p:txBody>
      </p:sp>
      <p:sp>
        <p:nvSpPr>
          <p:cNvPr id="3" name="Rectangle à coins arrondis 7">
            <a:extLst>
              <a:ext uri="{FF2B5EF4-FFF2-40B4-BE49-F238E27FC236}">
                <a16:creationId xmlns:a16="http://schemas.microsoft.com/office/drawing/2014/main" id="{F0200254-E3FE-D82B-B925-B3B3D98A38CE}"/>
              </a:ext>
            </a:extLst>
          </p:cNvPr>
          <p:cNvSpPr/>
          <p:nvPr/>
        </p:nvSpPr>
        <p:spPr>
          <a:xfrm>
            <a:off x="726509" y="1807636"/>
            <a:ext cx="1375721" cy="58092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spc="-40">
                <a:latin typeface="Helvetica"/>
                <a:ea typeface="Helvetica"/>
                <a:cs typeface="Helvetica"/>
              </a:rPr>
              <a:t>Tirage au sort  d’un sujet par le candidat</a:t>
            </a:r>
          </a:p>
        </p:txBody>
      </p:sp>
      <p:sp>
        <p:nvSpPr>
          <p:cNvPr id="4" name="Rectangle à coins arrondis 8">
            <a:extLst>
              <a:ext uri="{FF2B5EF4-FFF2-40B4-BE49-F238E27FC236}">
                <a16:creationId xmlns:a16="http://schemas.microsoft.com/office/drawing/2014/main" id="{78F3AA14-C5C6-0E8B-9124-EAA352D45711}"/>
              </a:ext>
            </a:extLst>
          </p:cNvPr>
          <p:cNvSpPr/>
          <p:nvPr/>
        </p:nvSpPr>
        <p:spPr>
          <a:xfrm>
            <a:off x="2146782" y="1807636"/>
            <a:ext cx="1375721" cy="58092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>
                <a:latin typeface="Helvetica"/>
                <a:ea typeface="Helvetica"/>
                <a:cs typeface="Helvetica"/>
              </a:rPr>
              <a:t>Temps de préparation : 15 mn</a:t>
            </a:r>
          </a:p>
        </p:txBody>
      </p:sp>
      <p:sp>
        <p:nvSpPr>
          <p:cNvPr id="9" name="Flèche : droite 17">
            <a:extLst>
              <a:ext uri="{FF2B5EF4-FFF2-40B4-BE49-F238E27FC236}">
                <a16:creationId xmlns:a16="http://schemas.microsoft.com/office/drawing/2014/main" id="{37B7DB70-55B3-9577-FC21-07638F7FF490}"/>
              </a:ext>
            </a:extLst>
          </p:cNvPr>
          <p:cNvSpPr/>
          <p:nvPr/>
        </p:nvSpPr>
        <p:spPr>
          <a:xfrm>
            <a:off x="726508" y="1326603"/>
            <a:ext cx="2796004" cy="435949"/>
          </a:xfrm>
          <a:custGeom>
            <a:avLst>
              <a:gd name="f0" fmla="val 194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00584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45720" tIns="45720" rIns="45720" bIns="45720" anchor="ctr" anchorCtr="0" compatLnSpc="1">
            <a:spAutoFit/>
          </a:bodyPr>
          <a:lstStyle/>
          <a:p>
            <a:pPr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>
                <a:latin typeface="Helvetica"/>
                <a:ea typeface="Arial"/>
                <a:cs typeface="Arial"/>
              </a:rPr>
              <a:t>Phase 1 : préparation</a:t>
            </a:r>
          </a:p>
        </p:txBody>
      </p:sp>
      <p:sp>
        <p:nvSpPr>
          <p:cNvPr id="11" name="ZoneTexte 21">
            <a:extLst>
              <a:ext uri="{FF2B5EF4-FFF2-40B4-BE49-F238E27FC236}">
                <a16:creationId xmlns:a16="http://schemas.microsoft.com/office/drawing/2014/main" id="{90E86AF3-12E4-0FC8-D2B8-70AE233C1804}"/>
              </a:ext>
            </a:extLst>
          </p:cNvPr>
          <p:cNvSpPr txBox="1"/>
          <p:nvPr/>
        </p:nvSpPr>
        <p:spPr>
          <a:xfrm>
            <a:off x="842185" y="2695854"/>
            <a:ext cx="1952136" cy="3566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t" anchorCtr="0" compatLnSpc="1">
            <a:sp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>
                <a:solidFill>
                  <a:srgbClr val="FF0000"/>
                </a:solidFill>
                <a:latin typeface="Arial"/>
                <a:ea typeface="Arial"/>
                <a:cs typeface="Arial"/>
              </a:rPr>
              <a:t>L’examinateur n’intervient pas pendant cette phase</a:t>
            </a:r>
          </a:p>
        </p:txBody>
      </p:sp>
      <p:cxnSp>
        <p:nvCxnSpPr>
          <p:cNvPr id="12" name="Connecteur droit avec flèche 23">
            <a:extLst>
              <a:ext uri="{FF2B5EF4-FFF2-40B4-BE49-F238E27FC236}">
                <a16:creationId xmlns:a16="http://schemas.microsoft.com/office/drawing/2014/main" id="{45770A21-9428-B12D-BCE4-55AA5D17C3A3}"/>
              </a:ext>
            </a:extLst>
          </p:cNvPr>
          <p:cNvCxnSpPr/>
          <p:nvPr/>
        </p:nvCxnSpPr>
        <p:spPr>
          <a:xfrm flipH="1" flipV="1">
            <a:off x="1545675" y="2411874"/>
            <a:ext cx="153724" cy="317972"/>
          </a:xfrm>
          <a:prstGeom prst="straightConnector1">
            <a:avLst/>
          </a:prstGeom>
          <a:noFill/>
          <a:ln w="25402" cap="flat">
            <a:solidFill>
              <a:srgbClr val="005841"/>
            </a:solidFill>
            <a:prstDash val="solid"/>
            <a:round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sp>
        <p:nvSpPr>
          <p:cNvPr id="13" name="ZoneTexte 24">
            <a:extLst>
              <a:ext uri="{FF2B5EF4-FFF2-40B4-BE49-F238E27FC236}">
                <a16:creationId xmlns:a16="http://schemas.microsoft.com/office/drawing/2014/main" id="{91C087BF-0F26-C56B-67A7-01466DCB75E9}"/>
              </a:ext>
            </a:extLst>
          </p:cNvPr>
          <p:cNvSpPr txBox="1"/>
          <p:nvPr/>
        </p:nvSpPr>
        <p:spPr>
          <a:xfrm>
            <a:off x="3258101" y="3542171"/>
            <a:ext cx="3508208" cy="2207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t" anchorCtr="0" compatLnSpc="1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fr-FR" sz="10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A25336C-589E-F0D1-7320-3AE405328ACB}"/>
              </a:ext>
            </a:extLst>
          </p:cNvPr>
          <p:cNvGrpSpPr/>
          <p:nvPr/>
        </p:nvGrpSpPr>
        <p:grpSpPr>
          <a:xfrm>
            <a:off x="4054666" y="1766775"/>
            <a:ext cx="5044434" cy="1857226"/>
            <a:chOff x="3568891" y="2081100"/>
            <a:chExt cx="5044434" cy="1857226"/>
          </a:xfrm>
        </p:grpSpPr>
        <p:sp>
          <p:nvSpPr>
            <p:cNvPr id="5" name="Rectangle à coins arrondis 9">
              <a:extLst>
                <a:ext uri="{FF2B5EF4-FFF2-40B4-BE49-F238E27FC236}">
                  <a16:creationId xmlns:a16="http://schemas.microsoft.com/office/drawing/2014/main" id="{62A63ABC-4900-7FD3-FABF-DA50A60D2AEC}"/>
                </a:ext>
              </a:extLst>
            </p:cNvPr>
            <p:cNvSpPr/>
            <p:nvPr/>
          </p:nvSpPr>
          <p:spPr>
            <a:xfrm>
              <a:off x="3671541" y="2500040"/>
              <a:ext cx="1638245" cy="58092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Exposé du candidat </a:t>
              </a:r>
            </a:p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Sans interruption</a:t>
              </a:r>
            </a:p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(</a:t>
              </a:r>
              <a:r>
                <a:rPr lang="fr-FR" sz="1000">
                  <a:latin typeface="Helvetica"/>
                  <a:ea typeface="Helvetica"/>
                  <a:cs typeface="Helvetica"/>
                </a:rPr>
                <a:t>durée maximale 5 mn)</a:t>
              </a:r>
              <a:endParaRPr lang="fr-FR" sz="1000" b="1" spc="-4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6" name="Rectangle à coins arrondis 10">
              <a:extLst>
                <a:ext uri="{FF2B5EF4-FFF2-40B4-BE49-F238E27FC236}">
                  <a16:creationId xmlns:a16="http://schemas.microsoft.com/office/drawing/2014/main" id="{51CECA82-E6F1-E16D-86BD-415AA2EB0AB5}"/>
                </a:ext>
              </a:extLst>
            </p:cNvPr>
            <p:cNvSpPr/>
            <p:nvPr/>
          </p:nvSpPr>
          <p:spPr>
            <a:xfrm>
              <a:off x="5368927" y="2500040"/>
              <a:ext cx="1255397" cy="58092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Echange </a:t>
              </a:r>
              <a:endParaRPr lang="fr-FR" sz="10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7" name="Rectangle à coins arrondis 11">
              <a:extLst>
                <a:ext uri="{FF2B5EF4-FFF2-40B4-BE49-F238E27FC236}">
                  <a16:creationId xmlns:a16="http://schemas.microsoft.com/office/drawing/2014/main" id="{240ABBF9-8A07-900C-42DA-8E83539F5C5D}"/>
                </a:ext>
              </a:extLst>
            </p:cNvPr>
            <p:cNvSpPr/>
            <p:nvPr/>
          </p:nvSpPr>
          <p:spPr>
            <a:xfrm>
              <a:off x="6807131" y="3014298"/>
              <a:ext cx="1805498" cy="84762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Evaluation de l’enseignant interrogateur et installation du candidat suivant</a:t>
              </a:r>
            </a:p>
          </p:txBody>
        </p:sp>
        <p:sp>
          <p:nvSpPr>
            <p:cNvPr id="8" name="Flèche : droite 16">
              <a:extLst>
                <a:ext uri="{FF2B5EF4-FFF2-40B4-BE49-F238E27FC236}">
                  <a16:creationId xmlns:a16="http://schemas.microsoft.com/office/drawing/2014/main" id="{03789E18-AD61-3D4A-94F5-2D0E416AC7E4}"/>
                </a:ext>
              </a:extLst>
            </p:cNvPr>
            <p:cNvSpPr/>
            <p:nvPr/>
          </p:nvSpPr>
          <p:spPr>
            <a:xfrm>
              <a:off x="3653706" y="2081100"/>
              <a:ext cx="2992898" cy="435949"/>
            </a:xfrm>
            <a:custGeom>
              <a:avLst>
                <a:gd name="f0" fmla="val 19442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pin 0 f0 21600"/>
                <a:gd name="f15" fmla="pin 0 f1 10800"/>
                <a:gd name="f16" fmla="*/ f10 f2 1"/>
                <a:gd name="f17" fmla="*/ f11 f2 1"/>
                <a:gd name="f18" fmla="val f15"/>
                <a:gd name="f19" fmla="val f14"/>
                <a:gd name="f20" fmla="+- 21600 0 f15"/>
                <a:gd name="f21" fmla="*/ f14 f12 1"/>
                <a:gd name="f22" fmla="*/ f15 f13 1"/>
                <a:gd name="f23" fmla="*/ 0 f12 1"/>
                <a:gd name="f24" fmla="*/ 0 f13 1"/>
                <a:gd name="f25" fmla="*/ f16 1 f4"/>
                <a:gd name="f26" fmla="*/ 21600 f13 1"/>
                <a:gd name="f27" fmla="*/ f17 1 f4"/>
                <a:gd name="f28" fmla="+- 21600 0 f19"/>
                <a:gd name="f29" fmla="*/ f20 f13 1"/>
                <a:gd name="f30" fmla="*/ f18 f13 1"/>
                <a:gd name="f31" fmla="*/ f19 f12 1"/>
                <a:gd name="f32" fmla="+- f25 0 f3"/>
                <a:gd name="f33" fmla="+- f27 0 f3"/>
                <a:gd name="f34" fmla="*/ f28 f18 1"/>
                <a:gd name="f35" fmla="*/ f34 1 10800"/>
                <a:gd name="f36" fmla="+- f19 f35 0"/>
                <a:gd name="f37" fmla="*/ f36 f12 1"/>
              </a:gdLst>
              <a:ahLst>
                <a:ahXY gdRefX="f0" minX="f7" maxX="f8" gdRefY="f1" minY="f7" maxY="f9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24"/>
                </a:cxn>
                <a:cxn ang="f33">
                  <a:pos x="f31" y="f26"/>
                </a:cxn>
              </a:cxnLst>
              <a:rect l="f23" t="f30" r="f37" b="f29"/>
              <a:pathLst>
                <a:path w="21600" h="21600">
                  <a:moveTo>
                    <a:pt x="f7" y="f18"/>
                  </a:moveTo>
                  <a:lnTo>
                    <a:pt x="f19" y="f18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0"/>
                  </a:lnTo>
                  <a:lnTo>
                    <a:pt x="f7" y="f20"/>
                  </a:lnTo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005841"/>
              </a:solidFill>
              <a:prstDash val="solid"/>
              <a:round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45720" tIns="45720" rIns="45720" bIns="45720" anchor="ctr" anchorCtr="0" compatLnSpc="1">
              <a:spAutoFit/>
            </a:bodyPr>
            <a:lstStyle/>
            <a:p>
              <a:pPr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>
                  <a:latin typeface="Helvetica"/>
                  <a:ea typeface="Arial"/>
                  <a:cs typeface="Arial"/>
                </a:rPr>
                <a:t>Phase 2 : entretien 15 minutes </a:t>
              </a:r>
            </a:p>
          </p:txBody>
        </p:sp>
        <p:sp>
          <p:nvSpPr>
            <p:cNvPr id="10" name="Flèche : droite 18">
              <a:extLst>
                <a:ext uri="{FF2B5EF4-FFF2-40B4-BE49-F238E27FC236}">
                  <a16:creationId xmlns:a16="http://schemas.microsoft.com/office/drawing/2014/main" id="{FF35AD3B-6ED0-722B-5522-F49B1AEB3ECD}"/>
                </a:ext>
              </a:extLst>
            </p:cNvPr>
            <p:cNvSpPr/>
            <p:nvPr/>
          </p:nvSpPr>
          <p:spPr>
            <a:xfrm>
              <a:off x="6883973" y="2686658"/>
              <a:ext cx="1729352" cy="418970"/>
            </a:xfrm>
            <a:custGeom>
              <a:avLst>
                <a:gd name="f0" fmla="val 17690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pin 0 f0 21600"/>
                <a:gd name="f15" fmla="pin 0 f1 10800"/>
                <a:gd name="f16" fmla="*/ f10 f2 1"/>
                <a:gd name="f17" fmla="*/ f11 f2 1"/>
                <a:gd name="f18" fmla="val f15"/>
                <a:gd name="f19" fmla="val f14"/>
                <a:gd name="f20" fmla="+- 21600 0 f15"/>
                <a:gd name="f21" fmla="*/ f14 f12 1"/>
                <a:gd name="f22" fmla="*/ f15 f13 1"/>
                <a:gd name="f23" fmla="*/ 0 f12 1"/>
                <a:gd name="f24" fmla="*/ 0 f13 1"/>
                <a:gd name="f25" fmla="*/ f16 1 f4"/>
                <a:gd name="f26" fmla="*/ 21600 f13 1"/>
                <a:gd name="f27" fmla="*/ f17 1 f4"/>
                <a:gd name="f28" fmla="+- 21600 0 f19"/>
                <a:gd name="f29" fmla="*/ f20 f13 1"/>
                <a:gd name="f30" fmla="*/ f18 f13 1"/>
                <a:gd name="f31" fmla="*/ f19 f12 1"/>
                <a:gd name="f32" fmla="+- f25 0 f3"/>
                <a:gd name="f33" fmla="+- f27 0 f3"/>
                <a:gd name="f34" fmla="*/ f28 f18 1"/>
                <a:gd name="f35" fmla="*/ f34 1 10800"/>
                <a:gd name="f36" fmla="+- f19 f35 0"/>
                <a:gd name="f37" fmla="*/ f36 f12 1"/>
              </a:gdLst>
              <a:ahLst>
                <a:ahXY gdRefX="f0" minX="f7" maxX="f8" gdRefY="f1" minY="f7" maxY="f9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24"/>
                </a:cxn>
                <a:cxn ang="f33">
                  <a:pos x="f31" y="f26"/>
                </a:cxn>
              </a:cxnLst>
              <a:rect l="f23" t="f30" r="f37" b="f29"/>
              <a:pathLst>
                <a:path w="21600" h="21600">
                  <a:moveTo>
                    <a:pt x="f7" y="f18"/>
                  </a:moveTo>
                  <a:lnTo>
                    <a:pt x="f19" y="f18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0"/>
                  </a:lnTo>
                  <a:lnTo>
                    <a:pt x="f7" y="f20"/>
                  </a:lnTo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005841"/>
              </a:solidFill>
              <a:prstDash val="solid"/>
              <a:round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45720" tIns="45720" rIns="45720" bIns="45720" anchor="ctr" anchorCtr="0" compatLnSpc="1">
              <a:spAutoFit/>
            </a:bodyPr>
            <a:lstStyle/>
            <a:p>
              <a:pPr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000">
                <a:latin typeface="Helvetica"/>
                <a:ea typeface="Arial"/>
                <a:cs typeface="Arial"/>
              </a:endParaRPr>
            </a:p>
          </p:txBody>
        </p:sp>
        <p:cxnSp>
          <p:nvCxnSpPr>
            <p:cNvPr id="15" name="Connecteur droit avec flèche 23">
              <a:extLst>
                <a:ext uri="{FF2B5EF4-FFF2-40B4-BE49-F238E27FC236}">
                  <a16:creationId xmlns:a16="http://schemas.microsoft.com/office/drawing/2014/main" id="{5F8F38AA-45F8-971D-BDDD-89CBA2146EA1}"/>
                </a:ext>
              </a:extLst>
            </p:cNvPr>
            <p:cNvCxnSpPr/>
            <p:nvPr/>
          </p:nvCxnSpPr>
          <p:spPr>
            <a:xfrm flipV="1">
              <a:off x="5194696" y="3149754"/>
              <a:ext cx="384353" cy="259067"/>
            </a:xfrm>
            <a:prstGeom prst="straightConnector1">
              <a:avLst/>
            </a:prstGeom>
            <a:noFill/>
            <a:ln w="25402" cap="flat">
              <a:solidFill>
                <a:srgbClr val="005841"/>
              </a:solidFill>
              <a:prstDash val="solid"/>
              <a:round/>
              <a:tailEnd type="arrow"/>
            </a:ln>
            <a:effectLst>
              <a:outerShdw dist="19997" dir="5400000" algn="tl">
                <a:srgbClr val="000000">
                  <a:alpha val="38000"/>
                </a:srgbClr>
              </a:outerShdw>
            </a:effectLst>
          </p:spPr>
        </p:cxnSp>
        <p:sp>
          <p:nvSpPr>
            <p:cNvPr id="16" name="ZoneTexte 24">
              <a:extLst>
                <a:ext uri="{FF2B5EF4-FFF2-40B4-BE49-F238E27FC236}">
                  <a16:creationId xmlns:a16="http://schemas.microsoft.com/office/drawing/2014/main" id="{50F26739-C99B-8756-BEDA-A828FE0167E7}"/>
                </a:ext>
              </a:extLst>
            </p:cNvPr>
            <p:cNvSpPr txBox="1"/>
            <p:nvPr/>
          </p:nvSpPr>
          <p:spPr>
            <a:xfrm>
              <a:off x="3568891" y="3407411"/>
              <a:ext cx="3236577" cy="53091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34290" tIns="34290" rIns="34290" bIns="34290" anchor="t" anchorCtr="0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i="1">
                  <a:latin typeface="Helvetica"/>
                  <a:ea typeface="Helvetica"/>
                  <a:cs typeface="Helvetica"/>
                </a:rPr>
                <a:t>Possibilité : soit poursuivre sur le même sujet, soit élargir le champ de la réflexion sur d’autres parties du programme</a:t>
              </a:r>
              <a:endParaRPr lang="fr-FR" sz="1000" kern="120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9" name="Rectangle à coins arrondis 10">
            <a:extLst>
              <a:ext uri="{FF2B5EF4-FFF2-40B4-BE49-F238E27FC236}">
                <a16:creationId xmlns:a16="http://schemas.microsoft.com/office/drawing/2014/main" id="{B783D8AF-F388-4C55-CE1F-2DAF2E21BC7A}"/>
              </a:ext>
            </a:extLst>
          </p:cNvPr>
          <p:cNvSpPr/>
          <p:nvPr/>
        </p:nvSpPr>
        <p:spPr>
          <a:xfrm>
            <a:off x="730409" y="671455"/>
            <a:ext cx="1093168" cy="65176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spc="-40">
                <a:latin typeface="Helvetica"/>
                <a:ea typeface="Helvetica"/>
                <a:cs typeface="Helvetica"/>
              </a:rPr>
              <a:t>Candidat 1 </a:t>
            </a:r>
            <a:endParaRPr lang="fr-FR" sz="1400">
              <a:latin typeface="Helvetica"/>
              <a:ea typeface="Helvetica"/>
              <a:cs typeface="Helvetica"/>
            </a:endParaRPr>
          </a:p>
        </p:txBody>
      </p:sp>
      <p:sp>
        <p:nvSpPr>
          <p:cNvPr id="20" name="Rectangle à coins arrondis 10">
            <a:extLst>
              <a:ext uri="{FF2B5EF4-FFF2-40B4-BE49-F238E27FC236}">
                <a16:creationId xmlns:a16="http://schemas.microsoft.com/office/drawing/2014/main" id="{C767BDFD-1233-837A-B19B-01FE6E59FFAC}"/>
              </a:ext>
            </a:extLst>
          </p:cNvPr>
          <p:cNvSpPr/>
          <p:nvPr/>
        </p:nvSpPr>
        <p:spPr>
          <a:xfrm>
            <a:off x="730409" y="4024254"/>
            <a:ext cx="1093168" cy="65176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spc="-40">
                <a:latin typeface="Helvetica"/>
                <a:ea typeface="Helvetica"/>
                <a:cs typeface="Helvetica"/>
              </a:rPr>
              <a:t>Candidat 2 </a:t>
            </a:r>
            <a:endParaRPr lang="fr-FR" sz="1400">
              <a:latin typeface="Helvetica"/>
              <a:ea typeface="Helvetica"/>
              <a:cs typeface="Helvetica"/>
            </a:endParaRPr>
          </a:p>
        </p:txBody>
      </p:sp>
      <p:sp>
        <p:nvSpPr>
          <p:cNvPr id="22" name="Rectangle à coins arrondis 7">
            <a:extLst>
              <a:ext uri="{FF2B5EF4-FFF2-40B4-BE49-F238E27FC236}">
                <a16:creationId xmlns:a16="http://schemas.microsoft.com/office/drawing/2014/main" id="{023AC500-98BD-007F-4884-43225630BA1C}"/>
              </a:ext>
            </a:extLst>
          </p:cNvPr>
          <p:cNvSpPr/>
          <p:nvPr/>
        </p:nvSpPr>
        <p:spPr>
          <a:xfrm>
            <a:off x="4117409" y="4356816"/>
            <a:ext cx="1325876" cy="64569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spc="-40">
                <a:latin typeface="Helvetica"/>
                <a:ea typeface="Helvetica"/>
                <a:cs typeface="Helvetica"/>
              </a:rPr>
              <a:t>Tirage au sort  d’un sujet par le candidat</a:t>
            </a:r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BBA25072-9D46-5E44-A601-68200CB75B3D}"/>
              </a:ext>
            </a:extLst>
          </p:cNvPr>
          <p:cNvSpPr/>
          <p:nvPr/>
        </p:nvSpPr>
        <p:spPr>
          <a:xfrm>
            <a:off x="5486223" y="4356816"/>
            <a:ext cx="1325876" cy="64569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0000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>
                <a:latin typeface="Helvetica"/>
                <a:ea typeface="Helvetica"/>
                <a:cs typeface="Helvetica"/>
              </a:rPr>
              <a:t>Temps de préparation : 15 mn</a:t>
            </a:r>
          </a:p>
        </p:txBody>
      </p:sp>
      <p:sp>
        <p:nvSpPr>
          <p:cNvPr id="28" name="Flèche : droite 17">
            <a:extLst>
              <a:ext uri="{FF2B5EF4-FFF2-40B4-BE49-F238E27FC236}">
                <a16:creationId xmlns:a16="http://schemas.microsoft.com/office/drawing/2014/main" id="{A2A6713A-0AE3-087D-3CD3-8271713368F6}"/>
              </a:ext>
            </a:extLst>
          </p:cNvPr>
          <p:cNvSpPr/>
          <p:nvPr/>
        </p:nvSpPr>
        <p:spPr>
          <a:xfrm>
            <a:off x="4117408" y="3822153"/>
            <a:ext cx="2694700" cy="484552"/>
          </a:xfrm>
          <a:custGeom>
            <a:avLst>
              <a:gd name="f0" fmla="val 194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00584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45720" tIns="45720" rIns="45720" bIns="45720" anchor="ctr" anchorCtr="0" compatLnSpc="1">
            <a:spAutoFit/>
          </a:bodyPr>
          <a:lstStyle/>
          <a:p>
            <a:pPr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>
                <a:latin typeface="Helvetica"/>
                <a:ea typeface="Arial"/>
                <a:cs typeface="Arial"/>
              </a:rPr>
              <a:t>Phase 1 : préparation</a:t>
            </a:r>
          </a:p>
        </p:txBody>
      </p:sp>
      <p:sp>
        <p:nvSpPr>
          <p:cNvPr id="30" name="ZoneTexte 21">
            <a:extLst>
              <a:ext uri="{FF2B5EF4-FFF2-40B4-BE49-F238E27FC236}">
                <a16:creationId xmlns:a16="http://schemas.microsoft.com/office/drawing/2014/main" id="{E8CDB5B6-FE2E-9239-4665-0C380E2AEB33}"/>
              </a:ext>
            </a:extLst>
          </p:cNvPr>
          <p:cNvSpPr txBox="1"/>
          <p:nvPr/>
        </p:nvSpPr>
        <p:spPr>
          <a:xfrm>
            <a:off x="4228894" y="5344058"/>
            <a:ext cx="1881407" cy="3963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45720" rIns="45720" bIns="45720" anchor="t" anchorCtr="0" compatLnSpc="1">
            <a:spAutoFit/>
          </a:bodyPr>
          <a:lstStyle/>
          <a:p>
            <a:pPr algn="ctr" defTabSz="914377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>
                <a:solidFill>
                  <a:srgbClr val="FF0000"/>
                </a:solidFill>
                <a:latin typeface="Arial"/>
                <a:ea typeface="Arial"/>
                <a:cs typeface="Arial"/>
              </a:rPr>
              <a:t>L’examinateur n’intervient pas pendant cette phase</a:t>
            </a:r>
          </a:p>
        </p:txBody>
      </p:sp>
      <p:cxnSp>
        <p:nvCxnSpPr>
          <p:cNvPr id="31" name="Connecteur droit avec flèche 23">
            <a:extLst>
              <a:ext uri="{FF2B5EF4-FFF2-40B4-BE49-F238E27FC236}">
                <a16:creationId xmlns:a16="http://schemas.microsoft.com/office/drawing/2014/main" id="{8685A700-B374-3E91-5D75-9CA9487DBD03}"/>
              </a:ext>
            </a:extLst>
          </p:cNvPr>
          <p:cNvCxnSpPr>
            <a:cxnSpLocks/>
          </p:cNvCxnSpPr>
          <p:nvPr/>
        </p:nvCxnSpPr>
        <p:spPr>
          <a:xfrm flipH="1" flipV="1">
            <a:off x="4906896" y="5028418"/>
            <a:ext cx="148154" cy="353422"/>
          </a:xfrm>
          <a:prstGeom prst="straightConnector1">
            <a:avLst/>
          </a:prstGeom>
          <a:noFill/>
          <a:ln w="25402" cap="flat">
            <a:solidFill>
              <a:srgbClr val="005841"/>
            </a:solidFill>
            <a:prstDash val="solid"/>
            <a:round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AA4CF8-9ED7-D236-B9EE-D5EF852E78E1}"/>
              </a:ext>
            </a:extLst>
          </p:cNvPr>
          <p:cNvGrpSpPr/>
          <p:nvPr/>
        </p:nvGrpSpPr>
        <p:grpSpPr>
          <a:xfrm>
            <a:off x="8814702" y="4508367"/>
            <a:ext cx="3381099" cy="2074256"/>
            <a:chOff x="6557277" y="4660767"/>
            <a:chExt cx="3381099" cy="2074256"/>
          </a:xfrm>
        </p:grpSpPr>
        <p:sp>
          <p:nvSpPr>
            <p:cNvPr id="24" name="Rectangle à coins arrondis 9">
              <a:extLst>
                <a:ext uri="{FF2B5EF4-FFF2-40B4-BE49-F238E27FC236}">
                  <a16:creationId xmlns:a16="http://schemas.microsoft.com/office/drawing/2014/main" id="{A306B555-21D7-4A20-A085-8C5C51BAF206}"/>
                </a:ext>
              </a:extLst>
            </p:cNvPr>
            <p:cNvSpPr/>
            <p:nvPr/>
          </p:nvSpPr>
          <p:spPr>
            <a:xfrm>
              <a:off x="6955737" y="5126414"/>
              <a:ext cx="1578889" cy="645693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Exposé du candidat </a:t>
              </a:r>
            </a:p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Sans interruption</a:t>
              </a:r>
            </a:p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(</a:t>
              </a:r>
              <a:r>
                <a:rPr lang="fr-FR" sz="1000">
                  <a:latin typeface="Helvetica"/>
                  <a:ea typeface="Helvetica"/>
                  <a:cs typeface="Helvetica"/>
                </a:rPr>
                <a:t>durée maximale 5 mn)</a:t>
              </a:r>
              <a:endParaRPr lang="fr-FR" sz="1000" b="1" spc="-4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5" name="Rectangle à coins arrondis 10">
              <a:extLst>
                <a:ext uri="{FF2B5EF4-FFF2-40B4-BE49-F238E27FC236}">
                  <a16:creationId xmlns:a16="http://schemas.microsoft.com/office/drawing/2014/main" id="{D77A5270-27EB-301B-D56F-AB08E1929611}"/>
                </a:ext>
              </a:extLst>
            </p:cNvPr>
            <p:cNvSpPr/>
            <p:nvPr/>
          </p:nvSpPr>
          <p:spPr>
            <a:xfrm>
              <a:off x="8591624" y="5126414"/>
              <a:ext cx="1209911" cy="645693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algn="ctr"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1" spc="-40">
                  <a:latin typeface="Helvetica"/>
                  <a:ea typeface="Helvetica"/>
                  <a:cs typeface="Helvetica"/>
                </a:rPr>
                <a:t>Echange </a:t>
              </a:r>
              <a:endParaRPr lang="fr-FR" sz="10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7" name="Flèche : droite 16">
              <a:extLst>
                <a:ext uri="{FF2B5EF4-FFF2-40B4-BE49-F238E27FC236}">
                  <a16:creationId xmlns:a16="http://schemas.microsoft.com/office/drawing/2014/main" id="{588513E4-F2F6-0C94-E9A3-4123DC9B53E9}"/>
                </a:ext>
              </a:extLst>
            </p:cNvPr>
            <p:cNvSpPr/>
            <p:nvPr/>
          </p:nvSpPr>
          <p:spPr>
            <a:xfrm>
              <a:off x="6938549" y="4660767"/>
              <a:ext cx="2884460" cy="484552"/>
            </a:xfrm>
            <a:custGeom>
              <a:avLst>
                <a:gd name="f0" fmla="val 19442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pin 0 f0 21600"/>
                <a:gd name="f15" fmla="pin 0 f1 10800"/>
                <a:gd name="f16" fmla="*/ f10 f2 1"/>
                <a:gd name="f17" fmla="*/ f11 f2 1"/>
                <a:gd name="f18" fmla="val f15"/>
                <a:gd name="f19" fmla="val f14"/>
                <a:gd name="f20" fmla="+- 21600 0 f15"/>
                <a:gd name="f21" fmla="*/ f14 f12 1"/>
                <a:gd name="f22" fmla="*/ f15 f13 1"/>
                <a:gd name="f23" fmla="*/ 0 f12 1"/>
                <a:gd name="f24" fmla="*/ 0 f13 1"/>
                <a:gd name="f25" fmla="*/ f16 1 f4"/>
                <a:gd name="f26" fmla="*/ 21600 f13 1"/>
                <a:gd name="f27" fmla="*/ f17 1 f4"/>
                <a:gd name="f28" fmla="+- 21600 0 f19"/>
                <a:gd name="f29" fmla="*/ f20 f13 1"/>
                <a:gd name="f30" fmla="*/ f18 f13 1"/>
                <a:gd name="f31" fmla="*/ f19 f12 1"/>
                <a:gd name="f32" fmla="+- f25 0 f3"/>
                <a:gd name="f33" fmla="+- f27 0 f3"/>
                <a:gd name="f34" fmla="*/ f28 f18 1"/>
                <a:gd name="f35" fmla="*/ f34 1 10800"/>
                <a:gd name="f36" fmla="+- f19 f35 0"/>
                <a:gd name="f37" fmla="*/ f36 f12 1"/>
              </a:gdLst>
              <a:ahLst>
                <a:ahXY gdRefX="f0" minX="f7" maxX="f8" gdRefY="f1" minY="f7" maxY="f9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24"/>
                </a:cxn>
                <a:cxn ang="f33">
                  <a:pos x="f31" y="f26"/>
                </a:cxn>
              </a:cxnLst>
              <a:rect l="f23" t="f30" r="f37" b="f29"/>
              <a:pathLst>
                <a:path w="21600" h="21600">
                  <a:moveTo>
                    <a:pt x="f7" y="f18"/>
                  </a:moveTo>
                  <a:lnTo>
                    <a:pt x="f19" y="f18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0"/>
                  </a:lnTo>
                  <a:lnTo>
                    <a:pt x="f7" y="f20"/>
                  </a:lnTo>
                  <a:close/>
                </a:path>
              </a:pathLst>
            </a:custGeom>
            <a:solidFill>
              <a:srgbClr val="FFFFFF"/>
            </a:solidFill>
            <a:ln w="25402" cap="flat">
              <a:solidFill>
                <a:srgbClr val="005841"/>
              </a:solidFill>
              <a:prstDash val="solid"/>
              <a:round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45720" tIns="45720" rIns="45720" bIns="45720" anchor="ctr" anchorCtr="0" compatLnSpc="1">
              <a:spAutoFit/>
            </a:bodyPr>
            <a:lstStyle/>
            <a:p>
              <a:pPr defTabSz="914377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>
                  <a:latin typeface="Helvetica"/>
                  <a:ea typeface="Arial"/>
                  <a:cs typeface="Arial"/>
                </a:rPr>
                <a:t>Phase 2 : entretien 15 minutes </a:t>
              </a:r>
            </a:p>
          </p:txBody>
        </p:sp>
        <p:sp>
          <p:nvSpPr>
            <p:cNvPr id="32" name="ZoneTexte 24">
              <a:extLst>
                <a:ext uri="{FF2B5EF4-FFF2-40B4-BE49-F238E27FC236}">
                  <a16:creationId xmlns:a16="http://schemas.microsoft.com/office/drawing/2014/main" id="{91911D0A-2488-AAAC-9A74-061E7DE6CB28}"/>
                </a:ext>
              </a:extLst>
            </p:cNvPr>
            <p:cNvSpPr txBox="1"/>
            <p:nvPr/>
          </p:nvSpPr>
          <p:spPr>
            <a:xfrm>
              <a:off x="6557277" y="6284730"/>
              <a:ext cx="3381099" cy="24534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45720" tIns="45720" rIns="45720" bIns="45720" anchor="t" anchorCtr="0" compatLnSpc="1">
              <a:spAutoFit/>
            </a:bodyPr>
            <a:lstStyle/>
            <a:p>
              <a:pPr lvl="1">
                <a:buFont typeface="Wingdings" panose="05000000000000000000" pitchFamily="2" charset="2"/>
                <a:buChar char="Ø"/>
              </a:pPr>
              <a:endParaRPr lang="fr-FR" sz="1000"/>
            </a:p>
          </p:txBody>
        </p:sp>
        <p:cxnSp>
          <p:nvCxnSpPr>
            <p:cNvPr id="34" name="Connecteur droit avec flèche 23">
              <a:extLst>
                <a:ext uri="{FF2B5EF4-FFF2-40B4-BE49-F238E27FC236}">
                  <a16:creationId xmlns:a16="http://schemas.microsoft.com/office/drawing/2014/main" id="{9F5BDB79-5D31-B74E-AF9C-0624FF811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706" y="5837976"/>
              <a:ext cx="361248" cy="446754"/>
            </a:xfrm>
            <a:prstGeom prst="straightConnector1">
              <a:avLst/>
            </a:prstGeom>
            <a:noFill/>
            <a:ln w="25402" cap="flat">
              <a:solidFill>
                <a:srgbClr val="005841"/>
              </a:solidFill>
              <a:prstDash val="solid"/>
              <a:round/>
              <a:tailEnd type="arrow"/>
            </a:ln>
            <a:effectLst>
              <a:outerShdw dist="19997" dir="5400000" algn="tl">
                <a:srgbClr val="000000">
                  <a:alpha val="38000"/>
                </a:srgbClr>
              </a:outerShdw>
            </a:effectLst>
          </p:spPr>
        </p:cxnSp>
        <p:sp>
          <p:nvSpPr>
            <p:cNvPr id="35" name="ZoneTexte 24">
              <a:extLst>
                <a:ext uri="{FF2B5EF4-FFF2-40B4-BE49-F238E27FC236}">
                  <a16:creationId xmlns:a16="http://schemas.microsoft.com/office/drawing/2014/main" id="{D9E2B6BD-95DD-DAD1-E52F-20C5CED52993}"/>
                </a:ext>
              </a:extLst>
            </p:cNvPr>
            <p:cNvSpPr txBox="1"/>
            <p:nvPr/>
          </p:nvSpPr>
          <p:spPr>
            <a:xfrm>
              <a:off x="6893526" y="6209054"/>
              <a:ext cx="2816374" cy="52596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34290" tIns="34290" rIns="34290" bIns="34290" anchor="t" anchorCtr="0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i="1">
                  <a:latin typeface="Helvetica"/>
                  <a:ea typeface="Helvetica"/>
                  <a:cs typeface="Helvetica"/>
                </a:rPr>
                <a:t>Possibilité : soit poursuivre sur le même sujet, soit élargir le champ de la réflexion sur d’autres parties du programme</a:t>
              </a:r>
              <a:endParaRPr lang="fr-FR" sz="1000" kern="1200">
                <a:latin typeface="Arial"/>
                <a:ea typeface="Arial"/>
                <a:cs typeface="Arial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6A03DC-D60F-82DB-2330-AC4754EAADDE}"/>
              </a:ext>
            </a:extLst>
          </p:cNvPr>
          <p:cNvCxnSpPr/>
          <p:nvPr/>
        </p:nvCxnSpPr>
        <p:spPr>
          <a:xfrm flipH="1">
            <a:off x="3818033" y="1442474"/>
            <a:ext cx="14288" cy="4417880"/>
          </a:xfrm>
          <a:prstGeom prst="straightConnector1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8B9666-B505-CD05-D129-D3589CEB2114}"/>
              </a:ext>
            </a:extLst>
          </p:cNvPr>
          <p:cNvCxnSpPr>
            <a:cxnSpLocks/>
          </p:cNvCxnSpPr>
          <p:nvPr/>
        </p:nvCxnSpPr>
        <p:spPr>
          <a:xfrm>
            <a:off x="8318596" y="3652274"/>
            <a:ext cx="4762" cy="2922455"/>
          </a:xfrm>
          <a:prstGeom prst="straightConnector1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F176B2-EE12-E232-7625-B72FFB167B01}"/>
              </a:ext>
            </a:extLst>
          </p:cNvPr>
          <p:cNvCxnSpPr/>
          <p:nvPr/>
        </p:nvCxnSpPr>
        <p:spPr>
          <a:xfrm>
            <a:off x="733056" y="3756266"/>
            <a:ext cx="11258908" cy="189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35283-DB8A-0D48-FCF9-E4D01E09C1D0}"/>
              </a:ext>
            </a:extLst>
          </p:cNvPr>
          <p:cNvSpPr txBox="1"/>
          <p:nvPr/>
        </p:nvSpPr>
        <p:spPr>
          <a:xfrm>
            <a:off x="2966038" y="5994340"/>
            <a:ext cx="17044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kern="0">
                <a:solidFill>
                  <a:srgbClr val="000000"/>
                </a:solidFill>
                <a:latin typeface="Helvetica"/>
                <a:cs typeface="Helvetica"/>
              </a:rPr>
              <a:t>Installation du </a:t>
            </a:r>
            <a:r>
              <a:rPr lang="en-US" sz="1000" i="1" kern="0" err="1">
                <a:solidFill>
                  <a:srgbClr val="000000"/>
                </a:solidFill>
                <a:latin typeface="Helvetica"/>
                <a:cs typeface="Helvetica"/>
              </a:rPr>
              <a:t>candidat</a:t>
            </a:r>
            <a:r>
              <a:rPr lang="en-US" sz="1000" i="1" kern="0">
                <a:solidFill>
                  <a:srgbClr val="000000"/>
                </a:solidFill>
                <a:latin typeface="Helvetica"/>
                <a:cs typeface="Helvetica"/>
              </a:rPr>
              <a:t> 2 </a:t>
            </a:r>
            <a:endParaRPr lang="en-US" sz="1000" i="1" ker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9327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0A6D1-53E8-44C3-A799-5E7B2CFA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Interrogation en mathématiques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CB7D4B-9251-40B7-9E83-7928309F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783"/>
            <a:ext cx="9601200" cy="48105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fr-FR"/>
              <a:t>Le candidat tire au sort un sujet constitué d'un exercice comportant une ou plusieurs questions portant sur les capacités et connaissances du programme du groupement de </a:t>
            </a:r>
            <a:r>
              <a:rPr lang="fr-FR" b="1"/>
              <a:t>terminale professionnelle </a:t>
            </a:r>
            <a:r>
              <a:rPr lang="fr-FR"/>
              <a:t>auquel est rattachée sa spécialité de baccalauréat.</a:t>
            </a:r>
          </a:p>
          <a:p>
            <a:pPr marL="383540" indent="-383540"/>
            <a:r>
              <a:rPr lang="fr-FR"/>
              <a:t>Il dispose d'une </a:t>
            </a:r>
            <a:r>
              <a:rPr lang="fr-FR">
                <a:solidFill>
                  <a:schemeClr val="tx1"/>
                </a:solidFill>
              </a:rPr>
              <a:t>calculatrice selon </a:t>
            </a:r>
            <a:r>
              <a:rPr lang="fr-FR"/>
              <a:t>la règlementation en vigueur. </a:t>
            </a:r>
          </a:p>
          <a:p>
            <a:pPr marL="383540" indent="-383540"/>
            <a:r>
              <a:rPr lang="fr-FR"/>
              <a:t>L'interrogation permet d'évaluer le degré de maîtrise des compétences indiquées sur la grille d'évaluation.</a:t>
            </a:r>
          </a:p>
          <a:p>
            <a:pPr marL="383540" indent="-383540"/>
            <a:r>
              <a:rPr lang="fr-FR"/>
              <a:t>Veiller à ce que le candidat tire au sort parmi des sujets  correspondant au </a:t>
            </a:r>
            <a:r>
              <a:rPr lang="fr-FR" b="1"/>
              <a:t>groupement auquel appartient la spécialité</a:t>
            </a:r>
            <a:r>
              <a:rPr lang="fr-FR"/>
              <a:t> du bac pro du candidat</a:t>
            </a:r>
          </a:p>
          <a:p>
            <a:pPr marL="383540" indent="-383540"/>
            <a:endParaRPr lang="fr-FR"/>
          </a:p>
          <a:p>
            <a:pPr marL="383540" indent="-383540"/>
            <a:r>
              <a:rPr lang="fr-FR"/>
              <a:t>Le </a:t>
            </a:r>
            <a:r>
              <a:rPr lang="fr-FR" b="1"/>
              <a:t>candidat n’a aucun document à apporter </a:t>
            </a:r>
            <a:r>
              <a:rPr lang="fr-FR"/>
              <a:t>pour passer l’épreuve.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>
                <a:hlinkClick r:id="rId2"/>
              </a:rPr>
              <a:t>Note de service du 31-12-2021 publiée au BO du 27 janvier</a:t>
            </a:r>
          </a:p>
          <a:p>
            <a:pPr marL="383540" indent="-38354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52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D3070-043F-4D06-A982-F01BFB1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Interrogation en physique chimie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3F6E6-34F4-4194-BD31-7A2DEC8D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429" y="1714500"/>
            <a:ext cx="9601200" cy="48095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fr-FR"/>
              <a:t>Le candidat tire au sort un sujet qui prend appui sur une </a:t>
            </a:r>
            <a:r>
              <a:rPr lang="fr-FR" b="1"/>
              <a:t>problématique</a:t>
            </a:r>
            <a:r>
              <a:rPr lang="fr-FR"/>
              <a:t> en lien avec le domaine professionnel de la spécialité suivie ou avec la vie courante et la </a:t>
            </a:r>
            <a:r>
              <a:rPr lang="fr-FR" b="1"/>
              <a:t>description d'une activité expérimentale</a:t>
            </a:r>
            <a:r>
              <a:rPr lang="fr-FR"/>
              <a:t>. </a:t>
            </a:r>
            <a:endParaRPr lang="en-US"/>
          </a:p>
          <a:p>
            <a:pPr marL="383540" indent="-383540"/>
            <a:r>
              <a:rPr lang="fr-FR"/>
              <a:t>Ce sujet porte sur les capacités et connaissances du programme de </a:t>
            </a:r>
            <a:r>
              <a:rPr lang="fr-FR" b="1"/>
              <a:t>terminale professionnelle</a:t>
            </a:r>
            <a:r>
              <a:rPr lang="fr-FR"/>
              <a:t>. </a:t>
            </a:r>
          </a:p>
          <a:p>
            <a:pPr marL="383540" indent="-383540"/>
            <a:r>
              <a:rPr lang="fr-FR"/>
              <a:t>Pour mener l'évaluation, l'enseignant de physique-chimie s'appuie sur la grille d'évaluation.</a:t>
            </a:r>
          </a:p>
          <a:p>
            <a:pPr marL="383540" indent="-383540"/>
            <a:r>
              <a:rPr lang="fr-FR"/>
              <a:t>Veiller à ce que le candidat tire au sort parmi des sujets  correspondant au </a:t>
            </a:r>
            <a:r>
              <a:rPr lang="fr-FR" b="1"/>
              <a:t>groupement auquel appartient la spécialité</a:t>
            </a:r>
            <a:r>
              <a:rPr lang="fr-FR"/>
              <a:t> du bac pro du candidat</a:t>
            </a:r>
          </a:p>
          <a:p>
            <a:pPr marL="383540" indent="-383540"/>
            <a:endParaRPr lang="fr-FR"/>
          </a:p>
          <a:p>
            <a:pPr marL="383540" indent="-383540"/>
            <a:r>
              <a:rPr lang="fr-FR"/>
              <a:t>Le </a:t>
            </a:r>
            <a:r>
              <a:rPr lang="fr-FR" b="1"/>
              <a:t>candidat n’a aucun document à apporter </a:t>
            </a:r>
            <a:r>
              <a:rPr lang="fr-FR"/>
              <a:t>pour passer l’épreuve.</a:t>
            </a:r>
          </a:p>
          <a:p>
            <a:pPr marL="383540" indent="-383540"/>
            <a:endParaRPr lang="fr-FR"/>
          </a:p>
          <a:p>
            <a:pPr marL="0" indent="0">
              <a:buNone/>
            </a:pPr>
            <a:r>
              <a:rPr lang="fr-FR">
                <a:hlinkClick r:id="rId2"/>
              </a:rPr>
              <a:t>Note de service du 31-12-2021 publiée au BO du 27 janvier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38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44977"/>
            <a:ext cx="9601200" cy="1485900"/>
          </a:xfrm>
        </p:spPr>
        <p:txBody>
          <a:bodyPr/>
          <a:lstStyle/>
          <a:p>
            <a:r>
              <a:rPr lang="fr-FR"/>
              <a:t>Consignes pour les évaluateurs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987927"/>
            <a:ext cx="9601200" cy="5625096"/>
          </a:xfrm>
        </p:spPr>
        <p:txBody>
          <a:bodyPr>
            <a:normAutofit fontScale="92500" lnSpcReduction="10000"/>
          </a:bodyPr>
          <a:lstStyle/>
          <a:p>
            <a:r>
              <a:rPr lang="fr-FR"/>
              <a:t>L’évaluateur organise le tirage au sort des sujets.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Il s’assure que le sujet tiré au sort correspond au groupement du candidat.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Des fiches outils ou formulaires peuvent être mis à disposition des candidats en fonction des sujets.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Prévoir un lot de calculatrice scientifique (en cas d’oubli du candidat).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L’évaluateur n’intervient pas pendant les 15 minutes de préparation du candidat.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Pendant les 15 minutes d’entretien, l’évaluateur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 prend connaissance de la stratégie de résolution proposée par le candidat;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 questionne le candidat pour préciser certains points;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 guide les candidats par un questionnement adapté si besoin.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5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535346-86FD-4EFC-A3C6-62E26B39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929" y="172275"/>
            <a:ext cx="6725783" cy="648031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18D1824-96FA-4D6B-8C13-70C1B029FE79}"/>
              </a:ext>
            </a:extLst>
          </p:cNvPr>
          <p:cNvSpPr txBox="1">
            <a:spLocks/>
          </p:cNvSpPr>
          <p:nvPr/>
        </p:nvSpPr>
        <p:spPr>
          <a:xfrm>
            <a:off x="1255645" y="1348408"/>
            <a:ext cx="3475382" cy="2242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Grilles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91641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468796"/>
            <a:ext cx="9601200" cy="1485900"/>
          </a:xfrm>
        </p:spPr>
        <p:txBody>
          <a:bodyPr/>
          <a:lstStyle/>
          <a:p>
            <a:r>
              <a:rPr lang="fr-FR"/>
              <a:t>Points de vigilance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7773" y="1596887"/>
            <a:ext cx="3916017" cy="4287078"/>
          </a:xfrm>
        </p:spPr>
        <p:txBody>
          <a:bodyPr>
            <a:normAutofit fontScale="85000" lnSpcReduction="20000"/>
          </a:bodyPr>
          <a:lstStyle/>
          <a:p>
            <a:r>
              <a:rPr lang="fr-FR" sz="2400"/>
              <a:t>La proposition de note ne doit pas être communiquée au candidat à la fin de sa prestation. Le jury final est souverain.</a:t>
            </a:r>
          </a:p>
          <a:p>
            <a:pPr marL="0" indent="0">
              <a:buNone/>
            </a:pPr>
            <a:endParaRPr lang="fr-FR" sz="2400"/>
          </a:p>
          <a:p>
            <a:r>
              <a:rPr lang="fr-FR" sz="2400"/>
              <a:t>La grille d’évaluation doit être remplie pour chaque candidat (entête, positionnement par compétences, proposition de note sur 20).</a:t>
            </a:r>
          </a:p>
          <a:p>
            <a:endParaRPr lang="fr-FR" sz="2400"/>
          </a:p>
          <a:p>
            <a:r>
              <a:rPr lang="fr-FR" sz="2400"/>
              <a:t>Les sujets sont </a:t>
            </a:r>
            <a:r>
              <a:rPr lang="fr-FR" sz="2400" b="1"/>
              <a:t>confidentiels et ne doivent pas être diffusés</a:t>
            </a:r>
            <a:r>
              <a:rPr lang="fr-FR" sz="2400"/>
              <a:t>.</a:t>
            </a:r>
          </a:p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C9C2C0-AA11-4816-BEC7-CAA0C8A3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17" y="183955"/>
            <a:ext cx="6725783" cy="64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5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E978594-A6BE-47D0-A143-E5E98A62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 des sujets</a:t>
            </a:r>
          </a:p>
        </p:txBody>
      </p:sp>
    </p:spTree>
    <p:extLst>
      <p:ext uri="{BB962C8B-B14F-4D97-AF65-F5344CB8AC3E}">
        <p14:creationId xmlns:p14="http://schemas.microsoft.com/office/powerpoint/2010/main" val="63213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5FE36C0-FA3B-45C7-B461-7CE15C78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Généralités</a:t>
            </a:r>
          </a:p>
        </p:txBody>
      </p:sp>
    </p:spTree>
    <p:extLst>
      <p:ext uri="{BB962C8B-B14F-4D97-AF65-F5344CB8AC3E}">
        <p14:creationId xmlns:p14="http://schemas.microsoft.com/office/powerpoint/2010/main" val="877165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16B24-08BE-41FF-9B57-F068F107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51" y="562196"/>
            <a:ext cx="11232000" cy="960001"/>
          </a:xfrm>
        </p:spPr>
        <p:txBody>
          <a:bodyPr/>
          <a:lstStyle/>
          <a:p>
            <a:r>
              <a:rPr lang="fr-FR" sz="4400"/>
              <a:t>Déontologie des concepteurs de sujets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8881D-C534-431E-B017-58AEC320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997" y="1582822"/>
            <a:ext cx="11232000" cy="4297180"/>
          </a:xfrm>
        </p:spPr>
        <p:txBody>
          <a:bodyPr/>
          <a:lstStyle/>
          <a:p>
            <a:r>
              <a:rPr lang="fr-FR" sz="1867" b="1"/>
              <a:t>Il appartient aux examinateurs de chaque sous-épreuve de l'épreuve de contrôle d'élaborer plusieurs sujets</a:t>
            </a:r>
            <a:r>
              <a:rPr lang="fr-FR" sz="1867"/>
              <a:t> pour permettre au candidat de tirer au sort un sujet dans la discipline choisie.</a:t>
            </a:r>
          </a:p>
          <a:p>
            <a:endParaRPr lang="fr-FR" sz="1867"/>
          </a:p>
          <a:p>
            <a:endParaRPr lang="fr-FR" sz="1867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30D3FA-484C-4BB2-B6D7-FF812CA4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3" y="2865204"/>
            <a:ext cx="10776416" cy="28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65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83078" cy="824948"/>
          </a:xfrm>
        </p:spPr>
        <p:txBody>
          <a:bodyPr/>
          <a:lstStyle/>
          <a:p>
            <a:r>
              <a:rPr lang="fr-FR"/>
              <a:t>Conception des sujets de mathématiques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510747"/>
            <a:ext cx="9601200" cy="5128591"/>
          </a:xfrm>
        </p:spPr>
        <p:txBody>
          <a:bodyPr>
            <a:normAutofit fontScale="92500" lnSpcReduction="10000"/>
          </a:bodyPr>
          <a:lstStyle/>
          <a:p>
            <a:r>
              <a:rPr lang="fr-FR"/>
              <a:t>3 groupements A, B ou C</a:t>
            </a:r>
          </a:p>
          <a:p>
            <a:r>
              <a:rPr lang="fr-FR">
                <a:solidFill>
                  <a:srgbClr val="000000"/>
                </a:solidFill>
                <a:latin typeface="Roboto"/>
              </a:rPr>
              <a:t>Il </a:t>
            </a:r>
            <a:r>
              <a:rPr lang="fr-FR"/>
              <a:t>appartient aux examinateurs de chaque sous-épreuve de l'épreuve de contrôle d'élaborer plusieurs sujets pour permettre au candidat de tirer au sort un sujet dans la discipline choisie (à minima 3).</a:t>
            </a:r>
          </a:p>
          <a:p>
            <a:r>
              <a:rPr lang="fr-FR"/>
              <a:t>Des ressources: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La grille de répartition des programmes par groupement.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/>
              <a:t>Un exemple (sujet 0 à ne pas diffuser ni à utiliser avec les candidats)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EC40EE-C713-4CC5-8096-56D8155C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39"/>
          <a:stretch/>
        </p:blipFill>
        <p:spPr>
          <a:xfrm>
            <a:off x="1584281" y="3429000"/>
            <a:ext cx="9023437" cy="25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9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61730"/>
            <a:ext cx="10263809" cy="864704"/>
          </a:xfrm>
        </p:spPr>
        <p:txBody>
          <a:bodyPr/>
          <a:lstStyle/>
          <a:p>
            <a:r>
              <a:rPr lang="fr-FR"/>
              <a:t>Conception des sujets de physique chimie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874643"/>
            <a:ext cx="9601200" cy="5983357"/>
          </a:xfrm>
        </p:spPr>
        <p:txBody>
          <a:bodyPr>
            <a:normAutofit/>
          </a:bodyPr>
          <a:lstStyle/>
          <a:p>
            <a:r>
              <a:rPr lang="fr-FR"/>
              <a:t>6 groupements en physique chimie</a:t>
            </a:r>
          </a:p>
          <a:p>
            <a:r>
              <a:rPr lang="fr-FR">
                <a:solidFill>
                  <a:srgbClr val="000000"/>
                </a:solidFill>
                <a:latin typeface="Roboto"/>
              </a:rPr>
              <a:t>Il </a:t>
            </a:r>
            <a:r>
              <a:rPr lang="fr-FR"/>
              <a:t>appartient aux examinateurs de chaque sous-épreuve de l'épreuve de contrôle d'élaborer plusieurs sujets pour permettre au candidat de tirer au sort un sujet dans la discipline choisie (à minima 3).</a:t>
            </a:r>
          </a:p>
          <a:p>
            <a:r>
              <a:rPr lang="fr-FR"/>
              <a:t>Des ressources: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La grille de répartition des programmes par groupement.</a:t>
            </a:r>
          </a:p>
          <a:p>
            <a:pPr marL="530352" lvl="1" indent="0">
              <a:buNone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endParaRPr lang="fr-FR"/>
          </a:p>
          <a:p>
            <a:pPr lvl="1">
              <a:buFont typeface="Wingdings" panose="05000000000000000000" pitchFamily="2" charset="2"/>
              <a:buChar char="Ø"/>
            </a:pPr>
            <a:r>
              <a:rPr lang="fr-FR"/>
              <a:t>Un exemple (sujet 0 à ne pas diffuser ni à utiliser avec les candidats)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AA1365-FC7C-4787-BFA8-0DDC11C0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3007887"/>
            <a:ext cx="7979557" cy="33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1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F8904-5ECB-4E7A-B016-441962EE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03998"/>
            <a:ext cx="11232000" cy="960001"/>
          </a:xfrm>
        </p:spPr>
        <p:txBody>
          <a:bodyPr/>
          <a:lstStyle/>
          <a:p>
            <a:r>
              <a:rPr lang="fr-FR"/>
              <a:t>Conception des sujets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836A37-D476-4A68-B3A8-C08CB9C7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5371" y="2063999"/>
            <a:ext cx="11232000" cy="3432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chemeClr val="tx1"/>
                </a:solidFill>
              </a:rPr>
              <a:t>● Un contexte</a:t>
            </a:r>
          </a:p>
          <a:p>
            <a:pPr marL="0" indent="0">
              <a:buNone/>
            </a:pPr>
            <a:r>
              <a:rPr lang="fr-FR">
                <a:solidFill>
                  <a:schemeClr val="tx1"/>
                </a:solidFill>
              </a:rPr>
              <a:t>● Une problématique</a:t>
            </a:r>
          </a:p>
          <a:p>
            <a:pPr marL="0" indent="0">
              <a:buNone/>
            </a:pPr>
            <a:r>
              <a:rPr lang="fr-FR">
                <a:solidFill>
                  <a:schemeClr val="tx1"/>
                </a:solidFill>
              </a:rPr>
              <a:t>● Une illustration si nécessaire</a:t>
            </a:r>
          </a:p>
          <a:p>
            <a:pPr marL="0" indent="0">
              <a:buNone/>
            </a:pPr>
            <a:r>
              <a:rPr lang="fr-FR">
                <a:solidFill>
                  <a:schemeClr val="tx1"/>
                </a:solidFill>
              </a:rPr>
              <a:t>● L’évaluateur prévoit une série de questions lors de l’entretien lui permettant d’orienter le candidat vers la réponse à la problématique.</a:t>
            </a:r>
          </a:p>
          <a:p>
            <a:pPr marL="0" indent="0">
              <a:buNone/>
            </a:pPr>
            <a:endParaRPr lang="fr-FR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>
                <a:solidFill>
                  <a:schemeClr val="tx1"/>
                </a:solidFill>
              </a:rPr>
              <a:t>L’évaluateur pourra intégrer des questions en lien avec les « mesures et incertitudes », « la sécurité », « le développement durable » et « l’algorithmie ».</a:t>
            </a:r>
          </a:p>
        </p:txBody>
      </p:sp>
    </p:spTree>
    <p:extLst>
      <p:ext uri="{BB962C8B-B14F-4D97-AF65-F5344CB8AC3E}">
        <p14:creationId xmlns:p14="http://schemas.microsoft.com/office/powerpoint/2010/main" val="12795693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2049E-9FC8-4254-95FF-9548F98F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338"/>
          </a:xfrm>
        </p:spPr>
        <p:txBody>
          <a:bodyPr/>
          <a:lstStyle/>
          <a:p>
            <a:r>
              <a:rPr lang="fr-FR"/>
              <a:t>Proposition de trame de sujet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3BF9F-1CD0-7866-11BD-0F3E248E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88" y="1608017"/>
            <a:ext cx="5488197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7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706A7-02BB-420F-A6F8-A87A358D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92" y="105508"/>
            <a:ext cx="9601200" cy="1485900"/>
          </a:xfrm>
        </p:spPr>
        <p:txBody>
          <a:bodyPr/>
          <a:lstStyle/>
          <a:p>
            <a:r>
              <a:rPr lang="fr-FR"/>
              <a:t>Des exemples de sujet</a:t>
            </a:r>
            <a:br>
              <a:rPr lang="fr-FR"/>
            </a:br>
            <a:r>
              <a:rPr lang="fr-FR" sz="2400"/>
              <a:t>En Physique</a:t>
            </a:r>
          </a:p>
        </p:txBody>
      </p:sp>
      <p:pic>
        <p:nvPicPr>
          <p:cNvPr id="4" name="Image 3">
            <a:hlinkClick r:id="rId2" action="ppaction://hlinkfile"/>
            <a:extLst>
              <a:ext uri="{FF2B5EF4-FFF2-40B4-BE49-F238E27FC236}">
                <a16:creationId xmlns:a16="http://schemas.microsoft.com/office/drawing/2014/main" id="{0037CAC4-11AF-4228-A0EB-2C5F3AFC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77" y="1524475"/>
            <a:ext cx="5788269" cy="5072686"/>
          </a:xfrm>
          <a:prstGeom prst="rect">
            <a:avLst/>
          </a:prstGeom>
        </p:spPr>
      </p:pic>
      <p:pic>
        <p:nvPicPr>
          <p:cNvPr id="5" name="Image 4">
            <a:hlinkClick r:id="rId2" action="ppaction://hlinkfile"/>
            <a:extLst>
              <a:ext uri="{FF2B5EF4-FFF2-40B4-BE49-F238E27FC236}">
                <a16:creationId xmlns:a16="http://schemas.microsoft.com/office/drawing/2014/main" id="{E968345C-03F1-40CD-AC22-38FCBF35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802" y="1524475"/>
            <a:ext cx="4655433" cy="31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3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hlinkClick r:id="rId2" action="ppaction://hlinkfile"/>
            <a:extLst>
              <a:ext uri="{FF2B5EF4-FFF2-40B4-BE49-F238E27FC236}">
                <a16:creationId xmlns:a16="http://schemas.microsoft.com/office/drawing/2014/main" id="{4F368D9D-BCF6-4CC4-B3DF-3F8261AD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80" y="430090"/>
            <a:ext cx="4575298" cy="3433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F2BB40-000E-4E1F-B45F-05E866071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430090"/>
            <a:ext cx="5320209" cy="34335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300BBB-074E-4563-B466-57B49F68F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80" y="4326181"/>
            <a:ext cx="51530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49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706A7-02BB-420F-A6F8-A87A358D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92" y="105508"/>
            <a:ext cx="9601200" cy="1485900"/>
          </a:xfrm>
        </p:spPr>
        <p:txBody>
          <a:bodyPr/>
          <a:lstStyle/>
          <a:p>
            <a:r>
              <a:rPr lang="fr-FR"/>
              <a:t>Des exemples de sujet</a:t>
            </a:r>
            <a:br>
              <a:rPr lang="fr-FR"/>
            </a:br>
            <a:r>
              <a:rPr lang="fr-FR" sz="2400"/>
              <a:t>En Mathématiques</a:t>
            </a:r>
          </a:p>
        </p:txBody>
      </p:sp>
      <p:pic>
        <p:nvPicPr>
          <p:cNvPr id="3" name="Image 2">
            <a:hlinkClick r:id="rId2" action="ppaction://hlinkfile"/>
            <a:extLst>
              <a:ext uri="{FF2B5EF4-FFF2-40B4-BE49-F238E27FC236}">
                <a16:creationId xmlns:a16="http://schemas.microsoft.com/office/drawing/2014/main" id="{25A1B32F-05D5-4D6B-A014-2353971D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88" y="1721827"/>
            <a:ext cx="5591175" cy="4000500"/>
          </a:xfrm>
          <a:prstGeom prst="rect">
            <a:avLst/>
          </a:prstGeom>
        </p:spPr>
      </p:pic>
      <p:pic>
        <p:nvPicPr>
          <p:cNvPr id="6" name="Image 5">
            <a:hlinkClick r:id="rId2" action="ppaction://hlinkfile"/>
            <a:extLst>
              <a:ext uri="{FF2B5EF4-FFF2-40B4-BE49-F238E27FC236}">
                <a16:creationId xmlns:a16="http://schemas.microsoft.com/office/drawing/2014/main" id="{C87A5169-98B4-435A-90F8-2F112F4A0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271" y="1706821"/>
            <a:ext cx="5575360" cy="36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5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hlinkClick r:id="rId2" action="ppaction://hlinkfile"/>
            <a:extLst>
              <a:ext uri="{FF2B5EF4-FFF2-40B4-BE49-F238E27FC236}">
                <a16:creationId xmlns:a16="http://schemas.microsoft.com/office/drawing/2014/main" id="{DB68A7A4-BD66-471A-B2E1-23D27B32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41" y="138112"/>
            <a:ext cx="54578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76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9E53-029A-0474-230D-C7F23E140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A264109-AA0F-46B1-C53D-F368D63D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Organisations</a:t>
            </a:r>
          </a:p>
        </p:txBody>
      </p:sp>
    </p:spTree>
    <p:extLst>
      <p:ext uri="{BB962C8B-B14F-4D97-AF65-F5344CB8AC3E}">
        <p14:creationId xmlns:p14="http://schemas.microsoft.com/office/powerpoint/2010/main" val="42342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Calendrier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444789" cy="187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/>
              <a:t>Publication des résultats du bac pro :  4 juillet 2025 entre 11h et 13h</a:t>
            </a:r>
            <a:endParaRPr lang="en-US"/>
          </a:p>
          <a:p>
            <a:pPr marL="383540" indent="-383540"/>
            <a:r>
              <a:rPr lang="fr-FR"/>
              <a:t>Passation des épreuves de contrôle : du 7 au 8 juillet 2025 inclus</a:t>
            </a:r>
          </a:p>
          <a:p>
            <a:pPr marL="383540" indent="-383540"/>
            <a:r>
              <a:rPr lang="fr-FR"/>
              <a:t>Résultats des épreuves de contrôle le </a:t>
            </a:r>
            <a:r>
              <a:rPr lang="fr-FR">
                <a:ea typeface="+mn-lt"/>
                <a:cs typeface="+mn-lt"/>
              </a:rPr>
              <a:t>10 juillet 2025 à 14h00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163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B356-FA3F-9FFF-478A-B8DB2791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90671" cy="5662788"/>
          </a:xfrm>
        </p:spPr>
        <p:txBody>
          <a:bodyPr/>
          <a:lstStyle/>
          <a:p>
            <a:r>
              <a:rPr lang="en-US"/>
              <a:t>Ordre du jour de la </a:t>
            </a:r>
            <a:r>
              <a:rPr lang="en-US" err="1"/>
              <a:t>journée</a:t>
            </a:r>
            <a:r>
              <a:rPr lang="en-US"/>
              <a:t> de formation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F3DE616-458E-F2D7-44DC-49CB4A909C88}"/>
              </a:ext>
            </a:extLst>
          </p:cNvPr>
          <p:cNvSpPr txBox="1">
            <a:spLocks/>
          </p:cNvSpPr>
          <p:nvPr/>
        </p:nvSpPr>
        <p:spPr>
          <a:xfrm>
            <a:off x="1286933" y="1552222"/>
            <a:ext cx="9601200" cy="48796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860" lvl="1" indent="0">
              <a:spcAft>
                <a:spcPts val="600"/>
              </a:spcAft>
              <a:buNone/>
            </a:pPr>
            <a:r>
              <a:rPr lang="fr-FR" altLang="fr-FR" i="0"/>
              <a:t>  </a:t>
            </a:r>
            <a:r>
              <a:rPr lang="fr-FR" altLang="fr-FR" b="1" i="0"/>
              <a:t> Objectif : Créer des sujets pour les ECT</a:t>
            </a:r>
          </a:p>
          <a:p>
            <a:pPr marL="530860" lvl="1" indent="0">
              <a:spcAft>
                <a:spcPts val="600"/>
              </a:spcAft>
              <a:buNone/>
            </a:pPr>
            <a:r>
              <a:rPr lang="fr-FR" altLang="fr-FR" i="0"/>
              <a:t>Brefs rappels du cadre de l'épreuve </a:t>
            </a:r>
            <a:endParaRPr lang="fr-FR"/>
          </a:p>
          <a:p>
            <a:pPr marL="530860" lvl="1" indent="0">
              <a:spcAft>
                <a:spcPts val="600"/>
              </a:spcAft>
              <a:buNone/>
            </a:pPr>
            <a:r>
              <a:rPr lang="fr-FR" altLang="fr-FR" i="0"/>
              <a:t>Consignes aux concepteurs </a:t>
            </a:r>
          </a:p>
          <a:p>
            <a:pPr marL="530860" lvl="1" indent="0">
              <a:spcAft>
                <a:spcPts val="600"/>
              </a:spcAft>
              <a:buNone/>
            </a:pPr>
            <a:r>
              <a:rPr lang="fr-FR" altLang="fr-FR" i="0"/>
              <a:t>Organisation en deux phases de conception :</a:t>
            </a:r>
          </a:p>
          <a:p>
            <a:pPr marL="530860" lvl="1" indent="0">
              <a:spcAft>
                <a:spcPts val="600"/>
              </a:spcAft>
              <a:buNone/>
            </a:pPr>
            <a:r>
              <a:rPr lang="fr-FR" altLang="fr-FR" i="0"/>
              <a:t>   Phase 1 :</a:t>
            </a:r>
          </a:p>
          <a:p>
            <a:pPr lvl="1" indent="-383540">
              <a:spcAft>
                <a:spcPts val="600"/>
              </a:spcAft>
              <a:buFont typeface="Calibri" panose="020B0503020102020204" pitchFamily="34" charset="0"/>
              <a:buChar char="-"/>
            </a:pPr>
            <a:r>
              <a:rPr lang="fr-FR" altLang="fr-FR" i="0"/>
              <a:t>Interrogateurs des centres ayant que du groupement C: travaillent sur les sujets de mathématiques</a:t>
            </a:r>
          </a:p>
          <a:p>
            <a:pPr lvl="1" indent="-383540">
              <a:spcAft>
                <a:spcPts val="600"/>
              </a:spcAft>
              <a:buFont typeface="Calibri" panose="020B0503020102020204" pitchFamily="34" charset="0"/>
              <a:buChar char="-"/>
            </a:pPr>
            <a:r>
              <a:rPr lang="fr-FR" altLang="fr-FR" i="0"/>
              <a:t>Autres travaillent sur la science physique</a:t>
            </a:r>
          </a:p>
          <a:p>
            <a:pPr marL="530860" lvl="1" indent="0">
              <a:spcAft>
                <a:spcPts val="600"/>
              </a:spcAft>
              <a:buNone/>
            </a:pPr>
            <a:r>
              <a:rPr lang="fr-FR" altLang="fr-FR" i="0"/>
              <a:t>   Phase 2 : </a:t>
            </a:r>
          </a:p>
          <a:p>
            <a:pPr lvl="1" indent="-383540">
              <a:spcAft>
                <a:spcPts val="600"/>
              </a:spcAft>
              <a:buFont typeface="Calibri" panose="020B0503020102020204" pitchFamily="34" charset="0"/>
              <a:buChar char="-"/>
            </a:pPr>
            <a:r>
              <a:rPr lang="fr-FR" altLang="fr-FR" i="0"/>
              <a:t>Temps commun et réajustement en fonction des besoins</a:t>
            </a:r>
          </a:p>
          <a:p>
            <a:pPr lvl="1" indent="-383540">
              <a:spcAft>
                <a:spcPts val="600"/>
              </a:spcAft>
              <a:buFont typeface="Calibri" panose="020B0503020102020204" pitchFamily="34" charset="0"/>
              <a:buChar char="-"/>
            </a:pPr>
            <a:r>
              <a:rPr lang="fr-FR" altLang="fr-FR" i="0"/>
              <a:t>Fin des travaux : dépôt des sujets finalisés sur espace partagé</a:t>
            </a:r>
          </a:p>
          <a:p>
            <a:pPr lvl="1" indent="-383540">
              <a:spcAft>
                <a:spcPts val="600"/>
              </a:spcAft>
              <a:buFont typeface="Calibri" panose="020B0503020102020204" pitchFamily="34" charset="0"/>
              <a:buChar char="-"/>
            </a:pPr>
            <a:endParaRPr lang="fr-FR" altLang="fr-FR" i="0"/>
          </a:p>
          <a:p>
            <a:pPr lvl="1" indent="-383540">
              <a:spcAft>
                <a:spcPts val="600"/>
              </a:spcAft>
              <a:buFont typeface="Calibri" panose="020B0503020102020204" pitchFamily="34" charset="0"/>
              <a:buChar char="-"/>
            </a:pPr>
            <a:endParaRPr lang="fr-FR" altLang="fr-FR" i="0"/>
          </a:p>
          <a:p>
            <a:pPr marL="530860" lvl="1" indent="0">
              <a:spcAft>
                <a:spcPts val="600"/>
              </a:spcAft>
              <a:buNone/>
            </a:pPr>
            <a:endParaRPr lang="fr-FR" altLang="fr-FR" i="0"/>
          </a:p>
          <a:p>
            <a:pPr marL="383540" indent="-38354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6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coordonnées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E69EA8-950E-42AE-A90B-ED768ED1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371" y="640452"/>
            <a:ext cx="6066972" cy="6217548"/>
          </a:xfrm>
        </p:spPr>
        <p:txBody>
          <a:bodyPr>
            <a:normAutofit fontScale="92500" lnSpcReduction="10000"/>
          </a:bodyPr>
          <a:lstStyle/>
          <a:p>
            <a:pPr algn="ctr" fontAlgn="base"/>
            <a:r>
              <a:rPr lang="fr-FR" b="1"/>
              <a:t>Laure GATEPAILLE</a:t>
            </a:r>
            <a:r>
              <a:rPr lang="en-US"/>
              <a:t>​</a:t>
            </a:r>
          </a:p>
          <a:p>
            <a:pPr marL="0" indent="0" algn="ctr" fontAlgn="base">
              <a:buNone/>
            </a:pPr>
            <a:r>
              <a:rPr lang="fr-FR" u="sng">
                <a:hlinkClick r:id="rId2"/>
              </a:rPr>
              <a:t>Laure.gatepaille@ac-versailles.fr</a:t>
            </a:r>
            <a:r>
              <a:rPr lang="fr-FR"/>
              <a:t>​</a:t>
            </a:r>
          </a:p>
          <a:p>
            <a:pPr marL="0" indent="0" algn="ctr" fontAlgn="base">
              <a:buNone/>
            </a:pPr>
            <a:r>
              <a:rPr lang="fr-FR"/>
              <a:t>06 08 94 96 43</a:t>
            </a:r>
            <a:r>
              <a:rPr lang="en-US"/>
              <a:t>​</a:t>
            </a:r>
          </a:p>
          <a:p>
            <a:pPr algn="ctr" fontAlgn="base"/>
            <a:r>
              <a:rPr lang="fr-FR" b="1"/>
              <a:t>Nadia </a:t>
            </a:r>
            <a:r>
              <a:rPr lang="fr-FR" b="1" err="1"/>
              <a:t>Belbachir</a:t>
            </a:r>
            <a:r>
              <a:rPr lang="fr-FR" b="1"/>
              <a:t> </a:t>
            </a:r>
            <a:r>
              <a:rPr lang="en-US"/>
              <a:t>​</a:t>
            </a:r>
          </a:p>
          <a:p>
            <a:pPr marL="0" indent="0" algn="ctr" fontAlgn="base">
              <a:buNone/>
            </a:pPr>
            <a:r>
              <a:rPr lang="fr-FR" u="sng">
                <a:hlinkClick r:id="rId3"/>
              </a:rPr>
              <a:t>Nadia.belbachir@ac-versailles.fr</a:t>
            </a:r>
            <a:r>
              <a:rPr lang="fr-FR"/>
              <a:t>​</a:t>
            </a:r>
          </a:p>
          <a:p>
            <a:pPr marL="0" indent="0" algn="ctr" fontAlgn="base">
              <a:buNone/>
            </a:pPr>
            <a:r>
              <a:rPr lang="fr-FR"/>
              <a:t>07 78 05 49 00</a:t>
            </a:r>
            <a:r>
              <a:rPr lang="en-US"/>
              <a:t>​</a:t>
            </a:r>
          </a:p>
          <a:p>
            <a:pPr algn="ctr" fontAlgn="base"/>
            <a:r>
              <a:rPr lang="fr-FR" b="1"/>
              <a:t>Olympe Cresson</a:t>
            </a:r>
            <a:endParaRPr lang="en-US"/>
          </a:p>
          <a:p>
            <a:pPr marL="0" indent="0" algn="ctr" fontAlgn="base">
              <a:buNone/>
            </a:pPr>
            <a:r>
              <a:rPr lang="fr-FR" u="sng">
                <a:hlinkClick r:id="rId4"/>
              </a:rPr>
              <a:t>Olympe.cresson@ac-versailles.fr</a:t>
            </a:r>
            <a:r>
              <a:rPr lang="fr-FR"/>
              <a:t>​</a:t>
            </a:r>
          </a:p>
          <a:p>
            <a:pPr marL="0" indent="0" algn="ctr" fontAlgn="base">
              <a:buNone/>
            </a:pPr>
            <a:r>
              <a:rPr lang="fr-FR"/>
              <a:t>06 46 35 19 78</a:t>
            </a:r>
          </a:p>
          <a:p>
            <a:pPr algn="ctr" fontAlgn="base"/>
            <a:r>
              <a:rPr lang="fr-FR" b="1"/>
              <a:t>Charly </a:t>
            </a:r>
            <a:r>
              <a:rPr lang="fr-FR" b="1" err="1"/>
              <a:t>Orsonneau</a:t>
            </a:r>
            <a:endParaRPr lang="fr-FR" b="1"/>
          </a:p>
          <a:p>
            <a:pPr marL="0" indent="0" algn="ctr" fontAlgn="base">
              <a:buNone/>
            </a:pPr>
            <a:r>
              <a:rPr lang="fr-FR" u="sng">
                <a:hlinkClick r:id="rId4"/>
              </a:rPr>
              <a:t>Charly.orsonneau@ac-versailles.fr</a:t>
            </a:r>
            <a:r>
              <a:rPr lang="fr-FR"/>
              <a:t>​</a:t>
            </a:r>
          </a:p>
          <a:p>
            <a:pPr marL="0" indent="0" algn="ctr" fontAlgn="base">
              <a:buNone/>
            </a:pPr>
            <a:r>
              <a:rPr lang="fr-FR"/>
              <a:t>06 72 17 77 88</a:t>
            </a:r>
          </a:p>
          <a:p>
            <a:pPr algn="ctr" fontAlgn="base"/>
            <a:r>
              <a:rPr lang="fr-FR" b="1"/>
              <a:t>Frédéric TEULAT </a:t>
            </a:r>
            <a:r>
              <a:rPr lang="en-US"/>
              <a:t>​</a:t>
            </a:r>
          </a:p>
          <a:p>
            <a:pPr marL="0" indent="0" algn="ctr" fontAlgn="base">
              <a:buNone/>
            </a:pPr>
            <a:r>
              <a:rPr lang="fr-FR" u="sng">
                <a:hlinkClick r:id="rId5"/>
              </a:rPr>
              <a:t>Frederic.teulat@ac-versailles.fr</a:t>
            </a:r>
            <a:r>
              <a:rPr lang="fr-FR"/>
              <a:t>​</a:t>
            </a:r>
          </a:p>
          <a:p>
            <a:pPr marL="0" indent="0" algn="ctr" fontAlgn="base">
              <a:buNone/>
            </a:pPr>
            <a:r>
              <a:rPr lang="fr-FR"/>
              <a:t>06 60 37 13 67</a:t>
            </a:r>
            <a:r>
              <a:rPr lang="en-US"/>
              <a:t>​</a:t>
            </a: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3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9982666" y="6533333"/>
            <a:ext cx="169335" cy="16933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19" name="Titre 9"/>
          <p:cNvSpPr txBox="1">
            <a:spLocks noGrp="1"/>
          </p:cNvSpPr>
          <p:nvPr>
            <p:ph type="title"/>
          </p:nvPr>
        </p:nvSpPr>
        <p:spPr>
          <a:xfrm>
            <a:off x="960000" y="445087"/>
            <a:ext cx="11232000" cy="960001"/>
          </a:xfrm>
          <a:prstGeom prst="rect">
            <a:avLst/>
          </a:prstGeom>
        </p:spPr>
        <p:txBody>
          <a:bodyPr/>
          <a:lstStyle/>
          <a:p>
            <a:r>
              <a:rPr lang="fr-FR" sz="4400"/>
              <a:t>Epreuve de contrôle : pour qui ?</a:t>
            </a:r>
            <a:endParaRPr sz="4400"/>
          </a:p>
        </p:txBody>
      </p:sp>
      <p:sp>
        <p:nvSpPr>
          <p:cNvPr id="120" name="ZoneTexte 14"/>
          <p:cNvSpPr txBox="1"/>
          <p:nvPr/>
        </p:nvSpPr>
        <p:spPr>
          <a:xfrm>
            <a:off x="960000" y="1215260"/>
            <a:ext cx="11158711" cy="37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0959" rIns="60959">
            <a:spAutoFit/>
          </a:bodyPr>
          <a:lstStyle/>
          <a:p>
            <a:pPr algn="just">
              <a:spcBef>
                <a:spcPts val="1600"/>
              </a:spcBef>
              <a:defRPr sz="1400" b="1"/>
            </a:pPr>
            <a:r>
              <a:rPr lang="fr-FR" sz="1867"/>
              <a:t>Sont autorisés à se présenter à l’épreuve de contrôle :</a:t>
            </a:r>
          </a:p>
        </p:txBody>
      </p:sp>
      <p:grpSp>
        <p:nvGrpSpPr>
          <p:cNvPr id="123" name="Grouper"/>
          <p:cNvGrpSpPr/>
          <p:nvPr/>
        </p:nvGrpSpPr>
        <p:grpSpPr>
          <a:xfrm>
            <a:off x="730862" y="2455514"/>
            <a:ext cx="5603975" cy="2477276"/>
            <a:chOff x="0" y="0"/>
            <a:chExt cx="3060000" cy="719999"/>
          </a:xfrm>
        </p:grpSpPr>
        <p:sp>
          <p:nvSpPr>
            <p:cNvPr id="121" name="Figure"/>
            <p:cNvSpPr/>
            <p:nvPr/>
          </p:nvSpPr>
          <p:spPr>
            <a:xfrm>
              <a:off x="-1" y="0"/>
              <a:ext cx="3060002" cy="72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653"/>
                  </a:lnTo>
                  <a:lnTo>
                    <a:pt x="209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22" name="Triangle"/>
            <p:cNvSpPr/>
            <p:nvPr/>
          </p:nvSpPr>
          <p:spPr>
            <a:xfrm>
              <a:off x="2961770" y="621770"/>
              <a:ext cx="98231" cy="98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124" name="Livret scolaire pour l’examen du baccalauréat professionnel"/>
          <p:cNvSpPr txBox="1"/>
          <p:nvPr/>
        </p:nvSpPr>
        <p:spPr>
          <a:xfrm>
            <a:off x="613092" y="2871428"/>
            <a:ext cx="5531132" cy="1559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z="1867"/>
              <a:t>Les candidats qui ont obtenu une moyenne générale au moins égale à 8 et inférieure à 10 sur 20  ainsi qu’une note moyenne au moins égale à 10 sur 20 aux épreuves professionnelles définies pour chaque spécialité de baccalauréat professionnel </a:t>
            </a:r>
            <a:endParaRPr sz="1867"/>
          </a:p>
        </p:txBody>
      </p:sp>
      <p:sp>
        <p:nvSpPr>
          <p:cNvPr id="131" name="ZoneTexte 7"/>
          <p:cNvSpPr txBox="1"/>
          <p:nvPr/>
        </p:nvSpPr>
        <p:spPr>
          <a:xfrm>
            <a:off x="780105" y="5869046"/>
            <a:ext cx="11158711" cy="54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0959" rIns="60959">
            <a:spAutoFit/>
          </a:bodyPr>
          <a:lstStyle>
            <a:lvl1pPr algn="ctr">
              <a:spcBef>
                <a:spcPts val="600"/>
              </a:spcBef>
              <a:defRPr sz="1100" i="1" u="sng">
                <a:uFill>
                  <a:solidFill>
                    <a:srgbClr val="000000"/>
                  </a:solidFill>
                </a:uFill>
                <a:hlinkClick r:id="" action="ppaction://noaction"/>
              </a:defRPr>
            </a:lvl1pPr>
          </a:lstStyle>
          <a:p>
            <a:pPr>
              <a:defRPr u="none">
                <a:uFillTx/>
              </a:defRPr>
            </a:pPr>
            <a:r>
              <a:rPr lang="fr-FR" sz="1467">
                <a:hlinkClick r:id="rId2"/>
              </a:rPr>
              <a:t>Décret n° 2021-1524 du 25 novembre 2021 portant modification des dispositions du code de l’éducation relatives à l’épreuve de contrôle au baccalauréat professionnel</a:t>
            </a:r>
            <a:endParaRPr sz="1467"/>
          </a:p>
        </p:txBody>
      </p:sp>
      <p:grpSp>
        <p:nvGrpSpPr>
          <p:cNvPr id="16" name="Grouper">
            <a:extLst>
              <a:ext uri="{FF2B5EF4-FFF2-40B4-BE49-F238E27FC236}">
                <a16:creationId xmlns:a16="http://schemas.microsoft.com/office/drawing/2014/main" id="{EE0E5767-E826-41B8-90F0-F91F54F9E3EB}"/>
              </a:ext>
            </a:extLst>
          </p:cNvPr>
          <p:cNvGrpSpPr/>
          <p:nvPr/>
        </p:nvGrpSpPr>
        <p:grpSpPr>
          <a:xfrm>
            <a:off x="6514736" y="2455514"/>
            <a:ext cx="5603975" cy="2477281"/>
            <a:chOff x="0" y="0"/>
            <a:chExt cx="3060000" cy="719999"/>
          </a:xfrm>
        </p:grpSpPr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C0F8CCF8-23F1-4A57-89AE-1937329335F8}"/>
                </a:ext>
              </a:extLst>
            </p:cNvPr>
            <p:cNvSpPr/>
            <p:nvPr/>
          </p:nvSpPr>
          <p:spPr>
            <a:xfrm>
              <a:off x="-1" y="0"/>
              <a:ext cx="3060002" cy="72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653"/>
                  </a:lnTo>
                  <a:lnTo>
                    <a:pt x="209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8" name="Triangle">
              <a:extLst>
                <a:ext uri="{FF2B5EF4-FFF2-40B4-BE49-F238E27FC236}">
                  <a16:creationId xmlns:a16="http://schemas.microsoft.com/office/drawing/2014/main" id="{DFA1B7E8-AF16-4E9A-A861-D5D10662D1C7}"/>
                </a:ext>
              </a:extLst>
            </p:cNvPr>
            <p:cNvSpPr/>
            <p:nvPr/>
          </p:nvSpPr>
          <p:spPr>
            <a:xfrm>
              <a:off x="2961770" y="621770"/>
              <a:ext cx="98231" cy="98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129" name="Définition par baccalauréat professionnel des compétences évaluées en enseignement de spécialité"/>
          <p:cNvSpPr txBox="1"/>
          <p:nvPr/>
        </p:nvSpPr>
        <p:spPr>
          <a:xfrm>
            <a:off x="6731481" y="2914298"/>
            <a:ext cx="5207335" cy="1559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z="1867"/>
              <a:t>Les candidats ayant obtenu une moyenne générale au moins égale à 8 et inférieure à 10 et qui bénéficient d'une dispense de l'ensemble des unités correspondant aux épreuves professionnelles définies</a:t>
            </a:r>
            <a:endParaRPr sz="1867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9982666" y="6533333"/>
            <a:ext cx="169335" cy="1693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19" name="Titre 9"/>
          <p:cNvSpPr txBox="1">
            <a:spLocks noGrp="1"/>
          </p:cNvSpPr>
          <p:nvPr>
            <p:ph type="title"/>
          </p:nvPr>
        </p:nvSpPr>
        <p:spPr>
          <a:xfrm>
            <a:off x="960000" y="280634"/>
            <a:ext cx="11232000" cy="65773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sz="4400"/>
              <a:t>Epreuve de contrôle : les épreuves</a:t>
            </a:r>
            <a:endParaRPr sz="440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033235F2-5F0F-43B1-B6D0-04CAA7F81A47}"/>
              </a:ext>
            </a:extLst>
          </p:cNvPr>
          <p:cNvSpPr/>
          <p:nvPr/>
        </p:nvSpPr>
        <p:spPr>
          <a:xfrm>
            <a:off x="1261608" y="1859335"/>
            <a:ext cx="4744233" cy="1510869"/>
          </a:xfrm>
          <a:prstGeom prst="rect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9" name="Module de préparation…">
            <a:extLst>
              <a:ext uri="{FF2B5EF4-FFF2-40B4-BE49-F238E27FC236}">
                <a16:creationId xmlns:a16="http://schemas.microsoft.com/office/drawing/2014/main" id="{673676B5-E4A5-4F85-A55B-77CE02A7C41A}"/>
              </a:ext>
            </a:extLst>
          </p:cNvPr>
          <p:cNvSpPr txBox="1"/>
          <p:nvPr/>
        </p:nvSpPr>
        <p:spPr>
          <a:xfrm>
            <a:off x="1383526" y="1908122"/>
            <a:ext cx="4500396" cy="1559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rPr lang="fr-FR" sz="1867" b="1" u="sng"/>
              <a:t>Pour la 1</a:t>
            </a:r>
            <a:r>
              <a:rPr lang="fr-FR" sz="1867" b="1" u="sng" baseline="30000"/>
              <a:t>ère</a:t>
            </a:r>
            <a:r>
              <a:rPr lang="fr-FR" sz="1867" b="1" u="sng"/>
              <a:t> sous-épreuve :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rPr lang="fr-FR" sz="1867"/>
              <a:t>mathématiques ou physique-chimie 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rPr lang="fr-FR" sz="1850"/>
              <a:t>ou économie-gestion ou économie-droit ou prévention santé environnement, selon la spécialité concernée</a:t>
            </a:r>
            <a:endParaRPr sz="185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B6D6DACF-4D49-4C8B-819A-E0AA5D3E134E}"/>
              </a:ext>
            </a:extLst>
          </p:cNvPr>
          <p:cNvSpPr/>
          <p:nvPr/>
        </p:nvSpPr>
        <p:spPr>
          <a:xfrm>
            <a:off x="6300736" y="1859335"/>
            <a:ext cx="4744233" cy="1510869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2" name="Module de préparation…">
            <a:extLst>
              <a:ext uri="{FF2B5EF4-FFF2-40B4-BE49-F238E27FC236}">
                <a16:creationId xmlns:a16="http://schemas.microsoft.com/office/drawing/2014/main" id="{42BB54A5-5896-4999-83EB-195A6E294715}"/>
              </a:ext>
            </a:extLst>
          </p:cNvPr>
          <p:cNvSpPr txBox="1"/>
          <p:nvPr/>
        </p:nvSpPr>
        <p:spPr>
          <a:xfrm>
            <a:off x="6416725" y="1951498"/>
            <a:ext cx="4526941" cy="1272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rPr lang="fr-FR" sz="1867" b="1" u="sng"/>
              <a:t>Pour la 2</a:t>
            </a:r>
            <a:r>
              <a:rPr lang="fr-FR" sz="1867" b="1" u="sng" baseline="30000"/>
              <a:t>nde</a:t>
            </a:r>
            <a:r>
              <a:rPr lang="fr-FR" sz="1867" b="1" u="sng"/>
              <a:t> sous-épreuve :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rPr lang="fr-FR" sz="1867"/>
              <a:t>français 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rPr lang="fr-FR" sz="1867"/>
              <a:t>ou histoire-géographie et enseignement moral et civique</a:t>
            </a:r>
            <a:endParaRPr sz="1867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7D4FDAC-2774-4B2D-B735-9852E2197677}"/>
              </a:ext>
            </a:extLst>
          </p:cNvPr>
          <p:cNvSpPr txBox="1"/>
          <p:nvPr/>
        </p:nvSpPr>
        <p:spPr>
          <a:xfrm>
            <a:off x="912965" y="1087725"/>
            <a:ext cx="11279035" cy="66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rIns="60959">
            <a:spAutoFit/>
          </a:bodyPr>
          <a:lstStyle/>
          <a:p>
            <a:pPr algn="just">
              <a:spcBef>
                <a:spcPts val="800"/>
              </a:spcBef>
              <a:defRPr sz="1400"/>
            </a:pPr>
            <a:r>
              <a:rPr lang="fr-FR" sz="1867"/>
              <a:t>L’épreuve de contrôle comporte deux sous-épreuves portant sur des compétences évaluées par les épreuves obligatoires de la spécialité concernée en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1523B6-55C2-43BE-A77A-CB46DAC3D7BA}"/>
              </a:ext>
            </a:extLst>
          </p:cNvPr>
          <p:cNvSpPr txBox="1"/>
          <p:nvPr/>
        </p:nvSpPr>
        <p:spPr>
          <a:xfrm>
            <a:off x="800725" y="3756555"/>
            <a:ext cx="11232000" cy="66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rIns="60959">
            <a:spAutoFit/>
          </a:bodyPr>
          <a:lstStyle/>
          <a:p>
            <a:pPr algn="just">
              <a:spcBef>
                <a:spcPts val="800"/>
              </a:spcBef>
              <a:defRPr sz="1400"/>
            </a:pPr>
            <a:r>
              <a:rPr lang="fr-FR" sz="1867"/>
              <a:t>Chaque sous-épreuve consiste en une </a:t>
            </a:r>
            <a:r>
              <a:rPr lang="fr-FR" sz="1867" b="1"/>
              <a:t>interrogation orale</a:t>
            </a:r>
            <a:r>
              <a:rPr lang="fr-FR" sz="1867"/>
              <a:t>, d’une </a:t>
            </a:r>
            <a:r>
              <a:rPr lang="fr-FR" sz="1867" b="1"/>
              <a:t>durée de quinze minutes</a:t>
            </a:r>
            <a:r>
              <a:rPr lang="fr-FR" sz="1867"/>
              <a:t>, menée par un enseignant de la discipline concernée et </a:t>
            </a:r>
            <a:r>
              <a:rPr lang="fr-FR" sz="1867" b="1"/>
              <a:t>notée sur 20 points</a:t>
            </a:r>
            <a:r>
              <a:rPr lang="fr-FR" sz="1867"/>
              <a:t>.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CA22AAA-DC1F-4027-B21C-8E3127988912}"/>
              </a:ext>
            </a:extLst>
          </p:cNvPr>
          <p:cNvSpPr txBox="1"/>
          <p:nvPr/>
        </p:nvSpPr>
        <p:spPr>
          <a:xfrm>
            <a:off x="800725" y="4712245"/>
            <a:ext cx="11195355" cy="191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rIns="60959">
            <a:spAutoFit/>
          </a:bodyPr>
          <a:lstStyle/>
          <a:p>
            <a:pPr algn="just">
              <a:spcBef>
                <a:spcPts val="800"/>
              </a:spcBef>
              <a:defRPr sz="1400"/>
            </a:pPr>
            <a:r>
              <a:rPr lang="fr-FR" sz="1867"/>
              <a:t>Dans la première sous-épreuve de l'oral de contrôle, le choix est réalisé, au moment de l'inscription à l'oral de contrôle, parmi les disciplines qui sont celles qui font déjà l'objet d'une évaluation dans la spécialité du baccalauréat professionnel visée.</a:t>
            </a:r>
          </a:p>
          <a:p>
            <a:pPr algn="just">
              <a:spcBef>
                <a:spcPts val="800"/>
              </a:spcBef>
              <a:defRPr sz="1400"/>
            </a:pPr>
            <a:r>
              <a:rPr lang="fr-FR" sz="1867"/>
              <a:t>Pour chaque sous-épreuve, le candidat est appelé à traiter un sujet tiré au sort, dans la discipline qu’il a choisie, préalablement préparé pendant une durée de quinze minutes. Il peut s’agir, pour chaque sujet, d’une question ou d’un document simple à commenter.</a:t>
            </a:r>
          </a:p>
        </p:txBody>
      </p:sp>
      <p:sp>
        <p:nvSpPr>
          <p:cNvPr id="27" name="ZoneTexte 7">
            <a:extLst>
              <a:ext uri="{FF2B5EF4-FFF2-40B4-BE49-F238E27FC236}">
                <a16:creationId xmlns:a16="http://schemas.microsoft.com/office/drawing/2014/main" id="{2FF654A7-8446-467C-A1E7-655505ABB1BC}"/>
              </a:ext>
            </a:extLst>
          </p:cNvPr>
          <p:cNvSpPr txBox="1"/>
          <p:nvPr/>
        </p:nvSpPr>
        <p:spPr>
          <a:xfrm>
            <a:off x="516644" y="6533333"/>
            <a:ext cx="11158711" cy="31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rIns="60959">
            <a:spAutoFit/>
          </a:bodyPr>
          <a:lstStyle>
            <a:lvl1pPr algn="ctr">
              <a:spcBef>
                <a:spcPts val="600"/>
              </a:spcBef>
              <a:defRPr sz="1100" i="1" u="sng">
                <a:uFill>
                  <a:solidFill>
                    <a:srgbClr val="000000"/>
                  </a:solidFill>
                </a:uFill>
                <a:hlinkClick r:id="" action="ppaction://noaction"/>
              </a:defRPr>
            </a:lvl1pPr>
          </a:lstStyle>
          <a:p>
            <a:pPr>
              <a:defRPr u="none">
                <a:uFillTx/>
              </a:defRPr>
            </a:pPr>
            <a:r>
              <a:rPr lang="fr-FR" sz="1467">
                <a:hlinkClick r:id="rId3"/>
              </a:rPr>
              <a:t>Arrêté du 25 novembre 2021 relatif à l’épreuve de contrôle au baccalauréat professionnel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14471109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C670586-E245-4F22-AFFC-47995E7D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3557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/>
              <a:t>15 centres de correction dans l’académie de Versailles</a:t>
            </a:r>
            <a:endParaRPr lang="en-US"/>
          </a:p>
          <a:p>
            <a:pPr marL="383540" indent="-383540"/>
            <a:r>
              <a:rPr lang="fr-FR"/>
              <a:t>Répartition par département: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Rectangle 3">
            <a:hlinkClick r:id="rId3" action="ppaction://hlinkfile"/>
            <a:extLst>
              <a:ext uri="{FF2B5EF4-FFF2-40B4-BE49-F238E27FC236}">
                <a16:creationId xmlns:a16="http://schemas.microsoft.com/office/drawing/2014/main" id="{7FCE11EE-670B-4E51-81CD-DE02591CCD73}"/>
              </a:ext>
            </a:extLst>
          </p:cNvPr>
          <p:cNvSpPr/>
          <p:nvPr/>
        </p:nvSpPr>
        <p:spPr>
          <a:xfrm>
            <a:off x="1353188" y="5802868"/>
            <a:ext cx="481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LIEN de la liste des centres avec les spécialités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BABF64F-027E-C1E4-F594-03987DA6F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93205"/>
              </p:ext>
            </p:extLst>
          </p:nvPr>
        </p:nvGraphicFramePr>
        <p:xfrm>
          <a:off x="1901371" y="3106222"/>
          <a:ext cx="8128000" cy="1762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3232546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21348135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5912975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668454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892820547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Département</a:t>
                      </a:r>
                      <a:endParaRPr lang="fr-FR" sz="20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78</a:t>
                      </a:r>
                      <a:endParaRPr lang="fr-FR" sz="20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91</a:t>
                      </a:r>
                      <a:endParaRPr lang="fr-FR" sz="20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92</a:t>
                      </a:r>
                      <a:endParaRPr lang="fr-FR" sz="20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95</a:t>
                      </a:r>
                      <a:endParaRPr lang="fr-FR" sz="20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92266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Nombre de centre 2024</a:t>
                      </a:r>
                      <a:endParaRPr lang="fr-FR" sz="20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310744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Nombre de centre 2025</a:t>
                      </a:r>
                      <a:endParaRPr lang="fr-FR" sz="20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272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877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- 78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96F81F6-E6AE-5717-3407-C134B460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7636"/>
              </p:ext>
            </p:extLst>
          </p:nvPr>
        </p:nvGraphicFramePr>
        <p:xfrm>
          <a:off x="2176029" y="2493386"/>
          <a:ext cx="7839941" cy="2674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2111">
                  <a:extLst>
                    <a:ext uri="{9D8B030D-6E8A-4147-A177-3AD203B41FA5}">
                      <a16:colId xmlns:a16="http://schemas.microsoft.com/office/drawing/2014/main" val="3056109740"/>
                    </a:ext>
                  </a:extLst>
                </a:gridCol>
                <a:gridCol w="1358873">
                  <a:extLst>
                    <a:ext uri="{9D8B030D-6E8A-4147-A177-3AD203B41FA5}">
                      <a16:colId xmlns:a16="http://schemas.microsoft.com/office/drawing/2014/main" val="3199746495"/>
                    </a:ext>
                  </a:extLst>
                </a:gridCol>
                <a:gridCol w="1072000">
                  <a:extLst>
                    <a:ext uri="{9D8B030D-6E8A-4147-A177-3AD203B41FA5}">
                      <a16:colId xmlns:a16="http://schemas.microsoft.com/office/drawing/2014/main" val="3349825864"/>
                    </a:ext>
                  </a:extLst>
                </a:gridCol>
                <a:gridCol w="1256957">
                  <a:extLst>
                    <a:ext uri="{9D8B030D-6E8A-4147-A177-3AD203B41FA5}">
                      <a16:colId xmlns:a16="http://schemas.microsoft.com/office/drawing/2014/main" val="4242109658"/>
                    </a:ext>
                  </a:extLst>
                </a:gridCol>
              </a:tblGrid>
              <a:tr h="9302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Centre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d'examen</a:t>
                      </a:r>
                      <a:endParaRPr lang="en-US" dirty="0" err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Nb</a:t>
                      </a:r>
                      <a:br>
                        <a:rPr lang="fr-FR" sz="1100" u="none" strike="noStrike" dirty="0">
                          <a:effectLst/>
                        </a:rPr>
                      </a:br>
                      <a:r>
                        <a:rPr lang="fr-FR" sz="1100" u="none" strike="noStrike" dirty="0">
                          <a:effectLst/>
                        </a:rPr>
                        <a:t>examinateurs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Groupe Maths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Groupe </a:t>
                      </a:r>
                      <a:br>
                        <a:rPr lang="fr-FR" sz="1100" u="none" strike="noStrike" dirty="0">
                          <a:effectLst/>
                        </a:rPr>
                      </a:br>
                      <a:r>
                        <a:rPr lang="fr-FR" sz="1100" u="none" strike="noStrike" dirty="0">
                          <a:effectLst/>
                        </a:rPr>
                        <a:t>Physique Chimie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139751"/>
                  </a:ext>
                </a:extLst>
              </a:tr>
              <a:tr h="5813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0781983G LPO ADRIENNE BOLLAND Poissy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u="none" strike="noStrike" dirty="0">
                          <a:effectLst/>
                        </a:rPr>
                        <a:t> B ET 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u="none" strike="noStrike" dirty="0">
                          <a:effectLst/>
                        </a:rPr>
                        <a:t>1 ET 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7783333"/>
                  </a:ext>
                </a:extLst>
              </a:tr>
              <a:tr h="5813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0783431F LPO JULES VERNE Sartrouville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0F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u="none" strike="noStrike" dirty="0">
                          <a:effectLst/>
                        </a:rPr>
                        <a:t> 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52066"/>
                  </a:ext>
                </a:extLst>
              </a:tr>
              <a:tr h="5813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0781984H LPO VAUCANSON Les Mureaux Cedex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u="none" strike="noStrike" dirty="0">
                          <a:effectLst/>
                        </a:rPr>
                        <a:t> 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BC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4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6529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30eec8-7d97-44fd-a8a8-c08d48fdd3d1">
      <Terms xmlns="http://schemas.microsoft.com/office/infopath/2007/PartnerControls"/>
    </lcf76f155ced4ddcb4097134ff3c332f>
    <TaxCatchAll xmlns="622981ff-340d-418f-91a8-8f9789790ca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F78885CDFCBA4CB2B5433C4830171B" ma:contentTypeVersion="14" ma:contentTypeDescription="Crée un document." ma:contentTypeScope="" ma:versionID="251d1fd0c29c1ffa418df6f71dc62a24">
  <xsd:schema xmlns:xsd="http://www.w3.org/2001/XMLSchema" xmlns:xs="http://www.w3.org/2001/XMLSchema" xmlns:p="http://schemas.microsoft.com/office/2006/metadata/properties" xmlns:ns2="d630eec8-7d97-44fd-a8a8-c08d48fdd3d1" xmlns:ns3="622981ff-340d-418f-91a8-8f9789790ca8" targetNamespace="http://schemas.microsoft.com/office/2006/metadata/properties" ma:root="true" ma:fieldsID="1a5ec390be3dba91cbe288b6fb7021da" ns2:_="" ns3:_="">
    <xsd:import namespace="d630eec8-7d97-44fd-a8a8-c08d48fdd3d1"/>
    <xsd:import namespace="622981ff-340d-418f-91a8-8f9789790c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0eec8-7d97-44fd-a8a8-c08d48fdd3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012f8fb1-763d-4eee-8e7f-0e5339ba90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981ff-340d-418f-91a8-8f9789790c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57cceb9-13da-487c-bb45-da5775d556bb}" ma:internalName="TaxCatchAll" ma:showField="CatchAllData" ma:web="622981ff-340d-418f-91a8-8f9789790c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968515-BB42-45C6-A3E2-4E904EE6CFB8}">
  <ds:schemaRefs>
    <ds:schemaRef ds:uri="622981ff-340d-418f-91a8-8f9789790ca8"/>
    <ds:schemaRef ds:uri="d630eec8-7d97-44fd-a8a8-c08d48fdd3d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85B988-E235-4FA8-A8B2-7C64356C09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91B1A-4B79-4BCE-AFF8-45BFB7D8F5FD}">
  <ds:schemaRefs>
    <ds:schemaRef ds:uri="622981ff-340d-418f-91a8-8f9789790ca8"/>
    <ds:schemaRef ds:uri="d630eec8-7d97-44fd-a8a8-c08d48fdd3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Application>Microsoft Office PowerPoint</Application>
  <PresentationFormat>Widescreen</PresentationFormat>
  <Slides>41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Crop</vt:lpstr>
      <vt:lpstr>Formation de  préparation des  ect</vt:lpstr>
      <vt:lpstr>PowerPoint Presentation</vt:lpstr>
      <vt:lpstr>Généralités</vt:lpstr>
      <vt:lpstr>Calendrier</vt:lpstr>
      <vt:lpstr>Epreuve de contrôle : pour qui ?</vt:lpstr>
      <vt:lpstr>Epreuve de contrôle : les épreuves</vt:lpstr>
      <vt:lpstr>Organisation</vt:lpstr>
      <vt:lpstr>Organisation</vt:lpstr>
      <vt:lpstr>Organisation - 78</vt:lpstr>
      <vt:lpstr>Organisation - 78</vt:lpstr>
      <vt:lpstr>Organisation - 91</vt:lpstr>
      <vt:lpstr>Organisation - 91</vt:lpstr>
      <vt:lpstr>Organisation - 92</vt:lpstr>
      <vt:lpstr>Organisation - 92</vt:lpstr>
      <vt:lpstr>Organisation - 92</vt:lpstr>
      <vt:lpstr>Organisation - 92</vt:lpstr>
      <vt:lpstr>Organisation - 95</vt:lpstr>
      <vt:lpstr>Organisation - 95</vt:lpstr>
      <vt:lpstr>Organisation - 95</vt:lpstr>
      <vt:lpstr>interrogations</vt:lpstr>
      <vt:lpstr>Charge d’interrogation journalière par évaluateur</vt:lpstr>
      <vt:lpstr>PowerPoint Presentation</vt:lpstr>
      <vt:lpstr>PowerPoint Presentation</vt:lpstr>
      <vt:lpstr>Interrogation en mathématiques</vt:lpstr>
      <vt:lpstr>Interrogation en physique chimie</vt:lpstr>
      <vt:lpstr>Consignes pour les évaluateurs</vt:lpstr>
      <vt:lpstr>PowerPoint Presentation</vt:lpstr>
      <vt:lpstr>Points de vigilance</vt:lpstr>
      <vt:lpstr>Conception des sujets</vt:lpstr>
      <vt:lpstr>Déontologie des concepteurs de sujets</vt:lpstr>
      <vt:lpstr>Conception des sujets de mathématiques</vt:lpstr>
      <vt:lpstr>Conception des sujets de physique chimie</vt:lpstr>
      <vt:lpstr>Conception des sujets</vt:lpstr>
      <vt:lpstr>Proposition de trame de sujet</vt:lpstr>
      <vt:lpstr>Des exemples de sujet En Physique</vt:lpstr>
      <vt:lpstr>PowerPoint Presentation</vt:lpstr>
      <vt:lpstr>Des exemples de sujet En Mathématiques</vt:lpstr>
      <vt:lpstr>PowerPoint Presentation</vt:lpstr>
      <vt:lpstr>Organisations</vt:lpstr>
      <vt:lpstr>Ordre du jour de la journée de formation</vt:lpstr>
      <vt:lpstr>Nos coordonnées</vt:lpstr>
    </vt:vector>
  </TitlesOfParts>
  <Company>ACADEMIE DE VERSAILLES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harmonisation</dc:title>
  <dc:creator>Laure Gatepaille</dc:creator>
  <cp:revision>31</cp:revision>
  <dcterms:created xsi:type="dcterms:W3CDTF">2021-06-11T08:18:04Z</dcterms:created>
  <dcterms:modified xsi:type="dcterms:W3CDTF">2025-06-23T09:45:36Z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0x01010098F78885CDFCBA4CB2B5433C4830171B</vt:lpwstr>
  </property>
  <property fmtid="{D5CDD505-2E9C-101B-9397-08002B2CF9AE}" pid="3" name="MediaServiceImageTags">
    <vt:lpwstr/>
  </property>
</Properties>
</file>