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73" r:id="rId3"/>
    <p:sldId id="274" r:id="rId4"/>
    <p:sldId id="275" r:id="rId5"/>
    <p:sldId id="277" r:id="rId6"/>
    <p:sldId id="27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267E"/>
    <a:srgbClr val="09F53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 /><Relationship Id="rId2" Type="http://schemas.openxmlformats.org/officeDocument/2006/relationships/audio" Target="../media/media1.mp3" /><Relationship Id="rId1" Type="http://schemas.microsoft.com/office/2007/relationships/media" Target="../media/media1.mp3" /><Relationship Id="rId5" Type="http://schemas.openxmlformats.org/officeDocument/2006/relationships/image" Target="../media/image4.png" /><Relationship Id="rId4" Type="http://schemas.openxmlformats.org/officeDocument/2006/relationships/image" Target="../media/image3.jpe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9.gif" /><Relationship Id="rId5" Type="http://schemas.openxmlformats.org/officeDocument/2006/relationships/image" Target="../media/image8.jpeg" /><Relationship Id="rId4" Type="http://schemas.openxmlformats.org/officeDocument/2006/relationships/image" Target="../media/image7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gif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4.jpeg" /><Relationship Id="rId4" Type="http://schemas.openxmlformats.org/officeDocument/2006/relationships/image" Target="../media/image9.gi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799" y="5638800"/>
            <a:ext cx="6400800" cy="1752600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tx1"/>
                </a:solidFill>
              </a:rPr>
              <a:t>Spécial James Bond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0175"/>
            <a:ext cx="7772400" cy="1012825"/>
          </a:xfrm>
        </p:spPr>
        <p:txBody>
          <a:bodyPr>
            <a:noAutofit/>
          </a:bodyPr>
          <a:lstStyle/>
          <a:p>
            <a:r>
              <a:rPr lang="fr-FR" sz="4000" b="1" dirty="0"/>
              <a:t>Calcul mental</a:t>
            </a:r>
          </a:p>
        </p:txBody>
      </p:sp>
      <p:pic>
        <p:nvPicPr>
          <p:cNvPr id="4" name="Picture 2" descr="https://s-media-cache-ak0.pinimg.com/originals/2b/f0/e2/2bf0e2fd914218fd7e9c3a7ceb8a2f3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1371600"/>
            <a:ext cx="5943601" cy="396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James Bond 007 Theme Tune (original)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001000" y="5562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3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4636"/>
            <a:ext cx="7924800" cy="1143000"/>
          </a:xfrm>
        </p:spPr>
        <p:txBody>
          <a:bodyPr/>
          <a:lstStyle/>
          <a:p>
            <a:r>
              <a:rPr lang="fr-FR" sz="3600" b="1" dirty="0">
                <a:solidFill>
                  <a:schemeClr val="tx1">
                    <a:lumMod val="75000"/>
                  </a:schemeClr>
                </a:solidFill>
                <a:latin typeface="Berlin Sans FB Demi" pitchFamily="34" charset="0"/>
              </a:rPr>
              <a:t>Calcul n°1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 rot="10800000" flipH="1" flipV="1">
                <a:off x="4513118" y="1702760"/>
                <a:ext cx="4495800" cy="2472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chemeClr val="tx1">
                        <a:lumMod val="75000"/>
                      </a:schemeClr>
                    </a:solidFill>
                    <a:latin typeface="Comic Sans MS" pitchFamily="66" charset="0"/>
                  </a:rPr>
                  <a:t>Dans ce film, James Bond se sert un cocktail.</a:t>
                </a:r>
              </a:p>
              <a:p>
                <a:endParaRPr lang="fr-FR" sz="2400" b="1" dirty="0">
                  <a:solidFill>
                    <a:schemeClr val="tx1">
                      <a:lumMod val="75000"/>
                    </a:schemeClr>
                  </a:solidFill>
                  <a:latin typeface="Comic Sans MS" pitchFamily="66" charset="0"/>
                </a:endParaRPr>
              </a:p>
              <a:p>
                <a:r>
                  <a:rPr lang="fr-FR" sz="2400" b="1" dirty="0">
                    <a:solidFill>
                      <a:schemeClr val="tx1">
                        <a:lumMod val="75000"/>
                      </a:schemeClr>
                    </a:solidFill>
                    <a:latin typeface="Comic Sans MS" pitchFamily="66" charset="0"/>
                  </a:rPr>
                  <a:t>Il verse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fr-FR" sz="2400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r>
                  <a:rPr lang="fr-FR" sz="2400" b="1" dirty="0">
                    <a:solidFill>
                      <a:schemeClr val="tx1">
                        <a:lumMod val="75000"/>
                      </a:schemeClr>
                    </a:solidFill>
                    <a:latin typeface="Comic Sans MS" pitchFamily="66" charset="0"/>
                  </a:rPr>
                  <a:t> de vodka.</a:t>
                </a:r>
              </a:p>
              <a:p>
                <a:endParaRPr lang="fr-FR" sz="2400" b="1" dirty="0">
                  <a:solidFill>
                    <a:schemeClr val="tx1">
                      <a:lumMod val="75000"/>
                    </a:schemeClr>
                  </a:solidFill>
                  <a:latin typeface="Comic Sans MS" pitchFamily="66" charset="0"/>
                </a:endParaRPr>
              </a:p>
              <a:p>
                <a:endParaRPr lang="fr-FR" sz="2400" b="1" dirty="0">
                  <a:solidFill>
                    <a:schemeClr val="tx1">
                      <a:lumMod val="75000"/>
                    </a:schemeClr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4513118" y="1702760"/>
                <a:ext cx="4495800" cy="2472536"/>
              </a:xfrm>
              <a:prstGeom prst="rect">
                <a:avLst/>
              </a:prstGeom>
              <a:blipFill>
                <a:blip r:embed="rId2"/>
                <a:stretch>
                  <a:fillRect l="-2033" t="-19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Résultats de recherche d'images pour « goldeneye png »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1000"/>
            <a:ext cx="1066800" cy="52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360218" y="4142509"/>
            <a:ext cx="35259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tx1">
                    <a:lumMod val="75000"/>
                  </a:schemeClr>
                </a:solidFill>
              </a:rPr>
              <a:t>Quelle fraction de limonade rajoute-t-il pour remplir son verre?</a:t>
            </a:r>
          </a:p>
        </p:txBody>
      </p:sp>
      <p:pic>
        <p:nvPicPr>
          <p:cNvPr id="2054" name="Picture 6" descr="http://www.riodcachaca.com/media/cocktails/fullresolution/martinis/boardwalkP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26562"/>
            <a:ext cx="2279521" cy="327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vignette4.wikia.nocookie.net/goldeneye/images/9/93/GoldenEye-02.jpg/revision/latest?cb=2012100122552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5888">
            <a:off x="4373919" y="3851530"/>
            <a:ext cx="4275858" cy="26312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60" name="Picture 12" descr="http://asbreefoot.free.fr/dossier_u15_2013/mondial_2014/punaise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825" y="3429000"/>
            <a:ext cx="430023" cy="60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69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4636"/>
            <a:ext cx="7924800" cy="1143000"/>
          </a:xfrm>
        </p:spPr>
        <p:txBody>
          <a:bodyPr/>
          <a:lstStyle/>
          <a:p>
            <a:r>
              <a:rPr lang="fr-FR" sz="3600" b="1" dirty="0">
                <a:solidFill>
                  <a:schemeClr val="tx1">
                    <a:lumMod val="75000"/>
                  </a:schemeClr>
                </a:solidFill>
                <a:latin typeface="Berlin Sans FB Demi" pitchFamily="34" charset="0"/>
              </a:rPr>
              <a:t>Calcul n°2</a:t>
            </a:r>
          </a:p>
        </p:txBody>
      </p:sp>
      <p:pic>
        <p:nvPicPr>
          <p:cNvPr id="5" name="Picture 2" descr="https://fogsmoviereviews.files.wordpress.com/2011/12/die-another-day-0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3533">
            <a:off x="3962400" y="609600"/>
            <a:ext cx="4828823" cy="27162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2" descr="http://asbreefoot.free.fr/dossier_u15_2013/mondial_2014/punais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848" y="152400"/>
            <a:ext cx="430023" cy="60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57200" y="3962400"/>
                <a:ext cx="8229600" cy="2438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800" b="1" dirty="0">
                    <a:solidFill>
                      <a:schemeClr val="tx1">
                        <a:lumMod val="75000"/>
                      </a:schemeClr>
                    </a:solidFill>
                  </a:rPr>
                  <a:t>James Bond est retenu prisonnier durant 18 jours dans une geôle militaire de Corée du Nord.</a:t>
                </a:r>
              </a:p>
              <a:p>
                <a:r>
                  <a:rPr lang="fr-FR" sz="2800" b="1" dirty="0">
                    <a:solidFill>
                      <a:schemeClr val="tx1">
                        <a:lumMod val="75000"/>
                      </a:schemeClr>
                    </a:solidFill>
                  </a:rPr>
                  <a:t>Il passe 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</a:schemeClr>
                    </a:solidFill>
                  </a:rPr>
                  <a:t> de son temps à dormir.</a:t>
                </a:r>
              </a:p>
              <a:p>
                <a:endParaRPr lang="fr-FR" sz="2800" b="1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r>
                  <a:rPr lang="fr-FR" sz="2800" b="1" dirty="0">
                    <a:solidFill>
                      <a:schemeClr val="tx1">
                        <a:lumMod val="75000"/>
                      </a:schemeClr>
                    </a:solidFill>
                  </a:rPr>
                  <a:t>Combien de jours </a:t>
                </a:r>
                <a:r>
                  <a:rPr lang="fr-FR" sz="2800" b="1" dirty="0" err="1">
                    <a:solidFill>
                      <a:schemeClr val="tx1">
                        <a:lumMod val="75000"/>
                      </a:schemeClr>
                    </a:solidFill>
                  </a:rPr>
                  <a:t>a-t-il</a:t>
                </a:r>
                <a:r>
                  <a:rPr lang="fr-FR" sz="2800" b="1" dirty="0">
                    <a:solidFill>
                      <a:schemeClr val="tx1">
                        <a:lumMod val="75000"/>
                      </a:schemeClr>
                    </a:solidFill>
                  </a:rPr>
                  <a:t> dormi au total ? (si l’on cumule…)</a:t>
                </a: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62400"/>
                <a:ext cx="8229600" cy="2438232"/>
              </a:xfrm>
              <a:prstGeom prst="rect">
                <a:avLst/>
              </a:prstGeom>
              <a:blipFill rotWithShape="1">
                <a:blip r:embed="rId4"/>
                <a:stretch>
                  <a:fillRect l="-1481" t="-2500" b="-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1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4636"/>
            <a:ext cx="7924800" cy="1143000"/>
          </a:xfrm>
        </p:spPr>
        <p:txBody>
          <a:bodyPr/>
          <a:lstStyle/>
          <a:p>
            <a:r>
              <a:rPr lang="fr-FR" sz="3600" b="1" dirty="0">
                <a:solidFill>
                  <a:schemeClr val="tx1">
                    <a:lumMod val="75000"/>
                  </a:schemeClr>
                </a:solidFill>
                <a:latin typeface="Berlin Sans FB Demi" pitchFamily="34" charset="0"/>
              </a:rPr>
              <a:t>Calcul n°3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 rot="10800000" flipH="1" flipV="1">
                <a:off x="381000" y="4396264"/>
                <a:ext cx="8001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chemeClr val="tx1">
                        <a:lumMod val="65000"/>
                      </a:schemeClr>
                    </a:solidFill>
                    <a:latin typeface="Comic Sans MS" pitchFamily="66" charset="0"/>
                  </a:rPr>
                  <a:t>007 joue les 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/>
                      </a:rPr>
                      <m:t>𝟓</m:t>
                    </m:r>
                    <m:r>
                      <a:rPr lang="fr-FR" sz="2400" b="1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/>
                      </a:rPr>
                      <m:t>/</m:t>
                    </m:r>
                    <m:r>
                      <a:rPr lang="fr-FR" sz="2400" b="1" i="1" smtClean="0">
                        <a:solidFill>
                          <a:schemeClr val="tx1">
                            <a:lumMod val="65000"/>
                          </a:schemeClr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fr-FR" sz="2400" b="1" dirty="0">
                    <a:solidFill>
                      <a:schemeClr val="tx1">
                        <a:lumMod val="65000"/>
                      </a:schemeClr>
                    </a:solidFill>
                    <a:latin typeface="Comic Sans MS" pitchFamily="66" charset="0"/>
                  </a:rPr>
                  <a:t> de son tapis sur une paire de Dame mais perd.</a:t>
                </a:r>
              </a:p>
              <a:p>
                <a:r>
                  <a:rPr lang="fr-FR" sz="2400" b="1" dirty="0">
                    <a:solidFill>
                      <a:schemeClr val="tx1">
                        <a:lumMod val="65000"/>
                      </a:schemeClr>
                    </a:solidFill>
                    <a:latin typeface="Comic Sans MS" pitchFamily="66" charset="0"/>
                  </a:rPr>
                  <a:t>Sachant qu’il avait une mise totale de 120 000 $,</a:t>
                </a:r>
              </a:p>
              <a:p>
                <a:r>
                  <a:rPr lang="fr-FR" sz="2400" b="1" dirty="0">
                    <a:solidFill>
                      <a:schemeClr val="tx1">
                        <a:lumMod val="65000"/>
                      </a:schemeClr>
                    </a:solidFill>
                    <a:latin typeface="Comic Sans MS" pitchFamily="66" charset="0"/>
                  </a:rPr>
                  <a:t>Combien lui reste-t-il ?</a:t>
                </a: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381000" y="4396264"/>
                <a:ext cx="8001000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220" t="-3101" b="-77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Résultats de recherche d'images pour « casino royale 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4970">
            <a:off x="1462394" y="1028431"/>
            <a:ext cx="6422571" cy="23549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12" descr="http://asbreefoot.free.fr/dossier_u15_2013/mondial_2014/punais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656" y="533400"/>
            <a:ext cx="430023" cy="60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10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4636"/>
            <a:ext cx="7924800" cy="1143000"/>
          </a:xfrm>
        </p:spPr>
        <p:txBody>
          <a:bodyPr/>
          <a:lstStyle/>
          <a:p>
            <a:r>
              <a:rPr lang="fr-FR" sz="3600" b="1" dirty="0">
                <a:solidFill>
                  <a:schemeClr val="tx1">
                    <a:lumMod val="75000"/>
                  </a:schemeClr>
                </a:solidFill>
                <a:latin typeface="Berlin Sans FB Demi" pitchFamily="34" charset="0"/>
              </a:rPr>
              <a:t>Calcul n°4</a:t>
            </a:r>
          </a:p>
        </p:txBody>
      </p:sp>
      <p:sp>
        <p:nvSpPr>
          <p:cNvPr id="7" name="ZoneTexte 6"/>
          <p:cNvSpPr txBox="1"/>
          <p:nvPr/>
        </p:nvSpPr>
        <p:spPr>
          <a:xfrm rot="10800000" flipH="1" flipV="1">
            <a:off x="228601" y="1198602"/>
            <a:ext cx="274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1">
                    <a:lumMod val="75000"/>
                  </a:schemeClr>
                </a:solidFill>
                <a:latin typeface="Comic Sans MS" pitchFamily="66" charset="0"/>
              </a:rPr>
              <a:t>Durant cette mission, 007 effectue le trajet Mexico – Rome en avion.</a:t>
            </a:r>
          </a:p>
          <a:p>
            <a:endParaRPr lang="fr-FR" sz="2400" b="1" dirty="0">
              <a:solidFill>
                <a:schemeClr val="tx1">
                  <a:lumMod val="75000"/>
                </a:schemeClr>
              </a:solidFill>
              <a:latin typeface="Comic Sans MS" pitchFamily="66" charset="0"/>
            </a:endParaRPr>
          </a:p>
          <a:p>
            <a:r>
              <a:rPr lang="fr-FR" sz="2400" b="1" dirty="0">
                <a:solidFill>
                  <a:schemeClr val="tx1">
                    <a:lumMod val="75000"/>
                  </a:schemeClr>
                </a:solidFill>
                <a:latin typeface="Comic Sans MS" pitchFamily="66" charset="0"/>
              </a:rPr>
              <a:t>Le trajet dure</a:t>
            </a:r>
          </a:p>
          <a:p>
            <a:r>
              <a:rPr lang="fr-FR" sz="2400" b="1" dirty="0">
                <a:solidFill>
                  <a:schemeClr val="tx1">
                    <a:lumMod val="75000"/>
                  </a:schemeClr>
                </a:solidFill>
                <a:latin typeface="Comic Sans MS" pitchFamily="66" charset="0"/>
              </a:rPr>
              <a:t>12h.</a:t>
            </a:r>
          </a:p>
        </p:txBody>
      </p:sp>
      <p:pic>
        <p:nvPicPr>
          <p:cNvPr id="3" name="Picture 2" descr="http://www.artsfon.com/large/201511/762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2555">
            <a:off x="3362335" y="1076237"/>
            <a:ext cx="4921522" cy="2769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12" descr="http://asbreefoot.free.fr/dossier_u15_2013/mondial_2014/punais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084" y="528695"/>
            <a:ext cx="430023" cy="60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 rot="10800000" flipH="1" flipV="1">
            <a:off x="1054392" y="5024092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1">
                    <a:lumMod val="75000"/>
                  </a:schemeClr>
                </a:solidFill>
                <a:latin typeface="Comic Sans MS" pitchFamily="66" charset="0"/>
              </a:rPr>
              <a:t>Sachant qu’il a dormi le 1</a:t>
            </a:r>
            <a:r>
              <a:rPr lang="fr-FR" sz="2400" b="1" baseline="30000" dirty="0">
                <a:solidFill>
                  <a:schemeClr val="tx1">
                    <a:lumMod val="75000"/>
                  </a:schemeClr>
                </a:solidFill>
                <a:latin typeface="Comic Sans MS" pitchFamily="66" charset="0"/>
              </a:rPr>
              <a:t>er</a:t>
            </a:r>
            <a:r>
              <a:rPr lang="fr-FR" sz="2400" b="1" dirty="0">
                <a:solidFill>
                  <a:schemeClr val="tx1">
                    <a:lumMod val="75000"/>
                  </a:schemeClr>
                </a:solidFill>
                <a:latin typeface="Comic Sans MS" pitchFamily="66" charset="0"/>
              </a:rPr>
              <a:t> tiers de la durée du vol puis le dernier quart, combien de temps </a:t>
            </a:r>
            <a:r>
              <a:rPr lang="fr-FR" sz="2400" b="1" dirty="0" err="1">
                <a:solidFill>
                  <a:schemeClr val="tx1">
                    <a:lumMod val="75000"/>
                  </a:schemeClr>
                </a:solidFill>
                <a:latin typeface="Comic Sans MS" pitchFamily="66" charset="0"/>
              </a:rPr>
              <a:t>a-t-il</a:t>
            </a:r>
            <a:r>
              <a:rPr lang="fr-FR" sz="2400" b="1" dirty="0">
                <a:solidFill>
                  <a:schemeClr val="tx1">
                    <a:lumMod val="75000"/>
                  </a:schemeClr>
                </a:solidFill>
                <a:latin typeface="Comic Sans MS" pitchFamily="66" charset="0"/>
              </a:rPr>
              <a:t> dormi ?</a:t>
            </a:r>
          </a:p>
        </p:txBody>
      </p:sp>
    </p:spTree>
    <p:extLst>
      <p:ext uri="{BB962C8B-B14F-4D97-AF65-F5344CB8AC3E}">
        <p14:creationId xmlns:p14="http://schemas.microsoft.com/office/powerpoint/2010/main" val="377331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4636"/>
            <a:ext cx="7924800" cy="1143000"/>
          </a:xfrm>
        </p:spPr>
        <p:txBody>
          <a:bodyPr/>
          <a:lstStyle/>
          <a:p>
            <a:r>
              <a:rPr lang="fr-FR" sz="3600" b="1" dirty="0">
                <a:solidFill>
                  <a:schemeClr val="tx1">
                    <a:lumMod val="75000"/>
                  </a:schemeClr>
                </a:solidFill>
                <a:latin typeface="Berlin Sans FB Demi" pitchFamily="34" charset="0"/>
              </a:rPr>
              <a:t>Calcul n°5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 rot="10800000" flipH="1" flipV="1">
                <a:off x="380999" y="1524000"/>
                <a:ext cx="4267201" cy="1733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chemeClr val="tx1">
                        <a:lumMod val="75000"/>
                      </a:schemeClr>
                    </a:solidFill>
                    <a:latin typeface="Comic Sans MS" pitchFamily="66" charset="0"/>
                  </a:rPr>
                  <a:t>Lors de cette mission,</a:t>
                </a:r>
              </a:p>
              <a:p>
                <a:r>
                  <a:rPr lang="fr-FR" sz="2400" b="1" dirty="0">
                    <a:solidFill>
                      <a:schemeClr val="tx1">
                        <a:lumMod val="75000"/>
                      </a:schemeClr>
                    </a:solidFill>
                    <a:latin typeface="Comic Sans MS" pitchFamily="66" charset="0"/>
                  </a:rPr>
                  <a:t>James Bond tombe d’une hauteur équivalente 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400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400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fr-FR" sz="2400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r>
                  <a:rPr lang="fr-FR" sz="2400" b="1" dirty="0">
                    <a:solidFill>
                      <a:schemeClr val="tx1">
                        <a:lumMod val="75000"/>
                      </a:schemeClr>
                    </a:solidFill>
                    <a:latin typeface="Comic Sans MS" pitchFamily="66" charset="0"/>
                  </a:rPr>
                  <a:t> de la Tour Eiffel.</a:t>
                </a: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380999" y="1524000"/>
                <a:ext cx="4267201" cy="1733873"/>
              </a:xfrm>
              <a:prstGeom prst="rect">
                <a:avLst/>
              </a:prstGeom>
              <a:blipFill rotWithShape="1">
                <a:blip r:embed="rId2"/>
                <a:stretch>
                  <a:fillRect l="-2140" t="-2817" r="-1427" b="-73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/>
          <p:cNvSpPr txBox="1"/>
          <p:nvPr/>
        </p:nvSpPr>
        <p:spPr>
          <a:xfrm rot="10800000" flipH="1" flipV="1">
            <a:off x="4495800" y="5025587"/>
            <a:ext cx="4648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1">
                    <a:lumMod val="75000"/>
                  </a:schemeClr>
                </a:solidFill>
                <a:latin typeface="Comic Sans MS" pitchFamily="66" charset="0"/>
              </a:rPr>
              <a:t>De quelle hauteur est-il tombé ? </a:t>
            </a:r>
          </a:p>
        </p:txBody>
      </p:sp>
      <p:pic>
        <p:nvPicPr>
          <p:cNvPr id="6146" name="Picture 2" descr="Résultats de recherche d'images pour « skyfall chute pont 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11" y="3828376"/>
            <a:ext cx="3581400" cy="23944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2" descr="http://asbreefoot.free.fr/dossier_u15_2013/mondial_2014/punais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575" y="3429957"/>
            <a:ext cx="430023" cy="60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ésultats de recherche d'images pour « skyfall chute pont »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4364">
            <a:off x="4613564" y="457200"/>
            <a:ext cx="4183000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 descr="http://asbreefoot.free.fr/dossier_u15_2013/mondial_2014/punaise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64" y="34635"/>
            <a:ext cx="430023" cy="60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19190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524</TotalTime>
  <Words>189</Words>
  <Application>Microsoft Office PowerPoint</Application>
  <PresentationFormat>Affichage à l'écran (4:3)</PresentationFormat>
  <Paragraphs>26</Paragraphs>
  <Slides>6</Slides>
  <Notes>0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Horizon</vt:lpstr>
      <vt:lpstr>Calcul mental</vt:lpstr>
      <vt:lpstr>Calcul n°1</vt:lpstr>
      <vt:lpstr>Calcul n°2</vt:lpstr>
      <vt:lpstr>Calcul n°3</vt:lpstr>
      <vt:lpstr>Calcul n°4</vt:lpstr>
      <vt:lpstr>Calcul n°5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Entrainement au  calcul mental</dc:title>
  <dc:creator>Antoine</dc:creator>
  <cp:lastModifiedBy>Utilisateur inconnu</cp:lastModifiedBy>
  <cp:revision>56</cp:revision>
  <dcterms:created xsi:type="dcterms:W3CDTF">2006-08-16T00:00:00Z</dcterms:created>
  <dcterms:modified xsi:type="dcterms:W3CDTF">2021-09-27T18:08:10Z</dcterms:modified>
</cp:coreProperties>
</file>