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1" r:id="rId2"/>
    <p:sldId id="264" r:id="rId3"/>
    <p:sldId id="285" r:id="rId4"/>
    <p:sldId id="286" r:id="rId5"/>
    <p:sldId id="293" r:id="rId6"/>
    <p:sldId id="288" r:id="rId7"/>
    <p:sldId id="265" r:id="rId8"/>
    <p:sldId id="287" r:id="rId9"/>
    <p:sldId id="271" r:id="rId10"/>
    <p:sldId id="290" r:id="rId11"/>
    <p:sldId id="291" r:id="rId12"/>
    <p:sldId id="292" r:id="rId13"/>
    <p:sldId id="261" r:id="rId14"/>
    <p:sldId id="279" r:id="rId15"/>
    <p:sldId id="270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58BB601B-DA35-4A03-A1CF-6971551F5DB8}">
          <p14:sldIdLst/>
        </p14:section>
        <p14:section name="Section sans titre" id="{1EF26C7D-A94D-405C-93D2-A750687325F8}">
          <p14:sldIdLst/>
        </p14:section>
        <p14:section name="Section sans titre" id="{A1109F4B-D4B8-484E-A4E5-608EC4C6FB10}">
          <p14:sldIdLst>
            <p14:sldId id="281"/>
            <p14:sldId id="264"/>
            <p14:sldId id="285"/>
            <p14:sldId id="286"/>
            <p14:sldId id="293"/>
            <p14:sldId id="288"/>
            <p14:sldId id="265"/>
            <p14:sldId id="287"/>
            <p14:sldId id="271"/>
            <p14:sldId id="290"/>
            <p14:sldId id="291"/>
            <p14:sldId id="292"/>
            <p14:sldId id="261"/>
            <p14:sldId id="279"/>
            <p14:sldId id="270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/>
    <p:restoredTop sz="94511"/>
  </p:normalViewPr>
  <p:slideViewPr>
    <p:cSldViewPr snapToGrid="0" snapToObjects="1">
      <p:cViewPr varScale="1">
        <p:scale>
          <a:sx n="121" d="100"/>
          <a:sy n="121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3F8AA-60AC-E449-AA84-A2DC785C03AF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9CA48-8553-BD4D-A420-68C4DE451B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36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Rentrée </a:t>
            </a:r>
            <a:r>
              <a:rPr lang="fr-FR" dirty="0" smtClean="0"/>
              <a:t>2023-2024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solidFill>
                  <a:schemeClr val="tx1"/>
                </a:solidFill>
              </a:rPr>
              <a:t>CAP </a:t>
            </a:r>
            <a:endParaRPr lang="fr-F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055620" y="1249680"/>
            <a:ext cx="611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73" y="137160"/>
            <a:ext cx="9697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07" y="0"/>
            <a:ext cx="9737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1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78" y="0"/>
            <a:ext cx="9619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0" y="685800"/>
            <a:ext cx="9601200" cy="872067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Les Tests de Seconde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574800" y="2333685"/>
            <a:ext cx="108034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sz="3200" dirty="0"/>
              <a:t>   Pour tous les élèves de Seconde</a:t>
            </a:r>
          </a:p>
          <a:p>
            <a:pPr marL="285750" indent="-285750">
              <a:buFont typeface="Wingdings" charset="2"/>
              <a:buChar char="Ø"/>
            </a:pPr>
            <a:endParaRPr lang="fr-FR" sz="3200" dirty="0"/>
          </a:p>
          <a:p>
            <a:pPr marL="285750" indent="-285750">
              <a:buFont typeface="Wingdings" charset="2"/>
              <a:buChar char="Ø"/>
            </a:pPr>
            <a:r>
              <a:rPr lang="fr-FR" sz="3200" dirty="0"/>
              <a:t>   Dans la 2</a:t>
            </a:r>
            <a:r>
              <a:rPr lang="fr-FR" sz="3200" baseline="30000" dirty="0"/>
              <a:t>ème</a:t>
            </a:r>
            <a:r>
              <a:rPr lang="fr-FR" sz="3200" dirty="0"/>
              <a:t> quinzaine de septembre</a:t>
            </a:r>
          </a:p>
          <a:p>
            <a:pPr marL="285750" indent="-285750">
              <a:buFont typeface="Wingdings" charset="2"/>
              <a:buChar char="Ø"/>
            </a:pPr>
            <a:endParaRPr lang="fr-FR" sz="3200" dirty="0"/>
          </a:p>
          <a:p>
            <a:pPr marL="285750" indent="-285750">
              <a:buFont typeface="Wingdings" charset="2"/>
              <a:buChar char="Ø"/>
            </a:pPr>
            <a:r>
              <a:rPr lang="fr-FR" sz="3200" dirty="0"/>
              <a:t>   Tests sur plateforme numérique</a:t>
            </a:r>
          </a:p>
          <a:p>
            <a:pPr marL="285750" indent="-285750">
              <a:buFont typeface="Wingdings" charset="2"/>
              <a:buChar char="Ø"/>
            </a:pPr>
            <a:endParaRPr lang="fr-FR" sz="3200" dirty="0"/>
          </a:p>
          <a:p>
            <a:pPr marL="285750" indent="-285750">
              <a:buFont typeface="Wingdings" charset="2"/>
              <a:buChar char="Ø"/>
            </a:pPr>
            <a:r>
              <a:rPr lang="fr-FR" sz="3200" dirty="0"/>
              <a:t>   Adaptation de </a:t>
            </a:r>
            <a:r>
              <a:rPr lang="fr-FR" sz="3200" dirty="0" smtClean="0"/>
              <a:t>l’enseignement en AP  </a:t>
            </a:r>
            <a:r>
              <a:rPr lang="fr-FR" sz="3200" dirty="0"/>
              <a:t>en fonction des résultats</a:t>
            </a:r>
          </a:p>
          <a:p>
            <a:pPr marL="285750" indent="-285750">
              <a:buFont typeface="Wingdings" charset="2"/>
              <a:buChar char="Ø"/>
            </a:pPr>
            <a:endParaRPr lang="fr-FR" sz="3200" dirty="0"/>
          </a:p>
          <a:p>
            <a:pPr marL="285750" indent="-285750">
              <a:buFont typeface="Wingdings" charset="2"/>
              <a:buChar char="Ø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96882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62DFAA8D-99A2-FA42-A460-6567722C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6" y="1615028"/>
            <a:ext cx="11373134" cy="358833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BEE3033F-4B09-E848-A861-591CB37B1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197" y="208548"/>
            <a:ext cx="9155520" cy="640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4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73" y="252106"/>
            <a:ext cx="1367467" cy="109121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045617" y="578447"/>
            <a:ext cx="7361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ACCOMPAGNEMENT </a:t>
            </a:r>
            <a:r>
              <a:rPr lang="fr-FR" sz="3600" b="1" dirty="0" smtClean="0"/>
              <a:t>PERSONNALISE EN MATHS</a:t>
            </a:r>
            <a:endParaRPr lang="fr-FR" sz="36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153886" y="2223454"/>
            <a:ext cx="110381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buFont typeface="Wingdings" charset="2"/>
              <a:buChar char="Ø"/>
            </a:pPr>
            <a:r>
              <a:rPr lang="fr-FR" sz="3200" dirty="0"/>
              <a:t>     1 </a:t>
            </a:r>
            <a:r>
              <a:rPr lang="fr-FR" sz="3200" dirty="0" smtClean="0"/>
              <a:t>h quinzaine </a:t>
            </a:r>
          </a:p>
          <a:p>
            <a:pPr marL="342900" indent="-342900" defTabSz="914400">
              <a:buFont typeface="Wingdings" charset="2"/>
              <a:buChar char="Ø"/>
            </a:pPr>
            <a:endParaRPr lang="fr-FR" sz="3200" dirty="0" smtClean="0"/>
          </a:p>
          <a:p>
            <a:pPr marL="342900" indent="-342900" defTabSz="914400">
              <a:buFont typeface="Wingdings" charset="2"/>
              <a:buChar char="Ø"/>
            </a:pPr>
            <a:r>
              <a:rPr lang="fr-FR" sz="3200" dirty="0" smtClean="0"/>
              <a:t>C’est</a:t>
            </a:r>
            <a:r>
              <a:rPr lang="fr-FR" sz="3200" dirty="0"/>
              <a:t>  un temps, pendant lequel sont  proposées des activités qui répondent à l'analyse des besoins des élèves et visent en particulier à :</a:t>
            </a:r>
            <a:br>
              <a:rPr lang="fr-FR" sz="3200" dirty="0"/>
            </a:br>
            <a:r>
              <a:rPr lang="fr-FR" sz="3200" dirty="0"/>
              <a:t> - accompagner le </a:t>
            </a:r>
            <a:r>
              <a:rPr lang="fr-FR" sz="3200" b="1" dirty="0"/>
              <a:t>travail </a:t>
            </a:r>
            <a:r>
              <a:rPr lang="fr-FR" sz="3200" dirty="0"/>
              <a:t>des élèves en les soutenant dans les apprentissages des enseignements</a:t>
            </a:r>
            <a:br>
              <a:rPr lang="fr-FR" sz="3200" dirty="0"/>
            </a:br>
            <a:r>
              <a:rPr lang="fr-FR" sz="3200" dirty="0"/>
              <a:t>-  favoriser l'</a:t>
            </a:r>
            <a:r>
              <a:rPr lang="fr-FR" sz="3200" b="1" dirty="0"/>
              <a:t>autonomie </a:t>
            </a:r>
            <a:r>
              <a:rPr lang="fr-FR" sz="3200" dirty="0"/>
              <a:t>et l'acquisition de </a:t>
            </a:r>
            <a:r>
              <a:rPr lang="fr-FR" sz="3200" b="1" dirty="0"/>
              <a:t>méthodes de travail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12269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BONNE </a:t>
            </a:r>
            <a:r>
              <a:rPr lang="fr-FR" dirty="0" smtClean="0"/>
              <a:t>ANNEE SCOLAIRE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25000"/>
                    <a:lumOff val="75000"/>
                  </a:schemeClr>
                </a:solidFill>
              </a:rPr>
              <a:t>,</a:t>
            </a:r>
            <a:endParaRPr lang="fr-FR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67947" y="299598"/>
            <a:ext cx="553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EMPLOI DU TEMPS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48" y="163005"/>
            <a:ext cx="891368" cy="91951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524125" y="1924050"/>
            <a:ext cx="86925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 smtClean="0"/>
              <a:t>Vérification de l’emploi du temps et des salles en maths , en sciences physiques , AP,  </a:t>
            </a:r>
            <a:r>
              <a:rPr lang="fr-FR" sz="3200" dirty="0" err="1" smtClean="0"/>
              <a:t>Cointervention</a:t>
            </a:r>
            <a:r>
              <a:rPr lang="fr-FR" sz="32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 smtClean="0"/>
              <a:t>Heures de sonneries (fiche affichée en salle C13)  </a:t>
            </a:r>
          </a:p>
        </p:txBody>
      </p:sp>
    </p:spTree>
    <p:extLst>
      <p:ext uri="{BB962C8B-B14F-4D97-AF65-F5344CB8AC3E}">
        <p14:creationId xmlns:p14="http://schemas.microsoft.com/office/powerpoint/2010/main" val="15899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67947" y="299598"/>
            <a:ext cx="553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MATERIEL </a:t>
            </a:r>
            <a:endParaRPr lang="fr-FR" sz="36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1518285" y="1756410"/>
            <a:ext cx="100641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 smtClean="0"/>
              <a:t>Calculatrice collège en état de marche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 smtClean="0"/>
              <a:t>( l oubli sera sanctionné, la fonction calculatrice du portable sera interdite)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 smtClean="0"/>
              <a:t> Blouse en coton pour les TP de chimie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 smtClean="0"/>
              <a:t>Trousse garnie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 smtClean="0"/>
              <a:t>Règle graduée en bon état, rapporteur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3200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416" y="114300"/>
            <a:ext cx="1393732" cy="15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055620" y="1249680"/>
            <a:ext cx="611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Affichage emploi du temps des élèves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055620" y="1249680"/>
            <a:ext cx="611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doc heures de sonneries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9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055620" y="1249680"/>
            <a:ext cx="611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Programme de CAP  ( à faire)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3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238988" y="531954"/>
            <a:ext cx="554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REGLEMENT INTERIEUR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095" y="151373"/>
            <a:ext cx="1447369" cy="134593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767060" y="1900965"/>
            <a:ext cx="97329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buFont typeface="Wingdings" charset="2"/>
              <a:buChar char="Ø"/>
            </a:pPr>
            <a:r>
              <a:rPr lang="fr-FR" sz="3200" dirty="0"/>
              <a:t>        PONCTUALITE ET ASSIDUITE</a:t>
            </a:r>
          </a:p>
          <a:p>
            <a:pPr marL="342900" indent="-342900" defTabSz="914400">
              <a:buFont typeface="Wingdings" charset="2"/>
              <a:buChar char="Ø"/>
            </a:pPr>
            <a:endParaRPr lang="fr-FR" sz="3200" dirty="0"/>
          </a:p>
          <a:p>
            <a:pPr marL="342900" indent="-342900" defTabSz="914400">
              <a:buFont typeface="Wingdings" charset="2"/>
              <a:buChar char="Ø"/>
            </a:pPr>
            <a:endParaRPr lang="fr-FR" sz="3200" dirty="0"/>
          </a:p>
          <a:p>
            <a:pPr marL="342900" indent="-342900" defTabSz="914400">
              <a:buFont typeface="Wingdings" charset="2"/>
              <a:buChar char="Ø"/>
            </a:pPr>
            <a:r>
              <a:rPr lang="fr-FR" sz="3200" dirty="0"/>
              <a:t>        RESPECT</a:t>
            </a:r>
          </a:p>
          <a:p>
            <a:pPr marL="342900" indent="-342900" defTabSz="914400">
              <a:buFont typeface="Wingdings" charset="2"/>
              <a:buChar char="Ø"/>
            </a:pPr>
            <a:endParaRPr lang="fr-FR" sz="3200" dirty="0"/>
          </a:p>
          <a:p>
            <a:pPr marL="342900" indent="-342900" defTabSz="914400">
              <a:buFont typeface="Wingdings" charset="2"/>
              <a:buChar char="Ø"/>
            </a:pPr>
            <a:endParaRPr lang="fr-FR" sz="3200" dirty="0"/>
          </a:p>
          <a:p>
            <a:pPr marL="342900" indent="-342900" defTabSz="914400">
              <a:buFont typeface="Wingdings" charset="2"/>
              <a:buChar char="Ø"/>
            </a:pPr>
            <a:r>
              <a:rPr lang="fr-FR" sz="3200" dirty="0"/>
              <a:t>        </a:t>
            </a:r>
            <a:r>
              <a:rPr lang="fr-FR" sz="3200" dirty="0" smtClean="0"/>
              <a:t>RESPONSABILITE</a:t>
            </a:r>
          </a:p>
          <a:p>
            <a:pPr marL="342900" indent="-342900" defTabSz="914400">
              <a:buFont typeface="Wingdings" charset="2"/>
              <a:buChar char="Ø"/>
            </a:pPr>
            <a:endParaRPr lang="fr-FR" sz="32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93" y="1581942"/>
            <a:ext cx="1356222" cy="118983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658" y="3059516"/>
            <a:ext cx="1266291" cy="1083859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28" y="4454204"/>
            <a:ext cx="919797" cy="109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272540" y="2148840"/>
            <a:ext cx="104241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buFont typeface="Wingdings" charset="2"/>
              <a:buChar char="Ø"/>
            </a:pPr>
            <a:endParaRPr lang="fr-FR" sz="3200" dirty="0"/>
          </a:p>
          <a:p>
            <a:pPr marL="342900" indent="-342900" defTabSz="914400">
              <a:buFont typeface="Wingdings" charset="2"/>
              <a:buChar char="Ø"/>
            </a:pPr>
            <a:endParaRPr lang="fr-FR" sz="3200" dirty="0"/>
          </a:p>
          <a:p>
            <a:pPr marL="342900" indent="-342900" defTabSz="914400">
              <a:buFont typeface="Wingdings" charset="2"/>
              <a:buChar char="Ø"/>
            </a:pPr>
            <a:r>
              <a:rPr lang="fr-FR" sz="3200" dirty="0"/>
              <a:t> </a:t>
            </a:r>
            <a:r>
              <a:rPr lang="fr-FR" sz="3200" dirty="0" smtClean="0"/>
              <a:t>Réunion parents profs  fin septembre</a:t>
            </a:r>
          </a:p>
          <a:p>
            <a:pPr marL="342900" indent="-342900" defTabSz="914400">
              <a:buFont typeface="Wingdings" charset="2"/>
              <a:buChar char="Ø"/>
            </a:pPr>
            <a:r>
              <a:rPr lang="fr-FR" sz="3200" dirty="0" smtClean="0"/>
              <a:t>Communication par </a:t>
            </a:r>
            <a:r>
              <a:rPr lang="fr-FR" sz="3200" dirty="0" err="1" smtClean="0"/>
              <a:t>pronotes</a:t>
            </a:r>
            <a:r>
              <a:rPr lang="fr-FR" sz="3200" dirty="0" smtClean="0"/>
              <a:t>  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987" y="-91415"/>
            <a:ext cx="2951402" cy="20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98343"/>
            <a:ext cx="10515600" cy="895026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Calendrier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Flèche vers la droite 2"/>
          <p:cNvSpPr/>
          <p:nvPr/>
        </p:nvSpPr>
        <p:spPr>
          <a:xfrm>
            <a:off x="1187669" y="1881353"/>
            <a:ext cx="10573407" cy="126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97573" y="1813034"/>
            <a:ext cx="483476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/>
              <a:t>SEP</a:t>
            </a:r>
          </a:p>
        </p:txBody>
      </p:sp>
      <p:sp>
        <p:nvSpPr>
          <p:cNvPr id="7" name="Rectangle 6"/>
          <p:cNvSpPr/>
          <p:nvPr/>
        </p:nvSpPr>
        <p:spPr>
          <a:xfrm>
            <a:off x="2649227" y="1807780"/>
            <a:ext cx="483476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OCT</a:t>
            </a:r>
          </a:p>
        </p:txBody>
      </p:sp>
      <p:sp>
        <p:nvSpPr>
          <p:cNvPr id="8" name="Rectangle 7"/>
          <p:cNvSpPr/>
          <p:nvPr/>
        </p:nvSpPr>
        <p:spPr>
          <a:xfrm>
            <a:off x="3708968" y="1807779"/>
            <a:ext cx="483476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NOV</a:t>
            </a:r>
          </a:p>
        </p:txBody>
      </p:sp>
      <p:sp>
        <p:nvSpPr>
          <p:cNvPr id="9" name="Rectangle 8"/>
          <p:cNvSpPr/>
          <p:nvPr/>
        </p:nvSpPr>
        <p:spPr>
          <a:xfrm>
            <a:off x="4759946" y="1807778"/>
            <a:ext cx="483476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DEC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51760" y="1818287"/>
            <a:ext cx="483476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AVR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96689" y="1818286"/>
            <a:ext cx="483476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MAI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052934" y="1818282"/>
            <a:ext cx="483476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JUI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11600" y="1807777"/>
            <a:ext cx="483476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JAN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61902" y="1807776"/>
            <a:ext cx="483476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/>
              <a:t>FEV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06831" y="1818288"/>
            <a:ext cx="483476" cy="28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71600" y="2570046"/>
            <a:ext cx="2595966" cy="379423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b="1" u="sng" dirty="0">
                <a:solidFill>
                  <a:schemeClr val="bg1"/>
                </a:solidFill>
              </a:rPr>
              <a:t>1</a:t>
            </a:r>
            <a:r>
              <a:rPr lang="fr-FR" sz="2400" b="1" u="sng" baseline="30000" dirty="0">
                <a:solidFill>
                  <a:schemeClr val="bg1"/>
                </a:solidFill>
              </a:rPr>
              <a:t>er</a:t>
            </a:r>
            <a:r>
              <a:rPr lang="fr-FR" sz="2400" b="1" u="sng" dirty="0">
                <a:solidFill>
                  <a:schemeClr val="bg1"/>
                </a:solidFill>
              </a:rPr>
              <a:t> Trimestre</a:t>
            </a:r>
          </a:p>
          <a:p>
            <a:pPr algn="ctr"/>
            <a:endParaRPr lang="fr-FR" sz="2400" b="1" u="sng" dirty="0">
              <a:solidFill>
                <a:schemeClr val="bg1"/>
              </a:solidFill>
            </a:endParaRPr>
          </a:p>
          <a:p>
            <a:pPr algn="ctr"/>
            <a:endParaRPr lang="fr-FR" sz="2400" b="1" u="sng" dirty="0">
              <a:solidFill>
                <a:schemeClr val="bg1"/>
              </a:solidFill>
            </a:endParaRPr>
          </a:p>
          <a:p>
            <a:pPr algn="ctr"/>
            <a:endParaRPr lang="fr-FR" sz="2400" b="1" u="sng" dirty="0">
              <a:solidFill>
                <a:schemeClr val="bg1"/>
              </a:solidFill>
            </a:endParaRP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Du 1 septembre au mi-novembre</a:t>
            </a:r>
          </a:p>
          <a:p>
            <a:pPr algn="ctr"/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21705" y="2570046"/>
            <a:ext cx="3366211" cy="379423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b="1" u="sng" dirty="0">
                <a:solidFill>
                  <a:schemeClr val="bg1"/>
                </a:solidFill>
              </a:rPr>
              <a:t>2</a:t>
            </a:r>
            <a:r>
              <a:rPr lang="fr-FR" sz="2400" b="1" u="sng" baseline="30000" dirty="0">
                <a:solidFill>
                  <a:schemeClr val="bg1"/>
                </a:solidFill>
              </a:rPr>
              <a:t>ème</a:t>
            </a:r>
            <a:r>
              <a:rPr lang="fr-FR" sz="2400" b="1" u="sng" dirty="0">
                <a:solidFill>
                  <a:schemeClr val="bg1"/>
                </a:solidFill>
              </a:rPr>
              <a:t> Trimestre</a:t>
            </a:r>
          </a:p>
          <a:p>
            <a:pPr algn="ctr"/>
            <a:endParaRPr lang="fr-FR" sz="2400" b="1" u="sng" dirty="0">
              <a:solidFill>
                <a:schemeClr val="bg1"/>
              </a:solidFill>
            </a:endParaRPr>
          </a:p>
          <a:p>
            <a:pPr algn="ctr"/>
            <a:endParaRPr lang="fr-FR" sz="2400" b="1" u="sng" dirty="0">
              <a:solidFill>
                <a:schemeClr val="bg1"/>
              </a:solidFill>
            </a:endParaRPr>
          </a:p>
          <a:p>
            <a:pPr algn="ctr"/>
            <a:endParaRPr lang="fr-FR" sz="2400" b="1" u="sng" dirty="0">
              <a:solidFill>
                <a:schemeClr val="bg1"/>
              </a:solidFill>
            </a:endParaRP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De Mi-Novembre à début mars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42055" y="2570046"/>
            <a:ext cx="3483671" cy="379423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2400" b="1" u="sng" dirty="0">
                <a:solidFill>
                  <a:schemeClr val="bg1"/>
                </a:solidFill>
              </a:rPr>
              <a:t>3</a:t>
            </a:r>
            <a:r>
              <a:rPr lang="fr-FR" sz="2400" b="1" u="sng" baseline="30000" dirty="0">
                <a:solidFill>
                  <a:schemeClr val="bg1"/>
                </a:solidFill>
              </a:rPr>
              <a:t>ème</a:t>
            </a:r>
            <a:r>
              <a:rPr lang="fr-FR" sz="2400" b="1" u="sng" dirty="0">
                <a:solidFill>
                  <a:schemeClr val="bg1"/>
                </a:solidFill>
              </a:rPr>
              <a:t> Trimestre</a:t>
            </a:r>
          </a:p>
          <a:p>
            <a:pPr algn="ctr"/>
            <a:endParaRPr lang="fr-FR" sz="2400" b="1" u="sng" dirty="0">
              <a:solidFill>
                <a:schemeClr val="bg1"/>
              </a:solidFill>
            </a:endParaRPr>
          </a:p>
          <a:p>
            <a:pPr algn="ctr"/>
            <a:endParaRPr lang="fr-FR" sz="2400" b="1" u="sng" dirty="0">
              <a:solidFill>
                <a:schemeClr val="bg1"/>
              </a:solidFill>
            </a:endParaRPr>
          </a:p>
          <a:p>
            <a:pPr algn="ctr"/>
            <a:endParaRPr lang="fr-FR" sz="2400" b="1" u="sng" dirty="0">
              <a:solidFill>
                <a:schemeClr val="bg1"/>
              </a:solidFill>
            </a:endParaRP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De début Mars à </a:t>
            </a:r>
            <a:r>
              <a:rPr lang="fr-FR" sz="2400" dirty="0" smtClean="0">
                <a:solidFill>
                  <a:schemeClr val="bg1"/>
                </a:solidFill>
              </a:rPr>
              <a:t>fin   </a:t>
            </a:r>
            <a:r>
              <a:rPr lang="fr-FR" sz="2400" dirty="0">
                <a:solidFill>
                  <a:schemeClr val="bg1"/>
                </a:solidFill>
              </a:rPr>
              <a:t>Juin</a:t>
            </a:r>
          </a:p>
        </p:txBody>
      </p:sp>
      <p:sp>
        <p:nvSpPr>
          <p:cNvPr id="4" name="Ellipse 3"/>
          <p:cNvSpPr/>
          <p:nvPr/>
        </p:nvSpPr>
        <p:spPr>
          <a:xfrm>
            <a:off x="2570421" y="3130745"/>
            <a:ext cx="2059788" cy="25361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Rencontre Parents Professeurs</a:t>
            </a:r>
          </a:p>
        </p:txBody>
      </p:sp>
      <p:sp>
        <p:nvSpPr>
          <p:cNvPr id="20" name="Ellipse 19"/>
          <p:cNvSpPr/>
          <p:nvPr/>
        </p:nvSpPr>
        <p:spPr>
          <a:xfrm>
            <a:off x="1004954" y="3046663"/>
            <a:ext cx="2059788" cy="25361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TESTS DE SECONDES</a:t>
            </a:r>
          </a:p>
        </p:txBody>
      </p:sp>
    </p:spTree>
    <p:extLst>
      <p:ext uri="{BB962C8B-B14F-4D97-AF65-F5344CB8AC3E}">
        <p14:creationId xmlns:p14="http://schemas.microsoft.com/office/powerpoint/2010/main" val="145811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4" grpId="0" animBg="1"/>
      <p:bldP spid="20" grpId="0" animBg="1"/>
    </p:bldLst>
  </p:timing>
</p:sld>
</file>

<file path=ppt/theme/theme1.xml><?xml version="1.0" encoding="utf-8"?>
<a:theme xmlns:a="http://schemas.openxmlformats.org/drawingml/2006/main" name="Rogne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1268</TotalTime>
  <Words>194</Words>
  <Application>Microsoft Office PowerPoint</Application>
  <PresentationFormat>Grand écran</PresentationFormat>
  <Paragraphs>69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Calibri</vt:lpstr>
      <vt:lpstr>Franklin Gothic Book</vt:lpstr>
      <vt:lpstr>Wingdings</vt:lpstr>
      <vt:lpstr>Rogner</vt:lpstr>
      <vt:lpstr>Rentrée 2023-2024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Calendrier</vt:lpstr>
      <vt:lpstr>Présentation PowerPoint</vt:lpstr>
      <vt:lpstr>Présentation PowerPoint</vt:lpstr>
      <vt:lpstr>Présentation PowerPoint</vt:lpstr>
      <vt:lpstr>Les Tests de Seconde</vt:lpstr>
      <vt:lpstr>Présentation PowerPoint</vt:lpstr>
      <vt:lpstr>Présentation PowerPoint</vt:lpstr>
      <vt:lpstr>BONNE ANNEE SCOLAIRE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c'est l'utilisatrice qui se perfectionne </cp:lastModifiedBy>
  <cp:revision>59</cp:revision>
  <dcterms:created xsi:type="dcterms:W3CDTF">2019-08-16T20:31:57Z</dcterms:created>
  <dcterms:modified xsi:type="dcterms:W3CDTF">2023-08-30T13:51:40Z</dcterms:modified>
</cp:coreProperties>
</file>