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hmz6Ab6k6JDnVQ8gMmcbdpKKqk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2"/>
          <p:cNvSpPr txBox="1"/>
          <p:nvPr>
            <p:ph type="title"/>
          </p:nvPr>
        </p:nvSpPr>
        <p:spPr>
          <a:xfrm>
            <a:off x="331768" y="27939"/>
            <a:ext cx="58928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Meiryo"/>
                <a:ea typeface="Meiryo"/>
                <a:cs typeface="Meiryo"/>
                <a:sym typeface="Meiry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2"/>
          <p:cNvSpPr txBox="1"/>
          <p:nvPr>
            <p:ph idx="1" type="body"/>
          </p:nvPr>
        </p:nvSpPr>
        <p:spPr>
          <a:xfrm>
            <a:off x="469348" y="1164844"/>
            <a:ext cx="8556625" cy="25044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chemeClr val="dk1"/>
                </a:solidFill>
                <a:latin typeface="Meiryo"/>
                <a:ea typeface="Meiryo"/>
                <a:cs typeface="Meiryo"/>
                <a:sym typeface="Meiry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9" name="Shape 19"/>
        <p:cNvGrpSpPr/>
        <p:nvPr/>
      </p:nvGrpSpPr>
      <p:grpSpPr>
        <a:xfrm>
          <a:off x="0" y="0"/>
          <a:ext cx="0" cy="0"/>
          <a:chOff x="0" y="0"/>
          <a:chExt cx="0" cy="0"/>
        </a:xfrm>
      </p:grpSpPr>
      <p:sp>
        <p:nvSpPr>
          <p:cNvPr id="20" name="Google Shape;20;p13"/>
          <p:cNvSpPr/>
          <p:nvPr/>
        </p:nvSpPr>
        <p:spPr>
          <a:xfrm>
            <a:off x="242761" y="1828218"/>
            <a:ext cx="8602345" cy="25400"/>
          </a:xfrm>
          <a:custGeom>
            <a:rect b="b" l="l" r="r" t="t"/>
            <a:pathLst>
              <a:path extrusionOk="0" h="25400" w="8602345">
                <a:moveTo>
                  <a:pt x="8601833" y="0"/>
                </a:moveTo>
                <a:lnTo>
                  <a:pt x="0" y="0"/>
                </a:lnTo>
                <a:lnTo>
                  <a:pt x="0" y="25199"/>
                </a:lnTo>
                <a:lnTo>
                  <a:pt x="8601833" y="25199"/>
                </a:lnTo>
                <a:lnTo>
                  <a:pt x="860183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 name="Google Shape;21;p13"/>
          <p:cNvSpPr/>
          <p:nvPr/>
        </p:nvSpPr>
        <p:spPr>
          <a:xfrm>
            <a:off x="242761" y="1828218"/>
            <a:ext cx="8602345" cy="25400"/>
          </a:xfrm>
          <a:custGeom>
            <a:rect b="b" l="l" r="r" t="t"/>
            <a:pathLst>
              <a:path extrusionOk="0" h="25400" w="8602345">
                <a:moveTo>
                  <a:pt x="0" y="0"/>
                </a:moveTo>
                <a:lnTo>
                  <a:pt x="8601834" y="0"/>
                </a:lnTo>
                <a:lnTo>
                  <a:pt x="8601834" y="25200"/>
                </a:lnTo>
                <a:lnTo>
                  <a:pt x="0" y="25200"/>
                </a:lnTo>
                <a:lnTo>
                  <a:pt x="0"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 name="Google Shape;22;p13"/>
          <p:cNvSpPr txBox="1"/>
          <p:nvPr>
            <p:ph type="title"/>
          </p:nvPr>
        </p:nvSpPr>
        <p:spPr>
          <a:xfrm>
            <a:off x="331768" y="27939"/>
            <a:ext cx="58928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Meiryo"/>
                <a:ea typeface="Meiryo"/>
                <a:cs typeface="Meiryo"/>
                <a:sym typeface="Meiry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1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Meiryo"/>
                <a:ea typeface="Meiryo"/>
                <a:cs typeface="Meiryo"/>
                <a:sym typeface="Meiry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chemeClr val="dk1"/>
                </a:solidFill>
                <a:latin typeface="Meiryo"/>
                <a:ea typeface="Meiryo"/>
                <a:cs typeface="Meiryo"/>
                <a:sym typeface="Meiry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5"/>
          <p:cNvSpPr txBox="1"/>
          <p:nvPr>
            <p:ph type="title"/>
          </p:nvPr>
        </p:nvSpPr>
        <p:spPr>
          <a:xfrm>
            <a:off x="331768" y="27939"/>
            <a:ext cx="58928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Meiryo"/>
                <a:ea typeface="Meiryo"/>
                <a:cs typeface="Meiryo"/>
                <a:sym typeface="Meiry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242761" y="420203"/>
            <a:ext cx="8602345" cy="25400"/>
          </a:xfrm>
          <a:custGeom>
            <a:rect b="b" l="l" r="r" t="t"/>
            <a:pathLst>
              <a:path extrusionOk="0" h="25400" w="8602345">
                <a:moveTo>
                  <a:pt x="8601833" y="0"/>
                </a:moveTo>
                <a:lnTo>
                  <a:pt x="0" y="0"/>
                </a:lnTo>
                <a:lnTo>
                  <a:pt x="0" y="25200"/>
                </a:lnTo>
                <a:lnTo>
                  <a:pt x="8601833" y="25200"/>
                </a:lnTo>
                <a:lnTo>
                  <a:pt x="8601833"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1"/>
          <p:cNvSpPr/>
          <p:nvPr/>
        </p:nvSpPr>
        <p:spPr>
          <a:xfrm>
            <a:off x="242761" y="420203"/>
            <a:ext cx="8602345" cy="25400"/>
          </a:xfrm>
          <a:custGeom>
            <a:rect b="b" l="l" r="r" t="t"/>
            <a:pathLst>
              <a:path extrusionOk="0" h="25400" w="8602345">
                <a:moveTo>
                  <a:pt x="0" y="0"/>
                </a:moveTo>
                <a:lnTo>
                  <a:pt x="8601834" y="0"/>
                </a:lnTo>
                <a:lnTo>
                  <a:pt x="8601834" y="25200"/>
                </a:lnTo>
                <a:lnTo>
                  <a:pt x="0" y="25200"/>
                </a:lnTo>
                <a:lnTo>
                  <a:pt x="0"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1"/>
          <p:cNvSpPr txBox="1"/>
          <p:nvPr>
            <p:ph type="title"/>
          </p:nvPr>
        </p:nvSpPr>
        <p:spPr>
          <a:xfrm>
            <a:off x="331768" y="27939"/>
            <a:ext cx="5892800" cy="3606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200" u="none" cap="none" strike="noStrik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 type="body"/>
          </p:nvPr>
        </p:nvSpPr>
        <p:spPr>
          <a:xfrm>
            <a:off x="469348" y="1164844"/>
            <a:ext cx="8556625" cy="25044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chemeClr val="dk1"/>
                </a:solidFill>
                <a:latin typeface="Meiryo"/>
                <a:ea typeface="Meiryo"/>
                <a:cs typeface="Meiryo"/>
                <a:sym typeface="Meiry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sYEU149rKdLSTD2zFrZ-7ffMCtMJDznj/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dir.co.jp/report/research/capital-"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title"/>
          </p:nvPr>
        </p:nvSpPr>
        <p:spPr>
          <a:xfrm>
            <a:off x="331768" y="27939"/>
            <a:ext cx="28194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このスライドに関して</a:t>
            </a:r>
            <a:endParaRPr/>
          </a:p>
        </p:txBody>
      </p:sp>
      <p:sp>
        <p:nvSpPr>
          <p:cNvPr id="48" name="Google Shape;48;p1"/>
          <p:cNvSpPr txBox="1"/>
          <p:nvPr/>
        </p:nvSpPr>
        <p:spPr>
          <a:xfrm>
            <a:off x="469349" y="680211"/>
            <a:ext cx="7747000" cy="2948940"/>
          </a:xfrm>
          <a:prstGeom prst="rect">
            <a:avLst/>
          </a:prstGeom>
          <a:noFill/>
          <a:ln>
            <a:noFill/>
          </a:ln>
        </p:spPr>
        <p:txBody>
          <a:bodyPr anchorCtr="0" anchor="t" bIns="0" lIns="0" spcFirstLastPara="1" rIns="0" wrap="square" tIns="22850">
            <a:spAutoFit/>
          </a:bodyPr>
          <a:lstStyle/>
          <a:p>
            <a:pPr indent="0" lvl="0" marL="12700" marR="72390" rtl="0" algn="l">
              <a:lnSpc>
                <a:spcPct val="118750"/>
              </a:lnSpc>
              <a:spcBef>
                <a:spcPts val="0"/>
              </a:spcBef>
              <a:spcAft>
                <a:spcPts val="0"/>
              </a:spcAft>
              <a:buNone/>
            </a:pPr>
            <a:r>
              <a:rPr b="1" lang="en-US" sz="1600">
                <a:latin typeface="Meiryo"/>
                <a:ea typeface="Meiryo"/>
                <a:cs typeface="Meiryo"/>
                <a:sym typeface="Meiryo"/>
              </a:rPr>
              <a:t>皆さんの最終課題作成の⼀助になればと思い、</a:t>
            </a:r>
            <a:r>
              <a:rPr b="1" lang="en-US" sz="1600" u="sng">
                <a:solidFill>
                  <a:srgbClr val="0000FF"/>
                </a:solidFill>
                <a:latin typeface="Meiryo"/>
                <a:ea typeface="Meiryo"/>
                <a:cs typeface="Meiryo"/>
                <a:sym typeface="Meiryo"/>
              </a:rPr>
              <a:t>README</a:t>
            </a:r>
            <a:r>
              <a:rPr b="1" lang="en-US" sz="1600">
                <a:latin typeface="Meiryo"/>
                <a:ea typeface="Meiryo"/>
                <a:cs typeface="Meiryo"/>
                <a:sym typeface="Meiryo"/>
              </a:rPr>
              <a:t>の「1-2.要件」を⼗分に満たし、修了できるスライドをご提供します。</a:t>
            </a:r>
            <a:endParaRPr sz="1600">
              <a:latin typeface="Meiryo"/>
              <a:ea typeface="Meiryo"/>
              <a:cs typeface="Meiryo"/>
              <a:sym typeface="Meiryo"/>
            </a:endParaRPr>
          </a:p>
          <a:p>
            <a:pPr indent="0" lvl="0" marL="0" rtl="0" algn="l">
              <a:lnSpc>
                <a:spcPct val="100000"/>
              </a:lnSpc>
              <a:spcBef>
                <a:spcPts val="85"/>
              </a:spcBef>
              <a:spcAft>
                <a:spcPts val="0"/>
              </a:spcAft>
              <a:buNone/>
            </a:pPr>
            <a:r>
              <a:t/>
            </a:r>
            <a:endParaRPr sz="900">
              <a:latin typeface="Meiryo"/>
              <a:ea typeface="Meiryo"/>
              <a:cs typeface="Meiryo"/>
              <a:sym typeface="Meiryo"/>
            </a:endParaRPr>
          </a:p>
          <a:p>
            <a:pPr indent="0" lvl="0" marL="12700" rtl="0" algn="l">
              <a:lnSpc>
                <a:spcPct val="119375"/>
              </a:lnSpc>
              <a:spcBef>
                <a:spcPts val="0"/>
              </a:spcBef>
              <a:spcAft>
                <a:spcPts val="0"/>
              </a:spcAft>
              <a:buNone/>
            </a:pPr>
            <a:r>
              <a:rPr b="1" lang="en-US" sz="1600">
                <a:solidFill>
                  <a:srgbClr val="FF0000"/>
                </a:solidFill>
                <a:latin typeface="Meiryo"/>
                <a:ea typeface="Meiryo"/>
                <a:cs typeface="Meiryo"/>
                <a:sym typeface="Meiryo"/>
              </a:rPr>
              <a:t>⾚字</a:t>
            </a:r>
            <a:r>
              <a:rPr b="1" lang="en-US" sz="1600">
                <a:latin typeface="Meiryo"/>
                <a:ea typeface="Meiryo"/>
                <a:cs typeface="Meiryo"/>
                <a:sym typeface="Meiryo"/>
              </a:rPr>
              <a:t>で「このスライドが要件を満たせている理由」を説明しています。</a:t>
            </a:r>
            <a:endParaRPr sz="1600">
              <a:latin typeface="Meiryo"/>
              <a:ea typeface="Meiryo"/>
              <a:cs typeface="Meiryo"/>
              <a:sym typeface="Meiryo"/>
            </a:endParaRPr>
          </a:p>
          <a:p>
            <a:pPr indent="0" lvl="0" marL="12700" rtl="0" algn="l">
              <a:lnSpc>
                <a:spcPct val="119375"/>
              </a:lnSpc>
              <a:spcBef>
                <a:spcPts val="0"/>
              </a:spcBef>
              <a:spcAft>
                <a:spcPts val="0"/>
              </a:spcAft>
              <a:buNone/>
            </a:pPr>
            <a:r>
              <a:rPr b="1" lang="en-US" sz="1600">
                <a:solidFill>
                  <a:srgbClr val="0070C0"/>
                </a:solidFill>
                <a:latin typeface="Meiryo"/>
                <a:ea typeface="Meiryo"/>
                <a:cs typeface="Meiryo"/>
                <a:sym typeface="Meiryo"/>
              </a:rPr>
              <a:t>⻘字</a:t>
            </a:r>
            <a:r>
              <a:rPr b="1" lang="en-US" sz="1600">
                <a:latin typeface="Meiryo"/>
                <a:ea typeface="Meiryo"/>
                <a:cs typeface="Meiryo"/>
                <a:sym typeface="Meiryo"/>
              </a:rPr>
              <a:t>で「このスライドをより良くするための改善ポイント例」を説明しています。</a:t>
            </a:r>
            <a:endParaRPr sz="1600">
              <a:latin typeface="Meiryo"/>
              <a:ea typeface="Meiryo"/>
              <a:cs typeface="Meiryo"/>
              <a:sym typeface="Meiryo"/>
            </a:endParaRPr>
          </a:p>
          <a:p>
            <a:pPr indent="0" lvl="0" marL="0" rtl="0" algn="l">
              <a:lnSpc>
                <a:spcPct val="100000"/>
              </a:lnSpc>
              <a:spcBef>
                <a:spcPts val="25"/>
              </a:spcBef>
              <a:spcAft>
                <a:spcPts val="0"/>
              </a:spcAft>
              <a:buNone/>
            </a:pPr>
            <a:r>
              <a:t/>
            </a:r>
            <a:endParaRPr sz="1000">
              <a:latin typeface="Meiryo"/>
              <a:ea typeface="Meiryo"/>
              <a:cs typeface="Meiryo"/>
              <a:sym typeface="Meiryo"/>
            </a:endParaRPr>
          </a:p>
          <a:p>
            <a:pPr indent="0" lvl="0" marL="12700" rtl="0" algn="l">
              <a:lnSpc>
                <a:spcPct val="100000"/>
              </a:lnSpc>
              <a:spcBef>
                <a:spcPts val="5"/>
              </a:spcBef>
              <a:spcAft>
                <a:spcPts val="0"/>
              </a:spcAft>
              <a:buNone/>
            </a:pPr>
            <a:r>
              <a:rPr b="1" lang="en-US" sz="1600">
                <a:latin typeface="Meiryo"/>
                <a:ea typeface="Meiryo"/>
                <a:cs typeface="Meiryo"/>
                <a:sym typeface="Meiryo"/>
              </a:rPr>
              <a:t>本スライド・改善ポイントはあくまで⼀例です。</a:t>
            </a:r>
            <a:endParaRPr sz="1600">
              <a:latin typeface="Meiryo"/>
              <a:ea typeface="Meiryo"/>
              <a:cs typeface="Meiryo"/>
              <a:sym typeface="Meiryo"/>
            </a:endParaRPr>
          </a:p>
          <a:p>
            <a:pPr indent="0" lvl="0" marL="12700" marR="5080" rtl="0" algn="l">
              <a:lnSpc>
                <a:spcPct val="118750"/>
              </a:lnSpc>
              <a:spcBef>
                <a:spcPts val="80"/>
              </a:spcBef>
              <a:spcAft>
                <a:spcPts val="0"/>
              </a:spcAft>
              <a:buNone/>
            </a:pPr>
            <a:r>
              <a:rPr b="1" lang="en-US" sz="1600">
                <a:latin typeface="Meiryo"/>
                <a:ea typeface="Meiryo"/>
                <a:cs typeface="Meiryo"/>
                <a:sym typeface="Meiryo"/>
              </a:rPr>
              <a:t>皆さんの事業提案がより効果的に伝わるように、スライドを作成いただけると幸いです。</a:t>
            </a:r>
            <a:endParaRPr sz="1600">
              <a:latin typeface="Meiryo"/>
              <a:ea typeface="Meiryo"/>
              <a:cs typeface="Meiryo"/>
              <a:sym typeface="Meiryo"/>
            </a:endParaRPr>
          </a:p>
          <a:p>
            <a:pPr indent="0" lvl="0" marL="12700" rtl="0" algn="l">
              <a:lnSpc>
                <a:spcPct val="114374"/>
              </a:lnSpc>
              <a:spcBef>
                <a:spcPts val="0"/>
              </a:spcBef>
              <a:spcAft>
                <a:spcPts val="0"/>
              </a:spcAft>
              <a:buNone/>
            </a:pPr>
            <a:r>
              <a:rPr b="1" lang="en-US" sz="1600">
                <a:latin typeface="Meiryo"/>
                <a:ea typeface="Meiryo"/>
                <a:cs typeface="Meiryo"/>
                <a:sym typeface="Meiryo"/>
              </a:rPr>
              <a:t>修了・優秀修了を⽬指して頑張ってください︕</a:t>
            </a:r>
            <a:endParaRPr sz="1600">
              <a:latin typeface="Meiryo"/>
              <a:ea typeface="Meiryo"/>
              <a:cs typeface="Meiryo"/>
              <a:sym typeface="Meiryo"/>
            </a:endParaRPr>
          </a:p>
          <a:p>
            <a:pPr indent="0" lvl="0" marL="0" rtl="0" algn="l">
              <a:lnSpc>
                <a:spcPct val="100000"/>
              </a:lnSpc>
              <a:spcBef>
                <a:spcPts val="25"/>
              </a:spcBef>
              <a:spcAft>
                <a:spcPts val="0"/>
              </a:spcAft>
              <a:buNone/>
            </a:pPr>
            <a:r>
              <a:t/>
            </a:r>
            <a:endParaRPr sz="1000">
              <a:latin typeface="Meiryo"/>
              <a:ea typeface="Meiryo"/>
              <a:cs typeface="Meiryo"/>
              <a:sym typeface="Meiryo"/>
            </a:endParaRPr>
          </a:p>
          <a:p>
            <a:pPr indent="0" lvl="0" marL="12700" rtl="0" algn="l">
              <a:lnSpc>
                <a:spcPct val="100000"/>
              </a:lnSpc>
              <a:spcBef>
                <a:spcPts val="0"/>
              </a:spcBef>
              <a:spcAft>
                <a:spcPts val="0"/>
              </a:spcAft>
              <a:buNone/>
            </a:pPr>
            <a:r>
              <a:rPr b="1" lang="en-US" sz="1600">
                <a:latin typeface="Meiryo"/>
                <a:ea typeface="Meiryo"/>
                <a:cs typeface="Meiryo"/>
                <a:sym typeface="Meiryo"/>
              </a:rPr>
              <a:t>TA⼀同</a:t>
            </a:r>
            <a:endParaRPr sz="1600">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331768" y="27939"/>
            <a:ext cx="22606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貴社への事業提案</a:t>
            </a:r>
            <a:endParaRPr/>
          </a:p>
        </p:txBody>
      </p:sp>
      <p:sp>
        <p:nvSpPr>
          <p:cNvPr id="139" name="Google Shape;139;p10"/>
          <p:cNvSpPr txBox="1"/>
          <p:nvPr/>
        </p:nvSpPr>
        <p:spPr>
          <a:xfrm>
            <a:off x="469348" y="680211"/>
            <a:ext cx="8164830" cy="2219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①データ分析による課題発⾒</a:t>
            </a:r>
            <a:endParaRPr sz="1600">
              <a:latin typeface="Meiryo"/>
              <a:ea typeface="Meiryo"/>
              <a:cs typeface="Meiryo"/>
              <a:sym typeface="Meiryo"/>
            </a:endParaRPr>
          </a:p>
          <a:p>
            <a:pPr indent="0" lvl="0" marL="0" rtl="0" algn="l">
              <a:lnSpc>
                <a:spcPct val="100000"/>
              </a:lnSpc>
              <a:spcBef>
                <a:spcPts val="50"/>
              </a:spcBef>
              <a:spcAft>
                <a:spcPts val="0"/>
              </a:spcAft>
              <a:buNone/>
            </a:pPr>
            <a:r>
              <a:t/>
            </a:r>
            <a:endParaRPr sz="950">
              <a:latin typeface="Meiryo"/>
              <a:ea typeface="Meiryo"/>
              <a:cs typeface="Meiryo"/>
              <a:sym typeface="Meiryo"/>
            </a:endParaRPr>
          </a:p>
          <a:p>
            <a:pPr indent="-342265" lvl="0" marL="354965" rtl="0" algn="l">
              <a:lnSpc>
                <a:spcPct val="100000"/>
              </a:lnSpc>
              <a:spcBef>
                <a:spcPts val="0"/>
              </a:spcBef>
              <a:spcAft>
                <a:spcPts val="0"/>
              </a:spcAft>
              <a:buSzPts val="1800"/>
              <a:buFont typeface="Arial"/>
              <a:buChar char="►"/>
            </a:pPr>
            <a:r>
              <a:rPr lang="en-US" sz="1600">
                <a:latin typeface="Meiryo"/>
                <a:ea typeface="Meiryo"/>
                <a:cs typeface="Meiryo"/>
                <a:sym typeface="Meiryo"/>
              </a:rPr>
              <a:t>債務不履⾏者で考察したように、データ分析を⾏うことで貴社の課題を発⾒できます</a:t>
            </a:r>
            <a:endParaRPr sz="1600">
              <a:latin typeface="Meiryo"/>
              <a:ea typeface="Meiryo"/>
              <a:cs typeface="Meiryo"/>
              <a:sym typeface="Meiryo"/>
            </a:endParaRPr>
          </a:p>
          <a:p>
            <a:pPr indent="0" lvl="0" marL="0" rtl="0" algn="l">
              <a:lnSpc>
                <a:spcPct val="100000"/>
              </a:lnSpc>
              <a:spcBef>
                <a:spcPts val="30"/>
              </a:spcBef>
              <a:spcAft>
                <a:spcPts val="0"/>
              </a:spcAft>
              <a:buSzPts val="950"/>
              <a:buFont typeface="Arial"/>
              <a:buNone/>
            </a:pPr>
            <a:r>
              <a:t/>
            </a:r>
            <a:endParaRPr sz="950">
              <a:latin typeface="Meiryo"/>
              <a:ea typeface="Meiryo"/>
              <a:cs typeface="Meiryo"/>
              <a:sym typeface="Meiryo"/>
            </a:endParaRPr>
          </a:p>
          <a:p>
            <a:pPr indent="0" lvl="0" marL="12700" rtl="0" algn="l">
              <a:lnSpc>
                <a:spcPct val="100000"/>
              </a:lnSpc>
              <a:spcBef>
                <a:spcPts val="0"/>
              </a:spcBef>
              <a:spcAft>
                <a:spcPts val="0"/>
              </a:spcAft>
              <a:buNone/>
            </a:pPr>
            <a:r>
              <a:rPr lang="en-US" sz="1600">
                <a:latin typeface="Meiryo"/>
                <a:ea typeface="Meiryo"/>
                <a:cs typeface="Meiryo"/>
                <a:sym typeface="Meiryo"/>
              </a:rPr>
              <a:t>②</a:t>
            </a:r>
            <a:r>
              <a:rPr b="1" lang="en-US" sz="1600">
                <a:latin typeface="Meiryo"/>
                <a:ea typeface="Meiryo"/>
                <a:cs typeface="Meiryo"/>
                <a:sym typeface="Meiryo"/>
              </a:rPr>
              <a:t>債務不履⾏者の予測モデルによる債務不履⾏者の検知</a:t>
            </a:r>
            <a:endParaRPr sz="1600">
              <a:latin typeface="Meiryo"/>
              <a:ea typeface="Meiryo"/>
              <a:cs typeface="Meiryo"/>
              <a:sym typeface="Meiryo"/>
            </a:endParaRPr>
          </a:p>
          <a:p>
            <a:pPr indent="-285750" lvl="0" marL="298450" marR="5080" rtl="0" algn="l">
              <a:lnSpc>
                <a:spcPct val="118750"/>
              </a:lnSpc>
              <a:spcBef>
                <a:spcPts val="155"/>
              </a:spcBef>
              <a:spcAft>
                <a:spcPts val="0"/>
              </a:spcAft>
              <a:buSzPts val="1800"/>
              <a:buFont typeface="Arial"/>
              <a:buChar char="►"/>
            </a:pPr>
            <a:r>
              <a:rPr lang="en-US" sz="1600">
                <a:latin typeface="Meiryo"/>
                <a:ea typeface="Meiryo"/>
                <a:cs typeface="Meiryo"/>
                <a:sym typeface="Meiryo"/>
              </a:rPr>
              <a:t>先述のLightGBMモデルを⽤いることにより、債務不履⾏者を予想し、融資の検討を⾏います</a:t>
            </a:r>
            <a:endParaRPr sz="1600">
              <a:latin typeface="Meiryo"/>
              <a:ea typeface="Meiryo"/>
              <a:cs typeface="Meiryo"/>
              <a:sym typeface="Meiryo"/>
            </a:endParaRPr>
          </a:p>
          <a:p>
            <a:pPr indent="-285115" lvl="0" marL="297815" rtl="0" algn="l">
              <a:lnSpc>
                <a:spcPct val="115312"/>
              </a:lnSpc>
              <a:spcBef>
                <a:spcPts val="0"/>
              </a:spcBef>
              <a:spcAft>
                <a:spcPts val="0"/>
              </a:spcAft>
              <a:buSzPts val="1800"/>
              <a:buFont typeface="Arial"/>
              <a:buChar char="►"/>
            </a:pPr>
            <a:r>
              <a:rPr lang="en-US" sz="1600">
                <a:latin typeface="Meiryo"/>
                <a:ea typeface="Meiryo"/>
                <a:cs typeface="Meiryo"/>
                <a:sym typeface="Meiryo"/>
              </a:rPr>
              <a:t>デフォルト率を予測しました(右)</a:t>
            </a:r>
            <a:endParaRPr sz="1600">
              <a:latin typeface="Meiryo"/>
              <a:ea typeface="Meiryo"/>
              <a:cs typeface="Meiryo"/>
              <a:sym typeface="Meiryo"/>
            </a:endParaRPr>
          </a:p>
          <a:p>
            <a:pPr indent="-285115" lvl="0" marL="297815" rtl="0" algn="l">
              <a:lnSpc>
                <a:spcPct val="119375"/>
              </a:lnSpc>
              <a:spcBef>
                <a:spcPts val="0"/>
              </a:spcBef>
              <a:spcAft>
                <a:spcPts val="0"/>
              </a:spcAft>
              <a:buSzPts val="1800"/>
              <a:buFont typeface="Arial"/>
              <a:buChar char="►"/>
            </a:pPr>
            <a:r>
              <a:rPr lang="en-US" sz="1600">
                <a:latin typeface="Meiryo"/>
                <a:ea typeface="Meiryo"/>
                <a:cs typeface="Meiryo"/>
                <a:sym typeface="Meiryo"/>
              </a:rPr>
              <a:t>これに基づき予測デフォルト率の上位5％に融資を⾏わないことにしました</a:t>
            </a:r>
            <a:endParaRPr sz="1600">
              <a:latin typeface="Meiryo"/>
              <a:ea typeface="Meiryo"/>
              <a:cs typeface="Meiryo"/>
              <a:sym typeface="Meiryo"/>
            </a:endParaRPr>
          </a:p>
        </p:txBody>
      </p:sp>
      <p:sp>
        <p:nvSpPr>
          <p:cNvPr id="140" name="Google Shape;140;p10"/>
          <p:cNvSpPr txBox="1"/>
          <p:nvPr/>
        </p:nvSpPr>
        <p:spPr>
          <a:xfrm>
            <a:off x="469348" y="2865627"/>
            <a:ext cx="3816350" cy="269240"/>
          </a:xfrm>
          <a:prstGeom prst="rect">
            <a:avLst/>
          </a:prstGeom>
          <a:noFill/>
          <a:ln>
            <a:noFill/>
          </a:ln>
        </p:spPr>
        <p:txBody>
          <a:bodyPr anchorCtr="0" anchor="t" bIns="0" lIns="0" spcFirstLastPara="1" rIns="0" wrap="square" tIns="12700">
            <a:spAutoFit/>
          </a:bodyPr>
          <a:lstStyle/>
          <a:p>
            <a:pPr indent="-285115" lvl="0" marL="297815" rtl="0" algn="l">
              <a:lnSpc>
                <a:spcPct val="100000"/>
              </a:lnSpc>
              <a:spcBef>
                <a:spcPts val="0"/>
              </a:spcBef>
              <a:spcAft>
                <a:spcPts val="0"/>
              </a:spcAft>
              <a:buSzPts val="1800"/>
              <a:buFont typeface="Arial"/>
              <a:buChar char="►"/>
            </a:pPr>
            <a:r>
              <a:rPr lang="en-US" sz="1600">
                <a:latin typeface="Meiryo"/>
                <a:ea typeface="Meiryo"/>
                <a:cs typeface="Meiryo"/>
                <a:sym typeface="Meiryo"/>
              </a:rPr>
              <a:t>約10億ドルの収益改善が⾒込まれます</a:t>
            </a:r>
            <a:endParaRPr sz="1600">
              <a:latin typeface="Meiryo"/>
              <a:ea typeface="Meiryo"/>
              <a:cs typeface="Meiryo"/>
              <a:sym typeface="Meiryo"/>
            </a:endParaRPr>
          </a:p>
        </p:txBody>
      </p:sp>
      <p:grpSp>
        <p:nvGrpSpPr>
          <p:cNvPr id="141" name="Google Shape;141;p10"/>
          <p:cNvGrpSpPr/>
          <p:nvPr/>
        </p:nvGrpSpPr>
        <p:grpSpPr>
          <a:xfrm>
            <a:off x="390608" y="3102575"/>
            <a:ext cx="3071179" cy="1968094"/>
            <a:chOff x="390608" y="3102575"/>
            <a:chExt cx="3071179" cy="1968094"/>
          </a:xfrm>
        </p:grpSpPr>
        <p:pic>
          <p:nvPicPr>
            <p:cNvPr id="142" name="Google Shape;142;p10"/>
            <p:cNvPicPr preferRelativeResize="0"/>
            <p:nvPr/>
          </p:nvPicPr>
          <p:blipFill rotWithShape="1">
            <a:blip r:embed="rId3">
              <a:alphaModFix/>
            </a:blip>
            <a:srcRect b="0" l="0" r="0" t="0"/>
            <a:stretch/>
          </p:blipFill>
          <p:spPr>
            <a:xfrm>
              <a:off x="390608" y="3102575"/>
              <a:ext cx="3071179" cy="1968094"/>
            </a:xfrm>
            <a:prstGeom prst="rect">
              <a:avLst/>
            </a:prstGeom>
            <a:noFill/>
            <a:ln>
              <a:noFill/>
            </a:ln>
          </p:spPr>
        </p:pic>
        <p:sp>
          <p:nvSpPr>
            <p:cNvPr id="143" name="Google Shape;143;p10"/>
            <p:cNvSpPr/>
            <p:nvPr/>
          </p:nvSpPr>
          <p:spPr>
            <a:xfrm>
              <a:off x="1715510" y="4596276"/>
              <a:ext cx="1659255" cy="347980"/>
            </a:xfrm>
            <a:custGeom>
              <a:rect b="b" l="l" r="r" t="t"/>
              <a:pathLst>
                <a:path extrusionOk="0" h="347979" w="1659254">
                  <a:moveTo>
                    <a:pt x="0" y="0"/>
                  </a:moveTo>
                  <a:lnTo>
                    <a:pt x="1658867" y="0"/>
                  </a:lnTo>
                  <a:lnTo>
                    <a:pt x="1658867" y="347958"/>
                  </a:lnTo>
                  <a:lnTo>
                    <a:pt x="0" y="347958"/>
                  </a:lnTo>
                  <a:lnTo>
                    <a:pt x="0" y="0"/>
                  </a:lnTo>
                  <a:close/>
                </a:path>
              </a:pathLst>
            </a:custGeom>
            <a:noFill/>
            <a:ln cap="flat" cmpd="sng" w="25400">
              <a:solidFill>
                <a:srgbClr val="FF9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44" name="Google Shape;144;p10"/>
          <p:cNvSpPr txBox="1"/>
          <p:nvPr/>
        </p:nvSpPr>
        <p:spPr>
          <a:xfrm>
            <a:off x="4522260" y="2982467"/>
            <a:ext cx="1625600" cy="4552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必要要件④</a:t>
            </a:r>
            <a:endParaRPr sz="1400">
              <a:latin typeface="Meiryo"/>
              <a:ea typeface="Meiryo"/>
              <a:cs typeface="Meiryo"/>
              <a:sym typeface="Meiryo"/>
            </a:endParaRPr>
          </a:p>
          <a:p>
            <a:pPr indent="0" lvl="0" marL="12700" rtl="0" algn="l">
              <a:lnSpc>
                <a:spcPct val="100000"/>
              </a:lnSpc>
              <a:spcBef>
                <a:spcPts val="25"/>
              </a:spcBef>
              <a:spcAft>
                <a:spcPts val="0"/>
              </a:spcAft>
              <a:buNone/>
            </a:pPr>
            <a:r>
              <a:rPr b="1" lang="en-US" sz="1400">
                <a:solidFill>
                  <a:srgbClr val="FF0000"/>
                </a:solidFill>
                <a:latin typeface="Meiryo"/>
                <a:ea typeface="Meiryo"/>
                <a:cs typeface="Meiryo"/>
                <a:sym typeface="Meiryo"/>
              </a:rPr>
              <a:t>事業提案⾏っている</a:t>
            </a:r>
            <a:endParaRPr sz="1400">
              <a:latin typeface="Meiryo"/>
              <a:ea typeface="Meiryo"/>
              <a:cs typeface="Meiryo"/>
              <a:sym typeface="Meiryo"/>
            </a:endParaRPr>
          </a:p>
        </p:txBody>
      </p:sp>
      <p:sp>
        <p:nvSpPr>
          <p:cNvPr id="145" name="Google Shape;145;p10"/>
          <p:cNvSpPr txBox="1"/>
          <p:nvPr/>
        </p:nvSpPr>
        <p:spPr>
          <a:xfrm>
            <a:off x="4522260" y="3589020"/>
            <a:ext cx="4222750" cy="1529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558ED5"/>
                </a:solidFill>
                <a:latin typeface="Meiryo"/>
                <a:ea typeface="Meiryo"/>
                <a:cs typeface="Meiryo"/>
                <a:sym typeface="Meiryo"/>
              </a:rPr>
              <a:t>改善ポイント(例)</a:t>
            </a:r>
            <a:endParaRPr sz="1400">
              <a:latin typeface="Meiryo"/>
              <a:ea typeface="Meiryo"/>
              <a:cs typeface="Meiryo"/>
              <a:sym typeface="Meiryo"/>
            </a:endParaRPr>
          </a:p>
          <a:p>
            <a:pPr indent="-285115" lvl="0" marL="297815" rtl="0" algn="l">
              <a:lnSpc>
                <a:spcPct val="117499"/>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モデルの精度も考慮した事業提案・試算</a:t>
            </a:r>
            <a:endParaRPr sz="1400">
              <a:latin typeface="Meiryo"/>
              <a:ea typeface="Meiryo"/>
              <a:cs typeface="Meiryo"/>
              <a:sym typeface="Meiryo"/>
            </a:endParaRPr>
          </a:p>
          <a:p>
            <a:pPr indent="-285115" lvl="0" marL="297815" rtl="0" algn="l">
              <a:lnSpc>
                <a:spcPct val="117499"/>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上位5%を融資⾮対象者選んだ根拠</a:t>
            </a:r>
            <a:endParaRPr sz="1400">
              <a:latin typeface="Meiryo"/>
              <a:ea typeface="Meiryo"/>
              <a:cs typeface="Meiryo"/>
              <a:sym typeface="Meiryo"/>
            </a:endParaRPr>
          </a:p>
          <a:p>
            <a:pPr indent="-285750" lvl="0" marL="298450" marR="5080" rtl="0" algn="l">
              <a:lnSpc>
                <a:spcPct val="101400"/>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注⽬してきたデフォルト率は、実際どの程度削減できるのか</a:t>
            </a:r>
            <a:endParaRPr sz="1400">
              <a:latin typeface="Meiryo"/>
              <a:ea typeface="Meiryo"/>
              <a:cs typeface="Meiryo"/>
              <a:sym typeface="Meiryo"/>
            </a:endParaRPr>
          </a:p>
          <a:p>
            <a:pPr indent="-285115" lvl="0" marL="297815" rtl="0" algn="l">
              <a:lnSpc>
                <a:spcPct val="100000"/>
              </a:lnSpc>
              <a:spcBef>
                <a:spcPts val="25"/>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10億ドルの計算根拠</a:t>
            </a:r>
            <a:endParaRPr sz="1400">
              <a:latin typeface="Meiryo"/>
              <a:ea typeface="Meiryo"/>
              <a:cs typeface="Meiryo"/>
              <a:sym typeface="Meiryo"/>
            </a:endParaRPr>
          </a:p>
          <a:p>
            <a:pPr indent="-285115" lvl="0" marL="297815" rtl="0" algn="l">
              <a:lnSpc>
                <a:spcPct val="100000"/>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グラフに横軸/縦軸の意味を追加する</a:t>
            </a:r>
            <a:endParaRPr sz="140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1043495" y="1383284"/>
            <a:ext cx="44799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Home Credit社に対するご提案</a:t>
            </a:r>
            <a:endParaRPr sz="2400"/>
          </a:p>
        </p:txBody>
      </p:sp>
      <p:pic>
        <p:nvPicPr>
          <p:cNvPr id="54" name="Google Shape;54;p2" title="HOM-header-sekvence-v02.mp4">
            <a:hlinkClick r:id="rId3"/>
          </p:cNvPr>
          <p:cNvPicPr preferRelativeResize="0"/>
          <p:nvPr/>
        </p:nvPicPr>
        <p:blipFill>
          <a:blip r:embed="rId4">
            <a:alphaModFix/>
          </a:blip>
          <a:stretch>
            <a:fillRect/>
          </a:stretch>
        </p:blipFill>
        <p:spPr>
          <a:xfrm>
            <a:off x="250025" y="1926850"/>
            <a:ext cx="8603125" cy="460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331768" y="27939"/>
            <a:ext cx="28194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⾦融業界における課題</a:t>
            </a:r>
            <a:endParaRPr/>
          </a:p>
        </p:txBody>
      </p:sp>
      <p:sp>
        <p:nvSpPr>
          <p:cNvPr id="60" name="Google Shape;60;p3"/>
          <p:cNvSpPr txBox="1"/>
          <p:nvPr/>
        </p:nvSpPr>
        <p:spPr>
          <a:xfrm>
            <a:off x="469348" y="680211"/>
            <a:ext cx="6118225"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⾦融業界の課題の⼀つに債務不履⾏率(デフォルト率)が挙げられる</a:t>
            </a:r>
            <a:endParaRPr sz="1600">
              <a:latin typeface="Meiryo"/>
              <a:ea typeface="Meiryo"/>
              <a:cs typeface="Meiryo"/>
              <a:sym typeface="Meiryo"/>
            </a:endParaRPr>
          </a:p>
        </p:txBody>
      </p:sp>
      <p:sp>
        <p:nvSpPr>
          <p:cNvPr id="61" name="Google Shape;61;p3"/>
          <p:cNvSpPr txBox="1"/>
          <p:nvPr>
            <p:ph idx="1" type="body"/>
          </p:nvPr>
        </p:nvSpPr>
        <p:spPr>
          <a:xfrm>
            <a:off x="469348" y="1164844"/>
            <a:ext cx="8556625" cy="2504440"/>
          </a:xfrm>
          <a:prstGeom prst="rect">
            <a:avLst/>
          </a:prstGeom>
          <a:noFill/>
          <a:ln>
            <a:noFill/>
          </a:ln>
        </p:spPr>
        <p:txBody>
          <a:bodyPr anchorCtr="0" anchor="t" bIns="0" lIns="0" spcFirstLastPara="1" rIns="0" wrap="square" tIns="12700">
            <a:spAutoFit/>
          </a:bodyPr>
          <a:lstStyle/>
          <a:p>
            <a:pPr indent="0" lvl="0" marL="12700" rtl="0" algn="l">
              <a:lnSpc>
                <a:spcPct val="113125"/>
              </a:lnSpc>
              <a:spcBef>
                <a:spcPts val="0"/>
              </a:spcBef>
              <a:spcAft>
                <a:spcPts val="0"/>
              </a:spcAft>
              <a:buNone/>
            </a:pPr>
            <a:r>
              <a:rPr lang="en-US"/>
              <a:t>例えば住宅ローンに関しては</a:t>
            </a:r>
            <a:endParaRPr/>
          </a:p>
          <a:p>
            <a:pPr indent="0" lvl="0" marL="12700" marR="1690370" rtl="0" algn="just">
              <a:lnSpc>
                <a:spcPct val="94400"/>
              </a:lnSpc>
              <a:spcBef>
                <a:spcPts val="5"/>
              </a:spcBef>
              <a:spcAft>
                <a:spcPts val="0"/>
              </a:spcAft>
              <a:buNone/>
            </a:pPr>
            <a:r>
              <a:rPr lang="en-US" sz="1800">
                <a:latin typeface="Arial"/>
                <a:ea typeface="Arial"/>
                <a:cs typeface="Arial"/>
                <a:sym typeface="Arial"/>
              </a:rPr>
              <a:t>Ø  </a:t>
            </a:r>
            <a:r>
              <a:rPr lang="en-US"/>
              <a:t>住宅ローンに関してリーマン・ショック以降デフォルト率が急上昇した </a:t>
            </a:r>
            <a:r>
              <a:rPr lang="en-US" sz="1800">
                <a:latin typeface="Arial"/>
                <a:ea typeface="Arial"/>
                <a:cs typeface="Arial"/>
                <a:sym typeface="Arial"/>
              </a:rPr>
              <a:t>Ø </a:t>
            </a:r>
            <a:r>
              <a:rPr lang="en-US"/>
              <a:t>住宅ローンの返済負担率が⾼いほどデフォルト率が⾼い傾向にあることが分かる</a:t>
            </a:r>
            <a:endParaRPr sz="1800">
              <a:latin typeface="Arial"/>
              <a:ea typeface="Arial"/>
              <a:cs typeface="Arial"/>
              <a:sym typeface="Arial"/>
            </a:endParaRPr>
          </a:p>
          <a:p>
            <a:pPr indent="0" lvl="0" marL="0" rtl="0" algn="l">
              <a:lnSpc>
                <a:spcPct val="100000"/>
              </a:lnSpc>
              <a:spcBef>
                <a:spcPts val="45"/>
              </a:spcBef>
              <a:spcAft>
                <a:spcPts val="0"/>
              </a:spcAft>
              <a:buNone/>
            </a:pPr>
            <a:r>
              <a:t/>
            </a:r>
            <a:endParaRPr sz="1750"/>
          </a:p>
          <a:p>
            <a:pPr indent="0" lvl="0" marL="5742940" rtl="0" algn="l">
              <a:lnSpc>
                <a:spcPct val="100000"/>
              </a:lnSpc>
              <a:spcBef>
                <a:spcPts val="5"/>
              </a:spcBef>
              <a:spcAft>
                <a:spcPts val="0"/>
              </a:spcAft>
              <a:buNone/>
            </a:pPr>
            <a:r>
              <a:rPr b="1" lang="en-US" sz="1400">
                <a:solidFill>
                  <a:srgbClr val="558ED5"/>
                </a:solidFill>
                <a:latin typeface="Meiryo"/>
                <a:ea typeface="Meiryo"/>
                <a:cs typeface="Meiryo"/>
                <a:sym typeface="Meiryo"/>
              </a:rPr>
              <a:t>改善ポイント(例)</a:t>
            </a:r>
            <a:endParaRPr sz="1400">
              <a:latin typeface="Meiryo"/>
              <a:ea typeface="Meiryo"/>
              <a:cs typeface="Meiryo"/>
              <a:sym typeface="Meiryo"/>
            </a:endParaRPr>
          </a:p>
          <a:p>
            <a:pPr indent="-133350" lvl="0" marL="5876290" marR="183515" rtl="0" algn="l">
              <a:lnSpc>
                <a:spcPct val="112857"/>
              </a:lnSpc>
              <a:spcBef>
                <a:spcPts val="16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デフォルト率以外の指標についての検討</a:t>
            </a:r>
            <a:endParaRPr sz="1400">
              <a:latin typeface="Meiryo"/>
              <a:ea typeface="Meiryo"/>
              <a:cs typeface="Meiryo"/>
              <a:sym typeface="Meiryo"/>
            </a:endParaRPr>
          </a:p>
          <a:p>
            <a:pPr indent="-133350" lvl="0" marL="5876290" marR="5080" rtl="0" algn="l">
              <a:lnSpc>
                <a:spcPct val="121428"/>
              </a:lnSpc>
              <a:spcBef>
                <a:spcPts val="3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デフォルト率が重要であるなら、その重要性を検証する</a:t>
            </a:r>
            <a:endParaRPr sz="1400">
              <a:latin typeface="Meiryo"/>
              <a:ea typeface="Meiryo"/>
              <a:cs typeface="Meiryo"/>
              <a:sym typeface="Meiryo"/>
            </a:endParaRPr>
          </a:p>
        </p:txBody>
      </p:sp>
      <p:sp>
        <p:nvSpPr>
          <p:cNvPr id="62" name="Google Shape;62;p3"/>
          <p:cNvSpPr txBox="1"/>
          <p:nvPr/>
        </p:nvSpPr>
        <p:spPr>
          <a:xfrm>
            <a:off x="5699554" y="4319016"/>
            <a:ext cx="3013075" cy="522605"/>
          </a:xfrm>
          <a:prstGeom prst="rect">
            <a:avLst/>
          </a:prstGeom>
          <a:noFill/>
          <a:ln>
            <a:noFill/>
          </a:ln>
        </p:spPr>
        <p:txBody>
          <a:bodyPr anchorCtr="0" anchor="t" bIns="0" lIns="0" spcFirstLastPara="1" rIns="0" wrap="square" tIns="20300">
            <a:spAutoFit/>
          </a:bodyPr>
          <a:lstStyle/>
          <a:p>
            <a:pPr indent="0" lvl="0" marL="12700" marR="5080" rtl="0" algn="l">
              <a:lnSpc>
                <a:spcPct val="118181"/>
              </a:lnSpc>
              <a:spcBef>
                <a:spcPts val="0"/>
              </a:spcBef>
              <a:spcAft>
                <a:spcPts val="0"/>
              </a:spcAft>
              <a:buNone/>
            </a:pPr>
            <a:r>
              <a:rPr lang="en-US" sz="1100">
                <a:latin typeface="MS Gothic"/>
                <a:ea typeface="MS Gothic"/>
                <a:cs typeface="MS Gothic"/>
                <a:sym typeface="MS Gothic"/>
              </a:rPr>
              <a:t>大和総研 </a:t>
            </a:r>
            <a:r>
              <a:rPr lang="en-US" sz="1100" u="sng">
                <a:solidFill>
                  <a:srgbClr val="0000FF"/>
                </a:solidFill>
                <a:latin typeface="Arial"/>
                <a:ea typeface="Arial"/>
                <a:cs typeface="Arial"/>
                <a:sym typeface="Arial"/>
              </a:rPr>
              <a:t>https://</a:t>
            </a:r>
            <a:r>
              <a:rPr lang="en-US" sz="1100" u="sng">
                <a:solidFill>
                  <a:srgbClr val="0000FF"/>
                </a:solidFill>
                <a:latin typeface="Arial"/>
                <a:ea typeface="Arial"/>
                <a:cs typeface="Arial"/>
                <a:sym typeface="Arial"/>
                <a:hlinkClick r:id="rId3">
                  <a:extLst>
                    <a:ext uri="{A12FA001-AC4F-418D-AE19-62706E023703}">
                      <ahyp:hlinkClr val="tx"/>
                    </a:ext>
                  </a:extLst>
                </a:hlinkClick>
              </a:rPr>
              <a:t>www.dir.co.jp/report/research/capital-</a:t>
            </a:r>
            <a:r>
              <a:rPr lang="en-US" sz="1100">
                <a:solidFill>
                  <a:srgbClr val="0000FF"/>
                </a:solidFill>
                <a:latin typeface="Arial"/>
                <a:ea typeface="Arial"/>
                <a:cs typeface="Arial"/>
                <a:sym typeface="Arial"/>
              </a:rPr>
              <a:t> </a:t>
            </a:r>
            <a:r>
              <a:rPr lang="en-US" sz="1100" u="sng">
                <a:solidFill>
                  <a:srgbClr val="0000FF"/>
                </a:solidFill>
                <a:latin typeface="Arial"/>
                <a:ea typeface="Arial"/>
                <a:cs typeface="Arial"/>
                <a:sym typeface="Arial"/>
              </a:rPr>
              <a:t>mkt/securities/20200423_021490.pdf</a:t>
            </a:r>
            <a:r>
              <a:rPr lang="en-US" sz="1100">
                <a:solidFill>
                  <a:srgbClr val="0000FF"/>
                </a:solidFill>
                <a:latin typeface="Arial"/>
                <a:ea typeface="Arial"/>
                <a:cs typeface="Arial"/>
                <a:sym typeface="Arial"/>
              </a:rPr>
              <a:t>	</a:t>
            </a:r>
            <a:r>
              <a:rPr lang="en-US" sz="1100">
                <a:latin typeface="MS Gothic"/>
                <a:ea typeface="MS Gothic"/>
                <a:cs typeface="MS Gothic"/>
                <a:sym typeface="MS Gothic"/>
              </a:rPr>
              <a:t>より引用</a:t>
            </a:r>
            <a:endParaRPr sz="1100">
              <a:latin typeface="MS Gothic"/>
              <a:ea typeface="MS Gothic"/>
              <a:cs typeface="MS Gothic"/>
              <a:sym typeface="MS Gothic"/>
            </a:endParaRPr>
          </a:p>
        </p:txBody>
      </p:sp>
      <p:sp>
        <p:nvSpPr>
          <p:cNvPr id="63" name="Google Shape;63;p3"/>
          <p:cNvSpPr txBox="1"/>
          <p:nvPr/>
        </p:nvSpPr>
        <p:spPr>
          <a:xfrm>
            <a:off x="7184539" y="681227"/>
            <a:ext cx="1803400" cy="4552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必要要件①</a:t>
            </a:r>
            <a:endParaRPr sz="1400">
              <a:latin typeface="Meiryo"/>
              <a:ea typeface="Meiryo"/>
              <a:cs typeface="Meiryo"/>
              <a:sym typeface="Meiryo"/>
            </a:endParaRPr>
          </a:p>
          <a:p>
            <a:pPr indent="0" lvl="0" marL="12700" rtl="0" algn="l">
              <a:lnSpc>
                <a:spcPct val="100000"/>
              </a:lnSpc>
              <a:spcBef>
                <a:spcPts val="25"/>
              </a:spcBef>
              <a:spcAft>
                <a:spcPts val="0"/>
              </a:spcAft>
              <a:buNone/>
            </a:pPr>
            <a:r>
              <a:rPr b="1" lang="en-US" sz="1400">
                <a:solidFill>
                  <a:srgbClr val="FF0000"/>
                </a:solidFill>
                <a:latin typeface="Meiryo"/>
                <a:ea typeface="Meiryo"/>
                <a:cs typeface="Meiryo"/>
                <a:sym typeface="Meiryo"/>
              </a:rPr>
              <a:t>市場分析を⾏っている</a:t>
            </a:r>
            <a:endParaRPr sz="1400">
              <a:latin typeface="Meiryo"/>
              <a:ea typeface="Meiryo"/>
              <a:cs typeface="Meiryo"/>
              <a:sym typeface="Meiryo"/>
            </a:endParaRPr>
          </a:p>
        </p:txBody>
      </p:sp>
      <p:pic>
        <p:nvPicPr>
          <p:cNvPr id="64" name="Google Shape;64;p3"/>
          <p:cNvPicPr preferRelativeResize="0"/>
          <p:nvPr/>
        </p:nvPicPr>
        <p:blipFill rotWithShape="1">
          <a:blip r:embed="rId4">
            <a:alphaModFix/>
          </a:blip>
          <a:srcRect b="0" l="0" r="0" t="0"/>
          <a:stretch/>
        </p:blipFill>
        <p:spPr>
          <a:xfrm>
            <a:off x="390608" y="2236288"/>
            <a:ext cx="4963648" cy="25728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331768" y="27939"/>
            <a:ext cx="56134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貴社における課題をデータから探索しました</a:t>
            </a:r>
            <a:endParaRPr/>
          </a:p>
        </p:txBody>
      </p:sp>
      <p:sp>
        <p:nvSpPr>
          <p:cNvPr id="70" name="Google Shape;70;p4"/>
          <p:cNvSpPr txBox="1"/>
          <p:nvPr/>
        </p:nvSpPr>
        <p:spPr>
          <a:xfrm>
            <a:off x="469348" y="680211"/>
            <a:ext cx="5245100" cy="123571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貴社の課題をデータ分析することで探索しました</a:t>
            </a:r>
            <a:endParaRPr sz="1600">
              <a:latin typeface="Meiryo"/>
              <a:ea typeface="Meiryo"/>
              <a:cs typeface="Meiryo"/>
              <a:sym typeface="Meiryo"/>
            </a:endParaRPr>
          </a:p>
          <a:p>
            <a:pPr indent="0" lvl="0" marL="12700" marR="5080" rtl="0" algn="l">
              <a:lnSpc>
                <a:spcPct val="210555"/>
              </a:lnSpc>
              <a:spcBef>
                <a:spcPts val="265"/>
              </a:spcBef>
              <a:spcAft>
                <a:spcPts val="0"/>
              </a:spcAft>
              <a:buNone/>
            </a:pPr>
            <a:r>
              <a:rPr lang="en-US" sz="1800">
                <a:latin typeface="Arial"/>
                <a:ea typeface="Arial"/>
                <a:cs typeface="Arial"/>
                <a:sym typeface="Arial"/>
              </a:rPr>
              <a:t>Ø	</a:t>
            </a:r>
            <a:r>
              <a:rPr lang="en-US" sz="1600">
                <a:latin typeface="Meiryo"/>
                <a:ea typeface="Meiryo"/>
                <a:cs typeface="Meiryo"/>
                <a:sym typeface="Meiryo"/>
              </a:rPr>
              <a:t>貴社の課題の⼀つにデフォルト率の⾼さがありました債務不履⾏者に関して、</a:t>
            </a:r>
            <a:endParaRPr sz="1600">
              <a:latin typeface="Meiryo"/>
              <a:ea typeface="Meiryo"/>
              <a:cs typeface="Meiryo"/>
              <a:sym typeface="Meiryo"/>
            </a:endParaRPr>
          </a:p>
        </p:txBody>
      </p:sp>
      <p:sp>
        <p:nvSpPr>
          <p:cNvPr id="71" name="Google Shape;71;p4"/>
          <p:cNvSpPr txBox="1"/>
          <p:nvPr/>
        </p:nvSpPr>
        <p:spPr>
          <a:xfrm>
            <a:off x="469348" y="1874011"/>
            <a:ext cx="4635500" cy="1025525"/>
          </a:xfrm>
          <a:prstGeom prst="rect">
            <a:avLst/>
          </a:prstGeom>
          <a:noFill/>
          <a:ln>
            <a:noFill/>
          </a:ln>
        </p:spPr>
        <p:txBody>
          <a:bodyPr anchorCtr="0" anchor="t" bIns="0" lIns="0" spcFirstLastPara="1" rIns="0" wrap="square" tIns="12700">
            <a:spAutoFit/>
          </a:bodyPr>
          <a:lstStyle/>
          <a:p>
            <a:pPr indent="0" lvl="0" marL="12700" rtl="0" algn="l">
              <a:lnSpc>
                <a:spcPct val="112777"/>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信⽤スコアが重要であること</a:t>
            </a:r>
            <a:endParaRPr sz="1600">
              <a:latin typeface="Meiryo"/>
              <a:ea typeface="Meiryo"/>
              <a:cs typeface="Meiryo"/>
              <a:sym typeface="Meiryo"/>
            </a:endParaRPr>
          </a:p>
          <a:p>
            <a:pPr indent="0" lvl="0" marL="12700" rtl="0" algn="l">
              <a:lnSpc>
                <a:spcPct val="106111"/>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若年層が債務不履⾏になりやすいこと</a:t>
            </a:r>
            <a:endParaRPr sz="1600">
              <a:latin typeface="Meiryo"/>
              <a:ea typeface="Meiryo"/>
              <a:cs typeface="Meiryo"/>
              <a:sym typeface="Meiryo"/>
            </a:endParaRPr>
          </a:p>
          <a:p>
            <a:pPr indent="0" lvl="0" marL="12700" rtl="0" algn="l">
              <a:lnSpc>
                <a:spcPct val="106111"/>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融資額の低い⼈が債務不履⾏になりやすいこと</a:t>
            </a:r>
            <a:endParaRPr sz="1600">
              <a:latin typeface="Meiryo"/>
              <a:ea typeface="Meiryo"/>
              <a:cs typeface="Meiryo"/>
              <a:sym typeface="Meiryo"/>
            </a:endParaRPr>
          </a:p>
          <a:p>
            <a:pPr indent="0" lvl="0" marL="12700" rtl="0" algn="l">
              <a:lnSpc>
                <a:spcPct val="112777"/>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低収⼊者が債務不履⾏になりやすいこと</a:t>
            </a:r>
            <a:endParaRPr sz="1600">
              <a:latin typeface="Meiryo"/>
              <a:ea typeface="Meiryo"/>
              <a:cs typeface="Meiryo"/>
              <a:sym typeface="Meiryo"/>
            </a:endParaRPr>
          </a:p>
        </p:txBody>
      </p:sp>
      <p:sp>
        <p:nvSpPr>
          <p:cNvPr id="72" name="Google Shape;72;p4"/>
          <p:cNvSpPr txBox="1"/>
          <p:nvPr/>
        </p:nvSpPr>
        <p:spPr>
          <a:xfrm>
            <a:off x="469348" y="2865627"/>
            <a:ext cx="144780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latin typeface="Meiryo"/>
                <a:ea typeface="Meiryo"/>
                <a:cs typeface="Meiryo"/>
                <a:sym typeface="Meiryo"/>
              </a:rPr>
              <a:t>が分かりました</a:t>
            </a:r>
            <a:endParaRPr sz="1600">
              <a:latin typeface="Meiryo"/>
              <a:ea typeface="Meiryo"/>
              <a:cs typeface="Meiryo"/>
              <a:sym typeface="Meiryo"/>
            </a:endParaRPr>
          </a:p>
        </p:txBody>
      </p:sp>
      <p:sp>
        <p:nvSpPr>
          <p:cNvPr id="73" name="Google Shape;73;p4"/>
          <p:cNvSpPr txBox="1"/>
          <p:nvPr/>
        </p:nvSpPr>
        <p:spPr>
          <a:xfrm>
            <a:off x="6047741" y="2580132"/>
            <a:ext cx="2946400" cy="1305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558ED5"/>
                </a:solidFill>
                <a:latin typeface="Meiryo"/>
                <a:ea typeface="Meiryo"/>
                <a:cs typeface="Meiryo"/>
                <a:sym typeface="Meiryo"/>
              </a:rPr>
              <a:t>改善ポイント(例)</a:t>
            </a:r>
            <a:endParaRPr sz="1400">
              <a:latin typeface="Meiryo"/>
              <a:ea typeface="Meiryo"/>
              <a:cs typeface="Meiryo"/>
              <a:sym typeface="Meiryo"/>
            </a:endParaRPr>
          </a:p>
          <a:p>
            <a:pPr indent="-132715" lvl="0" marL="145415" rtl="0" algn="l">
              <a:lnSpc>
                <a:spcPct val="116428"/>
              </a:lnSpc>
              <a:spcBef>
                <a:spcPts val="2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スライドをよりリッチに</a:t>
            </a:r>
            <a:endParaRPr sz="1400">
              <a:latin typeface="Meiryo"/>
              <a:ea typeface="Meiryo"/>
              <a:cs typeface="Meiryo"/>
              <a:sym typeface="Meiryo"/>
            </a:endParaRPr>
          </a:p>
          <a:p>
            <a:pPr indent="-132715" lvl="0" marL="145415" rtl="0" algn="l">
              <a:lnSpc>
                <a:spcPct val="116428"/>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キーメッセージを、「データ分析</a:t>
            </a:r>
            <a:endParaRPr sz="1400">
              <a:latin typeface="Meiryo"/>
              <a:ea typeface="Meiryo"/>
              <a:cs typeface="Meiryo"/>
              <a:sym typeface="Meiryo"/>
            </a:endParaRPr>
          </a:p>
          <a:p>
            <a:pPr indent="0" lvl="0" marL="146050" marR="5080" rtl="0" algn="l">
              <a:lnSpc>
                <a:spcPct val="101400"/>
              </a:lnSpc>
              <a:spcBef>
                <a:spcPts val="5"/>
              </a:spcBef>
              <a:spcAft>
                <a:spcPts val="0"/>
              </a:spcAft>
              <a:buNone/>
            </a:pPr>
            <a:r>
              <a:rPr b="1" lang="en-US" sz="1400">
                <a:solidFill>
                  <a:srgbClr val="558ED5"/>
                </a:solidFill>
                <a:latin typeface="Meiryo"/>
                <a:ea typeface="Meiryo"/>
                <a:cs typeface="Meiryo"/>
                <a:sym typeface="Meiryo"/>
              </a:rPr>
              <a:t>から、デフォルト率に影響を与える4つの原因を特定しました」などとする</a:t>
            </a:r>
            <a:endParaRPr sz="1400">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31768" y="27939"/>
            <a:ext cx="75692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貴社におけるデータから⾒える課題	︓債務不履⾏率の⾼さ</a:t>
            </a:r>
            <a:endParaRPr/>
          </a:p>
        </p:txBody>
      </p:sp>
      <p:pic>
        <p:nvPicPr>
          <p:cNvPr id="79" name="Google Shape;79;p5"/>
          <p:cNvPicPr preferRelativeResize="0"/>
          <p:nvPr/>
        </p:nvPicPr>
        <p:blipFill rotWithShape="1">
          <a:blip r:embed="rId3">
            <a:alphaModFix/>
          </a:blip>
          <a:srcRect b="0" l="0" r="0" t="0"/>
          <a:stretch/>
        </p:blipFill>
        <p:spPr>
          <a:xfrm>
            <a:off x="918233" y="2263500"/>
            <a:ext cx="5847096" cy="2879999"/>
          </a:xfrm>
          <a:prstGeom prst="rect">
            <a:avLst/>
          </a:prstGeom>
          <a:noFill/>
          <a:ln>
            <a:noFill/>
          </a:ln>
        </p:spPr>
      </p:pic>
      <p:sp>
        <p:nvSpPr>
          <p:cNvPr id="80" name="Google Shape;80;p5"/>
          <p:cNvSpPr txBox="1"/>
          <p:nvPr/>
        </p:nvSpPr>
        <p:spPr>
          <a:xfrm>
            <a:off x="469348" y="680211"/>
            <a:ext cx="8667115" cy="3510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貴社の課題の⼀つに債務不履⾏率の⾼さが挙げられる</a:t>
            </a:r>
            <a:endParaRPr sz="1600">
              <a:latin typeface="Meiryo"/>
              <a:ea typeface="Meiryo"/>
              <a:cs typeface="Meiryo"/>
              <a:sym typeface="Meiryo"/>
            </a:endParaRPr>
          </a:p>
          <a:p>
            <a:pPr indent="0" lvl="0" marL="0" rtl="0" algn="l">
              <a:lnSpc>
                <a:spcPct val="100000"/>
              </a:lnSpc>
              <a:spcBef>
                <a:spcPts val="45"/>
              </a:spcBef>
              <a:spcAft>
                <a:spcPts val="0"/>
              </a:spcAft>
              <a:buNone/>
            </a:pPr>
            <a:r>
              <a:t/>
            </a:r>
            <a:endParaRPr sz="850">
              <a:latin typeface="Meiryo"/>
              <a:ea typeface="Meiryo"/>
              <a:cs typeface="Meiryo"/>
              <a:sym typeface="Meiryo"/>
            </a:endParaRPr>
          </a:p>
          <a:p>
            <a:pPr indent="0" lvl="0" marL="12700" rtl="0" algn="l">
              <a:lnSpc>
                <a:spcPct val="112777"/>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顧客データの債務不履⾏率を⾒た結果、デフォルト率は8.1 %</a:t>
            </a:r>
            <a:endParaRPr sz="1600">
              <a:latin typeface="Meiryo"/>
              <a:ea typeface="Meiryo"/>
              <a:cs typeface="Meiryo"/>
              <a:sym typeface="Meiryo"/>
            </a:endParaRPr>
          </a:p>
          <a:p>
            <a:pPr indent="0" lvl="0" marL="12700" rtl="0" algn="l">
              <a:lnSpc>
                <a:spcPct val="105277"/>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貴社のデフォルト値は市場調査における値(0.01~0.05 %)よりも⾼い結果</a:t>
            </a:r>
            <a:endParaRPr sz="1600">
              <a:latin typeface="Meiryo"/>
              <a:ea typeface="Meiryo"/>
              <a:cs typeface="Meiryo"/>
              <a:sym typeface="Meiryo"/>
            </a:endParaRPr>
          </a:p>
          <a:p>
            <a:pPr indent="0" lvl="0" marL="12700" rtl="0" algn="l">
              <a:lnSpc>
                <a:spcPct val="108055"/>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これによる貴社の損失額は7665723153ドルである</a:t>
            </a:r>
            <a:endParaRPr sz="1600">
              <a:latin typeface="Meiryo"/>
              <a:ea typeface="Meiryo"/>
              <a:cs typeface="Meiryo"/>
              <a:sym typeface="Meiryo"/>
            </a:endParaRPr>
          </a:p>
          <a:p>
            <a:pPr indent="0" lvl="0" marL="12700" rtl="0" algn="l">
              <a:lnSpc>
                <a:spcPct val="115277"/>
              </a:lnSpc>
              <a:spcBef>
                <a:spcPts val="0"/>
              </a:spcBef>
              <a:spcAft>
                <a:spcPts val="0"/>
              </a:spcAft>
              <a:buNone/>
            </a:pPr>
            <a:r>
              <a:rPr lang="en-US" sz="1800">
                <a:latin typeface="Arial"/>
                <a:ea typeface="Arial"/>
                <a:cs typeface="Arial"/>
                <a:sym typeface="Arial"/>
              </a:rPr>
              <a:t>Ø	</a:t>
            </a:r>
            <a:r>
              <a:rPr lang="en-US" sz="1600">
                <a:latin typeface="Meiryo"/>
                <a:ea typeface="Meiryo"/>
                <a:cs typeface="Meiryo"/>
                <a:sym typeface="Meiryo"/>
              </a:rPr>
              <a:t>1 %の改善で約7600億ドルの収益増加が期待できる</a:t>
            </a:r>
            <a:endParaRPr sz="1600">
              <a:latin typeface="Meiryo"/>
              <a:ea typeface="Meiryo"/>
              <a:cs typeface="Meiryo"/>
              <a:sym typeface="Meiryo"/>
            </a:endParaRPr>
          </a:p>
          <a:p>
            <a:pPr indent="0" lvl="0" marL="0" marR="852169" rtl="0" algn="r">
              <a:lnSpc>
                <a:spcPct val="100000"/>
              </a:lnSpc>
              <a:spcBef>
                <a:spcPts val="810"/>
              </a:spcBef>
              <a:spcAft>
                <a:spcPts val="0"/>
              </a:spcAft>
              <a:buNone/>
            </a:pPr>
            <a:r>
              <a:rPr b="1" lang="en-US" sz="1400">
                <a:solidFill>
                  <a:srgbClr val="558ED5"/>
                </a:solidFill>
                <a:latin typeface="Meiryo"/>
                <a:ea typeface="Meiryo"/>
                <a:cs typeface="Meiryo"/>
                <a:sym typeface="Meiryo"/>
              </a:rPr>
              <a:t>改善ポイント(例)</a:t>
            </a:r>
            <a:endParaRPr sz="1400">
              <a:latin typeface="Meiryo"/>
              <a:ea typeface="Meiryo"/>
              <a:cs typeface="Meiryo"/>
              <a:sym typeface="Meiryo"/>
            </a:endParaRPr>
          </a:p>
          <a:p>
            <a:pPr indent="-133350" lvl="0" marL="6520180" marR="5080" rtl="0" algn="just">
              <a:lnSpc>
                <a:spcPct val="99600"/>
              </a:lnSpc>
              <a:spcBef>
                <a:spcPts val="3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図形や⽮印などを⽤い注⽬すべき点を明確にする、⽂字を⼤きくする、⾊をより明るくするなどして図をよりわかりやすくする</a:t>
            </a:r>
            <a:endParaRPr sz="1400">
              <a:latin typeface="Meiryo"/>
              <a:ea typeface="Meiryo"/>
              <a:cs typeface="Meiryo"/>
              <a:sym typeface="Meiryo"/>
            </a:endParaRPr>
          </a:p>
          <a:p>
            <a:pPr indent="-133350" lvl="0" marL="6520180" marR="5080" rtl="0" algn="just">
              <a:lnSpc>
                <a:spcPct val="97900"/>
              </a:lnSpc>
              <a:spcBef>
                <a:spcPts val="6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「デフォルト率の改善が⼤事」であることをより効果的に伝えるスライド構成</a:t>
            </a:r>
            <a:endParaRPr sz="1400">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31768" y="27939"/>
            <a:ext cx="58928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貴社のデータ分析①︓解約者の特徴を把握する</a:t>
            </a:r>
            <a:endParaRPr/>
          </a:p>
        </p:txBody>
      </p:sp>
      <p:pic>
        <p:nvPicPr>
          <p:cNvPr id="86" name="Google Shape;86;p6"/>
          <p:cNvPicPr preferRelativeResize="0"/>
          <p:nvPr/>
        </p:nvPicPr>
        <p:blipFill rotWithShape="1">
          <a:blip r:embed="rId3">
            <a:alphaModFix/>
          </a:blip>
          <a:srcRect b="0" l="0" r="0" t="0"/>
          <a:stretch/>
        </p:blipFill>
        <p:spPr>
          <a:xfrm>
            <a:off x="2751749" y="2154222"/>
            <a:ext cx="6392250" cy="2787602"/>
          </a:xfrm>
          <a:prstGeom prst="rect">
            <a:avLst/>
          </a:prstGeom>
          <a:noFill/>
          <a:ln>
            <a:noFill/>
          </a:ln>
        </p:spPr>
      </p:pic>
      <p:sp>
        <p:nvSpPr>
          <p:cNvPr id="87" name="Google Shape;87;p6"/>
          <p:cNvSpPr txBox="1"/>
          <p:nvPr/>
        </p:nvSpPr>
        <p:spPr>
          <a:xfrm>
            <a:off x="170731" y="680211"/>
            <a:ext cx="8096884" cy="3973829"/>
          </a:xfrm>
          <a:prstGeom prst="rect">
            <a:avLst/>
          </a:prstGeom>
          <a:noFill/>
          <a:ln>
            <a:noFill/>
          </a:ln>
        </p:spPr>
        <p:txBody>
          <a:bodyPr anchorCtr="0" anchor="t" bIns="0" lIns="0" spcFirstLastPara="1" rIns="0" wrap="square" tIns="12700">
            <a:spAutoFit/>
          </a:bodyPr>
          <a:lstStyle/>
          <a:p>
            <a:pPr indent="0" lvl="0" marL="311150" rtl="0" algn="l">
              <a:lnSpc>
                <a:spcPct val="100000"/>
              </a:lnSpc>
              <a:spcBef>
                <a:spcPts val="0"/>
              </a:spcBef>
              <a:spcAft>
                <a:spcPts val="0"/>
              </a:spcAft>
              <a:buNone/>
            </a:pPr>
            <a:r>
              <a:rPr b="1" lang="en-US" sz="1600">
                <a:latin typeface="Meiryo"/>
                <a:ea typeface="Meiryo"/>
                <a:cs typeface="Meiryo"/>
                <a:sym typeface="Meiryo"/>
              </a:rPr>
              <a:t>AIモデルを⽤いて債務不履⾏者の予想モデルを作成し、解約者の特徴を把握しました</a:t>
            </a:r>
            <a:endParaRPr sz="1600">
              <a:latin typeface="Meiryo"/>
              <a:ea typeface="Meiryo"/>
              <a:cs typeface="Meiryo"/>
              <a:sym typeface="Meiryo"/>
            </a:endParaRPr>
          </a:p>
          <a:p>
            <a:pPr indent="0" lvl="0" marL="0" rtl="0" algn="l">
              <a:lnSpc>
                <a:spcPct val="100000"/>
              </a:lnSpc>
              <a:spcBef>
                <a:spcPts val="50"/>
              </a:spcBef>
              <a:spcAft>
                <a:spcPts val="0"/>
              </a:spcAft>
              <a:buNone/>
            </a:pPr>
            <a:r>
              <a:t/>
            </a:r>
            <a:endParaRPr sz="950">
              <a:latin typeface="Meiryo"/>
              <a:ea typeface="Meiryo"/>
              <a:cs typeface="Meiryo"/>
              <a:sym typeface="Meiryo"/>
            </a:endParaRPr>
          </a:p>
          <a:p>
            <a:pPr indent="-342900" lvl="0" marL="654050" rtl="0" algn="l">
              <a:lnSpc>
                <a:spcPct val="100000"/>
              </a:lnSpc>
              <a:spcBef>
                <a:spcPts val="0"/>
              </a:spcBef>
              <a:spcAft>
                <a:spcPts val="0"/>
              </a:spcAft>
              <a:buSzPts val="1800"/>
              <a:buFont typeface="Arial"/>
              <a:buChar char="►"/>
            </a:pPr>
            <a:r>
              <a:rPr lang="en-US" sz="1600">
                <a:latin typeface="Meiryo"/>
                <a:ea typeface="Meiryo"/>
                <a:cs typeface="Meiryo"/>
                <a:sym typeface="Meiryo"/>
              </a:rPr>
              <a:t>デフォルト率に関して不均衡であるので、モデルの評価指標にはAUCを採⽤</a:t>
            </a:r>
            <a:endParaRPr sz="1600">
              <a:latin typeface="Meiryo"/>
              <a:ea typeface="Meiryo"/>
              <a:cs typeface="Meiryo"/>
              <a:sym typeface="Meiryo"/>
            </a:endParaRPr>
          </a:p>
          <a:p>
            <a:pPr indent="-342900" lvl="0" marL="654050" rtl="0" algn="l">
              <a:lnSpc>
                <a:spcPct val="119375"/>
              </a:lnSpc>
              <a:spcBef>
                <a:spcPts val="75"/>
              </a:spcBef>
              <a:spcAft>
                <a:spcPts val="0"/>
              </a:spcAft>
              <a:buSzPts val="1800"/>
              <a:buFont typeface="Arial"/>
              <a:buChar char="►"/>
            </a:pPr>
            <a:r>
              <a:rPr lang="en-US" sz="1600">
                <a:latin typeface="Meiryo"/>
                <a:ea typeface="Meiryo"/>
                <a:cs typeface="Meiryo"/>
                <a:sym typeface="Meiryo"/>
              </a:rPr>
              <a:t>LightGBMを⽤いてAUC算出︓</a:t>
            </a:r>
            <a:r>
              <a:rPr lang="en-US" sz="1600">
                <a:latin typeface="Arial"/>
                <a:ea typeface="Arial"/>
                <a:cs typeface="Arial"/>
                <a:sym typeface="Arial"/>
              </a:rPr>
              <a:t>0.744014</a:t>
            </a:r>
            <a:endParaRPr sz="1600">
              <a:latin typeface="Arial"/>
              <a:ea typeface="Arial"/>
              <a:cs typeface="Arial"/>
              <a:sym typeface="Arial"/>
            </a:endParaRPr>
          </a:p>
          <a:p>
            <a:pPr indent="-342900" lvl="0" marL="654050" rtl="0" algn="l">
              <a:lnSpc>
                <a:spcPct val="119375"/>
              </a:lnSpc>
              <a:spcBef>
                <a:spcPts val="0"/>
              </a:spcBef>
              <a:spcAft>
                <a:spcPts val="0"/>
              </a:spcAft>
              <a:buSzPts val="1800"/>
              <a:buFont typeface="Arial"/>
              <a:buChar char="►"/>
            </a:pPr>
            <a:r>
              <a:rPr lang="en-US" sz="1600">
                <a:latin typeface="Meiryo"/>
                <a:ea typeface="Meiryo"/>
                <a:cs typeface="Meiryo"/>
                <a:sym typeface="Meiryo"/>
              </a:rPr>
              <a:t>債務不履⾏に関わる重要な特徴として下のようなのものを得た</a:t>
            </a:r>
            <a:endParaRPr sz="1600">
              <a:latin typeface="Meiryo"/>
              <a:ea typeface="Meiryo"/>
              <a:cs typeface="Meiryo"/>
              <a:sym typeface="Meiryo"/>
            </a:endParaRPr>
          </a:p>
          <a:p>
            <a:pPr indent="0" lvl="0" marL="0" rtl="0" algn="l">
              <a:lnSpc>
                <a:spcPct val="100000"/>
              </a:lnSpc>
              <a:spcBef>
                <a:spcPts val="10"/>
              </a:spcBef>
              <a:spcAft>
                <a:spcPts val="0"/>
              </a:spcAft>
              <a:buNone/>
            </a:pPr>
            <a:r>
              <a:t/>
            </a:r>
            <a:endParaRPr sz="1050">
              <a:latin typeface="Meiryo"/>
              <a:ea typeface="Meiryo"/>
              <a:cs typeface="Meiryo"/>
              <a:sym typeface="Meiryo"/>
            </a:endParaRPr>
          </a:p>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必要要件②</a:t>
            </a:r>
            <a:endParaRPr sz="1400">
              <a:latin typeface="Meiryo"/>
              <a:ea typeface="Meiryo"/>
              <a:cs typeface="Meiryo"/>
              <a:sym typeface="Meiryo"/>
            </a:endParaRPr>
          </a:p>
          <a:p>
            <a:pPr indent="0" lvl="0" marL="12700" rtl="0" algn="l">
              <a:lnSpc>
                <a:spcPct val="116428"/>
              </a:lnSpc>
              <a:spcBef>
                <a:spcPts val="25"/>
              </a:spcBef>
              <a:spcAft>
                <a:spcPts val="0"/>
              </a:spcAft>
              <a:buNone/>
            </a:pPr>
            <a:r>
              <a:rPr b="1" lang="en-US" sz="1400">
                <a:solidFill>
                  <a:srgbClr val="FF0000"/>
                </a:solidFill>
                <a:latin typeface="Meiryo"/>
                <a:ea typeface="Meiryo"/>
                <a:cs typeface="Meiryo"/>
                <a:sym typeface="Meiryo"/>
              </a:rPr>
              <a:t>機械学習モデルを作成し、定量的な</a:t>
            </a:r>
            <a:endParaRPr sz="1400">
              <a:latin typeface="Meiryo"/>
              <a:ea typeface="Meiryo"/>
              <a:cs typeface="Meiryo"/>
              <a:sym typeface="Meiryo"/>
            </a:endParaRPr>
          </a:p>
          <a:p>
            <a:pPr indent="0" lvl="0" marL="12700" rtl="0" algn="l">
              <a:lnSpc>
                <a:spcPct val="116428"/>
              </a:lnSpc>
              <a:spcBef>
                <a:spcPts val="0"/>
              </a:spcBef>
              <a:spcAft>
                <a:spcPts val="0"/>
              </a:spcAft>
              <a:buNone/>
            </a:pPr>
            <a:r>
              <a:rPr b="1" lang="en-US" sz="1400">
                <a:solidFill>
                  <a:srgbClr val="FF0000"/>
                </a:solidFill>
                <a:latin typeface="Meiryo"/>
                <a:ea typeface="Meiryo"/>
                <a:cs typeface="Meiryo"/>
                <a:sym typeface="Meiryo"/>
              </a:rPr>
              <a:t>⽰唆を得ている</a:t>
            </a:r>
            <a:endParaRPr sz="1400">
              <a:latin typeface="Meiryo"/>
              <a:ea typeface="Meiryo"/>
              <a:cs typeface="Meiryo"/>
              <a:sym typeface="Meiryo"/>
            </a:endParaRPr>
          </a:p>
          <a:p>
            <a:pPr indent="0" lvl="0" marL="0" rtl="0" algn="l">
              <a:lnSpc>
                <a:spcPct val="100000"/>
              </a:lnSpc>
              <a:spcBef>
                <a:spcPts val="0"/>
              </a:spcBef>
              <a:spcAft>
                <a:spcPts val="0"/>
              </a:spcAft>
              <a:buNone/>
            </a:pPr>
            <a:r>
              <a:t/>
            </a:r>
            <a:endParaRPr sz="1500">
              <a:latin typeface="Meiryo"/>
              <a:ea typeface="Meiryo"/>
              <a:cs typeface="Meiryo"/>
              <a:sym typeface="Meiryo"/>
            </a:endParaRPr>
          </a:p>
          <a:p>
            <a:pPr indent="0" lvl="0" marL="0" rtl="0" algn="l">
              <a:lnSpc>
                <a:spcPct val="100000"/>
              </a:lnSpc>
              <a:spcBef>
                <a:spcPts val="0"/>
              </a:spcBef>
              <a:spcAft>
                <a:spcPts val="0"/>
              </a:spcAft>
              <a:buNone/>
            </a:pPr>
            <a:r>
              <a:t/>
            </a:r>
            <a:endParaRPr sz="750">
              <a:latin typeface="Meiryo"/>
              <a:ea typeface="Meiryo"/>
              <a:cs typeface="Meiryo"/>
              <a:sym typeface="Meiryo"/>
            </a:endParaRPr>
          </a:p>
          <a:p>
            <a:pPr indent="0" lvl="0" marL="12700" rtl="0" algn="l">
              <a:lnSpc>
                <a:spcPct val="100000"/>
              </a:lnSpc>
              <a:spcBef>
                <a:spcPts val="0"/>
              </a:spcBef>
              <a:spcAft>
                <a:spcPts val="0"/>
              </a:spcAft>
              <a:buNone/>
            </a:pPr>
            <a:r>
              <a:rPr b="1" lang="en-US" sz="1400">
                <a:solidFill>
                  <a:srgbClr val="558ED5"/>
                </a:solidFill>
                <a:latin typeface="Meiryo"/>
                <a:ea typeface="Meiryo"/>
                <a:cs typeface="Meiryo"/>
                <a:sym typeface="Meiryo"/>
              </a:rPr>
              <a:t>改善ポイント(例)</a:t>
            </a:r>
            <a:endParaRPr sz="1400">
              <a:latin typeface="Meiryo"/>
              <a:ea typeface="Meiryo"/>
              <a:cs typeface="Meiryo"/>
              <a:sym typeface="Meiryo"/>
            </a:endParaRPr>
          </a:p>
          <a:p>
            <a:pPr indent="-132715" lvl="0" marL="145415" rtl="0" algn="l">
              <a:lnSpc>
                <a:spcPct val="117499"/>
              </a:lnSpc>
              <a:spcBef>
                <a:spcPts val="25"/>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評価指標についての説明</a:t>
            </a:r>
            <a:endParaRPr sz="1400">
              <a:latin typeface="Meiryo"/>
              <a:ea typeface="Meiryo"/>
              <a:cs typeface="Meiryo"/>
              <a:sym typeface="Meiryo"/>
            </a:endParaRPr>
          </a:p>
          <a:p>
            <a:pPr indent="-132715" lvl="0" marL="145415" rtl="0" algn="l">
              <a:lnSpc>
                <a:spcPct val="117499"/>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モデルの選定理由</a:t>
            </a:r>
            <a:endParaRPr sz="1400">
              <a:latin typeface="Meiryo"/>
              <a:ea typeface="Meiryo"/>
              <a:cs typeface="Meiryo"/>
              <a:sym typeface="Meiryo"/>
            </a:endParaRPr>
          </a:p>
          <a:p>
            <a:pPr indent="-132715" lvl="0" marL="145415" rtl="0" algn="l">
              <a:lnSpc>
                <a:spcPct val="100000"/>
              </a:lnSpc>
              <a:spcBef>
                <a:spcPts val="25"/>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特徴量重要度についての説明</a:t>
            </a:r>
            <a:endParaRPr sz="1400">
              <a:latin typeface="Meiryo"/>
              <a:ea typeface="Meiryo"/>
              <a:cs typeface="Meiryo"/>
              <a:sym typeface="Meiryo"/>
            </a:endParaRPr>
          </a:p>
          <a:p>
            <a:pPr indent="-133350" lvl="0" marL="146050" marR="5631180" rtl="0" algn="l">
              <a:lnSpc>
                <a:spcPct val="121428"/>
              </a:lnSpc>
              <a:spcBef>
                <a:spcPts val="4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特徴量重要度から得られる⽰唆についての説明</a:t>
            </a:r>
            <a:endParaRPr sz="1400">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31768" y="27939"/>
            <a:ext cx="58928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貴社のデータ分析②︓解約者の特徴を把握する</a:t>
            </a:r>
            <a:endParaRPr/>
          </a:p>
        </p:txBody>
      </p:sp>
      <p:sp>
        <p:nvSpPr>
          <p:cNvPr id="93" name="Google Shape;93;p7"/>
          <p:cNvSpPr txBox="1"/>
          <p:nvPr/>
        </p:nvSpPr>
        <p:spPr>
          <a:xfrm>
            <a:off x="469348" y="680211"/>
            <a:ext cx="347980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外部の信⽤スコアの重要性がわかった</a:t>
            </a:r>
            <a:endParaRPr sz="1600">
              <a:latin typeface="Meiryo"/>
              <a:ea typeface="Meiryo"/>
              <a:cs typeface="Meiryo"/>
              <a:sym typeface="Meiryo"/>
            </a:endParaRPr>
          </a:p>
        </p:txBody>
      </p:sp>
      <p:sp>
        <p:nvSpPr>
          <p:cNvPr id="94" name="Google Shape;94;p7"/>
          <p:cNvSpPr txBox="1"/>
          <p:nvPr/>
        </p:nvSpPr>
        <p:spPr>
          <a:xfrm>
            <a:off x="469348" y="1164844"/>
            <a:ext cx="7204075" cy="522605"/>
          </a:xfrm>
          <a:prstGeom prst="rect">
            <a:avLst/>
          </a:prstGeom>
          <a:noFill/>
          <a:ln>
            <a:noFill/>
          </a:ln>
        </p:spPr>
        <p:txBody>
          <a:bodyPr anchorCtr="0" anchor="t" bIns="0" lIns="0" spcFirstLastPara="1" rIns="0" wrap="square" tIns="3175">
            <a:spAutoFit/>
          </a:bodyPr>
          <a:lstStyle/>
          <a:p>
            <a:pPr indent="-342900" lvl="0" marL="355600" marR="5080" rtl="0" algn="l">
              <a:lnSpc>
                <a:spcPct val="103800"/>
              </a:lnSpc>
              <a:spcBef>
                <a:spcPts val="0"/>
              </a:spcBef>
              <a:spcAft>
                <a:spcPts val="0"/>
              </a:spcAft>
              <a:buSzPts val="1800"/>
              <a:buFont typeface="Arial"/>
              <a:buChar char="►"/>
            </a:pPr>
            <a:r>
              <a:rPr lang="en-US" sz="1600">
                <a:latin typeface="Meiryo"/>
                <a:ea typeface="Meiryo"/>
                <a:cs typeface="Meiryo"/>
                <a:sym typeface="Meiryo"/>
              </a:rPr>
              <a:t>外部の信⽤スコアであるEXT_SOURCEを考察すると、債務不履⾏になる⼈ (TARGET=1の⼈)は外部の信⽤スコアが低いことが分かった</a:t>
            </a:r>
            <a:endParaRPr sz="1600">
              <a:latin typeface="Meiryo"/>
              <a:ea typeface="Meiryo"/>
              <a:cs typeface="Meiryo"/>
              <a:sym typeface="Meiryo"/>
            </a:endParaRPr>
          </a:p>
        </p:txBody>
      </p:sp>
      <p:grpSp>
        <p:nvGrpSpPr>
          <p:cNvPr id="95" name="Google Shape;95;p7"/>
          <p:cNvGrpSpPr/>
          <p:nvPr/>
        </p:nvGrpSpPr>
        <p:grpSpPr>
          <a:xfrm>
            <a:off x="243840" y="1816479"/>
            <a:ext cx="8720328" cy="3301112"/>
            <a:chOff x="243840" y="1816479"/>
            <a:chExt cx="8720328" cy="3301112"/>
          </a:xfrm>
        </p:grpSpPr>
        <p:pic>
          <p:nvPicPr>
            <p:cNvPr id="96" name="Google Shape;96;p7"/>
            <p:cNvPicPr preferRelativeResize="0"/>
            <p:nvPr/>
          </p:nvPicPr>
          <p:blipFill rotWithShape="1">
            <a:blip r:embed="rId3">
              <a:alphaModFix/>
            </a:blip>
            <a:srcRect b="0" l="0" r="0" t="0"/>
            <a:stretch/>
          </p:blipFill>
          <p:spPr>
            <a:xfrm>
              <a:off x="663757" y="1816479"/>
              <a:ext cx="3712671" cy="2520000"/>
            </a:xfrm>
            <a:prstGeom prst="rect">
              <a:avLst/>
            </a:prstGeom>
            <a:noFill/>
            <a:ln>
              <a:noFill/>
            </a:ln>
          </p:spPr>
        </p:pic>
        <p:pic>
          <p:nvPicPr>
            <p:cNvPr id="97" name="Google Shape;97;p7"/>
            <p:cNvPicPr preferRelativeResize="0"/>
            <p:nvPr/>
          </p:nvPicPr>
          <p:blipFill rotWithShape="1">
            <a:blip r:embed="rId4">
              <a:alphaModFix/>
            </a:blip>
            <a:srcRect b="0" l="0" r="0" t="0"/>
            <a:stretch/>
          </p:blipFill>
          <p:spPr>
            <a:xfrm>
              <a:off x="4613554" y="1816479"/>
              <a:ext cx="4013709" cy="2520000"/>
            </a:xfrm>
            <a:prstGeom prst="rect">
              <a:avLst/>
            </a:prstGeom>
            <a:noFill/>
            <a:ln>
              <a:noFill/>
            </a:ln>
          </p:spPr>
        </p:pic>
        <p:pic>
          <p:nvPicPr>
            <p:cNvPr id="98" name="Google Shape;98;p7"/>
            <p:cNvPicPr preferRelativeResize="0"/>
            <p:nvPr/>
          </p:nvPicPr>
          <p:blipFill rotWithShape="1">
            <a:blip r:embed="rId5">
              <a:alphaModFix/>
            </a:blip>
            <a:srcRect b="0" l="0" r="0" t="0"/>
            <a:stretch/>
          </p:blipFill>
          <p:spPr>
            <a:xfrm>
              <a:off x="262128" y="4355591"/>
              <a:ext cx="8702040" cy="762000"/>
            </a:xfrm>
            <a:prstGeom prst="rect">
              <a:avLst/>
            </a:prstGeom>
            <a:noFill/>
            <a:ln>
              <a:noFill/>
            </a:ln>
          </p:spPr>
        </p:pic>
        <p:pic>
          <p:nvPicPr>
            <p:cNvPr id="99" name="Google Shape;99;p7"/>
            <p:cNvPicPr preferRelativeResize="0"/>
            <p:nvPr/>
          </p:nvPicPr>
          <p:blipFill rotWithShape="1">
            <a:blip r:embed="rId6">
              <a:alphaModFix/>
            </a:blip>
            <a:srcRect b="0" l="0" r="0" t="0"/>
            <a:stretch/>
          </p:blipFill>
          <p:spPr>
            <a:xfrm>
              <a:off x="243840" y="4535423"/>
              <a:ext cx="5632704" cy="460247"/>
            </a:xfrm>
            <a:prstGeom prst="rect">
              <a:avLst/>
            </a:prstGeom>
            <a:noFill/>
            <a:ln>
              <a:noFill/>
            </a:ln>
          </p:spPr>
        </p:pic>
      </p:grpSp>
      <p:sp>
        <p:nvSpPr>
          <p:cNvPr id="100" name="Google Shape;100;p7"/>
          <p:cNvSpPr txBox="1"/>
          <p:nvPr/>
        </p:nvSpPr>
        <p:spPr>
          <a:xfrm>
            <a:off x="302960" y="4377790"/>
            <a:ext cx="8621395" cy="678815"/>
          </a:xfrm>
          <a:prstGeom prst="rect">
            <a:avLst/>
          </a:prstGeom>
          <a:solidFill>
            <a:srgbClr val="C6D9F1"/>
          </a:solidFill>
          <a:ln>
            <a:noFill/>
          </a:ln>
        </p:spPr>
        <p:txBody>
          <a:bodyPr anchorCtr="0" anchor="t" bIns="0" lIns="0" spcFirstLastPara="1" rIns="0" wrap="square" tIns="38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90805" rtl="0" algn="l">
              <a:lnSpc>
                <a:spcPct val="100000"/>
              </a:lnSpc>
              <a:spcBef>
                <a:spcPts val="0"/>
              </a:spcBef>
              <a:spcAft>
                <a:spcPts val="0"/>
              </a:spcAft>
              <a:buNone/>
            </a:pPr>
            <a:r>
              <a:rPr lang="en-US" sz="1400">
                <a:latin typeface="Meiryo"/>
                <a:ea typeface="Meiryo"/>
                <a:cs typeface="Meiryo"/>
                <a:sym typeface="Meiryo"/>
              </a:rPr>
              <a:t>貴社でも信⽤スコアを作成し、債務不履⾏者の予想に役⽴てる需要</a:t>
            </a:r>
            <a:endParaRPr sz="1400">
              <a:latin typeface="Meiryo"/>
              <a:ea typeface="Meiryo"/>
              <a:cs typeface="Meiryo"/>
              <a:sym typeface="Meiryo"/>
            </a:endParaRPr>
          </a:p>
        </p:txBody>
      </p:sp>
      <p:sp>
        <p:nvSpPr>
          <p:cNvPr id="101" name="Google Shape;101;p7"/>
          <p:cNvSpPr txBox="1"/>
          <p:nvPr/>
        </p:nvSpPr>
        <p:spPr>
          <a:xfrm>
            <a:off x="7184539" y="681227"/>
            <a:ext cx="1479550" cy="4552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必要要件③</a:t>
            </a:r>
            <a:endParaRPr sz="1400">
              <a:latin typeface="Meiryo"/>
              <a:ea typeface="Meiryo"/>
              <a:cs typeface="Meiryo"/>
              <a:sym typeface="Meiryo"/>
            </a:endParaRPr>
          </a:p>
          <a:p>
            <a:pPr indent="0" lvl="0" marL="12700" rtl="0" algn="l">
              <a:lnSpc>
                <a:spcPct val="100000"/>
              </a:lnSpc>
              <a:spcBef>
                <a:spcPts val="25"/>
              </a:spcBef>
              <a:spcAft>
                <a:spcPts val="0"/>
              </a:spcAft>
              <a:buNone/>
            </a:pPr>
            <a:r>
              <a:rPr b="1" lang="en-US" sz="1400">
                <a:solidFill>
                  <a:srgbClr val="FF0000"/>
                </a:solidFill>
                <a:latin typeface="Meiryo"/>
                <a:ea typeface="Meiryo"/>
                <a:cs typeface="Meiryo"/>
                <a:sym typeface="Meiryo"/>
              </a:rPr>
              <a:t>EDAを⾏っている</a:t>
            </a:r>
            <a:endParaRPr sz="1400">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31768" y="27939"/>
            <a:ext cx="58928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貴社のデータ分析③︓解約者の特徴を把握する</a:t>
            </a:r>
            <a:endParaRPr/>
          </a:p>
        </p:txBody>
      </p:sp>
      <p:sp>
        <p:nvSpPr>
          <p:cNvPr id="107" name="Google Shape;107;p8"/>
          <p:cNvSpPr txBox="1"/>
          <p:nvPr/>
        </p:nvSpPr>
        <p:spPr>
          <a:xfrm>
            <a:off x="469348" y="680211"/>
            <a:ext cx="266700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若年層の債務不履⾏者が多い</a:t>
            </a:r>
            <a:endParaRPr sz="1600">
              <a:latin typeface="Meiryo"/>
              <a:ea typeface="Meiryo"/>
              <a:cs typeface="Meiryo"/>
              <a:sym typeface="Meiryo"/>
            </a:endParaRPr>
          </a:p>
        </p:txBody>
      </p:sp>
      <p:sp>
        <p:nvSpPr>
          <p:cNvPr id="108" name="Google Shape;108;p8"/>
          <p:cNvSpPr txBox="1"/>
          <p:nvPr/>
        </p:nvSpPr>
        <p:spPr>
          <a:xfrm>
            <a:off x="469348" y="1164844"/>
            <a:ext cx="7914005" cy="522605"/>
          </a:xfrm>
          <a:prstGeom prst="rect">
            <a:avLst/>
          </a:prstGeom>
          <a:noFill/>
          <a:ln>
            <a:noFill/>
          </a:ln>
        </p:spPr>
        <p:txBody>
          <a:bodyPr anchorCtr="0" anchor="t" bIns="0" lIns="0" spcFirstLastPara="1" rIns="0" wrap="square" tIns="3175">
            <a:spAutoFit/>
          </a:bodyPr>
          <a:lstStyle/>
          <a:p>
            <a:pPr indent="-342900" lvl="0" marL="355600" marR="5080" rtl="0" algn="l">
              <a:lnSpc>
                <a:spcPct val="103800"/>
              </a:lnSpc>
              <a:spcBef>
                <a:spcPts val="0"/>
              </a:spcBef>
              <a:spcAft>
                <a:spcPts val="0"/>
              </a:spcAft>
              <a:buSzPts val="1800"/>
              <a:buFont typeface="Arial"/>
              <a:buChar char="►"/>
            </a:pPr>
            <a:r>
              <a:rPr lang="en-US" sz="1600">
                <a:latin typeface="Meiryo"/>
                <a:ea typeface="Meiryo"/>
                <a:cs typeface="Meiryo"/>
                <a:sym typeface="Meiryo"/>
              </a:rPr>
              <a:t>DAYS_BIRTHの値が⼩さい(=若い)⼈ほどで債務不履⾏に陥りやすい傾向があることが分かった</a:t>
            </a:r>
            <a:endParaRPr sz="1600">
              <a:latin typeface="Meiryo"/>
              <a:ea typeface="Meiryo"/>
              <a:cs typeface="Meiryo"/>
              <a:sym typeface="Meiryo"/>
            </a:endParaRPr>
          </a:p>
        </p:txBody>
      </p:sp>
      <p:grpSp>
        <p:nvGrpSpPr>
          <p:cNvPr id="109" name="Google Shape;109;p8"/>
          <p:cNvGrpSpPr/>
          <p:nvPr/>
        </p:nvGrpSpPr>
        <p:grpSpPr>
          <a:xfrm>
            <a:off x="243840" y="4355591"/>
            <a:ext cx="8720328" cy="762000"/>
            <a:chOff x="243840" y="4355591"/>
            <a:chExt cx="8720328" cy="762000"/>
          </a:xfrm>
        </p:grpSpPr>
        <p:pic>
          <p:nvPicPr>
            <p:cNvPr id="110" name="Google Shape;110;p8"/>
            <p:cNvPicPr preferRelativeResize="0"/>
            <p:nvPr/>
          </p:nvPicPr>
          <p:blipFill rotWithShape="1">
            <a:blip r:embed="rId3">
              <a:alphaModFix/>
            </a:blip>
            <a:srcRect b="0" l="0" r="0" t="0"/>
            <a:stretch/>
          </p:blipFill>
          <p:spPr>
            <a:xfrm>
              <a:off x="262128" y="4355591"/>
              <a:ext cx="8702040" cy="762000"/>
            </a:xfrm>
            <a:prstGeom prst="rect">
              <a:avLst/>
            </a:prstGeom>
            <a:noFill/>
            <a:ln>
              <a:noFill/>
            </a:ln>
          </p:spPr>
        </p:pic>
        <p:pic>
          <p:nvPicPr>
            <p:cNvPr id="111" name="Google Shape;111;p8"/>
            <p:cNvPicPr preferRelativeResize="0"/>
            <p:nvPr/>
          </p:nvPicPr>
          <p:blipFill rotWithShape="1">
            <a:blip r:embed="rId4">
              <a:alphaModFix/>
            </a:blip>
            <a:srcRect b="0" l="0" r="0" t="0"/>
            <a:stretch/>
          </p:blipFill>
          <p:spPr>
            <a:xfrm>
              <a:off x="243840" y="4535423"/>
              <a:ext cx="4032504" cy="460247"/>
            </a:xfrm>
            <a:prstGeom prst="rect">
              <a:avLst/>
            </a:prstGeom>
            <a:noFill/>
            <a:ln>
              <a:noFill/>
            </a:ln>
          </p:spPr>
        </p:pic>
      </p:grpSp>
      <p:sp>
        <p:nvSpPr>
          <p:cNvPr id="112" name="Google Shape;112;p8"/>
          <p:cNvSpPr txBox="1"/>
          <p:nvPr/>
        </p:nvSpPr>
        <p:spPr>
          <a:xfrm>
            <a:off x="302960" y="4377790"/>
            <a:ext cx="8621395" cy="678815"/>
          </a:xfrm>
          <a:prstGeom prst="rect">
            <a:avLst/>
          </a:prstGeom>
          <a:solidFill>
            <a:srgbClr val="C6D9F1"/>
          </a:solidFill>
          <a:ln>
            <a:noFill/>
          </a:ln>
        </p:spPr>
        <p:txBody>
          <a:bodyPr anchorCtr="0" anchor="t" bIns="0" lIns="0" spcFirstLastPara="1" rIns="0" wrap="square" tIns="38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90805" rtl="0" algn="l">
              <a:lnSpc>
                <a:spcPct val="100000"/>
              </a:lnSpc>
              <a:spcBef>
                <a:spcPts val="0"/>
              </a:spcBef>
              <a:spcAft>
                <a:spcPts val="0"/>
              </a:spcAft>
              <a:buNone/>
            </a:pPr>
            <a:r>
              <a:rPr lang="en-US" sz="1400">
                <a:latin typeface="Meiryo"/>
                <a:ea typeface="Meiryo"/>
                <a:cs typeface="Meiryo"/>
                <a:sym typeface="Meiryo"/>
              </a:rPr>
              <a:t>若年層に対してより返済しやすいプランの需要</a:t>
            </a:r>
            <a:endParaRPr sz="1400">
              <a:latin typeface="Meiryo"/>
              <a:ea typeface="Meiryo"/>
              <a:cs typeface="Meiryo"/>
              <a:sym typeface="Meiryo"/>
            </a:endParaRPr>
          </a:p>
        </p:txBody>
      </p:sp>
      <p:grpSp>
        <p:nvGrpSpPr>
          <p:cNvPr id="113" name="Google Shape;113;p8"/>
          <p:cNvGrpSpPr/>
          <p:nvPr/>
        </p:nvGrpSpPr>
        <p:grpSpPr>
          <a:xfrm>
            <a:off x="460376" y="1802828"/>
            <a:ext cx="8100571" cy="2567624"/>
            <a:chOff x="460376" y="1802828"/>
            <a:chExt cx="8100571" cy="2567624"/>
          </a:xfrm>
        </p:grpSpPr>
        <p:pic>
          <p:nvPicPr>
            <p:cNvPr id="114" name="Google Shape;114;p8"/>
            <p:cNvPicPr preferRelativeResize="0"/>
            <p:nvPr/>
          </p:nvPicPr>
          <p:blipFill rotWithShape="1">
            <a:blip r:embed="rId5">
              <a:alphaModFix/>
            </a:blip>
            <a:srcRect b="0" l="0" r="0" t="0"/>
            <a:stretch/>
          </p:blipFill>
          <p:spPr>
            <a:xfrm>
              <a:off x="460376" y="1802828"/>
              <a:ext cx="3884211" cy="2520000"/>
            </a:xfrm>
            <a:prstGeom prst="rect">
              <a:avLst/>
            </a:prstGeom>
            <a:noFill/>
            <a:ln>
              <a:noFill/>
            </a:ln>
          </p:spPr>
        </p:pic>
        <p:pic>
          <p:nvPicPr>
            <p:cNvPr id="115" name="Google Shape;115;p8"/>
            <p:cNvPicPr preferRelativeResize="0"/>
            <p:nvPr/>
          </p:nvPicPr>
          <p:blipFill rotWithShape="1">
            <a:blip r:embed="rId6">
              <a:alphaModFix/>
            </a:blip>
            <a:srcRect b="0" l="0" r="0" t="0"/>
            <a:stretch/>
          </p:blipFill>
          <p:spPr>
            <a:xfrm>
              <a:off x="4689223" y="1850453"/>
              <a:ext cx="3871724" cy="2519999"/>
            </a:xfrm>
            <a:prstGeom prst="rect">
              <a:avLst/>
            </a:prstGeom>
            <a:noFill/>
            <a:ln>
              <a:noFill/>
            </a:ln>
          </p:spPr>
        </p:pic>
      </p:grpSp>
      <p:sp>
        <p:nvSpPr>
          <p:cNvPr id="116" name="Google Shape;116;p8"/>
          <p:cNvSpPr txBox="1"/>
          <p:nvPr/>
        </p:nvSpPr>
        <p:spPr>
          <a:xfrm>
            <a:off x="7184539" y="681227"/>
            <a:ext cx="1479550" cy="4552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必要要件③</a:t>
            </a:r>
            <a:endParaRPr sz="1400">
              <a:latin typeface="Meiryo"/>
              <a:ea typeface="Meiryo"/>
              <a:cs typeface="Meiryo"/>
              <a:sym typeface="Meiryo"/>
            </a:endParaRPr>
          </a:p>
          <a:p>
            <a:pPr indent="0" lvl="0" marL="12700" rtl="0" algn="l">
              <a:lnSpc>
                <a:spcPct val="100000"/>
              </a:lnSpc>
              <a:spcBef>
                <a:spcPts val="25"/>
              </a:spcBef>
              <a:spcAft>
                <a:spcPts val="0"/>
              </a:spcAft>
              <a:buNone/>
            </a:pPr>
            <a:r>
              <a:rPr b="1" lang="en-US" sz="1400">
                <a:solidFill>
                  <a:srgbClr val="FF0000"/>
                </a:solidFill>
                <a:latin typeface="Meiryo"/>
                <a:ea typeface="Meiryo"/>
                <a:cs typeface="Meiryo"/>
                <a:sym typeface="Meiryo"/>
              </a:rPr>
              <a:t>EDAを⾏っている</a:t>
            </a:r>
            <a:endParaRPr sz="1400">
              <a:latin typeface="Meiryo"/>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31768" y="27939"/>
            <a:ext cx="58928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貴社のデータ分析④︓解約者の特徴を把握する</a:t>
            </a:r>
            <a:endParaRPr/>
          </a:p>
        </p:txBody>
      </p:sp>
      <p:sp>
        <p:nvSpPr>
          <p:cNvPr id="122" name="Google Shape;122;p9"/>
          <p:cNvSpPr txBox="1"/>
          <p:nvPr/>
        </p:nvSpPr>
        <p:spPr>
          <a:xfrm>
            <a:off x="469348" y="680211"/>
            <a:ext cx="469900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Meiryo"/>
                <a:ea typeface="Meiryo"/>
                <a:cs typeface="Meiryo"/>
                <a:sym typeface="Meiryo"/>
              </a:rPr>
              <a:t>少額融資者や低年収の⼈が債務不履⾏に陥りやすい</a:t>
            </a:r>
            <a:endParaRPr sz="1600">
              <a:latin typeface="Meiryo"/>
              <a:ea typeface="Meiryo"/>
              <a:cs typeface="Meiryo"/>
              <a:sym typeface="Meiryo"/>
            </a:endParaRPr>
          </a:p>
        </p:txBody>
      </p:sp>
      <p:sp>
        <p:nvSpPr>
          <p:cNvPr id="123" name="Google Shape;123;p9"/>
          <p:cNvSpPr txBox="1"/>
          <p:nvPr/>
        </p:nvSpPr>
        <p:spPr>
          <a:xfrm>
            <a:off x="469348" y="1164844"/>
            <a:ext cx="5220335" cy="515620"/>
          </a:xfrm>
          <a:prstGeom prst="rect">
            <a:avLst/>
          </a:prstGeom>
          <a:noFill/>
          <a:ln>
            <a:noFill/>
          </a:ln>
        </p:spPr>
        <p:txBody>
          <a:bodyPr anchorCtr="0" anchor="t" bIns="0" lIns="0" spcFirstLastPara="1" rIns="0" wrap="square" tIns="12700">
            <a:spAutoFit/>
          </a:bodyPr>
          <a:lstStyle/>
          <a:p>
            <a:pPr indent="-342265" lvl="0" marL="354965" rtl="0" algn="l">
              <a:lnSpc>
                <a:spcPct val="119375"/>
              </a:lnSpc>
              <a:spcBef>
                <a:spcPts val="0"/>
              </a:spcBef>
              <a:spcAft>
                <a:spcPts val="0"/>
              </a:spcAft>
              <a:buSzPts val="1800"/>
              <a:buFont typeface="Arial"/>
              <a:buChar char="►"/>
            </a:pPr>
            <a:r>
              <a:rPr lang="en-US" sz="1600">
                <a:latin typeface="Meiryo"/>
                <a:ea typeface="Meiryo"/>
                <a:cs typeface="Meiryo"/>
                <a:sym typeface="Meiryo"/>
              </a:rPr>
              <a:t>融資額の低い⼈に債務不履⾏者が多くみられた(上段)</a:t>
            </a:r>
            <a:endParaRPr sz="1600">
              <a:latin typeface="Meiryo"/>
              <a:ea typeface="Meiryo"/>
              <a:cs typeface="Meiryo"/>
              <a:sym typeface="Meiryo"/>
            </a:endParaRPr>
          </a:p>
          <a:p>
            <a:pPr indent="-342265" lvl="0" marL="354965" rtl="0" algn="l">
              <a:lnSpc>
                <a:spcPct val="119375"/>
              </a:lnSpc>
              <a:spcBef>
                <a:spcPts val="0"/>
              </a:spcBef>
              <a:spcAft>
                <a:spcPts val="0"/>
              </a:spcAft>
              <a:buSzPts val="1800"/>
              <a:buFont typeface="Arial"/>
              <a:buChar char="►"/>
            </a:pPr>
            <a:r>
              <a:rPr lang="en-US" sz="1600">
                <a:latin typeface="Meiryo"/>
                <a:ea typeface="Meiryo"/>
                <a:cs typeface="Meiryo"/>
                <a:sym typeface="Meiryo"/>
              </a:rPr>
              <a:t>低年収の⼈に債務不履⾏者が多く⾒られた(下段)</a:t>
            </a:r>
            <a:endParaRPr sz="1600">
              <a:latin typeface="Meiryo"/>
              <a:ea typeface="Meiryo"/>
              <a:cs typeface="Meiryo"/>
              <a:sym typeface="Meiryo"/>
            </a:endParaRPr>
          </a:p>
        </p:txBody>
      </p:sp>
      <p:grpSp>
        <p:nvGrpSpPr>
          <p:cNvPr id="124" name="Google Shape;124;p9"/>
          <p:cNvGrpSpPr/>
          <p:nvPr/>
        </p:nvGrpSpPr>
        <p:grpSpPr>
          <a:xfrm>
            <a:off x="243840" y="4355591"/>
            <a:ext cx="8720328" cy="762000"/>
            <a:chOff x="243840" y="4355591"/>
            <a:chExt cx="8720328" cy="762000"/>
          </a:xfrm>
        </p:grpSpPr>
        <p:pic>
          <p:nvPicPr>
            <p:cNvPr id="125" name="Google Shape;125;p9"/>
            <p:cNvPicPr preferRelativeResize="0"/>
            <p:nvPr/>
          </p:nvPicPr>
          <p:blipFill rotWithShape="1">
            <a:blip r:embed="rId3">
              <a:alphaModFix/>
            </a:blip>
            <a:srcRect b="0" l="0" r="0" t="0"/>
            <a:stretch/>
          </p:blipFill>
          <p:spPr>
            <a:xfrm>
              <a:off x="262128" y="4355591"/>
              <a:ext cx="8702040" cy="762000"/>
            </a:xfrm>
            <a:prstGeom prst="rect">
              <a:avLst/>
            </a:prstGeom>
            <a:noFill/>
            <a:ln>
              <a:noFill/>
            </a:ln>
          </p:spPr>
        </p:pic>
        <p:pic>
          <p:nvPicPr>
            <p:cNvPr id="126" name="Google Shape;126;p9"/>
            <p:cNvPicPr preferRelativeResize="0"/>
            <p:nvPr/>
          </p:nvPicPr>
          <p:blipFill rotWithShape="1">
            <a:blip r:embed="rId4">
              <a:alphaModFix/>
            </a:blip>
            <a:srcRect b="0" l="0" r="0" t="0"/>
            <a:stretch/>
          </p:blipFill>
          <p:spPr>
            <a:xfrm>
              <a:off x="243840" y="4428743"/>
              <a:ext cx="3678936" cy="676656"/>
            </a:xfrm>
            <a:prstGeom prst="rect">
              <a:avLst/>
            </a:prstGeom>
            <a:noFill/>
            <a:ln>
              <a:noFill/>
            </a:ln>
          </p:spPr>
        </p:pic>
      </p:grpSp>
      <p:sp>
        <p:nvSpPr>
          <p:cNvPr id="127" name="Google Shape;127;p9"/>
          <p:cNvSpPr txBox="1"/>
          <p:nvPr/>
        </p:nvSpPr>
        <p:spPr>
          <a:xfrm>
            <a:off x="302960" y="4377790"/>
            <a:ext cx="8621395" cy="678815"/>
          </a:xfrm>
          <a:prstGeom prst="rect">
            <a:avLst/>
          </a:prstGeom>
          <a:solidFill>
            <a:srgbClr val="C6D9F1"/>
          </a:solidFill>
          <a:ln>
            <a:noFill/>
          </a:ln>
        </p:spPr>
        <p:txBody>
          <a:bodyPr anchorCtr="0" anchor="t" bIns="0" lIns="0" spcFirstLastPara="1" rIns="0" wrap="square" tIns="101600">
            <a:spAutoFit/>
          </a:bodyPr>
          <a:lstStyle/>
          <a:p>
            <a:pPr indent="0" lvl="0" marL="90805" rtl="0" algn="l">
              <a:lnSpc>
                <a:spcPct val="100000"/>
              </a:lnSpc>
              <a:spcBef>
                <a:spcPts val="0"/>
              </a:spcBef>
              <a:spcAft>
                <a:spcPts val="0"/>
              </a:spcAft>
              <a:buNone/>
            </a:pPr>
            <a:r>
              <a:rPr lang="en-US" sz="1400">
                <a:latin typeface="Meiryo"/>
                <a:ea typeface="Meiryo"/>
                <a:cs typeface="Meiryo"/>
                <a:sym typeface="Meiryo"/>
              </a:rPr>
              <a:t>適切な融資プランの設計</a:t>
            </a:r>
            <a:endParaRPr sz="1400">
              <a:latin typeface="Meiryo"/>
              <a:ea typeface="Meiryo"/>
              <a:cs typeface="Meiryo"/>
              <a:sym typeface="Meiryo"/>
            </a:endParaRPr>
          </a:p>
          <a:p>
            <a:pPr indent="0" lvl="0" marL="90805" rtl="0" algn="l">
              <a:lnSpc>
                <a:spcPct val="100000"/>
              </a:lnSpc>
              <a:spcBef>
                <a:spcPts val="0"/>
              </a:spcBef>
              <a:spcAft>
                <a:spcPts val="0"/>
              </a:spcAft>
              <a:buNone/>
            </a:pPr>
            <a:r>
              <a:rPr lang="en-US" sz="1400">
                <a:latin typeface="Meiryo"/>
                <a:ea typeface="Meiryo"/>
                <a:cs typeface="Meiryo"/>
                <a:sym typeface="Meiryo"/>
              </a:rPr>
              <a:t>低年収の⼈への融資プランの⾒直しの需要</a:t>
            </a:r>
            <a:endParaRPr sz="1400">
              <a:latin typeface="Meiryo"/>
              <a:ea typeface="Meiryo"/>
              <a:cs typeface="Meiryo"/>
              <a:sym typeface="Meiryo"/>
            </a:endParaRPr>
          </a:p>
        </p:txBody>
      </p:sp>
      <p:pic>
        <p:nvPicPr>
          <p:cNvPr id="128" name="Google Shape;128;p9"/>
          <p:cNvPicPr preferRelativeResize="0"/>
          <p:nvPr/>
        </p:nvPicPr>
        <p:blipFill rotWithShape="1">
          <a:blip r:embed="rId5">
            <a:alphaModFix/>
          </a:blip>
          <a:srcRect b="0" l="0" r="0" t="0"/>
          <a:stretch/>
        </p:blipFill>
        <p:spPr>
          <a:xfrm>
            <a:off x="749692" y="1713882"/>
            <a:ext cx="1962137" cy="2520000"/>
          </a:xfrm>
          <a:prstGeom prst="rect">
            <a:avLst/>
          </a:prstGeom>
          <a:noFill/>
          <a:ln>
            <a:noFill/>
          </a:ln>
        </p:spPr>
      </p:pic>
      <p:grpSp>
        <p:nvGrpSpPr>
          <p:cNvPr id="129" name="Google Shape;129;p9"/>
          <p:cNvGrpSpPr/>
          <p:nvPr/>
        </p:nvGrpSpPr>
        <p:grpSpPr>
          <a:xfrm>
            <a:off x="3059884" y="1713882"/>
            <a:ext cx="1935862" cy="2520000"/>
            <a:chOff x="3059884" y="1713882"/>
            <a:chExt cx="1935862" cy="2520000"/>
          </a:xfrm>
        </p:grpSpPr>
        <p:pic>
          <p:nvPicPr>
            <p:cNvPr id="130" name="Google Shape;130;p9"/>
            <p:cNvPicPr preferRelativeResize="0"/>
            <p:nvPr/>
          </p:nvPicPr>
          <p:blipFill rotWithShape="1">
            <a:blip r:embed="rId6">
              <a:alphaModFix/>
            </a:blip>
            <a:srcRect b="0" l="0" r="0" t="0"/>
            <a:stretch/>
          </p:blipFill>
          <p:spPr>
            <a:xfrm>
              <a:off x="3059884" y="1713882"/>
              <a:ext cx="1935862" cy="1259999"/>
            </a:xfrm>
            <a:prstGeom prst="rect">
              <a:avLst/>
            </a:prstGeom>
            <a:noFill/>
            <a:ln>
              <a:noFill/>
            </a:ln>
          </p:spPr>
        </p:pic>
        <p:pic>
          <p:nvPicPr>
            <p:cNvPr id="131" name="Google Shape;131;p9"/>
            <p:cNvPicPr preferRelativeResize="0"/>
            <p:nvPr/>
          </p:nvPicPr>
          <p:blipFill rotWithShape="1">
            <a:blip r:embed="rId7">
              <a:alphaModFix/>
            </a:blip>
            <a:srcRect b="0" l="0" r="0" t="0"/>
            <a:stretch/>
          </p:blipFill>
          <p:spPr>
            <a:xfrm>
              <a:off x="3098505" y="2973883"/>
              <a:ext cx="1897241" cy="1259999"/>
            </a:xfrm>
            <a:prstGeom prst="rect">
              <a:avLst/>
            </a:prstGeom>
            <a:noFill/>
            <a:ln>
              <a:noFill/>
            </a:ln>
          </p:spPr>
        </p:pic>
      </p:grpSp>
      <p:sp>
        <p:nvSpPr>
          <p:cNvPr id="132" name="Google Shape;132;p9"/>
          <p:cNvSpPr txBox="1"/>
          <p:nvPr/>
        </p:nvSpPr>
        <p:spPr>
          <a:xfrm>
            <a:off x="7184539" y="681227"/>
            <a:ext cx="1479550" cy="4552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FF0000"/>
                </a:solidFill>
                <a:latin typeface="Meiryo"/>
                <a:ea typeface="Meiryo"/>
                <a:cs typeface="Meiryo"/>
                <a:sym typeface="Meiryo"/>
              </a:rPr>
              <a:t>必要要件③</a:t>
            </a:r>
            <a:endParaRPr sz="1400">
              <a:latin typeface="Meiryo"/>
              <a:ea typeface="Meiryo"/>
              <a:cs typeface="Meiryo"/>
              <a:sym typeface="Meiryo"/>
            </a:endParaRPr>
          </a:p>
          <a:p>
            <a:pPr indent="0" lvl="0" marL="12700" rtl="0" algn="l">
              <a:lnSpc>
                <a:spcPct val="100000"/>
              </a:lnSpc>
              <a:spcBef>
                <a:spcPts val="25"/>
              </a:spcBef>
              <a:spcAft>
                <a:spcPts val="0"/>
              </a:spcAft>
              <a:buNone/>
            </a:pPr>
            <a:r>
              <a:rPr b="1" lang="en-US" sz="1400">
                <a:solidFill>
                  <a:srgbClr val="FF0000"/>
                </a:solidFill>
                <a:latin typeface="Meiryo"/>
                <a:ea typeface="Meiryo"/>
                <a:cs typeface="Meiryo"/>
                <a:sym typeface="Meiryo"/>
              </a:rPr>
              <a:t>EDAを⾏っている</a:t>
            </a:r>
            <a:endParaRPr sz="1400">
              <a:latin typeface="Meiryo"/>
              <a:ea typeface="Meiryo"/>
              <a:cs typeface="Meiryo"/>
              <a:sym typeface="Meiryo"/>
            </a:endParaRPr>
          </a:p>
        </p:txBody>
      </p:sp>
      <p:sp>
        <p:nvSpPr>
          <p:cNvPr id="133" name="Google Shape;133;p9"/>
          <p:cNvSpPr txBox="1"/>
          <p:nvPr/>
        </p:nvSpPr>
        <p:spPr>
          <a:xfrm>
            <a:off x="5952803" y="2991611"/>
            <a:ext cx="2800350" cy="1305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solidFill>
                  <a:srgbClr val="558ED5"/>
                </a:solidFill>
                <a:latin typeface="Meiryo"/>
                <a:ea typeface="Meiryo"/>
                <a:cs typeface="Meiryo"/>
                <a:sym typeface="Meiryo"/>
              </a:rPr>
              <a:t>EDA全般の改善ポイント(例)</a:t>
            </a:r>
            <a:endParaRPr sz="1400">
              <a:latin typeface="Meiryo"/>
              <a:ea typeface="Meiryo"/>
              <a:cs typeface="Meiryo"/>
              <a:sym typeface="Meiryo"/>
            </a:endParaRPr>
          </a:p>
          <a:p>
            <a:pPr indent="-285750" lvl="0" marL="298450" marR="5080" rtl="0" algn="just">
              <a:lnSpc>
                <a:spcPct val="97900"/>
              </a:lnSpc>
              <a:spcBef>
                <a:spcPts val="6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グラフの軸の⽂字を⼤きくしたり、⽇本語にしたりするなお度を⾏い、よりわかりやすくする</a:t>
            </a:r>
            <a:endParaRPr sz="1400">
              <a:latin typeface="Meiryo"/>
              <a:ea typeface="Meiryo"/>
              <a:cs typeface="Meiryo"/>
              <a:sym typeface="Meiryo"/>
            </a:endParaRPr>
          </a:p>
          <a:p>
            <a:pPr indent="-285750" lvl="0" marL="298450" marR="5080" rtl="0" algn="just">
              <a:lnSpc>
                <a:spcPct val="101400"/>
              </a:lnSpc>
              <a:spcBef>
                <a:spcPts val="0"/>
              </a:spcBef>
              <a:spcAft>
                <a:spcPts val="0"/>
              </a:spcAft>
              <a:buClr>
                <a:srgbClr val="000000"/>
              </a:buClr>
              <a:buSzPts val="1800"/>
              <a:buFont typeface="Arial"/>
              <a:buChar char="•"/>
            </a:pPr>
            <a:r>
              <a:rPr b="1" lang="en-US" sz="1400">
                <a:solidFill>
                  <a:srgbClr val="558ED5"/>
                </a:solidFill>
                <a:latin typeface="Meiryo"/>
                <a:ea typeface="Meiryo"/>
                <a:cs typeface="Meiryo"/>
                <a:sym typeface="Meiryo"/>
              </a:rPr>
              <a:t>グラフから得られる⽰唆を図形や⽮印などを⽤い明⽰的にする</a:t>
            </a:r>
            <a:endParaRPr sz="1400">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2023-07-12T01:18:25Z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2023-06-15T00:00:00Z</vt:filetime>
  </property>
  <property fmtid="{D5CDD505-2E9C-101B-9397-08002B2CF9AE}" pid="3" name="LastSaved">
    <vt:filetime>2023-07-12T00:00:00Z</vt:filetime>
  </property>
  <property fmtid="{D5CDD505-2E9C-101B-9397-08002B2CF9AE}" pid="4" name="Producer">
    <vt:lpwstr>macOS バージョン11.6.6（ビルド20G624） Quartz PDFContext</vt:lpwstr>
  </property>
</Properties>
</file>