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8efcd0c8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8efcd0c8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solidFill>
                  <a:schemeClr val="dk1"/>
                </a:solidFill>
              </a:rPr>
              <a:t>A large language model is a type of advanced AI that excels at processing, understanding, and generating human language. It’s a type of deep learning model, that is trained on massive text datasets to understand, generate, and translate human language.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LLMs were created to write text. But it soon became apparent that they excel at writing programming code in many different languages.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Their progress on math and logic is a bit more controversial. In general LLMs were good at choosing descriptive statistics (accuracy of up to 90% for GPT-4). Whereas when choosing inferential tests accuracy was much less impressive - GPT-4 scored between 20% and 43% accuracy on questions for which a contingency table was the correct answer.</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more tasks, more errors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making script that runs &gt; writing logical scripts</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8efcd0c8c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8efcd0c8c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t>token: LLMs use tokens to break down raw text into smaller, manageable pieces for processing (tokenization)</a:t>
            </a:r>
            <a:endParaRPr/>
          </a:p>
          <a:p>
            <a:pPr indent="-298450" lvl="0" marL="457200" rtl="0" algn="l">
              <a:lnSpc>
                <a:spcPct val="115000"/>
              </a:lnSpc>
              <a:spcBef>
                <a:spcPts val="0"/>
              </a:spcBef>
              <a:spcAft>
                <a:spcPts val="0"/>
              </a:spcAft>
              <a:buClr>
                <a:schemeClr val="dk1"/>
              </a:buClr>
              <a:buSzPts val="1100"/>
              <a:buChar char="●"/>
            </a:pPr>
            <a:r>
              <a:rPr lang="en"/>
              <a:t>e.g., GPT5 has ~128,000 tokens (a thesis long)</a:t>
            </a:r>
            <a:endParaRPr/>
          </a:p>
          <a:p>
            <a:pPr indent="-298450" lvl="0" marL="457200" rtl="0" algn="l">
              <a:lnSpc>
                <a:spcPct val="115000"/>
              </a:lnSpc>
              <a:spcBef>
                <a:spcPts val="0"/>
              </a:spcBef>
              <a:spcAft>
                <a:spcPts val="0"/>
              </a:spcAft>
              <a:buSzPts val="1100"/>
              <a:buChar char="●"/>
            </a:pPr>
            <a:r>
              <a:rPr lang="en"/>
              <a:t>context window: its maximum short-term memory, limiting the amount of text (in tokens) it can process at once</a:t>
            </a:r>
            <a:endParaRPr/>
          </a:p>
          <a:p>
            <a:pPr indent="-298450" lvl="0" marL="457200" rtl="0" algn="l">
              <a:lnSpc>
                <a:spcPct val="115000"/>
              </a:lnSpc>
              <a:spcBef>
                <a:spcPts val="0"/>
              </a:spcBef>
              <a:spcAft>
                <a:spcPts val="0"/>
              </a:spcAft>
              <a:buSzPts val="1100"/>
              <a:buChar char="●"/>
            </a:pPr>
            <a:r>
              <a:rPr lang="en"/>
              <a:t>AI assistant: A reactive AI that responds to your inputs (prompts)</a:t>
            </a:r>
            <a:endParaRPr/>
          </a:p>
          <a:p>
            <a:pPr indent="-298450" lvl="0" marL="457200" rtl="0" algn="l">
              <a:lnSpc>
                <a:spcPct val="115000"/>
              </a:lnSpc>
              <a:spcBef>
                <a:spcPts val="0"/>
              </a:spcBef>
              <a:spcAft>
                <a:spcPts val="0"/>
              </a:spcAft>
              <a:buSzPts val="1100"/>
              <a:buChar char="●"/>
            </a:pPr>
            <a:r>
              <a:rPr lang="en"/>
              <a:t>AI agent: A proactive AI that can plan and act autonomously to achieve goals</a:t>
            </a:r>
            <a:endParaRPr/>
          </a:p>
          <a:p>
            <a:pPr indent="-298450" lvl="0" marL="457200" rtl="0" algn="l">
              <a:lnSpc>
                <a:spcPct val="115000"/>
              </a:lnSpc>
              <a:spcBef>
                <a:spcPts val="0"/>
              </a:spcBef>
              <a:spcAft>
                <a:spcPts val="0"/>
              </a:spcAft>
              <a:buSzPts val="1100"/>
              <a:buChar char="●"/>
            </a:pPr>
            <a:r>
              <a:rPr lang="en"/>
              <a:t>tool: function the AI can call</a:t>
            </a:r>
            <a:endParaRPr/>
          </a:p>
          <a:p>
            <a:pPr indent="-298450" lvl="0" marL="457200" rtl="0" algn="l">
              <a:lnSpc>
                <a:spcPct val="115000"/>
              </a:lnSpc>
              <a:spcBef>
                <a:spcPts val="0"/>
              </a:spcBef>
              <a:spcAft>
                <a:spcPts val="0"/>
              </a:spcAft>
              <a:buSzPts val="1100"/>
              <a:buChar char="●"/>
            </a:pPr>
            <a:r>
              <a:rPr lang="en">
                <a:solidFill>
                  <a:schemeClr val="dk1"/>
                </a:solidFill>
              </a:rPr>
              <a:t>prompt: natural language text describing the task that an AI should perform</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basic AI chat tools vs. developer-oriented AI frameworks</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8efcd0c8c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8efcd0c8c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Why build your own chatbot (e.g., in vscode) rather than open source web AI?</a:t>
            </a:r>
            <a:endParaRPr/>
          </a:p>
          <a:p>
            <a:pPr indent="-298450" lvl="1" marL="914400" rtl="0" algn="l">
              <a:spcBef>
                <a:spcPts val="0"/>
              </a:spcBef>
              <a:spcAft>
                <a:spcPts val="0"/>
              </a:spcAft>
              <a:buSzPts val="1100"/>
              <a:buChar char="○"/>
            </a:pPr>
            <a:r>
              <a:rPr lang="en"/>
              <a:t>incorporate professional ecology/stats knowledge</a:t>
            </a:r>
            <a:endParaRPr/>
          </a:p>
          <a:p>
            <a:pPr indent="-298450" lvl="1" marL="914400" rtl="0" algn="l">
              <a:spcBef>
                <a:spcPts val="0"/>
              </a:spcBef>
              <a:spcAft>
                <a:spcPts val="0"/>
              </a:spcAft>
              <a:buSzPts val="1100"/>
              <a:buChar char="○"/>
            </a:pPr>
            <a:r>
              <a:rPr lang="en"/>
              <a:t>share it to your students/clients so everyone get more similar and accurate answers (thru github)</a:t>
            </a:r>
            <a:endParaRPr/>
          </a:p>
          <a:p>
            <a:pPr indent="-298450" lvl="0" marL="457200" rtl="0" algn="l">
              <a:spcBef>
                <a:spcPts val="0"/>
              </a:spcBef>
              <a:spcAft>
                <a:spcPts val="0"/>
              </a:spcAft>
              <a:buSzPts val="1100"/>
              <a:buChar char="●"/>
            </a:pPr>
            <a:r>
              <a:rPr lang="en"/>
              <a:t>API (application programming interface) key: a unique code used to identify and authenticate an application or user when requesting access to an Application Programming Interface (API), which allows different software to communicate.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8efcd0c8c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8efcd0c8c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P</a:t>
            </a:r>
            <a:r>
              <a:rPr lang="en"/>
              <a:t>rompts matter!</a:t>
            </a:r>
            <a:endParaRPr/>
          </a:p>
          <a:p>
            <a:pPr indent="-298450" lvl="0" marL="457200" rtl="0" algn="l">
              <a:spcBef>
                <a:spcPts val="0"/>
              </a:spcBef>
              <a:spcAft>
                <a:spcPts val="0"/>
              </a:spcAft>
              <a:buSzPts val="1100"/>
              <a:buChar char="●"/>
            </a:pPr>
            <a:r>
              <a:rPr lang="en"/>
              <a:t>The results also indicate the improvements that can be gained through better prompts (i.e. doubling in accuracy for GPT 4).</a:t>
            </a:r>
            <a:endParaRPr/>
          </a:p>
          <a:p>
            <a:pPr indent="0" lvl="0" marL="0" rtl="0" algn="l">
              <a:lnSpc>
                <a:spcPct val="115000"/>
              </a:lnSpc>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Prompting strategy:</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integrate workflow</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plan statistical approach</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organize project and plan workflow</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implement workflow → more efficient!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break prompts into small steps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treat each step separately</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give long detailed and specific prompts (say them up front and avoid conversations)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be clear about your research question, design, scale, etc</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give RICH context to AI</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attach domain knowledge</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attach data (drag the file from folder into the copilot chat in VScode)</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use chain of thought reasoning (now default)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Chris’ workflow:</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Folder (be organized): data, outputs, scripts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Create “readme.md” file for text (markdown)</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save the context and prompts </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Chris’ md structure</a:t>
            </a:r>
            <a:endParaRPr>
              <a:solidFill>
                <a:schemeClr val="dk1"/>
              </a:solidFill>
            </a:endParaRPr>
          </a:p>
          <a:p>
            <a:pPr indent="-298450" lvl="3" marL="1828800" rtl="0" algn="l">
              <a:lnSpc>
                <a:spcPct val="115000"/>
              </a:lnSpc>
              <a:spcBef>
                <a:spcPts val="0"/>
              </a:spcBef>
              <a:spcAft>
                <a:spcPts val="0"/>
              </a:spcAft>
              <a:buClr>
                <a:schemeClr val="dk1"/>
              </a:buClr>
              <a:buSzPts val="1100"/>
              <a:buChar char="●"/>
            </a:pPr>
            <a:r>
              <a:rPr lang="en">
                <a:solidFill>
                  <a:schemeClr val="dk1"/>
                </a:solidFill>
              </a:rPr>
              <a:t>Introduction</a:t>
            </a:r>
            <a:endParaRPr>
              <a:solidFill>
                <a:schemeClr val="dk1"/>
              </a:solidFill>
            </a:endParaRPr>
          </a:p>
          <a:p>
            <a:pPr indent="-298450" lvl="3" marL="1828800" rtl="0" algn="l">
              <a:lnSpc>
                <a:spcPct val="115000"/>
              </a:lnSpc>
              <a:spcBef>
                <a:spcPts val="0"/>
              </a:spcBef>
              <a:spcAft>
                <a:spcPts val="0"/>
              </a:spcAft>
              <a:buClr>
                <a:schemeClr val="dk1"/>
              </a:buClr>
              <a:buSzPts val="1100"/>
              <a:buChar char="●"/>
            </a:pPr>
            <a:r>
              <a:rPr lang="en">
                <a:solidFill>
                  <a:schemeClr val="dk1"/>
                </a:solidFill>
              </a:rPr>
              <a:t>Aim</a:t>
            </a:r>
            <a:endParaRPr>
              <a:solidFill>
                <a:schemeClr val="dk1"/>
              </a:solidFill>
            </a:endParaRPr>
          </a:p>
          <a:p>
            <a:pPr indent="-298450" lvl="3" marL="1828800" rtl="0" algn="l">
              <a:lnSpc>
                <a:spcPct val="115000"/>
              </a:lnSpc>
              <a:spcBef>
                <a:spcPts val="0"/>
              </a:spcBef>
              <a:spcAft>
                <a:spcPts val="0"/>
              </a:spcAft>
              <a:buClr>
                <a:schemeClr val="dk1"/>
              </a:buClr>
              <a:buSzPts val="1100"/>
              <a:buChar char="●"/>
            </a:pPr>
            <a:r>
              <a:rPr lang="en">
                <a:solidFill>
                  <a:schemeClr val="dk1"/>
                </a:solidFill>
              </a:rPr>
              <a:t>Workflow</a:t>
            </a:r>
            <a:endParaRPr>
              <a:solidFill>
                <a:schemeClr val="dk1"/>
              </a:solidFill>
            </a:endParaRPr>
          </a:p>
          <a:p>
            <a:pPr indent="-298450" lvl="3" marL="1828800" rtl="0" algn="l">
              <a:lnSpc>
                <a:spcPct val="115000"/>
              </a:lnSpc>
              <a:spcBef>
                <a:spcPts val="0"/>
              </a:spcBef>
              <a:spcAft>
                <a:spcPts val="0"/>
              </a:spcAft>
              <a:buClr>
                <a:schemeClr val="dk1"/>
              </a:buClr>
              <a:buSzPts val="1100"/>
              <a:buChar char="●"/>
            </a:pPr>
            <a:r>
              <a:rPr lang="en">
                <a:solidFill>
                  <a:schemeClr val="dk1"/>
                </a:solidFill>
              </a:rPr>
              <a:t>up to you!</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Quarto: render webpage or pdf</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Break your problem down into smaller parts (reasoning)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Be clear, specific and give lots of details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Give data structure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Exact dataframe/column names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Put everything up front, rather than engaging in conversation (context poisoning)</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Overall… Over-explain what you want and say it all up front LOL</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Set up good workflow:</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 recommend writing a markdown document with all of this information in it.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LLMs perform differently across these components. They excel at code generation and implementation planning but are less reliable for selecting appropriate statistical approaches or interpreting complex results.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Select statistical approach: Determining appropriate statistical methods for research questions</a:t>
            </a:r>
            <a:endParaRPr>
              <a:solidFill>
                <a:schemeClr val="dk1"/>
              </a:solidFill>
            </a:endParaRPr>
          </a:p>
          <a:p>
            <a:pPr indent="-298450" lvl="3" marL="1828800" rtl="0" algn="l">
              <a:lnSpc>
                <a:spcPct val="115000"/>
              </a:lnSpc>
              <a:spcBef>
                <a:spcPts val="0"/>
              </a:spcBef>
              <a:spcAft>
                <a:spcPts val="0"/>
              </a:spcAft>
              <a:buClr>
                <a:schemeClr val="dk1"/>
              </a:buClr>
              <a:buSzPts val="1100"/>
              <a:buChar char="●"/>
            </a:pPr>
            <a:r>
              <a:rPr lang="en">
                <a:solidFill>
                  <a:schemeClr val="dk1"/>
                </a:solidFill>
              </a:rPr>
              <a:t>Include domain knowledge in the prompt</a:t>
            </a:r>
            <a:endParaRPr>
              <a:solidFill>
                <a:schemeClr val="dk1"/>
              </a:solidFill>
            </a:endParaRPr>
          </a:p>
          <a:p>
            <a:pPr indent="-298450" lvl="3" marL="1828800" rtl="0" algn="l">
              <a:lnSpc>
                <a:spcPct val="115000"/>
              </a:lnSpc>
              <a:spcBef>
                <a:spcPts val="0"/>
              </a:spcBef>
              <a:spcAft>
                <a:spcPts val="0"/>
              </a:spcAft>
              <a:buClr>
                <a:schemeClr val="dk1"/>
              </a:buClr>
              <a:buSzPts val="1100"/>
              <a:buChar char="●"/>
            </a:pPr>
            <a:r>
              <a:rPr lang="en">
                <a:solidFill>
                  <a:schemeClr val="dk1"/>
                </a:solidFill>
              </a:rPr>
              <a:t>Include data or summary data in the prompt</a:t>
            </a:r>
            <a:endParaRPr>
              <a:solidFill>
                <a:schemeClr val="dk1"/>
              </a:solidFill>
            </a:endParaRPr>
          </a:p>
          <a:p>
            <a:pPr indent="-298450" lvl="3" marL="1828800" rtl="0" algn="l">
              <a:lnSpc>
                <a:spcPct val="115000"/>
              </a:lnSpc>
              <a:spcBef>
                <a:spcPts val="0"/>
              </a:spcBef>
              <a:spcAft>
                <a:spcPts val="0"/>
              </a:spcAft>
              <a:buClr>
                <a:schemeClr val="dk1"/>
              </a:buClr>
              <a:buSzPts val="1100"/>
              <a:buChar char="●"/>
            </a:pPr>
            <a:r>
              <a:rPr lang="en">
                <a:solidFill>
                  <a:schemeClr val="dk1"/>
                </a:solidFill>
              </a:rPr>
              <a:t>Combine domain knowledge with CoT (but CoT on its own doesn’t help)</a:t>
            </a:r>
            <a:endParaRPr>
              <a:solidFill>
                <a:schemeClr val="dk1"/>
              </a:solidFill>
            </a:endParaRPr>
          </a:p>
          <a:p>
            <a:pPr indent="-298450" lvl="3" marL="1828800" rtl="0" algn="l">
              <a:lnSpc>
                <a:spcPct val="115000"/>
              </a:lnSpc>
              <a:spcBef>
                <a:spcPts val="0"/>
              </a:spcBef>
              <a:spcAft>
                <a:spcPts val="0"/>
              </a:spcAft>
              <a:buClr>
                <a:schemeClr val="dk1"/>
              </a:buClr>
              <a:buSzPts val="1100"/>
              <a:buChar char="●"/>
            </a:pPr>
            <a:r>
              <a:rPr lang="en">
                <a:solidFill>
                  <a:schemeClr val="dk1"/>
                </a:solidFill>
              </a:rPr>
              <a:t>larger and more up-to-date models tend to be better. e.g. try Claude 4.0 or GPT 5</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Plan implementation: Designing the analytical workflow and code structure</a:t>
            </a:r>
            <a:endParaRPr>
              <a:solidFill>
                <a:schemeClr val="dk1"/>
              </a:solidFill>
            </a:endParaRPr>
          </a:p>
          <a:p>
            <a:pPr indent="-298450" lvl="3" marL="1828800" rtl="0" algn="l">
              <a:lnSpc>
                <a:spcPct val="115000"/>
              </a:lnSpc>
              <a:spcBef>
                <a:spcPts val="0"/>
              </a:spcBef>
              <a:spcAft>
                <a:spcPts val="0"/>
              </a:spcAft>
              <a:buClr>
                <a:schemeClr val="dk1"/>
              </a:buClr>
              <a:buSzPts val="1100"/>
              <a:buChar char="●"/>
            </a:pPr>
            <a:r>
              <a:rPr lang="en">
                <a:solidFill>
                  <a:schemeClr val="dk1"/>
                </a:solidFill>
              </a:rPr>
              <a:t>keep your data analysis code neat and organized!</a:t>
            </a:r>
            <a:endParaRPr>
              <a:solidFill>
                <a:schemeClr val="dk1"/>
              </a:solidFill>
            </a:endParaRPr>
          </a:p>
          <a:p>
            <a:pPr indent="-298450" lvl="3" marL="1828800" rtl="0" algn="l">
              <a:lnSpc>
                <a:spcPct val="115000"/>
              </a:lnSpc>
              <a:spcBef>
                <a:spcPts val="0"/>
              </a:spcBef>
              <a:spcAft>
                <a:spcPts val="0"/>
              </a:spcAft>
              <a:buClr>
                <a:schemeClr val="dk1"/>
              </a:buClr>
              <a:buSzPts val="1100"/>
              <a:buChar char="●"/>
            </a:pPr>
            <a:r>
              <a:rPr lang="en">
                <a:solidFill>
                  <a:schemeClr val="dk1"/>
                </a:solidFill>
              </a:rPr>
              <a:t>Organized code is good for your future, it's good for other scientists using your code, it's good for repeatability AND it's good for getting better help from AI assistants.</a:t>
            </a:r>
            <a:endParaRPr>
              <a:solidFill>
                <a:schemeClr val="dk1"/>
              </a:solidFill>
            </a:endParaRPr>
          </a:p>
          <a:p>
            <a:pPr indent="-298450" lvl="3" marL="1828800" rtl="0" algn="l">
              <a:lnSpc>
                <a:spcPct val="115000"/>
              </a:lnSpc>
              <a:spcBef>
                <a:spcPts val="0"/>
              </a:spcBef>
              <a:spcAft>
                <a:spcPts val="0"/>
              </a:spcAft>
              <a:buClr>
                <a:schemeClr val="dk1"/>
              </a:buClr>
              <a:buSzPts val="1100"/>
              <a:buChar char="●"/>
            </a:pPr>
            <a:r>
              <a:rPr lang="en">
                <a:solidFill>
                  <a:schemeClr val="dk1"/>
                </a:solidFill>
              </a:rPr>
              <a:t>Create readme file (include directory structure) for the assistant</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Write code: Writing the actual code to implement analyses</a:t>
            </a:r>
            <a:endParaRPr>
              <a:solidFill>
                <a:schemeClr val="dk1"/>
              </a:solidFill>
            </a:endParaRPr>
          </a:p>
          <a:p>
            <a:pPr indent="-298450" lvl="3" marL="1828800" rtl="0" algn="l">
              <a:lnSpc>
                <a:spcPct val="115000"/>
              </a:lnSpc>
              <a:spcBef>
                <a:spcPts val="0"/>
              </a:spcBef>
              <a:spcAft>
                <a:spcPts val="0"/>
              </a:spcAft>
              <a:buClr>
                <a:schemeClr val="dk1"/>
              </a:buClr>
              <a:buSzPts val="1100"/>
              <a:buChar char="●"/>
            </a:pPr>
            <a:r>
              <a:rPr lang="en">
                <a:solidFill>
                  <a:schemeClr val="dk1"/>
                </a:solidFill>
              </a:rPr>
              <a:t>Start creating the code yourself, using inline editing and copilot edit to help write bits of the code</a:t>
            </a:r>
            <a:endParaRPr>
              <a:solidFill>
                <a:schemeClr val="dk1"/>
              </a:solidFill>
            </a:endParaRPr>
          </a:p>
          <a:p>
            <a:pPr indent="-298450" lvl="3" marL="1828800" rtl="0" algn="l">
              <a:lnSpc>
                <a:spcPct val="115000"/>
              </a:lnSpc>
              <a:spcBef>
                <a:spcPts val="0"/>
              </a:spcBef>
              <a:spcAft>
                <a:spcPts val="0"/>
              </a:spcAft>
              <a:buClr>
                <a:schemeClr val="dk1"/>
              </a:buClr>
              <a:buSzPts val="1100"/>
              <a:buChar char="●"/>
            </a:pPr>
            <a:r>
              <a:rPr lang="en">
                <a:solidFill>
                  <a:schemeClr val="dk1"/>
                </a:solidFill>
              </a:rPr>
              <a:t>Instruct an AI agent to complete the tasks in the readme, manually checking in and editing the code as you go</a:t>
            </a:r>
            <a:endParaRPr>
              <a:solidFill>
                <a:schemeClr val="dk1"/>
              </a:solidFill>
            </a:endParaRPr>
          </a:p>
          <a:p>
            <a:pPr indent="-298450" lvl="3" marL="1828800" rtl="0" algn="l">
              <a:lnSpc>
                <a:spcPct val="115000"/>
              </a:lnSpc>
              <a:spcBef>
                <a:spcPts val="0"/>
              </a:spcBef>
              <a:spcAft>
                <a:spcPts val="0"/>
              </a:spcAft>
              <a:buClr>
                <a:schemeClr val="dk1"/>
              </a:buClr>
              <a:buSzPts val="1100"/>
              <a:buChar char="●"/>
            </a:pPr>
            <a:r>
              <a:rPr lang="en">
                <a:solidFill>
                  <a:schemeClr val="dk1"/>
                </a:solidFill>
              </a:rPr>
              <a:t>Full ‘vibe-coding’ which means you ask an AI agent to complete the task and just accept all of its suggestions.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Guidance on Interpretation: Understanding and reporting results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Iterating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8efcd0c8c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8efcd0c8c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In VS Code script: press tab key to accept copilot suggestions (but read it before accepting it!)</a:t>
            </a:r>
            <a:endParaRPr/>
          </a:p>
          <a:p>
            <a:pPr indent="-298450" lvl="0" marL="457200" rtl="0" algn="l">
              <a:spcBef>
                <a:spcPts val="0"/>
              </a:spcBef>
              <a:spcAft>
                <a:spcPts val="0"/>
              </a:spcAft>
              <a:buSzPts val="1100"/>
              <a:buChar char="●"/>
            </a:pPr>
            <a:r>
              <a:rPr lang="en"/>
              <a:t>You can also ask questions in copilot window</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8efcd0c8c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8efcd0c8c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Data privacy:</a:t>
            </a:r>
            <a:endParaRPr/>
          </a:p>
          <a:p>
            <a:pPr indent="-298450" lvl="1" marL="914400" rtl="0" algn="l">
              <a:spcBef>
                <a:spcPts val="0"/>
              </a:spcBef>
              <a:spcAft>
                <a:spcPts val="0"/>
              </a:spcAft>
              <a:buSzPts val="1100"/>
              <a:buChar char="○"/>
            </a:pPr>
            <a:r>
              <a:rPr lang="en"/>
              <a:t>no data retention policies… keep your personal data safe!</a:t>
            </a:r>
            <a:endParaRPr/>
          </a:p>
          <a:p>
            <a:pPr indent="-298450" lvl="1" marL="914400" rtl="0" algn="l">
              <a:spcBef>
                <a:spcPts val="0"/>
              </a:spcBef>
              <a:spcAft>
                <a:spcPts val="0"/>
              </a:spcAft>
              <a:buSzPts val="1100"/>
              <a:buChar char="○"/>
            </a:pPr>
            <a:r>
              <a:rPr lang="en"/>
              <a:t>work with made up data</a:t>
            </a:r>
            <a:endParaRPr/>
          </a:p>
          <a:p>
            <a:pPr indent="-298450" lvl="1" marL="914400" rtl="0" algn="l">
              <a:spcBef>
                <a:spcPts val="0"/>
              </a:spcBef>
              <a:spcAft>
                <a:spcPts val="0"/>
              </a:spcAft>
              <a:buSzPts val="1100"/>
              <a:buChar char="○"/>
            </a:pPr>
            <a:r>
              <a:rPr lang="en"/>
              <a:t>watch out for codebase referencing (they scan thru your codes and docs)</a:t>
            </a:r>
            <a:endParaRPr/>
          </a:p>
          <a:p>
            <a:pPr indent="-298450" lvl="0" marL="457200" rtl="0" algn="l">
              <a:spcBef>
                <a:spcPts val="0"/>
              </a:spcBef>
              <a:spcAft>
                <a:spcPts val="0"/>
              </a:spcAft>
              <a:buSzPts val="1100"/>
              <a:buChar char="●"/>
            </a:pPr>
            <a:r>
              <a:rPr lang="en"/>
              <a:t>Security:</a:t>
            </a:r>
            <a:endParaRPr/>
          </a:p>
          <a:p>
            <a:pPr indent="-298450" lvl="1" marL="914400" rtl="0" algn="l">
              <a:spcBef>
                <a:spcPts val="0"/>
              </a:spcBef>
              <a:spcAft>
                <a:spcPts val="0"/>
              </a:spcAft>
              <a:buSzPts val="1100"/>
              <a:buChar char="○"/>
            </a:pPr>
            <a:r>
              <a:rPr lang="en"/>
              <a:t>beware: access to private data, ability to externally communicate, exposure to untrusted content</a:t>
            </a:r>
            <a:endParaRPr/>
          </a:p>
          <a:p>
            <a:pPr indent="-298450" lvl="0" marL="457200" rtl="0" algn="l">
              <a:spcBef>
                <a:spcPts val="0"/>
              </a:spcBef>
              <a:spcAft>
                <a:spcPts val="0"/>
              </a:spcAft>
              <a:buSzPts val="1100"/>
              <a:buChar char="●"/>
            </a:pPr>
            <a:r>
              <a:rPr lang="en"/>
              <a:t>Ethics:</a:t>
            </a:r>
            <a:endParaRPr/>
          </a:p>
          <a:p>
            <a:pPr indent="-298450" lvl="1" marL="914400" rtl="0" algn="l">
              <a:spcBef>
                <a:spcPts val="0"/>
              </a:spcBef>
              <a:spcAft>
                <a:spcPts val="0"/>
              </a:spcAft>
              <a:buSzPts val="1100"/>
              <a:buChar char="○"/>
            </a:pPr>
            <a:r>
              <a:rPr lang="en">
                <a:solidFill>
                  <a:schemeClr val="dk1"/>
                </a:solidFill>
              </a:rPr>
              <a:t>P</a:t>
            </a:r>
            <a:r>
              <a:rPr lang="en">
                <a:solidFill>
                  <a:schemeClr val="dk1"/>
                </a:solidFill>
              </a:rPr>
              <a:t>lagiarism</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Vibe coding (clicking yes yes yes accept accept accept…)</a:t>
            </a:r>
            <a:endParaRPr>
              <a:solidFill>
                <a:schemeClr val="dk1"/>
              </a:solidFill>
            </a:endParaRPr>
          </a:p>
          <a:p>
            <a:pPr indent="-298450" lvl="2" marL="1371600" rtl="0" algn="l">
              <a:spcBef>
                <a:spcPts val="0"/>
              </a:spcBef>
              <a:spcAft>
                <a:spcPts val="0"/>
              </a:spcAft>
              <a:buClr>
                <a:schemeClr val="dk1"/>
              </a:buClr>
              <a:buSzPts val="1100"/>
              <a:buChar char="■"/>
            </a:pPr>
            <a:r>
              <a:rPr lang="en">
                <a:solidFill>
                  <a:schemeClr val="dk1"/>
                </a:solidFill>
              </a:rPr>
              <a:t>OK if you’re creating things with low risk</a:t>
            </a:r>
            <a:endParaRPr>
              <a:solidFill>
                <a:schemeClr val="dk1"/>
              </a:solidFill>
            </a:endParaRPr>
          </a:p>
          <a:p>
            <a:pPr indent="-298450" lvl="2" marL="1371600" rtl="0" algn="l">
              <a:spcBef>
                <a:spcPts val="0"/>
              </a:spcBef>
              <a:spcAft>
                <a:spcPts val="0"/>
              </a:spcAft>
              <a:buClr>
                <a:schemeClr val="dk1"/>
              </a:buClr>
              <a:buSzPts val="1100"/>
              <a:buChar char="■"/>
            </a:pPr>
            <a:r>
              <a:rPr lang="en">
                <a:solidFill>
                  <a:schemeClr val="dk1"/>
                </a:solidFill>
              </a:rPr>
              <a:t>OK if you just need a quick result</a:t>
            </a:r>
            <a:endParaRPr>
              <a:solidFill>
                <a:schemeClr val="dk1"/>
              </a:solidFill>
            </a:endParaRPr>
          </a:p>
          <a:p>
            <a:pPr indent="-298450" lvl="2" marL="1371600" rtl="0" algn="l">
              <a:spcBef>
                <a:spcPts val="0"/>
              </a:spcBef>
              <a:spcAft>
                <a:spcPts val="0"/>
              </a:spcAft>
              <a:buClr>
                <a:schemeClr val="dk1"/>
              </a:buClr>
              <a:buSzPts val="1100"/>
              <a:buChar char="■"/>
            </a:pPr>
            <a:r>
              <a:rPr lang="en">
                <a:solidFill>
                  <a:schemeClr val="dk1"/>
                </a:solidFill>
              </a:rPr>
              <a:t>not OK for publication (think about your reputation)!</a:t>
            </a:r>
            <a:endParaRPr>
              <a:solidFill>
                <a:schemeClr val="dk1"/>
              </a:solidFill>
            </a:endParaRPr>
          </a:p>
          <a:p>
            <a:pPr indent="-298450" lvl="0" marL="457200" rtl="0" algn="l">
              <a:spcBef>
                <a:spcPts val="0"/>
              </a:spcBef>
              <a:spcAft>
                <a:spcPts val="0"/>
              </a:spcAft>
              <a:buSzPts val="1100"/>
              <a:buChar char="●"/>
            </a:pPr>
            <a:r>
              <a:rPr lang="en"/>
              <a:t>Environmental issues?</a:t>
            </a:r>
            <a:endParaRPr/>
          </a:p>
          <a:p>
            <a:pPr indent="-298450" lvl="1" marL="914400" rtl="0" algn="l">
              <a:spcBef>
                <a:spcPts val="0"/>
              </a:spcBef>
              <a:spcAft>
                <a:spcPts val="0"/>
              </a:spcAft>
              <a:buSzPts val="1100"/>
              <a:buChar char="○"/>
            </a:pPr>
            <a:r>
              <a:rPr lang="en"/>
              <a:t>Chris’ prompts (just Github copilot over the past year) (or one day of very heavy and intensive use of AI) equate to ~ 15 minute drive… but global cumulative impact?</a:t>
            </a:r>
            <a:endParaRPr/>
          </a:p>
          <a:p>
            <a:pPr indent="-298450" lvl="0" marL="457200" rtl="0" algn="l">
              <a:spcBef>
                <a:spcPts val="0"/>
              </a:spcBef>
              <a:spcAft>
                <a:spcPts val="0"/>
              </a:spcAft>
              <a:buSzPts val="1100"/>
              <a:buChar char="●"/>
            </a:pPr>
            <a:r>
              <a:rPr lang="en"/>
              <a:t>Scientific monocultures</a:t>
            </a:r>
            <a:endParaRPr/>
          </a:p>
          <a:p>
            <a:pPr indent="-298450" lvl="1" marL="914400" rtl="0" algn="l">
              <a:spcBef>
                <a:spcPts val="0"/>
              </a:spcBef>
              <a:spcAft>
                <a:spcPts val="0"/>
              </a:spcAft>
              <a:buSzPts val="1100"/>
              <a:buChar char="○"/>
            </a:pPr>
            <a:r>
              <a:rPr lang="en"/>
              <a:t>A monoculture of knowers emerges from prioritizing a particular standpoint and all of the values and assumptions it contains. This influences the research questions that are asked and the way evidence is interpreted. Visions of AI for science reinforce the idea of a singular, authoritative, objective knower with an unbiased ‘view from nowhere’.</a:t>
            </a:r>
            <a:endParaRPr/>
          </a:p>
          <a:p>
            <a:pPr indent="-298450" lvl="1" marL="914400" rtl="0" algn="l">
              <a:spcBef>
                <a:spcPts val="0"/>
              </a:spcBef>
              <a:spcAft>
                <a:spcPts val="0"/>
              </a:spcAft>
              <a:buSzPts val="1100"/>
              <a:buChar char="○"/>
            </a:pPr>
            <a:r>
              <a:rPr lang="en"/>
              <a:t>Monocultures of knowing emerge from prioritizing one approach to asking research questions and determining when satisfactory understanding has been achieved, marginalizing alternative approaches. In the context of AI-driven research, a monoculture of knowing could arise from prioritizing the quantitative, reductive and predictive approaches that AI tools are designed to optimize.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89b9ccc13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89b9ccc13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should the science community do?</a:t>
            </a:r>
            <a:endParaRPr/>
          </a:p>
          <a:p>
            <a:pPr indent="-298450" lvl="0" marL="457200" rtl="0" algn="l">
              <a:spcBef>
                <a:spcPts val="0"/>
              </a:spcBef>
              <a:spcAft>
                <a:spcPts val="0"/>
              </a:spcAft>
              <a:buSzPts val="1100"/>
              <a:buChar char="●"/>
            </a:pPr>
            <a:r>
              <a:rPr lang="en"/>
              <a:t>define standards for use</a:t>
            </a:r>
            <a:endParaRPr/>
          </a:p>
          <a:p>
            <a:pPr indent="-298450" lvl="0" marL="457200" rtl="0" algn="l">
              <a:spcBef>
                <a:spcPts val="0"/>
              </a:spcBef>
              <a:spcAft>
                <a:spcPts val="0"/>
              </a:spcAft>
              <a:buSzPts val="1100"/>
              <a:buChar char="●"/>
            </a:pPr>
            <a:r>
              <a:rPr lang="en"/>
              <a:t>define best practices for quality science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8efcd0c8c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8efcd0c8c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ellmer.tidyverse.org/index.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234000" y="1162475"/>
            <a:ext cx="8676000" cy="351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900">
                <a:solidFill>
                  <a:schemeClr val="dk1"/>
                </a:solidFill>
                <a:latin typeface="Verdana"/>
                <a:ea typeface="Verdana"/>
                <a:cs typeface="Verdana"/>
                <a:sym typeface="Verdana"/>
              </a:rPr>
              <a:t>ECL - AI in Research Workshop</a:t>
            </a:r>
            <a:endParaRPr sz="3900">
              <a:solidFill>
                <a:schemeClr val="dk1"/>
              </a:solidFill>
              <a:latin typeface="Verdana"/>
              <a:ea typeface="Verdana"/>
              <a:cs typeface="Verdana"/>
              <a:sym typeface="Verdana"/>
            </a:endParaRPr>
          </a:p>
          <a:p>
            <a:pPr indent="0" lvl="0" marL="0" rtl="0" algn="ctr">
              <a:spcBef>
                <a:spcPts val="0"/>
              </a:spcBef>
              <a:spcAft>
                <a:spcPts val="0"/>
              </a:spcAft>
              <a:buNone/>
            </a:pPr>
            <a:r>
              <a:t/>
            </a:r>
            <a:endParaRPr sz="1900">
              <a:solidFill>
                <a:schemeClr val="dk2"/>
              </a:solidFill>
              <a:latin typeface="Verdana"/>
              <a:ea typeface="Verdana"/>
              <a:cs typeface="Verdana"/>
              <a:sym typeface="Verdana"/>
            </a:endParaRPr>
          </a:p>
          <a:p>
            <a:pPr indent="0" lvl="0" marL="0" rtl="0" algn="ctr">
              <a:spcBef>
                <a:spcPts val="0"/>
              </a:spcBef>
              <a:spcAft>
                <a:spcPts val="0"/>
              </a:spcAft>
              <a:buNone/>
            </a:pPr>
            <a:r>
              <a:rPr lang="en" sz="1900">
                <a:solidFill>
                  <a:schemeClr val="dk1"/>
                </a:solidFill>
                <a:latin typeface="Verdana"/>
                <a:ea typeface="Verdana"/>
                <a:cs typeface="Verdana"/>
                <a:sym typeface="Verdana"/>
              </a:rPr>
              <a:t>Shinyen Chiu</a:t>
            </a:r>
            <a:endParaRPr sz="1900">
              <a:solidFill>
                <a:schemeClr val="dk1"/>
              </a:solidFill>
              <a:latin typeface="Verdana"/>
              <a:ea typeface="Verdana"/>
              <a:cs typeface="Verdana"/>
              <a:sym typeface="Verdana"/>
            </a:endParaRPr>
          </a:p>
          <a:p>
            <a:pPr indent="0" lvl="0" marL="0" rtl="0" algn="ctr">
              <a:spcBef>
                <a:spcPts val="0"/>
              </a:spcBef>
              <a:spcAft>
                <a:spcPts val="0"/>
              </a:spcAft>
              <a:buNone/>
            </a:pPr>
            <a:r>
              <a:rPr lang="en" sz="1900">
                <a:solidFill>
                  <a:schemeClr val="dk1"/>
                </a:solidFill>
                <a:latin typeface="Verdana"/>
                <a:ea typeface="Verdana"/>
                <a:cs typeface="Verdana"/>
                <a:sym typeface="Verdana"/>
              </a:rPr>
              <a:t>08/10/2025</a:t>
            </a:r>
            <a:endParaRPr sz="1900">
              <a:solidFill>
                <a:schemeClr val="dk1"/>
              </a:solidFill>
              <a:latin typeface="Verdana"/>
              <a:ea typeface="Verdana"/>
              <a:cs typeface="Verdana"/>
              <a:sym typeface="Verdana"/>
            </a:endParaRPr>
          </a:p>
          <a:p>
            <a:pPr indent="0" lvl="0" marL="0" rtl="0" algn="ctr">
              <a:spcBef>
                <a:spcPts val="0"/>
              </a:spcBef>
              <a:spcAft>
                <a:spcPts val="0"/>
              </a:spcAft>
              <a:buNone/>
            </a:pPr>
            <a:r>
              <a:t/>
            </a:r>
            <a:endParaRPr sz="1900">
              <a:solidFill>
                <a:schemeClr val="dk2"/>
              </a:solidFill>
              <a:latin typeface="Verdana"/>
              <a:ea typeface="Verdana"/>
              <a:cs typeface="Verdana"/>
              <a:sym typeface="Verdana"/>
            </a:endParaRPr>
          </a:p>
          <a:p>
            <a:pPr indent="0" lvl="0" marL="0" rtl="0" algn="ctr">
              <a:spcBef>
                <a:spcPts val="0"/>
              </a:spcBef>
              <a:spcAft>
                <a:spcPts val="0"/>
              </a:spcAft>
              <a:buNone/>
            </a:pPr>
            <a:r>
              <a:t/>
            </a:r>
            <a:endParaRPr sz="1900">
              <a:solidFill>
                <a:schemeClr val="dk2"/>
              </a:solidFill>
              <a:latin typeface="Verdana"/>
              <a:ea typeface="Verdana"/>
              <a:cs typeface="Verdana"/>
              <a:sym typeface="Verdana"/>
            </a:endParaRPr>
          </a:p>
          <a:p>
            <a:pPr indent="0" lvl="0" marL="0" rtl="0" algn="ctr">
              <a:spcBef>
                <a:spcPts val="0"/>
              </a:spcBef>
              <a:spcAft>
                <a:spcPts val="0"/>
              </a:spcAft>
              <a:buNone/>
            </a:pPr>
            <a:r>
              <a:rPr lang="en" sz="1900">
                <a:solidFill>
                  <a:schemeClr val="dk2"/>
                </a:solidFill>
                <a:latin typeface="Verdana"/>
                <a:ea typeface="Verdana"/>
                <a:cs typeface="Verdana"/>
                <a:sym typeface="Verdana"/>
              </a:rPr>
              <a:t>Source: https://www.seascapemodels.org/AI-assistants-for-scientific-coding/</a:t>
            </a:r>
            <a:endParaRPr sz="1900">
              <a:solidFill>
                <a:schemeClr val="dk2"/>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a:off x="251437" y="168662"/>
            <a:ext cx="8402400" cy="5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Verdana"/>
                <a:ea typeface="Verdana"/>
                <a:cs typeface="Verdana"/>
                <a:sym typeface="Verdana"/>
              </a:rPr>
              <a:t>Large Language Model (LLM)</a:t>
            </a:r>
            <a:endParaRPr sz="2600">
              <a:solidFill>
                <a:schemeClr val="dk1"/>
              </a:solidFill>
              <a:latin typeface="Verdana"/>
              <a:ea typeface="Verdana"/>
              <a:cs typeface="Verdana"/>
              <a:sym typeface="Verdana"/>
            </a:endParaRPr>
          </a:p>
          <a:p>
            <a:pPr indent="0" lvl="0" marL="0" rtl="0" algn="l">
              <a:spcBef>
                <a:spcPts val="0"/>
              </a:spcBef>
              <a:spcAft>
                <a:spcPts val="0"/>
              </a:spcAft>
              <a:buNone/>
            </a:pPr>
            <a:r>
              <a:t/>
            </a:r>
            <a:endParaRPr sz="1900">
              <a:solidFill>
                <a:schemeClr val="dk2"/>
              </a:solidFill>
              <a:latin typeface="Verdana"/>
              <a:ea typeface="Verdana"/>
              <a:cs typeface="Verdana"/>
              <a:sym typeface="Verdana"/>
            </a:endParaRPr>
          </a:p>
        </p:txBody>
      </p:sp>
      <p:pic>
        <p:nvPicPr>
          <p:cNvPr id="60" name="Google Shape;60;p14"/>
          <p:cNvPicPr preferRelativeResize="0"/>
          <p:nvPr/>
        </p:nvPicPr>
        <p:blipFill>
          <a:blip r:embed="rId3">
            <a:alphaModFix/>
          </a:blip>
          <a:stretch>
            <a:fillRect/>
          </a:stretch>
        </p:blipFill>
        <p:spPr>
          <a:xfrm>
            <a:off x="262538" y="830940"/>
            <a:ext cx="8618924" cy="4119346"/>
          </a:xfrm>
          <a:prstGeom prst="rect">
            <a:avLst/>
          </a:prstGeom>
          <a:noFill/>
          <a:ln>
            <a:noFill/>
          </a:ln>
        </p:spPr>
      </p:pic>
      <p:sp>
        <p:nvSpPr>
          <p:cNvPr id="61" name="Google Shape;61;p14"/>
          <p:cNvSpPr txBox="1"/>
          <p:nvPr/>
        </p:nvSpPr>
        <p:spPr>
          <a:xfrm>
            <a:off x="139500" y="4341523"/>
            <a:ext cx="3106500" cy="7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latin typeface="Verdana"/>
                <a:ea typeface="Verdana"/>
                <a:cs typeface="Verdana"/>
                <a:sym typeface="Verdana"/>
              </a:rPr>
              <a:t>Jansen, J. A., Manukyan, A., Al Khoury, N., &amp; Akalin, A. (2025). Leveraging large language models for data analysis automation. PloS one, 20(2), e0317084.</a:t>
            </a:r>
            <a:endParaRPr sz="900">
              <a:solidFill>
                <a:schemeClr val="dk2"/>
              </a:solidFill>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251425" y="168572"/>
            <a:ext cx="84024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Verdana"/>
                <a:ea typeface="Verdana"/>
                <a:cs typeface="Verdana"/>
                <a:sym typeface="Verdana"/>
              </a:rPr>
              <a:t>Large Language Model (LLM) jargons</a:t>
            </a:r>
            <a:endParaRPr sz="2600">
              <a:solidFill>
                <a:schemeClr val="dk1"/>
              </a:solidFill>
              <a:latin typeface="Verdana"/>
              <a:ea typeface="Verdana"/>
              <a:cs typeface="Verdana"/>
              <a:sym typeface="Verdana"/>
            </a:endParaRPr>
          </a:p>
          <a:p>
            <a:pPr indent="0" lvl="0" marL="0" rtl="0" algn="l">
              <a:lnSpc>
                <a:spcPct val="150000"/>
              </a:lnSpc>
              <a:spcBef>
                <a:spcPts val="0"/>
              </a:spcBef>
              <a:spcAft>
                <a:spcPts val="0"/>
              </a:spcAft>
              <a:buNone/>
            </a:pPr>
            <a:r>
              <a:t/>
            </a:r>
            <a:endParaRPr sz="1900">
              <a:solidFill>
                <a:schemeClr val="dk2"/>
              </a:solidFill>
              <a:latin typeface="Verdana"/>
              <a:ea typeface="Verdana"/>
              <a:cs typeface="Verdana"/>
              <a:sym typeface="Verdana"/>
            </a:endParaRPr>
          </a:p>
          <a:p>
            <a:pPr indent="-349250" lvl="0" marL="457200" rtl="0" algn="l">
              <a:lnSpc>
                <a:spcPct val="150000"/>
              </a:lnSpc>
              <a:spcBef>
                <a:spcPts val="0"/>
              </a:spcBef>
              <a:spcAft>
                <a:spcPts val="0"/>
              </a:spcAft>
              <a:buClr>
                <a:schemeClr val="dk2"/>
              </a:buClr>
              <a:buSzPts val="1900"/>
              <a:buFont typeface="Verdana"/>
              <a:buChar char="●"/>
            </a:pPr>
            <a:r>
              <a:rPr lang="en" sz="1900">
                <a:solidFill>
                  <a:schemeClr val="dk2"/>
                </a:solidFill>
                <a:latin typeface="Verdana"/>
                <a:ea typeface="Verdana"/>
                <a:cs typeface="Verdana"/>
                <a:sym typeface="Verdana"/>
              </a:rPr>
              <a:t>token: unit of prediction</a:t>
            </a:r>
            <a:endParaRPr sz="1900">
              <a:solidFill>
                <a:schemeClr val="dk2"/>
              </a:solidFill>
              <a:latin typeface="Verdana"/>
              <a:ea typeface="Verdana"/>
              <a:cs typeface="Verdana"/>
              <a:sym typeface="Verdana"/>
            </a:endParaRPr>
          </a:p>
          <a:p>
            <a:pPr indent="-349250" lvl="0" marL="457200" rtl="0" algn="l">
              <a:lnSpc>
                <a:spcPct val="150000"/>
              </a:lnSpc>
              <a:spcBef>
                <a:spcPts val="0"/>
              </a:spcBef>
              <a:spcAft>
                <a:spcPts val="0"/>
              </a:spcAft>
              <a:buClr>
                <a:schemeClr val="dk2"/>
              </a:buClr>
              <a:buSzPts val="1900"/>
              <a:buFont typeface="Verdana"/>
              <a:buChar char="●"/>
            </a:pPr>
            <a:r>
              <a:rPr lang="en" sz="1900">
                <a:solidFill>
                  <a:schemeClr val="dk2"/>
                </a:solidFill>
                <a:latin typeface="Verdana"/>
                <a:ea typeface="Verdana"/>
                <a:cs typeface="Verdana"/>
                <a:sym typeface="Verdana"/>
              </a:rPr>
              <a:t>context window: LLM’s memory size</a:t>
            </a:r>
            <a:endParaRPr sz="1900">
              <a:solidFill>
                <a:schemeClr val="dk2"/>
              </a:solidFill>
              <a:latin typeface="Verdana"/>
              <a:ea typeface="Verdana"/>
              <a:cs typeface="Verdana"/>
              <a:sym typeface="Verdana"/>
            </a:endParaRPr>
          </a:p>
          <a:p>
            <a:pPr indent="-349250" lvl="0" marL="457200" rtl="0" algn="l">
              <a:lnSpc>
                <a:spcPct val="150000"/>
              </a:lnSpc>
              <a:spcBef>
                <a:spcPts val="0"/>
              </a:spcBef>
              <a:spcAft>
                <a:spcPts val="0"/>
              </a:spcAft>
              <a:buClr>
                <a:schemeClr val="dk2"/>
              </a:buClr>
              <a:buSzPts val="1900"/>
              <a:buFont typeface="Verdana"/>
              <a:buChar char="●"/>
            </a:pPr>
            <a:r>
              <a:rPr lang="en" sz="1900">
                <a:solidFill>
                  <a:schemeClr val="dk2"/>
                </a:solidFill>
                <a:latin typeface="Verdana"/>
                <a:ea typeface="Verdana"/>
                <a:cs typeface="Verdana"/>
                <a:sym typeface="Verdana"/>
              </a:rPr>
              <a:t>AI assistant (reactive) / AI agent (proactive) / tool</a:t>
            </a:r>
            <a:endParaRPr sz="1900">
              <a:solidFill>
                <a:schemeClr val="dk2"/>
              </a:solidFill>
              <a:latin typeface="Verdana"/>
              <a:ea typeface="Verdana"/>
              <a:cs typeface="Verdana"/>
              <a:sym typeface="Verdana"/>
            </a:endParaRPr>
          </a:p>
          <a:p>
            <a:pPr indent="-349250" lvl="0" marL="457200" rtl="0" algn="l">
              <a:lnSpc>
                <a:spcPct val="150000"/>
              </a:lnSpc>
              <a:spcBef>
                <a:spcPts val="0"/>
              </a:spcBef>
              <a:spcAft>
                <a:spcPts val="0"/>
              </a:spcAft>
              <a:buClr>
                <a:schemeClr val="dk2"/>
              </a:buClr>
              <a:buSzPts val="1900"/>
              <a:buFont typeface="Verdana"/>
              <a:buChar char="●"/>
            </a:pPr>
            <a:r>
              <a:rPr lang="en" sz="1900">
                <a:solidFill>
                  <a:schemeClr val="dk2"/>
                </a:solidFill>
                <a:latin typeface="Verdana"/>
                <a:ea typeface="Verdana"/>
                <a:cs typeface="Verdana"/>
                <a:sym typeface="Verdana"/>
              </a:rPr>
              <a:t>User / assistant / system message</a:t>
            </a:r>
            <a:endParaRPr sz="1900">
              <a:solidFill>
                <a:schemeClr val="dk2"/>
              </a:solidFill>
              <a:latin typeface="Verdana"/>
              <a:ea typeface="Verdana"/>
              <a:cs typeface="Verdana"/>
              <a:sym typeface="Verdana"/>
            </a:endParaRPr>
          </a:p>
          <a:p>
            <a:pPr indent="-349250" lvl="0" marL="457200" rtl="0" algn="l">
              <a:lnSpc>
                <a:spcPct val="150000"/>
              </a:lnSpc>
              <a:spcBef>
                <a:spcPts val="0"/>
              </a:spcBef>
              <a:spcAft>
                <a:spcPts val="0"/>
              </a:spcAft>
              <a:buClr>
                <a:schemeClr val="dk2"/>
              </a:buClr>
              <a:buSzPts val="1900"/>
              <a:buFont typeface="Verdana"/>
              <a:buChar char="●"/>
            </a:pPr>
            <a:r>
              <a:rPr lang="en" sz="1900">
                <a:solidFill>
                  <a:schemeClr val="dk2"/>
                </a:solidFill>
                <a:latin typeface="Verdana"/>
                <a:ea typeface="Verdana"/>
                <a:cs typeface="Verdana"/>
                <a:sym typeface="Verdana"/>
              </a:rPr>
              <a:t>Prompt / prompt engineering</a:t>
            </a:r>
            <a:endParaRPr sz="1900">
              <a:solidFill>
                <a:schemeClr val="dk2"/>
              </a:solidFill>
              <a:latin typeface="Verdana"/>
              <a:ea typeface="Verdana"/>
              <a:cs typeface="Verdana"/>
              <a:sym typeface="Verdana"/>
            </a:endParaRPr>
          </a:p>
        </p:txBody>
      </p:sp>
      <p:grpSp>
        <p:nvGrpSpPr>
          <p:cNvPr id="67" name="Google Shape;67;p15"/>
          <p:cNvGrpSpPr/>
          <p:nvPr/>
        </p:nvGrpSpPr>
        <p:grpSpPr>
          <a:xfrm>
            <a:off x="5716025" y="2571751"/>
            <a:ext cx="1866000" cy="2138250"/>
            <a:chOff x="6323525" y="2616726"/>
            <a:chExt cx="1866000" cy="2138250"/>
          </a:xfrm>
        </p:grpSpPr>
        <p:sp>
          <p:nvSpPr>
            <p:cNvPr id="68" name="Google Shape;68;p15"/>
            <p:cNvSpPr/>
            <p:nvPr/>
          </p:nvSpPr>
          <p:spPr>
            <a:xfrm>
              <a:off x="6323525" y="3385701"/>
              <a:ext cx="1866000" cy="600300"/>
            </a:xfrm>
            <a:prstGeom prst="roundRect">
              <a:avLst>
                <a:gd fmla="val 16667" name="adj"/>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lt1"/>
                  </a:solidFill>
                </a:rPr>
                <a:t>System prompt</a:t>
              </a:r>
              <a:endParaRPr b="1" sz="1500">
                <a:solidFill>
                  <a:schemeClr val="lt1"/>
                </a:solidFill>
              </a:endParaRPr>
            </a:p>
          </p:txBody>
        </p:sp>
        <p:sp>
          <p:nvSpPr>
            <p:cNvPr id="69" name="Google Shape;69;p15"/>
            <p:cNvSpPr/>
            <p:nvPr/>
          </p:nvSpPr>
          <p:spPr>
            <a:xfrm>
              <a:off x="6323525" y="2616726"/>
              <a:ext cx="1866000" cy="600300"/>
            </a:xfrm>
            <a:prstGeom prst="roundRect">
              <a:avLst>
                <a:gd fmla="val 16667"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lt1"/>
                  </a:solidFill>
                </a:rPr>
                <a:t>Provider</a:t>
              </a:r>
              <a:r>
                <a:rPr b="1" lang="en" sz="1500">
                  <a:solidFill>
                    <a:schemeClr val="lt1"/>
                  </a:solidFill>
                </a:rPr>
                <a:t> prompt</a:t>
              </a:r>
              <a:endParaRPr b="1" sz="1500">
                <a:solidFill>
                  <a:schemeClr val="lt1"/>
                </a:solidFill>
              </a:endParaRPr>
            </a:p>
          </p:txBody>
        </p:sp>
        <p:sp>
          <p:nvSpPr>
            <p:cNvPr id="70" name="Google Shape;70;p15"/>
            <p:cNvSpPr/>
            <p:nvPr/>
          </p:nvSpPr>
          <p:spPr>
            <a:xfrm>
              <a:off x="6323525" y="4154676"/>
              <a:ext cx="1866000" cy="600300"/>
            </a:xfrm>
            <a:prstGeom prst="roundRect">
              <a:avLst>
                <a:gd fmla="val 16667"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lt1"/>
                  </a:solidFill>
                </a:rPr>
                <a:t>User</a:t>
              </a:r>
              <a:r>
                <a:rPr b="1" lang="en" sz="1500">
                  <a:solidFill>
                    <a:schemeClr val="lt1"/>
                  </a:solidFill>
                </a:rPr>
                <a:t> prompt</a:t>
              </a:r>
              <a:endParaRPr b="1" sz="1500">
                <a:solidFill>
                  <a:schemeClr val="lt1"/>
                </a:solidFill>
              </a:endParaRPr>
            </a:p>
          </p:txBody>
        </p:sp>
        <p:sp>
          <p:nvSpPr>
            <p:cNvPr id="71" name="Google Shape;71;p15"/>
            <p:cNvSpPr/>
            <p:nvPr/>
          </p:nvSpPr>
          <p:spPr>
            <a:xfrm>
              <a:off x="7183475" y="3093500"/>
              <a:ext cx="146100" cy="292200"/>
            </a:xfrm>
            <a:prstGeom prst="downArrow">
              <a:avLst>
                <a:gd fmla="val 50000" name="adj1"/>
                <a:gd fmla="val 50000" name="adj2"/>
              </a:avLst>
            </a:prstGeom>
            <a:solidFill>
              <a:srgbClr val="3D85C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 name="Google Shape;72;p15"/>
            <p:cNvSpPr/>
            <p:nvPr/>
          </p:nvSpPr>
          <p:spPr>
            <a:xfrm>
              <a:off x="7189845" y="3862471"/>
              <a:ext cx="146100" cy="292200"/>
            </a:xfrm>
            <a:prstGeom prst="downArrow">
              <a:avLst>
                <a:gd fmla="val 50000" name="adj1"/>
                <a:gd fmla="val 50000" name="adj2"/>
              </a:avLst>
            </a:prstGeom>
            <a:solidFill>
              <a:srgbClr val="3D85C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nvSpPr>
        <p:spPr>
          <a:xfrm>
            <a:off x="251425" y="168648"/>
            <a:ext cx="8665800" cy="291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Verdana"/>
                <a:ea typeface="Verdana"/>
                <a:cs typeface="Verdana"/>
                <a:sym typeface="Verdana"/>
              </a:rPr>
              <a:t>Build your own chatbot</a:t>
            </a:r>
            <a:endParaRPr sz="2600">
              <a:solidFill>
                <a:schemeClr val="dk1"/>
              </a:solidFill>
              <a:latin typeface="Verdana"/>
              <a:ea typeface="Verdana"/>
              <a:cs typeface="Verdana"/>
              <a:sym typeface="Verdana"/>
            </a:endParaRPr>
          </a:p>
          <a:p>
            <a:pPr indent="0" lvl="0" marL="0" rtl="0" algn="ctr">
              <a:spcBef>
                <a:spcPts val="0"/>
              </a:spcBef>
              <a:spcAft>
                <a:spcPts val="0"/>
              </a:spcAft>
              <a:buNone/>
            </a:pPr>
            <a:r>
              <a:t/>
            </a:r>
            <a:endParaRPr sz="1900">
              <a:solidFill>
                <a:schemeClr val="dk2"/>
              </a:solidFill>
              <a:latin typeface="Verdana"/>
              <a:ea typeface="Verdana"/>
              <a:cs typeface="Verdana"/>
              <a:sym typeface="Verdana"/>
            </a:endParaRPr>
          </a:p>
          <a:p>
            <a:pPr indent="-349250" lvl="0" marL="457200" rtl="0" algn="l">
              <a:lnSpc>
                <a:spcPct val="100000"/>
              </a:lnSpc>
              <a:spcBef>
                <a:spcPts val="0"/>
              </a:spcBef>
              <a:spcAft>
                <a:spcPts val="0"/>
              </a:spcAft>
              <a:buClr>
                <a:schemeClr val="dk2"/>
              </a:buClr>
              <a:buSzPts val="1900"/>
              <a:buFont typeface="Verdana"/>
              <a:buChar char="●"/>
            </a:pPr>
            <a:r>
              <a:rPr lang="en" sz="1900">
                <a:solidFill>
                  <a:schemeClr val="dk2"/>
                </a:solidFill>
                <a:latin typeface="Verdana"/>
                <a:ea typeface="Verdana"/>
                <a:cs typeface="Verdana"/>
                <a:sym typeface="Verdana"/>
              </a:rPr>
              <a:t>e</a:t>
            </a:r>
            <a:r>
              <a:rPr lang="en" sz="1900">
                <a:solidFill>
                  <a:schemeClr val="dk2"/>
                </a:solidFill>
                <a:latin typeface="Verdana"/>
                <a:ea typeface="Verdana"/>
                <a:cs typeface="Verdana"/>
                <a:sym typeface="Verdana"/>
              </a:rPr>
              <a:t>llmer: an R package designed to interface with LLMs via the OpenRouter API and enable structured AI-assisted tasks within R</a:t>
            </a:r>
            <a:endParaRPr sz="1900">
              <a:solidFill>
                <a:schemeClr val="dk2"/>
              </a:solidFill>
              <a:latin typeface="Verdana"/>
              <a:ea typeface="Verdana"/>
              <a:cs typeface="Verdana"/>
              <a:sym typeface="Verdana"/>
            </a:endParaRPr>
          </a:p>
          <a:p>
            <a:pPr indent="0" lvl="0" marL="457200" rtl="0" algn="l">
              <a:lnSpc>
                <a:spcPct val="100000"/>
              </a:lnSpc>
              <a:spcBef>
                <a:spcPts val="0"/>
              </a:spcBef>
              <a:spcAft>
                <a:spcPts val="0"/>
              </a:spcAft>
              <a:buNone/>
            </a:pPr>
            <a:r>
              <a:t/>
            </a:r>
            <a:endParaRPr sz="1900">
              <a:solidFill>
                <a:schemeClr val="dk2"/>
              </a:solidFill>
              <a:latin typeface="Verdana"/>
              <a:ea typeface="Verdana"/>
              <a:cs typeface="Verdana"/>
              <a:sym typeface="Verdana"/>
            </a:endParaRPr>
          </a:p>
          <a:p>
            <a:pPr indent="-349250" lvl="0" marL="457200" rtl="0" algn="l">
              <a:lnSpc>
                <a:spcPct val="100000"/>
              </a:lnSpc>
              <a:spcBef>
                <a:spcPts val="0"/>
              </a:spcBef>
              <a:spcAft>
                <a:spcPts val="0"/>
              </a:spcAft>
              <a:buClr>
                <a:schemeClr val="dk2"/>
              </a:buClr>
              <a:buSzPts val="1900"/>
              <a:buFont typeface="Verdana"/>
              <a:buChar char="●"/>
            </a:pPr>
            <a:r>
              <a:rPr lang="en" sz="1900">
                <a:solidFill>
                  <a:schemeClr val="dk2"/>
                </a:solidFill>
                <a:latin typeface="Verdana"/>
                <a:ea typeface="Verdana"/>
                <a:cs typeface="Verdana"/>
                <a:sym typeface="Verdana"/>
              </a:rPr>
              <a:t>temperature (0-2): controls the randomness of token predictions</a:t>
            </a:r>
            <a:endParaRPr sz="1900">
              <a:solidFill>
                <a:schemeClr val="dk2"/>
              </a:solidFill>
              <a:latin typeface="Verdana"/>
              <a:ea typeface="Verdana"/>
              <a:cs typeface="Verdana"/>
              <a:sym typeface="Verdana"/>
            </a:endParaRPr>
          </a:p>
          <a:p>
            <a:pPr indent="0" lvl="0" marL="457200" rtl="0" algn="l">
              <a:lnSpc>
                <a:spcPct val="100000"/>
              </a:lnSpc>
              <a:spcBef>
                <a:spcPts val="0"/>
              </a:spcBef>
              <a:spcAft>
                <a:spcPts val="0"/>
              </a:spcAft>
              <a:buNone/>
            </a:pPr>
            <a:r>
              <a:t/>
            </a:r>
            <a:endParaRPr sz="1900">
              <a:solidFill>
                <a:schemeClr val="dk2"/>
              </a:solidFill>
              <a:latin typeface="Verdana"/>
              <a:ea typeface="Verdana"/>
              <a:cs typeface="Verdana"/>
              <a:sym typeface="Verdana"/>
            </a:endParaRPr>
          </a:p>
          <a:p>
            <a:pPr indent="-349250" lvl="0" marL="457200" rtl="0" algn="l">
              <a:lnSpc>
                <a:spcPct val="100000"/>
              </a:lnSpc>
              <a:spcBef>
                <a:spcPts val="0"/>
              </a:spcBef>
              <a:spcAft>
                <a:spcPts val="0"/>
              </a:spcAft>
              <a:buClr>
                <a:schemeClr val="dk2"/>
              </a:buClr>
              <a:buSzPts val="1900"/>
              <a:buFont typeface="Verdana"/>
              <a:buChar char="●"/>
            </a:pPr>
            <a:r>
              <a:rPr lang="en" sz="1900">
                <a:solidFill>
                  <a:schemeClr val="dk2"/>
                </a:solidFill>
                <a:latin typeface="Verdana"/>
                <a:ea typeface="Verdana"/>
                <a:cs typeface="Verdana"/>
                <a:sym typeface="Verdana"/>
              </a:rPr>
              <a:t>top_k (&gt;0): forces the model to choose among a determined set of tokens</a:t>
            </a:r>
            <a:endParaRPr sz="1900">
              <a:solidFill>
                <a:schemeClr val="dk2"/>
              </a:solidFill>
              <a:latin typeface="Verdana"/>
              <a:ea typeface="Verdana"/>
              <a:cs typeface="Verdana"/>
              <a:sym typeface="Verdana"/>
            </a:endParaRPr>
          </a:p>
        </p:txBody>
      </p:sp>
      <p:pic>
        <p:nvPicPr>
          <p:cNvPr id="78" name="Google Shape;78;p16"/>
          <p:cNvPicPr preferRelativeResize="0"/>
          <p:nvPr/>
        </p:nvPicPr>
        <p:blipFill>
          <a:blip r:embed="rId3">
            <a:alphaModFix/>
          </a:blip>
          <a:stretch>
            <a:fillRect/>
          </a:stretch>
        </p:blipFill>
        <p:spPr>
          <a:xfrm>
            <a:off x="396850" y="3311402"/>
            <a:ext cx="2989750" cy="1601650"/>
          </a:xfrm>
          <a:prstGeom prst="rect">
            <a:avLst/>
          </a:prstGeom>
          <a:noFill/>
          <a:ln>
            <a:noFill/>
          </a:ln>
        </p:spPr>
      </p:pic>
      <p:grpSp>
        <p:nvGrpSpPr>
          <p:cNvPr id="79" name="Google Shape;79;p16"/>
          <p:cNvGrpSpPr/>
          <p:nvPr/>
        </p:nvGrpSpPr>
        <p:grpSpPr>
          <a:xfrm>
            <a:off x="3694175" y="2834625"/>
            <a:ext cx="4266873" cy="2195287"/>
            <a:chOff x="3694175" y="2834625"/>
            <a:chExt cx="4266873" cy="2195287"/>
          </a:xfrm>
        </p:grpSpPr>
        <p:sp>
          <p:nvSpPr>
            <p:cNvPr id="80" name="Google Shape;80;p16"/>
            <p:cNvSpPr/>
            <p:nvPr/>
          </p:nvSpPr>
          <p:spPr>
            <a:xfrm>
              <a:off x="3694175" y="3970926"/>
              <a:ext cx="1622100" cy="360300"/>
            </a:xfrm>
            <a:prstGeom prst="roundRect">
              <a:avLst>
                <a:gd fmla="val 16667" name="adj"/>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lt1"/>
                  </a:solidFill>
                </a:rPr>
                <a:t>Shinyen is…</a:t>
              </a:r>
              <a:endParaRPr b="1" sz="1500">
                <a:solidFill>
                  <a:schemeClr val="lt1"/>
                </a:solidFill>
              </a:endParaRPr>
            </a:p>
          </p:txBody>
        </p:sp>
        <p:sp>
          <p:nvSpPr>
            <p:cNvPr id="81" name="Google Shape;81;p16"/>
            <p:cNvSpPr/>
            <p:nvPr/>
          </p:nvSpPr>
          <p:spPr>
            <a:xfrm>
              <a:off x="5467450" y="3339665"/>
              <a:ext cx="1011900" cy="360300"/>
            </a:xfrm>
            <a:prstGeom prst="roundRect">
              <a:avLst>
                <a:gd fmla="val 16667"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lt1"/>
                  </a:solidFill>
                </a:rPr>
                <a:t>Cute</a:t>
              </a:r>
              <a:endParaRPr b="1" sz="1500">
                <a:solidFill>
                  <a:schemeClr val="lt1"/>
                </a:solidFill>
              </a:endParaRPr>
            </a:p>
          </p:txBody>
        </p:sp>
        <p:sp>
          <p:nvSpPr>
            <p:cNvPr id="82" name="Google Shape;82;p16"/>
            <p:cNvSpPr/>
            <p:nvPr/>
          </p:nvSpPr>
          <p:spPr>
            <a:xfrm>
              <a:off x="5467450" y="3776480"/>
              <a:ext cx="1011900" cy="360300"/>
            </a:xfrm>
            <a:prstGeom prst="roundRect">
              <a:avLst>
                <a:gd fmla="val 16667"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lt1"/>
                  </a:solidFill>
                </a:rPr>
                <a:t>Smart</a:t>
              </a:r>
              <a:endParaRPr b="1" sz="1500">
                <a:solidFill>
                  <a:schemeClr val="lt1"/>
                </a:solidFill>
              </a:endParaRPr>
            </a:p>
          </p:txBody>
        </p:sp>
        <p:sp>
          <p:nvSpPr>
            <p:cNvPr id="83" name="Google Shape;83;p16"/>
            <p:cNvSpPr/>
            <p:nvPr/>
          </p:nvSpPr>
          <p:spPr>
            <a:xfrm>
              <a:off x="5467450" y="4213296"/>
              <a:ext cx="1011900" cy="360300"/>
            </a:xfrm>
            <a:prstGeom prst="roundRect">
              <a:avLst>
                <a:gd fmla="val 16667" name="adj"/>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lt1"/>
                  </a:solidFill>
                </a:rPr>
                <a:t>Potato</a:t>
              </a:r>
              <a:endParaRPr b="1" sz="1500">
                <a:solidFill>
                  <a:schemeClr val="lt1"/>
                </a:solidFill>
              </a:endParaRPr>
            </a:p>
          </p:txBody>
        </p:sp>
        <p:sp>
          <p:nvSpPr>
            <p:cNvPr id="84" name="Google Shape;84;p16"/>
            <p:cNvSpPr/>
            <p:nvPr/>
          </p:nvSpPr>
          <p:spPr>
            <a:xfrm>
              <a:off x="6642079" y="3311400"/>
              <a:ext cx="616200" cy="4167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rgbClr val="999999"/>
                  </a:solidFill>
                </a:rPr>
                <a:t>0.45</a:t>
              </a:r>
              <a:endParaRPr b="1" sz="1500">
                <a:solidFill>
                  <a:srgbClr val="999999"/>
                </a:solidFill>
              </a:endParaRPr>
            </a:p>
          </p:txBody>
        </p:sp>
        <p:sp>
          <p:nvSpPr>
            <p:cNvPr id="85" name="Google Shape;85;p16"/>
            <p:cNvSpPr/>
            <p:nvPr/>
          </p:nvSpPr>
          <p:spPr>
            <a:xfrm>
              <a:off x="5467450" y="4650098"/>
              <a:ext cx="1011900" cy="360300"/>
            </a:xfrm>
            <a:prstGeom prst="roundRect">
              <a:avLst>
                <a:gd fmla="val 16667" name="adj"/>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lt1"/>
                  </a:solidFill>
                </a:rPr>
                <a:t>Other tokens</a:t>
              </a:r>
              <a:endParaRPr b="1" sz="1100">
                <a:solidFill>
                  <a:schemeClr val="lt1"/>
                </a:solidFill>
              </a:endParaRPr>
            </a:p>
          </p:txBody>
        </p:sp>
        <p:sp>
          <p:nvSpPr>
            <p:cNvPr id="86" name="Google Shape;86;p16"/>
            <p:cNvSpPr/>
            <p:nvPr/>
          </p:nvSpPr>
          <p:spPr>
            <a:xfrm>
              <a:off x="6648451" y="3748225"/>
              <a:ext cx="616200" cy="4167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rgbClr val="999999"/>
                  </a:solidFill>
                </a:rPr>
                <a:t>0.45</a:t>
              </a:r>
              <a:endParaRPr b="1" sz="1500">
                <a:solidFill>
                  <a:srgbClr val="999999"/>
                </a:solidFill>
              </a:endParaRPr>
            </a:p>
          </p:txBody>
        </p:sp>
        <p:sp>
          <p:nvSpPr>
            <p:cNvPr id="87" name="Google Shape;87;p16"/>
            <p:cNvSpPr/>
            <p:nvPr/>
          </p:nvSpPr>
          <p:spPr>
            <a:xfrm>
              <a:off x="6648451" y="4185027"/>
              <a:ext cx="616200" cy="4167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rgbClr val="999999"/>
                  </a:solidFill>
                </a:rPr>
                <a:t>0.05</a:t>
              </a:r>
              <a:endParaRPr b="1" sz="1500">
                <a:solidFill>
                  <a:srgbClr val="999999"/>
                </a:solidFill>
              </a:endParaRPr>
            </a:p>
          </p:txBody>
        </p:sp>
        <p:sp>
          <p:nvSpPr>
            <p:cNvPr id="88" name="Google Shape;88;p16"/>
            <p:cNvSpPr/>
            <p:nvPr/>
          </p:nvSpPr>
          <p:spPr>
            <a:xfrm>
              <a:off x="6654823" y="4607740"/>
              <a:ext cx="616200" cy="4167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rgbClr val="999999"/>
                  </a:solidFill>
                </a:rPr>
                <a:t>0.05</a:t>
              </a:r>
              <a:endParaRPr b="1" sz="1500">
                <a:solidFill>
                  <a:srgbClr val="999999"/>
                </a:solidFill>
              </a:endParaRPr>
            </a:p>
          </p:txBody>
        </p:sp>
        <p:pic>
          <p:nvPicPr>
            <p:cNvPr id="89" name="Google Shape;89;p16"/>
            <p:cNvPicPr preferRelativeResize="0"/>
            <p:nvPr/>
          </p:nvPicPr>
          <p:blipFill rotWithShape="1">
            <a:blip r:embed="rId4">
              <a:alphaModFix/>
            </a:blip>
            <a:srcRect b="0" l="0" r="50310" t="0"/>
            <a:stretch/>
          </p:blipFill>
          <p:spPr>
            <a:xfrm>
              <a:off x="6737350" y="2834625"/>
              <a:ext cx="451156" cy="470780"/>
            </a:xfrm>
            <a:prstGeom prst="rect">
              <a:avLst/>
            </a:prstGeom>
            <a:noFill/>
            <a:ln>
              <a:noFill/>
            </a:ln>
          </p:spPr>
        </p:pic>
        <p:pic>
          <p:nvPicPr>
            <p:cNvPr id="90" name="Google Shape;90;p16"/>
            <p:cNvPicPr preferRelativeResize="0"/>
            <p:nvPr/>
          </p:nvPicPr>
          <p:blipFill rotWithShape="1">
            <a:blip r:embed="rId4">
              <a:alphaModFix/>
            </a:blip>
            <a:srcRect b="0" l="50310" r="0" t="0"/>
            <a:stretch/>
          </p:blipFill>
          <p:spPr>
            <a:xfrm>
              <a:off x="7404769" y="2852670"/>
              <a:ext cx="451156" cy="470780"/>
            </a:xfrm>
            <a:prstGeom prst="rect">
              <a:avLst/>
            </a:prstGeom>
            <a:noFill/>
            <a:ln>
              <a:noFill/>
            </a:ln>
          </p:spPr>
        </p:pic>
        <p:sp>
          <p:nvSpPr>
            <p:cNvPr id="91" name="Google Shape;91;p16"/>
            <p:cNvSpPr/>
            <p:nvPr/>
          </p:nvSpPr>
          <p:spPr>
            <a:xfrm>
              <a:off x="7332105" y="3316871"/>
              <a:ext cx="616200" cy="4167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rgbClr val="999999"/>
                  </a:solidFill>
                </a:rPr>
                <a:t>0.25</a:t>
              </a:r>
              <a:endParaRPr b="1" sz="1500">
                <a:solidFill>
                  <a:srgbClr val="999999"/>
                </a:solidFill>
              </a:endParaRPr>
            </a:p>
          </p:txBody>
        </p:sp>
        <p:sp>
          <p:nvSpPr>
            <p:cNvPr id="92" name="Google Shape;92;p16"/>
            <p:cNvSpPr/>
            <p:nvPr/>
          </p:nvSpPr>
          <p:spPr>
            <a:xfrm>
              <a:off x="7338477" y="3753696"/>
              <a:ext cx="616200" cy="4167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rgbClr val="999999"/>
                  </a:solidFill>
                </a:rPr>
                <a:t>0.25</a:t>
              </a:r>
              <a:endParaRPr b="1" sz="1500">
                <a:solidFill>
                  <a:srgbClr val="999999"/>
                </a:solidFill>
              </a:endParaRPr>
            </a:p>
          </p:txBody>
        </p:sp>
        <p:sp>
          <p:nvSpPr>
            <p:cNvPr id="93" name="Google Shape;93;p16"/>
            <p:cNvSpPr/>
            <p:nvPr/>
          </p:nvSpPr>
          <p:spPr>
            <a:xfrm>
              <a:off x="7338477" y="4190498"/>
              <a:ext cx="616200" cy="4167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rgbClr val="999999"/>
                  </a:solidFill>
                </a:rPr>
                <a:t>0.25</a:t>
              </a:r>
              <a:endParaRPr b="1" sz="1500">
                <a:solidFill>
                  <a:srgbClr val="999999"/>
                </a:solidFill>
              </a:endParaRPr>
            </a:p>
          </p:txBody>
        </p:sp>
        <p:sp>
          <p:nvSpPr>
            <p:cNvPr id="94" name="Google Shape;94;p16"/>
            <p:cNvSpPr/>
            <p:nvPr/>
          </p:nvSpPr>
          <p:spPr>
            <a:xfrm>
              <a:off x="7344848" y="4613212"/>
              <a:ext cx="616200" cy="4167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rgbClr val="999999"/>
                  </a:solidFill>
                </a:rPr>
                <a:t>0.25</a:t>
              </a:r>
              <a:endParaRPr b="1" sz="1500">
                <a:solidFill>
                  <a:srgbClr val="999999"/>
                </a:solidFill>
              </a:endParaRPr>
            </a:p>
          </p:txBody>
        </p:sp>
        <p:sp>
          <p:nvSpPr>
            <p:cNvPr id="95" name="Google Shape;95;p16"/>
            <p:cNvSpPr/>
            <p:nvPr/>
          </p:nvSpPr>
          <p:spPr>
            <a:xfrm>
              <a:off x="5513558" y="2866805"/>
              <a:ext cx="1011900" cy="4167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500">
                  <a:solidFill>
                    <a:schemeClr val="dk1"/>
                  </a:solidFill>
                </a:rPr>
                <a:t>Tokens</a:t>
              </a:r>
              <a:endParaRPr b="1" sz="1500">
                <a:solidFill>
                  <a:schemeClr val="dk1"/>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nvSpPr>
        <p:spPr>
          <a:xfrm>
            <a:off x="251437" y="168662"/>
            <a:ext cx="8402400" cy="3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Verdana"/>
                <a:ea typeface="Verdana"/>
                <a:cs typeface="Verdana"/>
                <a:sym typeface="Verdana"/>
              </a:rPr>
              <a:t>Effective prompts</a:t>
            </a:r>
            <a:endParaRPr sz="2600">
              <a:solidFill>
                <a:schemeClr val="dk1"/>
              </a:solidFill>
              <a:latin typeface="Verdana"/>
              <a:ea typeface="Verdana"/>
              <a:cs typeface="Verdana"/>
              <a:sym typeface="Verdana"/>
            </a:endParaRPr>
          </a:p>
          <a:p>
            <a:pPr indent="0" lvl="0" marL="0" rtl="0" algn="ctr">
              <a:lnSpc>
                <a:spcPct val="150000"/>
              </a:lnSpc>
              <a:spcBef>
                <a:spcPts val="0"/>
              </a:spcBef>
              <a:spcAft>
                <a:spcPts val="0"/>
              </a:spcAft>
              <a:buNone/>
            </a:pPr>
            <a:r>
              <a:t/>
            </a:r>
            <a:endParaRPr sz="1900">
              <a:solidFill>
                <a:schemeClr val="dk2"/>
              </a:solidFill>
              <a:latin typeface="Verdana"/>
              <a:ea typeface="Verdana"/>
              <a:cs typeface="Verdana"/>
              <a:sym typeface="Verdana"/>
            </a:endParaRPr>
          </a:p>
          <a:p>
            <a:pPr indent="-349250" lvl="0" marL="457200" rtl="0" algn="l">
              <a:lnSpc>
                <a:spcPct val="150000"/>
              </a:lnSpc>
              <a:spcBef>
                <a:spcPts val="0"/>
              </a:spcBef>
              <a:spcAft>
                <a:spcPts val="0"/>
              </a:spcAft>
              <a:buClr>
                <a:schemeClr val="dk2"/>
              </a:buClr>
              <a:buSzPts val="1900"/>
              <a:buFont typeface="Verdana"/>
              <a:buChar char="●"/>
            </a:pPr>
            <a:r>
              <a:rPr lang="en" sz="1900">
                <a:solidFill>
                  <a:schemeClr val="dk2"/>
                </a:solidFill>
                <a:latin typeface="Verdana"/>
                <a:ea typeface="Verdana"/>
                <a:cs typeface="Verdana"/>
                <a:sym typeface="Verdana"/>
              </a:rPr>
              <a:t>I</a:t>
            </a:r>
            <a:r>
              <a:rPr lang="en" sz="1900">
                <a:solidFill>
                  <a:schemeClr val="dk2"/>
                </a:solidFill>
                <a:latin typeface="Verdana"/>
                <a:ea typeface="Verdana"/>
                <a:cs typeface="Verdana"/>
                <a:sym typeface="Verdana"/>
              </a:rPr>
              <a:t>ntegrate workflow</a:t>
            </a:r>
            <a:endParaRPr sz="1900">
              <a:solidFill>
                <a:schemeClr val="dk2"/>
              </a:solidFill>
              <a:latin typeface="Verdana"/>
              <a:ea typeface="Verdana"/>
              <a:cs typeface="Verdana"/>
              <a:sym typeface="Verdana"/>
            </a:endParaRPr>
          </a:p>
          <a:p>
            <a:pPr indent="-349250" lvl="0" marL="457200" rtl="0" algn="l">
              <a:lnSpc>
                <a:spcPct val="150000"/>
              </a:lnSpc>
              <a:spcBef>
                <a:spcPts val="0"/>
              </a:spcBef>
              <a:spcAft>
                <a:spcPts val="0"/>
              </a:spcAft>
              <a:buClr>
                <a:schemeClr val="dk2"/>
              </a:buClr>
              <a:buSzPts val="1900"/>
              <a:buFont typeface="Verdana"/>
              <a:buChar char="●"/>
            </a:pPr>
            <a:r>
              <a:rPr lang="en" sz="1900">
                <a:solidFill>
                  <a:schemeClr val="dk2"/>
                </a:solidFill>
                <a:latin typeface="Verdana"/>
                <a:ea typeface="Verdana"/>
                <a:cs typeface="Verdana"/>
                <a:sym typeface="Verdana"/>
              </a:rPr>
              <a:t>Break prompts into small steps</a:t>
            </a:r>
            <a:endParaRPr sz="1900">
              <a:solidFill>
                <a:schemeClr val="dk2"/>
              </a:solidFill>
              <a:latin typeface="Verdana"/>
              <a:ea typeface="Verdana"/>
              <a:cs typeface="Verdana"/>
              <a:sym typeface="Verdana"/>
            </a:endParaRPr>
          </a:p>
          <a:p>
            <a:pPr indent="-349250" lvl="0" marL="457200" rtl="0" algn="l">
              <a:lnSpc>
                <a:spcPct val="150000"/>
              </a:lnSpc>
              <a:spcBef>
                <a:spcPts val="0"/>
              </a:spcBef>
              <a:spcAft>
                <a:spcPts val="0"/>
              </a:spcAft>
              <a:buClr>
                <a:schemeClr val="dk2"/>
              </a:buClr>
              <a:buSzPts val="1900"/>
              <a:buFont typeface="Verdana"/>
              <a:buChar char="●"/>
            </a:pPr>
            <a:r>
              <a:rPr lang="en" sz="1900">
                <a:solidFill>
                  <a:schemeClr val="dk2"/>
                </a:solidFill>
                <a:latin typeface="Verdana"/>
                <a:ea typeface="Verdana"/>
                <a:cs typeface="Verdana"/>
                <a:sym typeface="Verdana"/>
              </a:rPr>
              <a:t>Give long detailed and specific prompts (</a:t>
            </a:r>
            <a:r>
              <a:rPr lang="en" sz="1900">
                <a:solidFill>
                  <a:schemeClr val="dk2"/>
                </a:solidFill>
                <a:latin typeface="Verdana"/>
                <a:ea typeface="Verdana"/>
                <a:cs typeface="Verdana"/>
                <a:sym typeface="Verdana"/>
              </a:rPr>
              <a:t>s</a:t>
            </a:r>
            <a:r>
              <a:rPr lang="en" sz="1900">
                <a:solidFill>
                  <a:schemeClr val="dk2"/>
                </a:solidFill>
                <a:latin typeface="Verdana"/>
                <a:ea typeface="Verdana"/>
                <a:cs typeface="Verdana"/>
                <a:sym typeface="Verdana"/>
              </a:rPr>
              <a:t>ay </a:t>
            </a:r>
            <a:r>
              <a:rPr lang="en" sz="1900">
                <a:solidFill>
                  <a:schemeClr val="dk2"/>
                </a:solidFill>
                <a:latin typeface="Verdana"/>
                <a:ea typeface="Verdana"/>
                <a:cs typeface="Verdana"/>
                <a:sym typeface="Verdana"/>
              </a:rPr>
              <a:t>them</a:t>
            </a:r>
            <a:r>
              <a:rPr lang="en" sz="1900">
                <a:solidFill>
                  <a:schemeClr val="dk2"/>
                </a:solidFill>
                <a:latin typeface="Verdana"/>
                <a:ea typeface="Verdana"/>
                <a:cs typeface="Verdana"/>
                <a:sym typeface="Verdana"/>
              </a:rPr>
              <a:t> up front and avoid conversations)</a:t>
            </a:r>
            <a:endParaRPr sz="1900">
              <a:solidFill>
                <a:schemeClr val="dk2"/>
              </a:solidFill>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nvSpPr>
        <p:spPr>
          <a:xfrm>
            <a:off x="268873" y="168662"/>
            <a:ext cx="8402400" cy="3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Verdana"/>
                <a:ea typeface="Verdana"/>
                <a:cs typeface="Verdana"/>
                <a:sym typeface="Verdana"/>
              </a:rPr>
              <a:t>VS Code &amp; GitHub Copilot</a:t>
            </a:r>
            <a:endParaRPr sz="1900">
              <a:solidFill>
                <a:schemeClr val="dk2"/>
              </a:solidFill>
              <a:latin typeface="Verdana"/>
              <a:ea typeface="Verdana"/>
              <a:cs typeface="Verdana"/>
              <a:sym typeface="Verdana"/>
            </a:endParaRPr>
          </a:p>
        </p:txBody>
      </p:sp>
      <p:pic>
        <p:nvPicPr>
          <p:cNvPr id="106" name="Google Shape;106;p18"/>
          <p:cNvPicPr preferRelativeResize="0"/>
          <p:nvPr/>
        </p:nvPicPr>
        <p:blipFill>
          <a:blip r:embed="rId3">
            <a:alphaModFix/>
          </a:blip>
          <a:stretch>
            <a:fillRect/>
          </a:stretch>
        </p:blipFill>
        <p:spPr>
          <a:xfrm>
            <a:off x="761225" y="988312"/>
            <a:ext cx="7621550" cy="3678825"/>
          </a:xfrm>
          <a:prstGeom prst="rect">
            <a:avLst/>
          </a:prstGeom>
          <a:noFill/>
          <a:ln>
            <a:noFill/>
          </a:ln>
        </p:spPr>
      </p:pic>
      <p:sp>
        <p:nvSpPr>
          <p:cNvPr id="107" name="Google Shape;107;p18"/>
          <p:cNvSpPr txBox="1"/>
          <p:nvPr/>
        </p:nvSpPr>
        <p:spPr>
          <a:xfrm>
            <a:off x="139500" y="4726249"/>
            <a:ext cx="31065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latin typeface="Verdana"/>
                <a:ea typeface="Verdana"/>
                <a:cs typeface="Verdana"/>
                <a:sym typeface="Verdana"/>
              </a:rPr>
              <a:t>https://ellmer.tidyverse.org/index.html</a:t>
            </a:r>
            <a:endParaRPr sz="900">
              <a:solidFill>
                <a:schemeClr val="dk2"/>
              </a:solidFill>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nvSpPr>
        <p:spPr>
          <a:xfrm>
            <a:off x="251425" y="168644"/>
            <a:ext cx="8402400" cy="514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Verdana"/>
                <a:ea typeface="Verdana"/>
                <a:cs typeface="Verdana"/>
                <a:sym typeface="Verdana"/>
              </a:rPr>
              <a:t>Discussion</a:t>
            </a:r>
            <a:endParaRPr sz="2600">
              <a:solidFill>
                <a:schemeClr val="dk1"/>
              </a:solidFill>
              <a:latin typeface="Verdana"/>
              <a:ea typeface="Verdana"/>
              <a:cs typeface="Verdana"/>
              <a:sym typeface="Verdana"/>
            </a:endParaRPr>
          </a:p>
          <a:p>
            <a:pPr indent="0" lvl="0" marL="0" rtl="0" algn="l">
              <a:lnSpc>
                <a:spcPct val="150000"/>
              </a:lnSpc>
              <a:spcBef>
                <a:spcPts val="0"/>
              </a:spcBef>
              <a:spcAft>
                <a:spcPts val="0"/>
              </a:spcAft>
              <a:buNone/>
            </a:pPr>
            <a:r>
              <a:t/>
            </a:r>
            <a:endParaRPr sz="1900">
              <a:solidFill>
                <a:schemeClr val="dk2"/>
              </a:solidFill>
              <a:latin typeface="Verdana"/>
              <a:ea typeface="Verdana"/>
              <a:cs typeface="Verdana"/>
              <a:sym typeface="Verdana"/>
            </a:endParaRPr>
          </a:p>
          <a:p>
            <a:pPr indent="-349250" lvl="0" marL="457200" rtl="0" algn="l">
              <a:lnSpc>
                <a:spcPct val="150000"/>
              </a:lnSpc>
              <a:spcBef>
                <a:spcPts val="0"/>
              </a:spcBef>
              <a:spcAft>
                <a:spcPts val="0"/>
              </a:spcAft>
              <a:buClr>
                <a:schemeClr val="dk2"/>
              </a:buClr>
              <a:buSzPts val="1900"/>
              <a:buFont typeface="Verdana"/>
              <a:buChar char="●"/>
            </a:pPr>
            <a:r>
              <a:rPr lang="en" sz="1900">
                <a:solidFill>
                  <a:schemeClr val="dk2"/>
                </a:solidFill>
                <a:latin typeface="Verdana"/>
                <a:ea typeface="Verdana"/>
                <a:cs typeface="Verdana"/>
                <a:sym typeface="Verdana"/>
              </a:rPr>
              <a:t>Data privacy</a:t>
            </a:r>
            <a:endParaRPr sz="1900">
              <a:solidFill>
                <a:schemeClr val="dk2"/>
              </a:solidFill>
              <a:latin typeface="Verdana"/>
              <a:ea typeface="Verdana"/>
              <a:cs typeface="Verdana"/>
              <a:sym typeface="Verdana"/>
            </a:endParaRPr>
          </a:p>
          <a:p>
            <a:pPr indent="-349250" lvl="0" marL="457200" rtl="0" algn="l">
              <a:lnSpc>
                <a:spcPct val="150000"/>
              </a:lnSpc>
              <a:spcBef>
                <a:spcPts val="0"/>
              </a:spcBef>
              <a:spcAft>
                <a:spcPts val="0"/>
              </a:spcAft>
              <a:buClr>
                <a:schemeClr val="dk2"/>
              </a:buClr>
              <a:buSzPts val="1900"/>
              <a:buFont typeface="Verdana"/>
              <a:buChar char="●"/>
            </a:pPr>
            <a:r>
              <a:rPr lang="en" sz="1900">
                <a:solidFill>
                  <a:schemeClr val="dk2"/>
                </a:solidFill>
                <a:latin typeface="Verdana"/>
                <a:ea typeface="Verdana"/>
                <a:cs typeface="Verdana"/>
                <a:sym typeface="Verdana"/>
              </a:rPr>
              <a:t>Security</a:t>
            </a:r>
            <a:endParaRPr sz="1900">
              <a:solidFill>
                <a:schemeClr val="dk2"/>
              </a:solidFill>
              <a:latin typeface="Verdana"/>
              <a:ea typeface="Verdana"/>
              <a:cs typeface="Verdana"/>
              <a:sym typeface="Verdana"/>
            </a:endParaRPr>
          </a:p>
          <a:p>
            <a:pPr indent="-349250" lvl="0" marL="457200" rtl="0" algn="l">
              <a:lnSpc>
                <a:spcPct val="150000"/>
              </a:lnSpc>
              <a:spcBef>
                <a:spcPts val="0"/>
              </a:spcBef>
              <a:spcAft>
                <a:spcPts val="0"/>
              </a:spcAft>
              <a:buClr>
                <a:schemeClr val="dk2"/>
              </a:buClr>
              <a:buSzPts val="1900"/>
              <a:buFont typeface="Verdana"/>
              <a:buChar char="●"/>
            </a:pPr>
            <a:r>
              <a:rPr lang="en" sz="1900">
                <a:solidFill>
                  <a:schemeClr val="dk2"/>
                </a:solidFill>
                <a:latin typeface="Verdana"/>
                <a:ea typeface="Verdana"/>
                <a:cs typeface="Verdana"/>
                <a:sym typeface="Verdana"/>
              </a:rPr>
              <a:t>Ethics</a:t>
            </a:r>
            <a:endParaRPr sz="1900">
              <a:solidFill>
                <a:schemeClr val="dk2"/>
              </a:solidFill>
              <a:latin typeface="Verdana"/>
              <a:ea typeface="Verdana"/>
              <a:cs typeface="Verdana"/>
              <a:sym typeface="Verdana"/>
            </a:endParaRPr>
          </a:p>
          <a:p>
            <a:pPr indent="-349250" lvl="0" marL="457200" rtl="0" algn="l">
              <a:lnSpc>
                <a:spcPct val="150000"/>
              </a:lnSpc>
              <a:spcBef>
                <a:spcPts val="0"/>
              </a:spcBef>
              <a:spcAft>
                <a:spcPts val="0"/>
              </a:spcAft>
              <a:buClr>
                <a:schemeClr val="dk2"/>
              </a:buClr>
              <a:buSzPts val="1900"/>
              <a:buFont typeface="Verdana"/>
              <a:buChar char="●"/>
            </a:pPr>
            <a:r>
              <a:rPr lang="en" sz="1900">
                <a:solidFill>
                  <a:schemeClr val="dk2"/>
                </a:solidFill>
                <a:latin typeface="Verdana"/>
                <a:ea typeface="Verdana"/>
                <a:cs typeface="Verdana"/>
                <a:sym typeface="Verdana"/>
              </a:rPr>
              <a:t>Environmental issues</a:t>
            </a:r>
            <a:endParaRPr sz="1900">
              <a:solidFill>
                <a:schemeClr val="dk2"/>
              </a:solidFill>
              <a:latin typeface="Verdana"/>
              <a:ea typeface="Verdana"/>
              <a:cs typeface="Verdana"/>
              <a:sym typeface="Verdana"/>
            </a:endParaRPr>
          </a:p>
          <a:p>
            <a:pPr indent="-349250" lvl="0" marL="457200" rtl="0" algn="l">
              <a:lnSpc>
                <a:spcPct val="150000"/>
              </a:lnSpc>
              <a:spcBef>
                <a:spcPts val="0"/>
              </a:spcBef>
              <a:spcAft>
                <a:spcPts val="0"/>
              </a:spcAft>
              <a:buClr>
                <a:schemeClr val="dk2"/>
              </a:buClr>
              <a:buSzPts val="1900"/>
              <a:buFont typeface="Verdana"/>
              <a:buChar char="●"/>
            </a:pPr>
            <a:r>
              <a:rPr lang="en" sz="1900">
                <a:solidFill>
                  <a:schemeClr val="dk2"/>
                </a:solidFill>
                <a:latin typeface="Verdana"/>
                <a:ea typeface="Verdana"/>
                <a:cs typeface="Verdana"/>
                <a:sym typeface="Verdana"/>
              </a:rPr>
              <a:t>Scientific monocultures</a:t>
            </a:r>
            <a:endParaRPr sz="1900">
              <a:solidFill>
                <a:schemeClr val="dk2"/>
              </a:solidFill>
              <a:latin typeface="Verdana"/>
              <a:ea typeface="Verdana"/>
              <a:cs typeface="Verdana"/>
              <a:sym typeface="Verdana"/>
            </a:endParaRPr>
          </a:p>
          <a:p>
            <a:pPr indent="-349250" lvl="1" marL="914400" rtl="0" algn="l">
              <a:lnSpc>
                <a:spcPct val="150000"/>
              </a:lnSpc>
              <a:spcBef>
                <a:spcPts val="0"/>
              </a:spcBef>
              <a:spcAft>
                <a:spcPts val="0"/>
              </a:spcAft>
              <a:buClr>
                <a:schemeClr val="dk2"/>
              </a:buClr>
              <a:buSzPts val="1900"/>
              <a:buFont typeface="Verdana"/>
              <a:buChar char="○"/>
            </a:pPr>
            <a:r>
              <a:rPr lang="en" sz="1900">
                <a:solidFill>
                  <a:schemeClr val="dk2"/>
                </a:solidFill>
                <a:latin typeface="Verdana"/>
                <a:ea typeface="Verdana"/>
                <a:cs typeface="Verdana"/>
                <a:sym typeface="Verdana"/>
              </a:rPr>
              <a:t>monoculture of knowers</a:t>
            </a:r>
            <a:endParaRPr sz="1900">
              <a:solidFill>
                <a:schemeClr val="dk2"/>
              </a:solidFill>
              <a:latin typeface="Verdana"/>
              <a:ea typeface="Verdana"/>
              <a:cs typeface="Verdana"/>
              <a:sym typeface="Verdana"/>
            </a:endParaRPr>
          </a:p>
          <a:p>
            <a:pPr indent="-349250" lvl="1" marL="914400" rtl="0" algn="l">
              <a:lnSpc>
                <a:spcPct val="150000"/>
              </a:lnSpc>
              <a:spcBef>
                <a:spcPts val="0"/>
              </a:spcBef>
              <a:spcAft>
                <a:spcPts val="0"/>
              </a:spcAft>
              <a:buClr>
                <a:schemeClr val="dk2"/>
              </a:buClr>
              <a:buSzPts val="1900"/>
              <a:buFont typeface="Verdana"/>
              <a:buChar char="○"/>
            </a:pPr>
            <a:r>
              <a:rPr lang="en" sz="1900">
                <a:solidFill>
                  <a:schemeClr val="dk2"/>
                </a:solidFill>
                <a:latin typeface="Verdana"/>
                <a:ea typeface="Verdana"/>
                <a:cs typeface="Verdana"/>
                <a:sym typeface="Verdana"/>
              </a:rPr>
              <a:t>monocultures of knowing</a:t>
            </a:r>
            <a:endParaRPr sz="1900">
              <a:solidFill>
                <a:schemeClr val="dk2"/>
              </a:solidFill>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nvSpPr>
        <p:spPr>
          <a:xfrm>
            <a:off x="251437" y="168662"/>
            <a:ext cx="8402400" cy="3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Verdana"/>
                <a:ea typeface="Verdana"/>
                <a:cs typeface="Verdana"/>
                <a:sym typeface="Verdana"/>
              </a:rPr>
              <a:t>Discussion</a:t>
            </a:r>
            <a:endParaRPr sz="2600">
              <a:solidFill>
                <a:schemeClr val="dk1"/>
              </a:solidFill>
              <a:latin typeface="Verdana"/>
              <a:ea typeface="Verdana"/>
              <a:cs typeface="Verdana"/>
              <a:sym typeface="Verdana"/>
            </a:endParaRPr>
          </a:p>
          <a:p>
            <a:pPr indent="0" lvl="0" marL="0" rtl="0" algn="l">
              <a:spcBef>
                <a:spcPts val="0"/>
              </a:spcBef>
              <a:spcAft>
                <a:spcPts val="0"/>
              </a:spcAft>
              <a:buNone/>
            </a:pPr>
            <a:r>
              <a:t/>
            </a:r>
            <a:endParaRPr sz="1900">
              <a:solidFill>
                <a:schemeClr val="dk2"/>
              </a:solidFill>
              <a:latin typeface="Verdana"/>
              <a:ea typeface="Verdana"/>
              <a:cs typeface="Verdana"/>
              <a:sym typeface="Verdana"/>
            </a:endParaRPr>
          </a:p>
        </p:txBody>
      </p:sp>
      <p:pic>
        <p:nvPicPr>
          <p:cNvPr id="118" name="Google Shape;118;p20"/>
          <p:cNvPicPr preferRelativeResize="0"/>
          <p:nvPr/>
        </p:nvPicPr>
        <p:blipFill>
          <a:blip r:embed="rId3">
            <a:alphaModFix/>
          </a:blip>
          <a:stretch>
            <a:fillRect/>
          </a:stretch>
        </p:blipFill>
        <p:spPr>
          <a:xfrm>
            <a:off x="456255" y="1153845"/>
            <a:ext cx="3732451" cy="1929400"/>
          </a:xfrm>
          <a:prstGeom prst="rect">
            <a:avLst/>
          </a:prstGeom>
          <a:noFill/>
          <a:ln>
            <a:noFill/>
          </a:ln>
        </p:spPr>
      </p:pic>
      <p:pic>
        <p:nvPicPr>
          <p:cNvPr id="119" name="Google Shape;119;p20"/>
          <p:cNvPicPr preferRelativeResize="0"/>
          <p:nvPr/>
        </p:nvPicPr>
        <p:blipFill>
          <a:blip r:embed="rId4">
            <a:alphaModFix/>
          </a:blip>
          <a:stretch>
            <a:fillRect/>
          </a:stretch>
        </p:blipFill>
        <p:spPr>
          <a:xfrm>
            <a:off x="4458215" y="113796"/>
            <a:ext cx="3732449" cy="2690597"/>
          </a:xfrm>
          <a:prstGeom prst="rect">
            <a:avLst/>
          </a:prstGeom>
          <a:noFill/>
          <a:ln>
            <a:noFill/>
          </a:ln>
        </p:spPr>
      </p:pic>
      <p:pic>
        <p:nvPicPr>
          <p:cNvPr id="120" name="Google Shape;120;p20"/>
          <p:cNvPicPr preferRelativeResize="0"/>
          <p:nvPr/>
        </p:nvPicPr>
        <p:blipFill>
          <a:blip r:embed="rId5">
            <a:alphaModFix/>
          </a:blip>
          <a:stretch>
            <a:fillRect/>
          </a:stretch>
        </p:blipFill>
        <p:spPr>
          <a:xfrm>
            <a:off x="4529823" y="2804394"/>
            <a:ext cx="3501536" cy="2343500"/>
          </a:xfrm>
          <a:prstGeom prst="rect">
            <a:avLst/>
          </a:prstGeom>
          <a:noFill/>
          <a:ln>
            <a:noFill/>
          </a:ln>
        </p:spPr>
      </p:pic>
      <p:sp>
        <p:nvSpPr>
          <p:cNvPr id="121" name="Google Shape;121;p20"/>
          <p:cNvSpPr txBox="1"/>
          <p:nvPr/>
        </p:nvSpPr>
        <p:spPr>
          <a:xfrm>
            <a:off x="139500" y="4341523"/>
            <a:ext cx="3106500" cy="7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latin typeface="Verdana"/>
                <a:ea typeface="Verdana"/>
                <a:cs typeface="Verdana"/>
                <a:sym typeface="Verdana"/>
              </a:rPr>
              <a:t>Messeri, L., &amp; Crockett, M. J. (2024). Artificial intelligence and illusions of understanding in scientific research. Nature, 627(8002), 49-58.</a:t>
            </a:r>
            <a:endParaRPr sz="900">
              <a:solidFill>
                <a:schemeClr val="dk2"/>
              </a:solidFill>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nvSpPr>
        <p:spPr>
          <a:xfrm>
            <a:off x="267168" y="184393"/>
            <a:ext cx="8402400" cy="3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chemeClr val="dk1"/>
                </a:solidFill>
                <a:latin typeface="Verdana"/>
                <a:ea typeface="Verdana"/>
                <a:cs typeface="Verdana"/>
                <a:sym typeface="Verdana"/>
              </a:rPr>
              <a:t>References</a:t>
            </a:r>
            <a:endParaRPr sz="2600">
              <a:solidFill>
                <a:schemeClr val="dk1"/>
              </a:solidFill>
              <a:latin typeface="Verdana"/>
              <a:ea typeface="Verdana"/>
              <a:cs typeface="Verdana"/>
              <a:sym typeface="Verdana"/>
            </a:endParaRPr>
          </a:p>
          <a:p>
            <a:pPr indent="0" lvl="0" marL="0" rtl="0" algn="ctr">
              <a:spcBef>
                <a:spcPts val="0"/>
              </a:spcBef>
              <a:spcAft>
                <a:spcPts val="0"/>
              </a:spcAft>
              <a:buNone/>
            </a:pPr>
            <a:r>
              <a:t/>
            </a:r>
            <a:endParaRPr sz="1900">
              <a:solidFill>
                <a:schemeClr val="dk2"/>
              </a:solidFill>
              <a:latin typeface="Verdana"/>
              <a:ea typeface="Verdana"/>
              <a:cs typeface="Verdana"/>
              <a:sym typeface="Verdana"/>
            </a:endParaRPr>
          </a:p>
          <a:p>
            <a:pPr indent="-349250" lvl="0" marL="457200" rtl="0" algn="l">
              <a:spcBef>
                <a:spcPts val="0"/>
              </a:spcBef>
              <a:spcAft>
                <a:spcPts val="0"/>
              </a:spcAft>
              <a:buClr>
                <a:schemeClr val="dk2"/>
              </a:buClr>
              <a:buSzPts val="1900"/>
              <a:buFont typeface="Verdana"/>
              <a:buChar char="●"/>
            </a:pPr>
            <a:r>
              <a:rPr lang="en" sz="1900" u="sng">
                <a:solidFill>
                  <a:schemeClr val="hlink"/>
                </a:solidFill>
                <a:latin typeface="Verdana"/>
                <a:ea typeface="Verdana"/>
                <a:cs typeface="Verdana"/>
                <a:sym typeface="Verdana"/>
                <a:hlinkClick r:id="rId3"/>
              </a:rPr>
              <a:t>https://ellmer.tidyverse.org/index.html</a:t>
            </a:r>
            <a:br>
              <a:rPr lang="en" sz="1900">
                <a:solidFill>
                  <a:schemeClr val="dk2"/>
                </a:solidFill>
                <a:latin typeface="Verdana"/>
                <a:ea typeface="Verdana"/>
                <a:cs typeface="Verdana"/>
                <a:sym typeface="Verdana"/>
              </a:rPr>
            </a:br>
            <a:endParaRPr sz="1900">
              <a:solidFill>
                <a:schemeClr val="dk2"/>
              </a:solidFill>
              <a:latin typeface="Verdana"/>
              <a:ea typeface="Verdana"/>
              <a:cs typeface="Verdana"/>
              <a:sym typeface="Verdana"/>
            </a:endParaRPr>
          </a:p>
          <a:p>
            <a:pPr indent="-349250" lvl="0" marL="457200" rtl="0" algn="l">
              <a:spcBef>
                <a:spcPts val="0"/>
              </a:spcBef>
              <a:spcAft>
                <a:spcPts val="0"/>
              </a:spcAft>
              <a:buClr>
                <a:schemeClr val="dk2"/>
              </a:buClr>
              <a:buSzPts val="1900"/>
              <a:buFont typeface="Verdana"/>
              <a:buChar char="●"/>
            </a:pPr>
            <a:r>
              <a:rPr lang="en" sz="1900">
                <a:solidFill>
                  <a:schemeClr val="dk2"/>
                </a:solidFill>
                <a:latin typeface="Verdana"/>
                <a:ea typeface="Verdana"/>
                <a:cs typeface="Verdana"/>
                <a:sym typeface="Verdana"/>
              </a:rPr>
              <a:t>Messeri, L., &amp; Crockett, M. J. (2024). Artificial intelligence and illusions of understanding in scientific research. Nature, 627(8002), 49-58.</a:t>
            </a:r>
            <a:br>
              <a:rPr lang="en" sz="1900">
                <a:solidFill>
                  <a:schemeClr val="dk2"/>
                </a:solidFill>
                <a:latin typeface="Verdana"/>
                <a:ea typeface="Verdana"/>
                <a:cs typeface="Verdana"/>
                <a:sym typeface="Verdana"/>
              </a:rPr>
            </a:br>
            <a:endParaRPr sz="1900">
              <a:solidFill>
                <a:schemeClr val="dk2"/>
              </a:solidFill>
              <a:latin typeface="Verdana"/>
              <a:ea typeface="Verdana"/>
              <a:cs typeface="Verdana"/>
              <a:sym typeface="Verdana"/>
            </a:endParaRPr>
          </a:p>
          <a:p>
            <a:pPr indent="-349250" lvl="0" marL="457200" rtl="0" algn="l">
              <a:spcBef>
                <a:spcPts val="0"/>
              </a:spcBef>
              <a:spcAft>
                <a:spcPts val="0"/>
              </a:spcAft>
              <a:buClr>
                <a:schemeClr val="dk2"/>
              </a:buClr>
              <a:buSzPts val="1900"/>
              <a:buFont typeface="Verdana"/>
              <a:buChar char="●"/>
            </a:pPr>
            <a:r>
              <a:rPr lang="en" sz="1900">
                <a:solidFill>
                  <a:schemeClr val="dk2"/>
                </a:solidFill>
                <a:latin typeface="Verdana"/>
                <a:ea typeface="Verdana"/>
                <a:cs typeface="Verdana"/>
                <a:sym typeface="Verdana"/>
              </a:rPr>
              <a:t>Jansen, J. A., Manukyan, A., Al Khoury, N., &amp; Akalin, A. (2025). Leveraging large language models for data analysis automation. PloS one, 20(2), e0317084.</a:t>
            </a:r>
            <a:endParaRPr sz="1900">
              <a:solidFill>
                <a:schemeClr val="dk2"/>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