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46" r:id="rId2"/>
    <p:sldId id="347" r:id="rId3"/>
    <p:sldId id="348" r:id="rId4"/>
    <p:sldId id="306" r:id="rId5"/>
    <p:sldId id="375" r:id="rId6"/>
    <p:sldId id="339" r:id="rId7"/>
    <p:sldId id="341" r:id="rId8"/>
    <p:sldId id="340" r:id="rId9"/>
    <p:sldId id="356" r:id="rId10"/>
    <p:sldId id="353" r:id="rId11"/>
    <p:sldId id="355" r:id="rId12"/>
    <p:sldId id="352" r:id="rId13"/>
    <p:sldId id="354" r:id="rId14"/>
    <p:sldId id="357" r:id="rId15"/>
    <p:sldId id="342" r:id="rId16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26721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79" d="100"/>
          <a:sy n="79" d="100"/>
        </p:scale>
        <p:origin x="6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DC6DC576-EC7A-44B0-A6F5-9939BBB1F666}"/>
    <pc:docChg chg="modSld">
      <pc:chgData name="Tracy Quick" userId="37594dbb-0f3e-468d-aa8b-fcd105ec1e7b" providerId="ADAL" clId="{DC6DC576-EC7A-44B0-A6F5-9939BBB1F666}" dt="2021-12-15T04:52:38.604" v="64" actId="207"/>
      <pc:docMkLst>
        <pc:docMk/>
      </pc:docMkLst>
      <pc:sldChg chg="modSp">
        <pc:chgData name="Tracy Quick" userId="37594dbb-0f3e-468d-aa8b-fcd105ec1e7b" providerId="ADAL" clId="{DC6DC576-EC7A-44B0-A6F5-9939BBB1F666}" dt="2021-12-15T04:50:32.700" v="9" actId="207"/>
        <pc:sldMkLst>
          <pc:docMk/>
          <pc:sldMk cId="1302645510" sldId="306"/>
        </pc:sldMkLst>
        <pc:spChg chg="mod">
          <ac:chgData name="Tracy Quick" userId="37594dbb-0f3e-468d-aa8b-fcd105ec1e7b" providerId="ADAL" clId="{DC6DC576-EC7A-44B0-A6F5-9939BBB1F666}" dt="2021-12-15T04:50:32.700" v="9" actId="207"/>
          <ac:spMkLst>
            <pc:docMk/>
            <pc:sldMk cId="1302645510" sldId="306"/>
            <ac:spMk id="8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0:44.555" v="11" actId="207"/>
        <pc:sldMkLst>
          <pc:docMk/>
          <pc:sldMk cId="2583879940" sldId="339"/>
        </pc:sldMkLst>
        <pc:spChg chg="mod">
          <ac:chgData name="Tracy Quick" userId="37594dbb-0f3e-468d-aa8b-fcd105ec1e7b" providerId="ADAL" clId="{DC6DC576-EC7A-44B0-A6F5-9939BBB1F666}" dt="2021-12-15T04:50:42.740" v="10" actId="207"/>
          <ac:spMkLst>
            <pc:docMk/>
            <pc:sldMk cId="2583879940" sldId="339"/>
            <ac:spMk id="4" creationId="{00000000-0000-0000-0000-000000000000}"/>
          </ac:spMkLst>
        </pc:spChg>
        <pc:spChg chg="mod">
          <ac:chgData name="Tracy Quick" userId="37594dbb-0f3e-468d-aa8b-fcd105ec1e7b" providerId="ADAL" clId="{DC6DC576-EC7A-44B0-A6F5-9939BBB1F666}" dt="2021-12-15T04:50:44.555" v="11" actId="207"/>
          <ac:spMkLst>
            <pc:docMk/>
            <pc:sldMk cId="2583879940" sldId="339"/>
            <ac:spMk id="6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0:56.323" v="13" actId="207"/>
        <pc:sldMkLst>
          <pc:docMk/>
          <pc:sldMk cId="2391147025" sldId="340"/>
        </pc:sldMkLst>
        <pc:spChg chg="mod">
          <ac:chgData name="Tracy Quick" userId="37594dbb-0f3e-468d-aa8b-fcd105ec1e7b" providerId="ADAL" clId="{DC6DC576-EC7A-44B0-A6F5-9939BBB1F666}" dt="2021-12-15T04:50:56.323" v="13" actId="207"/>
          <ac:spMkLst>
            <pc:docMk/>
            <pc:sldMk cId="2391147025" sldId="340"/>
            <ac:spMk id="7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0:50.695" v="12" actId="207"/>
        <pc:sldMkLst>
          <pc:docMk/>
          <pc:sldMk cId="330697073" sldId="341"/>
        </pc:sldMkLst>
        <pc:spChg chg="mod">
          <ac:chgData name="Tracy Quick" userId="37594dbb-0f3e-468d-aa8b-fcd105ec1e7b" providerId="ADAL" clId="{DC6DC576-EC7A-44B0-A6F5-9939BBB1F666}" dt="2021-12-15T04:50:50.695" v="12" actId="207"/>
          <ac:spMkLst>
            <pc:docMk/>
            <pc:sldMk cId="330697073" sldId="341"/>
            <ac:spMk id="7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2:38.604" v="64" actId="207"/>
        <pc:sldMkLst>
          <pc:docMk/>
          <pc:sldMk cId="1131173380" sldId="342"/>
        </pc:sldMkLst>
        <pc:spChg chg="mod">
          <ac:chgData name="Tracy Quick" userId="37594dbb-0f3e-468d-aa8b-fcd105ec1e7b" providerId="ADAL" clId="{DC6DC576-EC7A-44B0-A6F5-9939BBB1F666}" dt="2021-12-15T04:52:21.734" v="59" actId="207"/>
          <ac:spMkLst>
            <pc:docMk/>
            <pc:sldMk cId="1131173380" sldId="342"/>
            <ac:spMk id="14" creationId="{00000000-0000-0000-0000-000000000000}"/>
          </ac:spMkLst>
        </pc:spChg>
        <pc:spChg chg="mod">
          <ac:chgData name="Tracy Quick" userId="37594dbb-0f3e-468d-aa8b-fcd105ec1e7b" providerId="ADAL" clId="{DC6DC576-EC7A-44B0-A6F5-9939BBB1F666}" dt="2021-12-15T04:52:31.623" v="63" actId="207"/>
          <ac:spMkLst>
            <pc:docMk/>
            <pc:sldMk cId="1131173380" sldId="342"/>
            <ac:spMk id="15" creationId="{00000000-0000-0000-0000-000000000000}"/>
          </ac:spMkLst>
        </pc:spChg>
        <pc:spChg chg="mod">
          <ac:chgData name="Tracy Quick" userId="37594dbb-0f3e-468d-aa8b-fcd105ec1e7b" providerId="ADAL" clId="{DC6DC576-EC7A-44B0-A6F5-9939BBB1F666}" dt="2021-12-15T04:52:38.604" v="64" actId="207"/>
          <ac:spMkLst>
            <pc:docMk/>
            <pc:sldMk cId="1131173380" sldId="342"/>
            <ac:spMk id="16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0:08.908" v="2" actId="207"/>
        <pc:sldMkLst>
          <pc:docMk/>
          <pc:sldMk cId="188290123" sldId="347"/>
        </pc:sldMkLst>
        <pc:spChg chg="mod">
          <ac:chgData name="Tracy Quick" userId="37594dbb-0f3e-468d-aa8b-fcd105ec1e7b" providerId="ADAL" clId="{DC6DC576-EC7A-44B0-A6F5-9939BBB1F666}" dt="2021-12-15T04:50:08.908" v="2" actId="207"/>
          <ac:spMkLst>
            <pc:docMk/>
            <pc:sldMk cId="188290123" sldId="347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0:20.140" v="6" actId="207"/>
        <pc:sldMkLst>
          <pc:docMk/>
          <pc:sldMk cId="1964089665" sldId="348"/>
        </pc:sldMkLst>
        <pc:spChg chg="mod">
          <ac:chgData name="Tracy Quick" userId="37594dbb-0f3e-468d-aa8b-fcd105ec1e7b" providerId="ADAL" clId="{DC6DC576-EC7A-44B0-A6F5-9939BBB1F666}" dt="2021-12-15T04:50:20.140" v="6" actId="207"/>
          <ac:spMkLst>
            <pc:docMk/>
            <pc:sldMk cId="1964089665" sldId="348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1:53.725" v="54" actId="207"/>
        <pc:sldMkLst>
          <pc:docMk/>
          <pc:sldMk cId="1101938725" sldId="352"/>
        </pc:sldMkLst>
        <pc:spChg chg="mod">
          <ac:chgData name="Tracy Quick" userId="37594dbb-0f3e-468d-aa8b-fcd105ec1e7b" providerId="ADAL" clId="{DC6DC576-EC7A-44B0-A6F5-9939BBB1F666}" dt="2021-12-15T04:51:49.857" v="53" actId="207"/>
          <ac:spMkLst>
            <pc:docMk/>
            <pc:sldMk cId="1101938725" sldId="352"/>
            <ac:spMk id="3" creationId="{00000000-0000-0000-0000-000000000000}"/>
          </ac:spMkLst>
        </pc:spChg>
        <pc:spChg chg="mod">
          <ac:chgData name="Tracy Quick" userId="37594dbb-0f3e-468d-aa8b-fcd105ec1e7b" providerId="ADAL" clId="{DC6DC576-EC7A-44B0-A6F5-9939BBB1F666}" dt="2021-12-15T04:51:53.725" v="54" actId="207"/>
          <ac:spMkLst>
            <pc:docMk/>
            <pc:sldMk cId="1101938725" sldId="352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1:10.397" v="16" actId="207"/>
        <pc:sldMkLst>
          <pc:docMk/>
          <pc:sldMk cId="3198855012" sldId="353"/>
        </pc:sldMkLst>
        <pc:spChg chg="mod">
          <ac:chgData name="Tracy Quick" userId="37594dbb-0f3e-468d-aa8b-fcd105ec1e7b" providerId="ADAL" clId="{DC6DC576-EC7A-44B0-A6F5-9939BBB1F666}" dt="2021-12-15T04:51:10.397" v="16" actId="207"/>
          <ac:spMkLst>
            <pc:docMk/>
            <pc:sldMk cId="3198855012" sldId="353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2:06.871" v="56" actId="207"/>
        <pc:sldMkLst>
          <pc:docMk/>
          <pc:sldMk cId="133176748" sldId="354"/>
        </pc:sldMkLst>
        <pc:spChg chg="mod">
          <ac:chgData name="Tracy Quick" userId="37594dbb-0f3e-468d-aa8b-fcd105ec1e7b" providerId="ADAL" clId="{DC6DC576-EC7A-44B0-A6F5-9939BBB1F666}" dt="2021-12-15T04:52:03.715" v="55" actId="207"/>
          <ac:spMkLst>
            <pc:docMk/>
            <pc:sldMk cId="133176748" sldId="354"/>
            <ac:spMk id="3" creationId="{00000000-0000-0000-0000-000000000000}"/>
          </ac:spMkLst>
        </pc:spChg>
        <pc:spChg chg="mod">
          <ac:chgData name="Tracy Quick" userId="37594dbb-0f3e-468d-aa8b-fcd105ec1e7b" providerId="ADAL" clId="{DC6DC576-EC7A-44B0-A6F5-9939BBB1F666}" dt="2021-12-15T04:52:06.871" v="56" actId="207"/>
          <ac:spMkLst>
            <pc:docMk/>
            <pc:sldMk cId="133176748" sldId="354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1:16.989" v="17" actId="207"/>
        <pc:sldMkLst>
          <pc:docMk/>
          <pc:sldMk cId="116743141" sldId="355"/>
        </pc:sldMkLst>
        <pc:spChg chg="mod">
          <ac:chgData name="Tracy Quick" userId="37594dbb-0f3e-468d-aa8b-fcd105ec1e7b" providerId="ADAL" clId="{DC6DC576-EC7A-44B0-A6F5-9939BBB1F666}" dt="2021-12-15T04:51:16.989" v="17" actId="207"/>
          <ac:spMkLst>
            <pc:docMk/>
            <pc:sldMk cId="116743141" sldId="355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1:06.262" v="15" actId="207"/>
        <pc:sldMkLst>
          <pc:docMk/>
          <pc:sldMk cId="2924609138" sldId="356"/>
        </pc:sldMkLst>
        <pc:spChg chg="mod">
          <ac:chgData name="Tracy Quick" userId="37594dbb-0f3e-468d-aa8b-fcd105ec1e7b" providerId="ADAL" clId="{DC6DC576-EC7A-44B0-A6F5-9939BBB1F666}" dt="2021-12-15T04:51:06.262" v="15" actId="207"/>
          <ac:spMkLst>
            <pc:docMk/>
            <pc:sldMk cId="2924609138" sldId="356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DC6DC576-EC7A-44B0-A6F5-9939BBB1F666}" dt="2021-12-15T04:52:12.940" v="57" actId="207"/>
        <pc:sldMkLst>
          <pc:docMk/>
          <pc:sldMk cId="3083783365" sldId="357"/>
        </pc:sldMkLst>
        <pc:spChg chg="mod">
          <ac:chgData name="Tracy Quick" userId="37594dbb-0f3e-468d-aa8b-fcd105ec1e7b" providerId="ADAL" clId="{DC6DC576-EC7A-44B0-A6F5-9939BBB1F666}" dt="2021-12-15T04:52:12.940" v="57" actId="207"/>
          <ac:spMkLst>
            <pc:docMk/>
            <pc:sldMk cId="3083783365" sldId="357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3A12B-EF4D-4BBD-842F-C7E4B31F0DE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81F787B-BA81-4845-8F06-A475950C659B}">
      <dgm:prSet phldrT="[Text]"/>
      <dgm:spPr/>
      <dgm:t>
        <a:bodyPr/>
        <a:lstStyle/>
        <a:p>
          <a:r>
            <a:rPr lang="en-AU" dirty="0"/>
            <a:t>Supports reuse by</a:t>
          </a:r>
        </a:p>
      </dgm:t>
    </dgm:pt>
    <dgm:pt modelId="{26A2DACB-C732-47E8-B370-657A4B5F9928}" type="parTrans" cxnId="{EDB1BCEB-9596-406E-B7F9-9EC3F3F42D52}">
      <dgm:prSet/>
      <dgm:spPr/>
      <dgm:t>
        <a:bodyPr/>
        <a:lstStyle/>
        <a:p>
          <a:endParaRPr lang="en-AU"/>
        </a:p>
      </dgm:t>
    </dgm:pt>
    <dgm:pt modelId="{A0F09D33-C123-4724-B994-6C3702A4F941}" type="sibTrans" cxnId="{EDB1BCEB-9596-406E-B7F9-9EC3F3F42D52}">
      <dgm:prSet/>
      <dgm:spPr/>
      <dgm:t>
        <a:bodyPr/>
        <a:lstStyle/>
        <a:p>
          <a:endParaRPr lang="en-AU"/>
        </a:p>
      </dgm:t>
    </dgm:pt>
    <dgm:pt modelId="{DFB1277A-79E9-4EB0-BB89-F31381733A22}">
      <dgm:prSet phldrT="[Text]"/>
      <dgm:spPr/>
      <dgm:t>
        <a:bodyPr/>
        <a:lstStyle/>
        <a:p>
          <a:r>
            <a:rPr lang="en-US" altLang="en-US" dirty="0"/>
            <a:t>Hiding the implementation (and data) from the client (calling class)</a:t>
          </a:r>
          <a:endParaRPr lang="en-AU" dirty="0"/>
        </a:p>
      </dgm:t>
    </dgm:pt>
    <dgm:pt modelId="{7CD76754-FC61-495F-A62C-32A958913B3D}" type="parTrans" cxnId="{FEAB603A-A8BD-4211-8598-D00951AE40B7}">
      <dgm:prSet/>
      <dgm:spPr/>
      <dgm:t>
        <a:bodyPr/>
        <a:lstStyle/>
        <a:p>
          <a:endParaRPr lang="en-AU"/>
        </a:p>
      </dgm:t>
    </dgm:pt>
    <dgm:pt modelId="{F9094643-8910-4E31-8794-E40777124B9C}" type="sibTrans" cxnId="{FEAB603A-A8BD-4211-8598-D00951AE40B7}">
      <dgm:prSet/>
      <dgm:spPr/>
      <dgm:t>
        <a:bodyPr/>
        <a:lstStyle/>
        <a:p>
          <a:endParaRPr lang="en-AU"/>
        </a:p>
      </dgm:t>
    </dgm:pt>
    <dgm:pt modelId="{D26F3EDD-41A3-4D81-9686-4D112D3A163D}">
      <dgm:prSet/>
      <dgm:spPr/>
      <dgm:t>
        <a:bodyPr/>
        <a:lstStyle/>
        <a:p>
          <a:r>
            <a:rPr lang="en-US" altLang="en-US" dirty="0"/>
            <a:t>Exporting just the class </a:t>
          </a:r>
          <a:r>
            <a:rPr lang="en-US" altLang="en-US" dirty="0" err="1"/>
            <a:t>behaviour</a:t>
          </a:r>
          <a:r>
            <a:rPr lang="en-US" altLang="en-US" dirty="0"/>
            <a:t> (as few methods as possible) for client classes to use</a:t>
          </a:r>
        </a:p>
      </dgm:t>
    </dgm:pt>
    <dgm:pt modelId="{3C9196BE-75E0-4A7E-BA3C-D9110C0E16A5}" type="parTrans" cxnId="{3DD2A901-4CC6-4A33-A23D-35B43960FB2E}">
      <dgm:prSet/>
      <dgm:spPr/>
      <dgm:t>
        <a:bodyPr/>
        <a:lstStyle/>
        <a:p>
          <a:endParaRPr lang="en-AU"/>
        </a:p>
      </dgm:t>
    </dgm:pt>
    <dgm:pt modelId="{06553619-3164-4F28-8C76-917A33C3E717}" type="sibTrans" cxnId="{3DD2A901-4CC6-4A33-A23D-35B43960FB2E}">
      <dgm:prSet/>
      <dgm:spPr/>
      <dgm:t>
        <a:bodyPr/>
        <a:lstStyle/>
        <a:p>
          <a:endParaRPr lang="en-AU"/>
        </a:p>
      </dgm:t>
    </dgm:pt>
    <dgm:pt modelId="{9C066136-8946-4531-A59A-01DAEEF329F6}" type="pres">
      <dgm:prSet presAssocID="{71A3A12B-EF4D-4BBD-842F-C7E4B31F0DE1}" presName="Name0" presStyleCnt="0">
        <dgm:presLayoutVars>
          <dgm:dir/>
          <dgm:animLvl val="lvl"/>
          <dgm:resizeHandles/>
        </dgm:presLayoutVars>
      </dgm:prSet>
      <dgm:spPr/>
    </dgm:pt>
    <dgm:pt modelId="{86F8D8C8-CC9D-4763-AC82-01B5234D1864}" type="pres">
      <dgm:prSet presAssocID="{A81F787B-BA81-4845-8F06-A475950C659B}" presName="linNode" presStyleCnt="0"/>
      <dgm:spPr/>
    </dgm:pt>
    <dgm:pt modelId="{2516503E-B94B-494C-9A24-5CDCB7CA4455}" type="pres">
      <dgm:prSet presAssocID="{A81F787B-BA81-4845-8F06-A475950C659B}" presName="parentShp" presStyleLbl="node1" presStyleIdx="0" presStyleCnt="1">
        <dgm:presLayoutVars>
          <dgm:bulletEnabled val="1"/>
        </dgm:presLayoutVars>
      </dgm:prSet>
      <dgm:spPr/>
    </dgm:pt>
    <dgm:pt modelId="{464A5A11-2490-4590-9C41-8D5D1734B67C}" type="pres">
      <dgm:prSet presAssocID="{A81F787B-BA81-4845-8F06-A475950C659B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3DD2A901-4CC6-4A33-A23D-35B43960FB2E}" srcId="{A81F787B-BA81-4845-8F06-A475950C659B}" destId="{D26F3EDD-41A3-4D81-9686-4D112D3A163D}" srcOrd="1" destOrd="0" parTransId="{3C9196BE-75E0-4A7E-BA3C-D9110C0E16A5}" sibTransId="{06553619-3164-4F28-8C76-917A33C3E717}"/>
    <dgm:cxn modelId="{45AFC206-00A3-4B67-8B2A-D1EECBC20A8F}" type="presOf" srcId="{71A3A12B-EF4D-4BBD-842F-C7E4B31F0DE1}" destId="{9C066136-8946-4531-A59A-01DAEEF329F6}" srcOrd="0" destOrd="0" presId="urn:microsoft.com/office/officeart/2005/8/layout/vList6"/>
    <dgm:cxn modelId="{FEAB603A-A8BD-4211-8598-D00951AE40B7}" srcId="{A81F787B-BA81-4845-8F06-A475950C659B}" destId="{DFB1277A-79E9-4EB0-BB89-F31381733A22}" srcOrd="0" destOrd="0" parTransId="{7CD76754-FC61-495F-A62C-32A958913B3D}" sibTransId="{F9094643-8910-4E31-8794-E40777124B9C}"/>
    <dgm:cxn modelId="{CEC33367-5344-4724-81B8-6208CE73EB60}" type="presOf" srcId="{D26F3EDD-41A3-4D81-9686-4D112D3A163D}" destId="{464A5A11-2490-4590-9C41-8D5D1734B67C}" srcOrd="0" destOrd="1" presId="urn:microsoft.com/office/officeart/2005/8/layout/vList6"/>
    <dgm:cxn modelId="{C0F76CE3-46B1-4C78-8842-59A0ED946552}" type="presOf" srcId="{A81F787B-BA81-4845-8F06-A475950C659B}" destId="{2516503E-B94B-494C-9A24-5CDCB7CA4455}" srcOrd="0" destOrd="0" presId="urn:microsoft.com/office/officeart/2005/8/layout/vList6"/>
    <dgm:cxn modelId="{EDB1BCEB-9596-406E-B7F9-9EC3F3F42D52}" srcId="{71A3A12B-EF4D-4BBD-842F-C7E4B31F0DE1}" destId="{A81F787B-BA81-4845-8F06-A475950C659B}" srcOrd="0" destOrd="0" parTransId="{26A2DACB-C732-47E8-B370-657A4B5F9928}" sibTransId="{A0F09D33-C123-4724-B994-6C3702A4F941}"/>
    <dgm:cxn modelId="{DE0F80FA-4ECD-4E23-9C26-0BD8A85C5B0D}" type="presOf" srcId="{DFB1277A-79E9-4EB0-BB89-F31381733A22}" destId="{464A5A11-2490-4590-9C41-8D5D1734B67C}" srcOrd="0" destOrd="0" presId="urn:microsoft.com/office/officeart/2005/8/layout/vList6"/>
    <dgm:cxn modelId="{8CA6478C-A1E3-48F5-9DD6-303E97E7AEC0}" type="presParOf" srcId="{9C066136-8946-4531-A59A-01DAEEF329F6}" destId="{86F8D8C8-CC9D-4763-AC82-01B5234D1864}" srcOrd="0" destOrd="0" presId="urn:microsoft.com/office/officeart/2005/8/layout/vList6"/>
    <dgm:cxn modelId="{B98E4107-A4E4-4870-BED7-8739A3944A9B}" type="presParOf" srcId="{86F8D8C8-CC9D-4763-AC82-01B5234D1864}" destId="{2516503E-B94B-494C-9A24-5CDCB7CA4455}" srcOrd="0" destOrd="0" presId="urn:microsoft.com/office/officeart/2005/8/layout/vList6"/>
    <dgm:cxn modelId="{3FA35335-ED99-4CFD-AC96-847C46B03604}" type="presParOf" srcId="{86F8D8C8-CC9D-4763-AC82-01B5234D1864}" destId="{464A5A11-2490-4590-9C41-8D5D1734B67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A5A11-2490-4590-9C41-8D5D1734B67C}">
      <dsp:nvSpPr>
        <dsp:cNvPr id="0" name=""/>
        <dsp:cNvSpPr/>
      </dsp:nvSpPr>
      <dsp:spPr>
        <a:xfrm>
          <a:off x="3190846" y="0"/>
          <a:ext cx="4786269" cy="31204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300" kern="1200" dirty="0"/>
            <a:t>Hiding the implementation (and data) from the client (calling class)</a:t>
          </a:r>
          <a:endParaRPr lang="en-A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300" kern="1200" dirty="0"/>
            <a:t>Exporting just the class </a:t>
          </a:r>
          <a:r>
            <a:rPr lang="en-US" altLang="en-US" sz="2300" kern="1200" dirty="0" err="1"/>
            <a:t>behaviour</a:t>
          </a:r>
          <a:r>
            <a:rPr lang="en-US" altLang="en-US" sz="2300" kern="1200" dirty="0"/>
            <a:t> (as few methods as possible) for client classes to use</a:t>
          </a:r>
        </a:p>
      </dsp:txBody>
      <dsp:txXfrm>
        <a:off x="3190846" y="390051"/>
        <a:ext cx="3616116" cy="2340306"/>
      </dsp:txXfrm>
    </dsp:sp>
    <dsp:sp modelId="{2516503E-B94B-494C-9A24-5CDCB7CA4455}">
      <dsp:nvSpPr>
        <dsp:cNvPr id="0" name=""/>
        <dsp:cNvSpPr/>
      </dsp:nvSpPr>
      <dsp:spPr>
        <a:xfrm>
          <a:off x="0" y="0"/>
          <a:ext cx="3190846" cy="31204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300" kern="1200" dirty="0"/>
            <a:t>Supports reuse by</a:t>
          </a:r>
        </a:p>
      </dsp:txBody>
      <dsp:txXfrm>
        <a:off x="152326" y="152326"/>
        <a:ext cx="2886194" cy="2815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15/12/2021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593">
              <a:defRPr/>
            </a:pPr>
            <a:r>
              <a:rPr lang="en-AU" altLang="en-US" dirty="0"/>
              <a:t>Length and width values for the object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8C614-F8AF-4649-A591-B73BEFC3F4C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2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6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65131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711239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52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9" r:id="rId3"/>
    <p:sldLayoutId id="2147483690" r:id="rId4"/>
    <p:sldLayoutId id="2147483691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OO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187355"/>
            <a:ext cx="5314239" cy="5547815"/>
          </a:xfrm>
        </p:spPr>
        <p:txBody>
          <a:bodyPr/>
          <a:lstStyle/>
          <a:p>
            <a:pPr marL="341313" indent="-341313" defTabSz="449263"/>
            <a:r>
              <a:rPr lang="en-AU" altLang="en-US" dirty="0"/>
              <a:t>Place the code in a set of small methods. </a:t>
            </a:r>
          </a:p>
          <a:p>
            <a:pPr marL="741363" lvl="1" indent="-284163" defTabSz="449263"/>
            <a:r>
              <a:rPr lang="en-AU" altLang="en-US" dirty="0"/>
              <a:t>Methods should be less than 8 lines of code</a:t>
            </a:r>
          </a:p>
          <a:p>
            <a:pPr marL="341313" indent="-341313" defTabSz="449263"/>
            <a:r>
              <a:rPr lang="en-AU" altLang="en-US" dirty="0"/>
              <a:t>Methods should do one </a:t>
            </a:r>
            <a:r>
              <a:rPr lang="en-AU" altLang="en-US" u="sng" dirty="0"/>
              <a:t>single</a:t>
            </a:r>
            <a:r>
              <a:rPr lang="en-AU" altLang="en-US" dirty="0"/>
              <a:t> thing only</a:t>
            </a:r>
          </a:p>
          <a:p>
            <a:pPr marL="341313" indent="-341313" defTabSz="449263"/>
            <a:r>
              <a:rPr lang="en-AU" altLang="en-US" dirty="0"/>
              <a:t>Place the methods and data in a set of classes. </a:t>
            </a:r>
          </a:p>
          <a:p>
            <a:pPr marL="341313" indent="-341313" defTabSz="449263"/>
            <a:r>
              <a:rPr lang="en-AU" altLang="en-US" dirty="0"/>
              <a:t>Hide the data and as many methods as possible. Make attributes &amp; methods </a:t>
            </a:r>
            <a:r>
              <a:rPr lang="en-AU" altLang="en-US" dirty="0">
                <a:solidFill>
                  <a:srgbClr val="0000FF"/>
                </a:solidFill>
              </a:rPr>
              <a:t>private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27" y="1624083"/>
            <a:ext cx="2883137" cy="28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9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Rule: Never Repeat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indent="-341313" algn="l" defTabSz="449263"/>
            <a:r>
              <a:rPr lang="en-US" altLang="en-US" dirty="0">
                <a:solidFill>
                  <a:srgbClr val="0000FF"/>
                </a:solidFill>
              </a:rPr>
              <a:t>Code should never be duplicated</a:t>
            </a:r>
          </a:p>
          <a:p>
            <a:pPr marL="741363" lvl="1" indent="-284163" defTabSz="449263"/>
            <a:r>
              <a:rPr lang="en-US" altLang="en-US" dirty="0"/>
              <a:t>Create a re-useable method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1" y="2828262"/>
            <a:ext cx="4783540" cy="3511652"/>
          </a:xfrm>
        </p:spPr>
        <p:txBody>
          <a:bodyPr/>
          <a:lstStyle/>
          <a:p>
            <a:pPr marL="341313" indent="-341313" defTabSz="449263"/>
            <a:r>
              <a:rPr lang="en-US" altLang="en-US" dirty="0"/>
              <a:t>Repeated code causes</a:t>
            </a:r>
          </a:p>
          <a:p>
            <a:pPr marL="741363" lvl="1" indent="-284163" defTabSz="449263"/>
            <a:r>
              <a:rPr lang="en-US" altLang="en-US" dirty="0"/>
              <a:t>Integrity issues</a:t>
            </a:r>
          </a:p>
          <a:p>
            <a:pPr marL="741363" lvl="1" indent="-284163" defTabSz="449263"/>
            <a:r>
              <a:rPr lang="en-US" altLang="en-US" dirty="0"/>
              <a:t>Maintenance issues</a:t>
            </a:r>
          </a:p>
          <a:p>
            <a:pPr marL="741363" lvl="1" indent="-284163" defTabSz="449263"/>
            <a:r>
              <a:rPr lang="en-US" altLang="en-US" dirty="0"/>
              <a:t>BUGS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46" y="4575497"/>
            <a:ext cx="2846495" cy="1707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41" y="1345348"/>
            <a:ext cx="2857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5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Rule: Minimal Use of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Static members break class encapsulation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1" y="2388359"/>
            <a:ext cx="5829300" cy="3807726"/>
          </a:xfrm>
        </p:spPr>
        <p:txBody>
          <a:bodyPr>
            <a:normAutofit/>
          </a:bodyPr>
          <a:lstStyle/>
          <a:p>
            <a:r>
              <a:rPr lang="en-US" altLang="en-US" dirty="0"/>
              <a:t>A static attribute or method is visible within the whole system.</a:t>
            </a:r>
          </a:p>
          <a:p>
            <a:r>
              <a:rPr lang="en-US" altLang="en-US" dirty="0"/>
              <a:t>Static attributes and methods are almost always a bad idea. </a:t>
            </a:r>
          </a:p>
          <a:p>
            <a:r>
              <a:rPr lang="en-US" altLang="en-US" dirty="0"/>
              <a:t>Very few Java library classes have a static member (attribute or method) because it is a bad idea</a:t>
            </a:r>
          </a:p>
          <a:p>
            <a:r>
              <a:rPr lang="en-US" altLang="en-US" dirty="0"/>
              <a:t>Only use </a:t>
            </a:r>
            <a:r>
              <a:rPr lang="en-US" altLang="en-US" b="1" dirty="0"/>
              <a:t>static </a:t>
            </a:r>
            <a:r>
              <a:rPr lang="en-US" altLang="en-US" dirty="0"/>
              <a:t>if there is </a:t>
            </a:r>
            <a:r>
              <a:rPr lang="en-US" altLang="en-US" u="sng" dirty="0">
                <a:solidFill>
                  <a:srgbClr val="00BEE0"/>
                </a:solidFill>
              </a:rPr>
              <a:t>no</a:t>
            </a:r>
            <a:r>
              <a:rPr lang="en-US" altLang="en-US" dirty="0">
                <a:solidFill>
                  <a:srgbClr val="00BEE0"/>
                </a:solidFill>
              </a:rPr>
              <a:t> </a:t>
            </a:r>
            <a:r>
              <a:rPr lang="en-US" altLang="en-US" dirty="0"/>
              <a:t>other reasonable choice.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27" y="2388359"/>
            <a:ext cx="2857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28299" y="3242189"/>
            <a:ext cx="6469038" cy="715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1313" indent="-341313" algn="l" defTabSz="449263"/>
            <a:r>
              <a:rPr lang="en-US" altLang="en-US" u="sng" dirty="0">
                <a:solidFill>
                  <a:srgbClr val="0000FF"/>
                </a:solidFill>
              </a:rPr>
              <a:t>Static</a:t>
            </a:r>
            <a:r>
              <a:rPr lang="en-US" altLang="en-US" dirty="0">
                <a:solidFill>
                  <a:srgbClr val="0000FF"/>
                </a:solidFill>
              </a:rPr>
              <a:t> means does not change per object (instance of a class)</a:t>
            </a:r>
          </a:p>
          <a:p>
            <a:pPr marL="341313" indent="-341313" algn="l" defTabSz="449263"/>
            <a:r>
              <a:rPr lang="en-US" altLang="en-US" dirty="0">
                <a:solidFill>
                  <a:srgbClr val="0000FF"/>
                </a:solidFill>
              </a:rPr>
              <a:t>A Static attribute </a:t>
            </a:r>
            <a:r>
              <a:rPr lang="en-US" altLang="en-US" dirty="0">
                <a:solidFill>
                  <a:srgbClr val="FF0000"/>
                </a:solidFill>
              </a:rPr>
              <a:t>does not</a:t>
            </a:r>
            <a:r>
              <a:rPr lang="en-US" altLang="en-US" dirty="0">
                <a:solidFill>
                  <a:srgbClr val="0000FF"/>
                </a:solidFill>
              </a:rPr>
              <a:t> belong to the object, it can be called without an object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357349"/>
            <a:ext cx="8229600" cy="2947917"/>
          </a:xfrm>
        </p:spPr>
        <p:txBody>
          <a:bodyPr>
            <a:normAutofit/>
          </a:bodyPr>
          <a:lstStyle/>
          <a:p>
            <a:pPr marL="457200" lvl="1" indent="0" defTabSz="449263"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public static double PI = 3.141592654; </a:t>
            </a:r>
          </a:p>
          <a:p>
            <a:pPr marL="914400" lvl="2" indent="0" defTabSz="449263">
              <a:buNone/>
            </a:pPr>
            <a:endParaRPr lang="en-US" altLang="en-US" dirty="0"/>
          </a:p>
          <a:p>
            <a:pPr marL="514350" lvl="1" indent="0" defTabSz="449263">
              <a:buNone/>
            </a:pPr>
            <a:r>
              <a:rPr lang="en-US" altLang="en-US" dirty="0"/>
              <a:t>PI is a static constant defined in the Math class (in Java API)</a:t>
            </a:r>
          </a:p>
          <a:p>
            <a:pPr marL="514350" lvl="1" indent="0" defTabSz="449263">
              <a:buNone/>
            </a:pPr>
            <a:endParaRPr lang="en-US" altLang="en-US" dirty="0"/>
          </a:p>
          <a:p>
            <a:pPr marL="741363" lvl="1" indent="-284163" defTabSz="449263"/>
            <a:r>
              <a:rPr lang="en-US" altLang="en-US" dirty="0" err="1">
                <a:solidFill>
                  <a:srgbClr val="0000FF"/>
                </a:solidFill>
              </a:rPr>
              <a:t>Math.PI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is an example of a static attribute, we call the Class then the attribute name, we do not need an object of the Math class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193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23833" y="2934269"/>
            <a:ext cx="6400800" cy="955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A Static method does not use any data that belongs to an object.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128352"/>
            <a:ext cx="8331958" cy="2671947"/>
          </a:xfrm>
        </p:spPr>
        <p:txBody>
          <a:bodyPr/>
          <a:lstStyle/>
          <a:p>
            <a:pPr marL="0" indent="0" defTabSz="449263"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chemeClr val="bg1"/>
                </a:solidFill>
              </a:rPr>
              <a:t>public static double pow(double a, double b) {…}</a:t>
            </a:r>
          </a:p>
          <a:p>
            <a:pPr marL="341313" indent="-341313" defTabSz="449263"/>
            <a:endParaRPr lang="en-US" altLang="en-US" dirty="0"/>
          </a:p>
          <a:p>
            <a:pPr marL="341313" indent="-341313" defTabSz="449263"/>
            <a:endParaRPr lang="en-US" altLang="en-US" dirty="0">
              <a:solidFill>
                <a:srgbClr val="FF6600"/>
              </a:solidFill>
            </a:endParaRPr>
          </a:p>
          <a:p>
            <a:pPr marL="341313" indent="-341313" defTabSz="449263"/>
            <a:r>
              <a:rPr lang="en-US" altLang="en-US" dirty="0" err="1">
                <a:solidFill>
                  <a:srgbClr val="0000FF"/>
                </a:solidFill>
              </a:rPr>
              <a:t>Math.pow</a:t>
            </a:r>
            <a:r>
              <a:rPr lang="en-US" altLang="en-US" dirty="0">
                <a:solidFill>
                  <a:srgbClr val="0000FF"/>
                </a:solidFill>
              </a:rPr>
              <a:t>() </a:t>
            </a:r>
            <a:r>
              <a:rPr lang="en-US" altLang="en-US" dirty="0"/>
              <a:t>is an example of a static method, we call the Class then the method name, we do not need an object of the Math class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17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65278" y="1337481"/>
            <a:ext cx="5295331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public static void main()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50878"/>
            <a:ext cx="8229600" cy="1777383"/>
          </a:xfrm>
        </p:spPr>
        <p:txBody>
          <a:bodyPr/>
          <a:lstStyle/>
          <a:p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public static void main(String[] </a:t>
            </a:r>
            <a:r>
              <a:rPr lang="en-US" altLang="en-US" dirty="0" err="1">
                <a:solidFill>
                  <a:schemeClr val="bg1"/>
                </a:solidFill>
              </a:rPr>
              <a:t>args</a:t>
            </a:r>
            <a:r>
              <a:rPr lang="en-US" altLang="en-US" dirty="0">
                <a:solidFill>
                  <a:schemeClr val="bg1"/>
                </a:solidFill>
              </a:rPr>
              <a:t>) </a:t>
            </a:r>
          </a:p>
          <a:p>
            <a:endParaRPr lang="en-US" altLang="en-US" dirty="0">
              <a:solidFill>
                <a:srgbClr val="FF6600"/>
              </a:solidFill>
            </a:endParaRPr>
          </a:p>
          <a:p>
            <a:r>
              <a:rPr lang="en-US" altLang="en-US" dirty="0">
                <a:solidFill>
                  <a:srgbClr val="0000FF"/>
                </a:solidFill>
              </a:rPr>
              <a:t>is the entry point for an application (executable).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152632"/>
            <a:ext cx="8229600" cy="3187281"/>
          </a:xfrm>
        </p:spPr>
        <p:txBody>
          <a:bodyPr/>
          <a:lstStyle/>
          <a:p>
            <a:r>
              <a:rPr lang="en-US" altLang="en-US" dirty="0"/>
              <a:t>If you need it, then make it the only static member in the whole system (if you can).</a:t>
            </a:r>
          </a:p>
          <a:p>
            <a:endParaRPr lang="en-US" altLang="en-US" dirty="0"/>
          </a:p>
          <a:p>
            <a:r>
              <a:rPr lang="en-US" altLang="en-US" dirty="0"/>
              <a:t>We will not use this until we start GUI</a:t>
            </a:r>
          </a:p>
        </p:txBody>
      </p:sp>
    </p:spTree>
    <p:extLst>
      <p:ext uri="{BB962C8B-B14F-4D97-AF65-F5344CB8AC3E}">
        <p14:creationId xmlns:p14="http://schemas.microsoft.com/office/powerpoint/2010/main" val="308378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3707" y="2906973"/>
            <a:ext cx="3889612" cy="105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toString</a:t>
            </a:r>
            <a:r>
              <a:rPr lang="en-AU" dirty="0"/>
              <a:t>()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1105576"/>
            <a:ext cx="8229600" cy="12996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The method:  </a:t>
            </a:r>
            <a:r>
              <a:rPr lang="en-US" altLang="en-US" dirty="0">
                <a:solidFill>
                  <a:schemeClr val="tx1"/>
                </a:solidFill>
              </a:rPr>
              <a:t>public String </a:t>
            </a:r>
            <a:r>
              <a:rPr lang="en-US" altLang="en-US" dirty="0" err="1">
                <a:solidFill>
                  <a:schemeClr val="tx1"/>
                </a:solidFill>
              </a:rPr>
              <a:t>toString</a:t>
            </a:r>
            <a:r>
              <a:rPr lang="en-US" alt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Should be added to your classes. Use it to return the values of the attributes of a class as a String</a:t>
            </a:r>
          </a:p>
          <a:p>
            <a:endParaRPr lang="en-A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57200" y="2405180"/>
            <a:ext cx="8229600" cy="320404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This removes the need to use  		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857250" lvl="2" indent="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Integer.toString</a:t>
            </a:r>
            <a:r>
              <a:rPr lang="en-US" altLang="en-US" dirty="0">
                <a:solidFill>
                  <a:schemeClr val="bg1"/>
                </a:solidFill>
              </a:rPr>
              <a:t>(height); or </a:t>
            </a:r>
          </a:p>
          <a:p>
            <a:pPr marL="857250" lvl="2" indent="0"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Double.toString</a:t>
            </a:r>
            <a:r>
              <a:rPr lang="en-US" altLang="en-US" dirty="0">
                <a:solidFill>
                  <a:schemeClr val="bg1"/>
                </a:solidFill>
              </a:rPr>
              <a:t>(height);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0000FF"/>
                </a:solidFill>
              </a:rPr>
              <a:t>Note:</a:t>
            </a:r>
            <a:r>
              <a:rPr lang="en-US" altLang="en-US" sz="2800" dirty="0">
                <a:solidFill>
                  <a:srgbClr val="00BEE0"/>
                </a:solidFill>
              </a:rPr>
              <a:t>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&amp; double can be easily converted to a String by using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String result = “”+height;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Where height is an </a:t>
            </a:r>
            <a:r>
              <a:rPr lang="en-US" altLang="en-US" dirty="0" err="1">
                <a:solidFill>
                  <a:srgbClr val="0000FF"/>
                </a:solidFill>
              </a:rPr>
              <a:t>int</a:t>
            </a:r>
            <a:r>
              <a:rPr lang="en-US" altLang="en-US" dirty="0">
                <a:solidFill>
                  <a:srgbClr val="F26721"/>
                </a:solidFill>
              </a:rPr>
              <a:t> </a:t>
            </a:r>
            <a:r>
              <a:rPr lang="en-US" altLang="en-US" dirty="0"/>
              <a:t>or a </a:t>
            </a:r>
            <a:r>
              <a:rPr lang="en-US" altLang="en-US" dirty="0">
                <a:solidFill>
                  <a:srgbClr val="0000FF"/>
                </a:solidFill>
              </a:rPr>
              <a:t>double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018" y="5854890"/>
            <a:ext cx="855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</a:rPr>
              <a:t>What would the </a:t>
            </a:r>
            <a:r>
              <a:rPr lang="en-AU" sz="2400" b="1" dirty="0" err="1">
                <a:solidFill>
                  <a:srgbClr val="0000FF"/>
                </a:solidFill>
              </a:rPr>
              <a:t>toString</a:t>
            </a:r>
            <a:r>
              <a:rPr lang="en-AU" sz="2400" b="1" dirty="0">
                <a:solidFill>
                  <a:srgbClr val="0000FF"/>
                </a:solidFill>
              </a:rPr>
              <a:t>() method return for the Rectangle class?</a:t>
            </a:r>
          </a:p>
        </p:txBody>
      </p:sp>
    </p:spTree>
    <p:extLst>
      <p:ext uri="{BB962C8B-B14F-4D97-AF65-F5344CB8AC3E}">
        <p14:creationId xmlns:p14="http://schemas.microsoft.com/office/powerpoint/2010/main" val="113117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Encapsulation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2263" y="5063319"/>
            <a:ext cx="8154537" cy="1303891"/>
          </a:xfrm>
        </p:spPr>
        <p:txBody>
          <a:bodyPr/>
          <a:lstStyle/>
          <a:p>
            <a:r>
              <a:rPr lang="en-AU" altLang="en-US" dirty="0"/>
              <a:t>This creates a system with </a:t>
            </a:r>
            <a:r>
              <a:rPr lang="en-AU" altLang="en-US" dirty="0">
                <a:solidFill>
                  <a:srgbClr val="0000FF"/>
                </a:solidFill>
              </a:rPr>
              <a:t>high cohesion </a:t>
            </a:r>
            <a:r>
              <a:rPr lang="en-AU" altLang="en-US" dirty="0"/>
              <a:t>(the code lives with the data) and</a:t>
            </a:r>
            <a:r>
              <a:rPr lang="en-AU" altLang="en-US" dirty="0">
                <a:solidFill>
                  <a:srgbClr val="F26721"/>
                </a:solidFill>
              </a:rPr>
              <a:t> </a:t>
            </a:r>
            <a:r>
              <a:rPr lang="en-AU" altLang="en-US" dirty="0">
                <a:solidFill>
                  <a:srgbClr val="0000FF"/>
                </a:solidFill>
              </a:rPr>
              <a:t>low coupling </a:t>
            </a:r>
            <a:r>
              <a:rPr lang="en-AU" altLang="en-US" dirty="0"/>
              <a:t>(little data is passed between classes); that is, a set of </a:t>
            </a:r>
            <a:r>
              <a:rPr lang="en-AU" altLang="en-US" dirty="0">
                <a:solidFill>
                  <a:srgbClr val="0000FF"/>
                </a:solidFill>
              </a:rPr>
              <a:t>reusable</a:t>
            </a:r>
            <a:r>
              <a:rPr lang="en-AU" altLang="en-US" dirty="0">
                <a:solidFill>
                  <a:srgbClr val="F26721"/>
                </a:solidFill>
              </a:rPr>
              <a:t> </a:t>
            </a:r>
            <a:r>
              <a:rPr lang="en-AU" altLang="en-US" dirty="0"/>
              <a:t>classes.</a:t>
            </a:r>
            <a:endParaRPr lang="en-US" altLang="en-US" dirty="0"/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57200" y="1397000"/>
          <a:ext cx="7977116" cy="3120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OO Design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3426" y="1093716"/>
            <a:ext cx="6066431" cy="56619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An attribute should be </a:t>
            </a:r>
            <a:r>
              <a:rPr lang="en-US" altLang="en-US" dirty="0">
                <a:solidFill>
                  <a:srgbClr val="0000FF"/>
                </a:solidFill>
              </a:rPr>
              <a:t>private</a:t>
            </a:r>
            <a:r>
              <a:rPr lang="en-US" altLang="en-US" dirty="0"/>
              <a:t>, to enforce class encapsulation.</a:t>
            </a:r>
          </a:p>
          <a:p>
            <a:r>
              <a:rPr lang="en-US" altLang="en-US" dirty="0" err="1"/>
              <a:t>Initialise</a:t>
            </a:r>
            <a:r>
              <a:rPr lang="en-US" altLang="en-US" dirty="0"/>
              <a:t> an attribute in the declaration if possible, example</a:t>
            </a:r>
          </a:p>
          <a:p>
            <a:pPr lvl="1"/>
            <a:r>
              <a:rPr lang="en-US" altLang="en-US" dirty="0"/>
              <a:t>private double balance = 0;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Use as few attributes as possible.</a:t>
            </a:r>
          </a:p>
          <a:p>
            <a:pPr lvl="1"/>
            <a:r>
              <a:rPr lang="en-US" altLang="en-US" dirty="0"/>
              <a:t>Use local variables if you can</a:t>
            </a:r>
          </a:p>
          <a:p>
            <a:pPr lvl="1"/>
            <a:r>
              <a:rPr lang="en-US" altLang="en-US" dirty="0"/>
              <a:t>names should be clear, simple, and descriptive.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Literals are bad; use a constant.</a:t>
            </a:r>
          </a:p>
          <a:p>
            <a:pPr lvl="1"/>
            <a:r>
              <a:rPr lang="en-US" altLang="en-US" dirty="0"/>
              <a:t>private final </a:t>
            </a:r>
            <a:r>
              <a:rPr lang="en-US" altLang="en-US" dirty="0" err="1"/>
              <a:t>int</a:t>
            </a:r>
            <a:r>
              <a:rPr lang="en-US" altLang="en-US" dirty="0"/>
              <a:t> DAYS_IN_YEAR = 365; not a naked value in code, example,                if (days &lt; 365) should be </a:t>
            </a:r>
          </a:p>
          <a:p>
            <a:pPr marL="457200" lvl="1" indent="0"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0000FF"/>
                </a:solidFill>
              </a:rPr>
              <a:t>if (days &lt; DAYS_IN_YEAR)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80" y="2351255"/>
            <a:ext cx="2857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8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41946" y="4926842"/>
            <a:ext cx="6632811" cy="1023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1241946" y="3084394"/>
            <a:ext cx="6632812" cy="83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Accessors and </a:t>
            </a:r>
            <a:r>
              <a:rPr lang="en-AU" dirty="0" err="1"/>
              <a:t>Mutators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091929"/>
            <a:ext cx="8229600" cy="1299604"/>
          </a:xfrm>
        </p:spPr>
        <p:txBody>
          <a:bodyPr/>
          <a:lstStyle/>
          <a:p>
            <a:pPr marL="341313" indent="-341313" algn="l" defTabSz="449263">
              <a:lnSpc>
                <a:spcPct val="90000"/>
              </a:lnSpc>
            </a:pPr>
            <a:r>
              <a:rPr lang="en-AU" altLang="en-US" sz="2800" dirty="0">
                <a:solidFill>
                  <a:srgbClr val="0000FF"/>
                </a:solidFill>
              </a:rPr>
              <a:t>Special types of methods which either:</a:t>
            </a:r>
          </a:p>
          <a:p>
            <a:pPr marL="800100" lvl="1" indent="-342900" defTabSz="4492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/>
              <a:t>return the value of an attribute (unchanged) – </a:t>
            </a:r>
            <a:r>
              <a:rPr lang="en-AU" altLang="en-US" b="1" dirty="0">
                <a:solidFill>
                  <a:srgbClr val="FF0000"/>
                </a:solidFill>
              </a:rPr>
              <a:t>Accessor</a:t>
            </a:r>
            <a:r>
              <a:rPr lang="en-AU" altLang="en-US" b="1" dirty="0"/>
              <a:t> </a:t>
            </a:r>
          </a:p>
          <a:p>
            <a:pPr marL="800100" lvl="1" indent="-342900" defTabSz="4492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b="1" dirty="0"/>
              <a:t>or change the value of an attribute – </a:t>
            </a:r>
            <a:r>
              <a:rPr lang="en-AU" altLang="en-US" b="1" dirty="0" err="1">
                <a:solidFill>
                  <a:srgbClr val="FF0000"/>
                </a:solidFill>
              </a:rPr>
              <a:t>Mutator</a:t>
            </a:r>
            <a:endParaRPr lang="en-AU" altLang="en-US" b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2688609"/>
            <a:ext cx="8229600" cy="3807725"/>
          </a:xfrm>
        </p:spPr>
        <p:txBody>
          <a:bodyPr>
            <a:normAutofit fontScale="85000" lnSpcReduction="20000"/>
          </a:bodyPr>
          <a:lstStyle/>
          <a:p>
            <a:pPr marL="741363" lvl="1" indent="-284163" defTabSz="449263">
              <a:lnSpc>
                <a:spcPct val="90000"/>
              </a:lnSpc>
            </a:pPr>
            <a:r>
              <a:rPr lang="en-AU" altLang="en-US" b="1" dirty="0"/>
              <a:t>Accessor Example</a:t>
            </a:r>
          </a:p>
          <a:p>
            <a:pPr marL="741363" lvl="1" indent="-284163" defTabSz="449263">
              <a:lnSpc>
                <a:spcPct val="90000"/>
              </a:lnSpc>
            </a:pPr>
            <a:endParaRPr lang="en-AU" altLang="en-US" b="1" dirty="0"/>
          </a:p>
          <a:p>
            <a:pPr lvl="2" defTabSz="449263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String </a:t>
            </a:r>
            <a:r>
              <a:rPr lang="en-AU" altLang="en-US" dirty="0" err="1">
                <a:solidFill>
                  <a:schemeClr val="bg1"/>
                </a:solidFill>
              </a:rPr>
              <a:t>getName</a:t>
            </a:r>
            <a:r>
              <a:rPr lang="en-AU" altLang="en-US" dirty="0">
                <a:solidFill>
                  <a:schemeClr val="bg1"/>
                </a:solidFill>
              </a:rPr>
              <a:t>()</a:t>
            </a:r>
          </a:p>
          <a:p>
            <a:pPr lvl="2" defTabSz="449263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   return name;   }</a:t>
            </a:r>
          </a:p>
          <a:p>
            <a:pPr lvl="2" defTabSz="449263">
              <a:lnSpc>
                <a:spcPct val="90000"/>
              </a:lnSpc>
              <a:buNone/>
            </a:pPr>
            <a:endParaRPr lang="en-AU" altLang="en-US" dirty="0">
              <a:solidFill>
                <a:srgbClr val="00BEE0"/>
              </a:solidFill>
            </a:endParaRPr>
          </a:p>
          <a:p>
            <a:pPr marL="914400" lvl="2" indent="0" defTabSz="449263">
              <a:lnSpc>
                <a:spcPct val="90000"/>
              </a:lnSpc>
              <a:buNone/>
            </a:pPr>
            <a:r>
              <a:rPr lang="en-AU" altLang="en-US" dirty="0"/>
              <a:t>where the name attribute is a String</a:t>
            </a:r>
          </a:p>
          <a:p>
            <a:pPr lvl="2" defTabSz="449263">
              <a:lnSpc>
                <a:spcPct val="90000"/>
              </a:lnSpc>
            </a:pPr>
            <a:endParaRPr lang="en-AU" altLang="en-US" dirty="0"/>
          </a:p>
          <a:p>
            <a:pPr marL="741363" lvl="1" indent="-284163" defTabSz="449263">
              <a:lnSpc>
                <a:spcPct val="90000"/>
              </a:lnSpc>
            </a:pPr>
            <a:r>
              <a:rPr lang="en-AU" altLang="en-US" b="1" dirty="0" err="1"/>
              <a:t>Mutator</a:t>
            </a:r>
            <a:r>
              <a:rPr lang="en-AU" altLang="en-US" b="1" dirty="0"/>
              <a:t> Example</a:t>
            </a:r>
          </a:p>
          <a:p>
            <a:pPr marL="741363" lvl="1" indent="-284163" defTabSz="449263">
              <a:lnSpc>
                <a:spcPct val="90000"/>
              </a:lnSpc>
            </a:pPr>
            <a:endParaRPr lang="en-AU" altLang="en-US" b="1" dirty="0"/>
          </a:p>
          <a:p>
            <a:pPr lvl="2" defTabSz="449263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void </a:t>
            </a:r>
            <a:r>
              <a:rPr lang="en-AU" altLang="en-US" dirty="0" err="1">
                <a:solidFill>
                  <a:schemeClr val="bg1"/>
                </a:solidFill>
              </a:rPr>
              <a:t>setName</a:t>
            </a:r>
            <a:r>
              <a:rPr lang="en-AU" altLang="en-US" dirty="0">
                <a:solidFill>
                  <a:schemeClr val="bg1"/>
                </a:solidFill>
              </a:rPr>
              <a:t>(String </a:t>
            </a:r>
            <a:r>
              <a:rPr lang="en-AU" altLang="en-US" dirty="0" err="1">
                <a:solidFill>
                  <a:schemeClr val="bg1"/>
                </a:solidFill>
              </a:rPr>
              <a:t>newName</a:t>
            </a:r>
            <a:r>
              <a:rPr lang="en-AU" altLang="en-US" dirty="0">
                <a:solidFill>
                  <a:schemeClr val="bg1"/>
                </a:solidFill>
              </a:rPr>
              <a:t>)</a:t>
            </a:r>
          </a:p>
          <a:p>
            <a:pPr lvl="2" defTabSz="449263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    name = </a:t>
            </a:r>
            <a:r>
              <a:rPr lang="en-AU" altLang="en-US" dirty="0" err="1">
                <a:solidFill>
                  <a:schemeClr val="bg1"/>
                </a:solidFill>
              </a:rPr>
              <a:t>newName</a:t>
            </a:r>
            <a:r>
              <a:rPr lang="en-AU" altLang="en-US" dirty="0">
                <a:solidFill>
                  <a:schemeClr val="bg1"/>
                </a:solidFill>
              </a:rPr>
              <a:t>;   } </a:t>
            </a:r>
          </a:p>
          <a:p>
            <a:pPr lvl="2" defTabSz="449263">
              <a:lnSpc>
                <a:spcPct val="90000"/>
              </a:lnSpc>
              <a:buNone/>
            </a:pPr>
            <a:endParaRPr lang="en-AU" altLang="en-US" dirty="0">
              <a:solidFill>
                <a:srgbClr val="00BEE0"/>
              </a:solidFill>
            </a:endParaRPr>
          </a:p>
          <a:p>
            <a:pPr marL="914400" lvl="2" indent="0" defTabSz="449263">
              <a:lnSpc>
                <a:spcPct val="90000"/>
              </a:lnSpc>
              <a:buNone/>
            </a:pPr>
            <a:r>
              <a:rPr lang="en-AU" altLang="en-US" dirty="0"/>
              <a:t>where name attribute is a String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26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05970" y="791570"/>
            <a:ext cx="5786651" cy="595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Rectangle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199" y="889001"/>
            <a:ext cx="8400197" cy="5539095"/>
          </a:xfrm>
        </p:spPr>
        <p:txBody>
          <a:bodyPr>
            <a:normAutofit fontScale="77500" lnSpcReduction="20000"/>
          </a:bodyPr>
          <a:lstStyle/>
          <a:p>
            <a:pPr lvl="4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Rectangle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private double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private double width;</a:t>
            </a:r>
          </a:p>
          <a:p>
            <a:pPr lvl="4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Rectangle()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Rectangle(double length, double width)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this.length</a:t>
            </a:r>
            <a:r>
              <a:rPr lang="en-AU" altLang="en-US" dirty="0">
                <a:solidFill>
                  <a:schemeClr val="bg1"/>
                </a:solidFill>
              </a:rPr>
              <a:t> =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this.width</a:t>
            </a:r>
            <a:r>
              <a:rPr lang="en-AU" altLang="en-US" dirty="0">
                <a:solidFill>
                  <a:schemeClr val="bg1"/>
                </a:solidFill>
              </a:rPr>
              <a:t> = 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area()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length*width;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perimeter()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2*(length + width);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408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972101" y="4026090"/>
            <a:ext cx="5179326" cy="2442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1972101" y="889000"/>
            <a:ext cx="5179326" cy="2727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Rectangle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889000"/>
            <a:ext cx="8113594" cy="2550236"/>
          </a:xfrm>
        </p:spPr>
        <p:txBody>
          <a:bodyPr>
            <a:noAutofit/>
          </a:bodyPr>
          <a:lstStyle/>
          <a:p>
            <a:pPr marL="1714500" lvl="4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public double </a:t>
            </a:r>
            <a:r>
              <a:rPr lang="en-US" altLang="en-US" sz="1800" dirty="0" err="1">
                <a:solidFill>
                  <a:schemeClr val="bg1"/>
                </a:solidFill>
              </a:rPr>
              <a:t>getLength</a:t>
            </a:r>
            <a:r>
              <a:rPr lang="en-US" altLang="en-US" sz="1800" dirty="0">
                <a:solidFill>
                  <a:schemeClr val="bg1"/>
                </a:solidFill>
              </a:rPr>
              <a:t>()</a:t>
            </a:r>
          </a:p>
          <a:p>
            <a:pPr marL="1714500" lvl="4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 {</a:t>
            </a:r>
          </a:p>
          <a:p>
            <a:pPr marL="1714500" lvl="4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     return length;</a:t>
            </a:r>
          </a:p>
          <a:p>
            <a:pPr marL="1714500" lvl="4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 }   </a:t>
            </a:r>
          </a:p>
          <a:p>
            <a:pPr marL="1714500" lvl="4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public double </a:t>
            </a:r>
            <a:r>
              <a:rPr lang="en-US" altLang="en-US" sz="1800" dirty="0" err="1">
                <a:solidFill>
                  <a:schemeClr val="bg1"/>
                </a:solidFill>
              </a:rPr>
              <a:t>getWidth</a:t>
            </a:r>
            <a:r>
              <a:rPr lang="en-US" altLang="en-US" sz="1800" dirty="0">
                <a:solidFill>
                  <a:schemeClr val="bg1"/>
                </a:solidFill>
              </a:rPr>
              <a:t>()</a:t>
            </a:r>
          </a:p>
          <a:p>
            <a:pPr marL="1714500" lvl="4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 {</a:t>
            </a:r>
          </a:p>
          <a:p>
            <a:pPr marL="1714500" lvl="4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    return width;</a:t>
            </a:r>
          </a:p>
          <a:p>
            <a:pPr marL="1714500" lvl="4" indent="0"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 } </a:t>
            </a:r>
          </a:p>
          <a:p>
            <a:endParaRPr lang="en-AU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rgbClr val="0000FF"/>
                </a:solidFill>
              </a:rPr>
              <a:t>Accessors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1194" y="4138286"/>
            <a:ext cx="8229600" cy="2330752"/>
          </a:xfrm>
        </p:spPr>
        <p:txBody>
          <a:bodyPr>
            <a:normAutofit fontScale="62500" lnSpcReduction="20000"/>
          </a:bodyPr>
          <a:lstStyle/>
          <a:p>
            <a:pPr marL="1714500" lvl="4" indent="0">
              <a:buNone/>
            </a:pPr>
            <a:r>
              <a:rPr lang="en-US" altLang="en-US" sz="2900" dirty="0">
                <a:solidFill>
                  <a:schemeClr val="bg1"/>
                </a:solidFill>
              </a:rPr>
              <a:t>public void </a:t>
            </a:r>
            <a:r>
              <a:rPr lang="en-US" altLang="en-US" sz="2900" dirty="0" err="1">
                <a:solidFill>
                  <a:schemeClr val="bg1"/>
                </a:solidFill>
              </a:rPr>
              <a:t>setLength</a:t>
            </a:r>
            <a:r>
              <a:rPr lang="en-US" altLang="en-US" sz="2900" dirty="0">
                <a:solidFill>
                  <a:schemeClr val="bg1"/>
                </a:solidFill>
              </a:rPr>
              <a:t>(double length)</a:t>
            </a:r>
          </a:p>
          <a:p>
            <a:pPr marL="1714500" lvl="4" indent="0">
              <a:buNone/>
            </a:pPr>
            <a:r>
              <a:rPr lang="en-US" altLang="en-US" sz="2900" dirty="0">
                <a:solidFill>
                  <a:schemeClr val="bg1"/>
                </a:solidFill>
              </a:rPr>
              <a:t>    {</a:t>
            </a:r>
          </a:p>
          <a:p>
            <a:pPr marL="1714500" lvl="4" indent="0">
              <a:buNone/>
            </a:pPr>
            <a:r>
              <a:rPr lang="en-US" altLang="en-US" sz="2900" dirty="0">
                <a:solidFill>
                  <a:schemeClr val="bg1"/>
                </a:solidFill>
              </a:rPr>
              <a:t>        </a:t>
            </a:r>
            <a:r>
              <a:rPr lang="en-US" altLang="en-US" sz="2900" dirty="0" err="1">
                <a:solidFill>
                  <a:schemeClr val="bg1"/>
                </a:solidFill>
              </a:rPr>
              <a:t>this.length</a:t>
            </a:r>
            <a:r>
              <a:rPr lang="en-US" altLang="en-US" sz="2900" dirty="0">
                <a:solidFill>
                  <a:schemeClr val="bg1"/>
                </a:solidFill>
              </a:rPr>
              <a:t> = length;</a:t>
            </a:r>
          </a:p>
          <a:p>
            <a:pPr marL="1714500" lvl="4" indent="0">
              <a:buNone/>
            </a:pPr>
            <a:r>
              <a:rPr lang="en-US" altLang="en-US" sz="2900" dirty="0">
                <a:solidFill>
                  <a:schemeClr val="bg1"/>
                </a:solidFill>
              </a:rPr>
              <a:t>    }   </a:t>
            </a:r>
          </a:p>
          <a:p>
            <a:pPr marL="1714500" lvl="4" indent="0">
              <a:buNone/>
            </a:pPr>
            <a:r>
              <a:rPr lang="en-US" altLang="en-US" sz="2900" dirty="0">
                <a:solidFill>
                  <a:schemeClr val="bg1"/>
                </a:solidFill>
              </a:rPr>
              <a:t>public void </a:t>
            </a:r>
            <a:r>
              <a:rPr lang="en-US" altLang="en-US" sz="2900" dirty="0" err="1">
                <a:solidFill>
                  <a:schemeClr val="bg1"/>
                </a:solidFill>
              </a:rPr>
              <a:t>setWidth</a:t>
            </a:r>
            <a:r>
              <a:rPr lang="en-US" altLang="en-US" sz="2900" dirty="0">
                <a:solidFill>
                  <a:schemeClr val="bg1"/>
                </a:solidFill>
              </a:rPr>
              <a:t>(double width)</a:t>
            </a:r>
          </a:p>
          <a:p>
            <a:pPr marL="1714500" lvl="4" indent="0">
              <a:buNone/>
            </a:pPr>
            <a:r>
              <a:rPr lang="en-US" altLang="en-US" sz="2900" dirty="0">
                <a:solidFill>
                  <a:schemeClr val="bg1"/>
                </a:solidFill>
              </a:rPr>
              <a:t>    {</a:t>
            </a:r>
          </a:p>
          <a:p>
            <a:pPr marL="1714500" lvl="4" indent="0">
              <a:buNone/>
            </a:pPr>
            <a:r>
              <a:rPr lang="en-US" altLang="en-US" sz="2900" dirty="0">
                <a:solidFill>
                  <a:schemeClr val="bg1"/>
                </a:solidFill>
              </a:rPr>
              <a:t>        </a:t>
            </a:r>
            <a:r>
              <a:rPr lang="en-US" altLang="en-US" sz="2900" dirty="0" err="1">
                <a:solidFill>
                  <a:schemeClr val="bg1"/>
                </a:solidFill>
              </a:rPr>
              <a:t>this.width</a:t>
            </a:r>
            <a:r>
              <a:rPr lang="en-US" altLang="en-US" sz="2900" dirty="0">
                <a:solidFill>
                  <a:schemeClr val="bg1"/>
                </a:solidFill>
              </a:rPr>
              <a:t> = width;</a:t>
            </a:r>
          </a:p>
          <a:p>
            <a:pPr marL="1714500" lvl="4" indent="0">
              <a:buNone/>
            </a:pPr>
            <a:r>
              <a:rPr lang="en-US" altLang="en-US" sz="2900" dirty="0">
                <a:solidFill>
                  <a:schemeClr val="bg1"/>
                </a:solidFill>
              </a:rPr>
              <a:t>    } </a:t>
            </a:r>
          </a:p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3793868"/>
            <a:ext cx="1626782" cy="480896"/>
          </a:xfrm>
        </p:spPr>
        <p:txBody>
          <a:bodyPr/>
          <a:lstStyle/>
          <a:p>
            <a:r>
              <a:rPr lang="en-AU" dirty="0" err="1">
                <a:solidFill>
                  <a:srgbClr val="0000FF"/>
                </a:solidFill>
              </a:rPr>
              <a:t>Mutators</a:t>
            </a:r>
            <a:endParaRPr lang="en-A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7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32764" y="2402006"/>
            <a:ext cx="6250675" cy="2606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Rectangle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Now we can use the </a:t>
            </a:r>
            <a:r>
              <a:rPr lang="en-US" altLang="en-US" dirty="0" err="1">
                <a:solidFill>
                  <a:srgbClr val="0000FF"/>
                </a:solidFill>
              </a:rPr>
              <a:t>mutators</a:t>
            </a:r>
            <a:r>
              <a:rPr lang="en-US" altLang="en-US" dirty="0">
                <a:solidFill>
                  <a:srgbClr val="0000FF"/>
                </a:solidFill>
              </a:rPr>
              <a:t> in the alternate constructor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2568794"/>
            <a:ext cx="8229600" cy="2065149"/>
          </a:xfrm>
        </p:spPr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altLang="en-US" sz="2600" dirty="0">
                <a:solidFill>
                  <a:schemeClr val="bg1"/>
                </a:solidFill>
              </a:rPr>
              <a:t>public Rectangle(double length, double width)</a:t>
            </a:r>
          </a:p>
          <a:p>
            <a:pPr marL="1314450" lvl="3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{</a:t>
            </a:r>
          </a:p>
          <a:p>
            <a:pPr marL="1314450" lvl="3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    </a:t>
            </a:r>
            <a:r>
              <a:rPr lang="en-US" altLang="en-US" dirty="0">
                <a:solidFill>
                  <a:schemeClr val="bg1"/>
                </a:solidFill>
              </a:rPr>
              <a:t>// </a:t>
            </a:r>
            <a:r>
              <a:rPr lang="en-US" altLang="en-US" dirty="0" err="1">
                <a:solidFill>
                  <a:schemeClr val="bg1"/>
                </a:solidFill>
              </a:rPr>
              <a:t>initialise</a:t>
            </a:r>
            <a:r>
              <a:rPr lang="en-US" altLang="en-US" dirty="0">
                <a:solidFill>
                  <a:schemeClr val="bg1"/>
                </a:solidFill>
              </a:rPr>
              <a:t> instance variables</a:t>
            </a:r>
          </a:p>
          <a:p>
            <a:pPr marL="1314450" lvl="3" indent="0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</a:t>
            </a:r>
            <a:r>
              <a:rPr lang="en-US" altLang="en-US" dirty="0" err="1">
                <a:solidFill>
                  <a:schemeClr val="bg1"/>
                </a:solidFill>
              </a:rPr>
              <a:t>setLength</a:t>
            </a:r>
            <a:r>
              <a:rPr lang="en-US" altLang="en-US" dirty="0">
                <a:solidFill>
                  <a:schemeClr val="bg1"/>
                </a:solidFill>
              </a:rPr>
              <a:t>(length);</a:t>
            </a:r>
          </a:p>
          <a:p>
            <a:pPr marL="1314450" lvl="3" indent="0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</a:t>
            </a:r>
            <a:r>
              <a:rPr lang="en-US" altLang="en-US" dirty="0" err="1">
                <a:solidFill>
                  <a:schemeClr val="bg1"/>
                </a:solidFill>
              </a:rPr>
              <a:t>setWidth</a:t>
            </a:r>
            <a:r>
              <a:rPr lang="en-US" altLang="en-US" dirty="0">
                <a:solidFill>
                  <a:schemeClr val="bg1"/>
                </a:solidFill>
              </a:rPr>
              <a:t>(width);</a:t>
            </a:r>
            <a:r>
              <a:rPr lang="en-US" altLang="en-US" sz="2200" dirty="0">
                <a:solidFill>
                  <a:schemeClr val="bg1"/>
                </a:solidFill>
              </a:rPr>
              <a:t>   </a:t>
            </a:r>
          </a:p>
          <a:p>
            <a:pPr marL="1314450" lvl="3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     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69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6787" y="5568287"/>
            <a:ext cx="6114197" cy="7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1596788" y="3125337"/>
            <a:ext cx="5377218" cy="150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Rectangle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We have 2 ways to create a Rectangle object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2429301"/>
            <a:ext cx="8229600" cy="3910613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Default constructor:</a:t>
            </a:r>
          </a:p>
          <a:p>
            <a:endParaRPr lang="en-US" altLang="en-US" b="1" dirty="0"/>
          </a:p>
          <a:p>
            <a:pPr lvl="3">
              <a:buNone/>
            </a:pPr>
            <a:r>
              <a:rPr lang="en-US" altLang="en-US" dirty="0">
                <a:solidFill>
                  <a:schemeClr val="bg1"/>
                </a:solidFill>
              </a:rPr>
              <a:t>Rectangle </a:t>
            </a:r>
            <a:r>
              <a:rPr lang="en-US" altLang="en-US" dirty="0" err="1">
                <a:solidFill>
                  <a:schemeClr val="bg1"/>
                </a:solidFill>
              </a:rPr>
              <a:t>rectangle</a:t>
            </a:r>
            <a:r>
              <a:rPr lang="en-US" altLang="en-US" dirty="0">
                <a:solidFill>
                  <a:schemeClr val="bg1"/>
                </a:solidFill>
              </a:rPr>
              <a:t> = new Rectangle();</a:t>
            </a:r>
          </a:p>
          <a:p>
            <a:pPr lvl="3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rectangle.setLength</a:t>
            </a:r>
            <a:r>
              <a:rPr lang="en-US" altLang="en-US" dirty="0">
                <a:solidFill>
                  <a:schemeClr val="bg1"/>
                </a:solidFill>
              </a:rPr>
              <a:t>(5.0);</a:t>
            </a:r>
          </a:p>
          <a:p>
            <a:pPr lvl="3"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rectangle.setWidth</a:t>
            </a:r>
            <a:r>
              <a:rPr lang="en-US" altLang="en-US" dirty="0">
                <a:solidFill>
                  <a:schemeClr val="bg1"/>
                </a:solidFill>
              </a:rPr>
              <a:t>(2.0);</a:t>
            </a:r>
          </a:p>
          <a:p>
            <a:pPr lvl="3">
              <a:buNone/>
            </a:pPr>
            <a:endParaRPr lang="en-US" altLang="en-US" b="1" dirty="0"/>
          </a:p>
          <a:p>
            <a:r>
              <a:rPr lang="en-US" altLang="en-US" b="1" dirty="0"/>
              <a:t>Alternate constructor:</a:t>
            </a:r>
          </a:p>
          <a:p>
            <a:endParaRPr lang="en-US" altLang="en-US" b="1" dirty="0"/>
          </a:p>
          <a:p>
            <a:pPr marL="914400" lvl="2" indent="0">
              <a:buNone/>
            </a:pPr>
            <a:r>
              <a:rPr lang="en-US" altLang="en-US" b="1" dirty="0"/>
              <a:t>      </a:t>
            </a:r>
            <a:r>
              <a:rPr lang="en-US" altLang="en-US" dirty="0">
                <a:solidFill>
                  <a:schemeClr val="bg1"/>
                </a:solidFill>
              </a:rPr>
              <a:t>Rectangle rectangle = new Rectangle(5.0, 2.0);</a:t>
            </a:r>
          </a:p>
        </p:txBody>
      </p:sp>
    </p:spTree>
    <p:extLst>
      <p:ext uri="{BB962C8B-B14F-4D97-AF65-F5344CB8AC3E}">
        <p14:creationId xmlns:p14="http://schemas.microsoft.com/office/powerpoint/2010/main" val="239114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37481" y="2129051"/>
            <a:ext cx="6523629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Rule: Few Public </a:t>
            </a:r>
            <a:r>
              <a:rPr lang="en-AU" dirty="0" err="1"/>
              <a:t>Mutators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6"/>
            <a:ext cx="8099946" cy="21152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en-US" dirty="0">
                <a:solidFill>
                  <a:srgbClr val="0000FF"/>
                </a:solidFill>
              </a:rPr>
              <a:t>Public </a:t>
            </a:r>
            <a:r>
              <a:rPr lang="en-US" altLang="en-US" dirty="0" err="1">
                <a:solidFill>
                  <a:srgbClr val="0000FF"/>
                </a:solidFill>
              </a:rPr>
              <a:t>mutators</a:t>
            </a:r>
            <a:r>
              <a:rPr lang="en-US" altLang="en-US" dirty="0">
                <a:solidFill>
                  <a:srgbClr val="0000FF"/>
                </a:solidFill>
              </a:rPr>
              <a:t> like: </a:t>
            </a:r>
          </a:p>
          <a:p>
            <a:pPr marL="914400" lvl="2" indent="0">
              <a:buNone/>
            </a:pP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bg1"/>
                </a:solidFill>
              </a:rPr>
              <a:t>public void </a:t>
            </a:r>
            <a:r>
              <a:rPr lang="en-US" altLang="en-US" dirty="0" err="1">
                <a:solidFill>
                  <a:schemeClr val="bg1"/>
                </a:solidFill>
              </a:rPr>
              <a:t>setLength</a:t>
            </a:r>
            <a:r>
              <a:rPr lang="en-US" altLang="en-US" dirty="0">
                <a:solidFill>
                  <a:schemeClr val="bg1"/>
                </a:solidFill>
              </a:rPr>
              <a:t>(double length);</a:t>
            </a:r>
          </a:p>
          <a:p>
            <a:pPr marL="1371600" lvl="3" indent="0">
              <a:buNone/>
            </a:pPr>
            <a:endParaRPr lang="en-US" altLang="en-US" dirty="0"/>
          </a:p>
          <a:p>
            <a:pPr algn="l"/>
            <a:r>
              <a:rPr lang="en-US" altLang="en-US" dirty="0">
                <a:solidFill>
                  <a:srgbClr val="0000FF"/>
                </a:solidFill>
              </a:rPr>
              <a:t>Should be used </a:t>
            </a:r>
            <a:r>
              <a:rPr lang="en-US" altLang="en-US" u="sng" dirty="0">
                <a:solidFill>
                  <a:srgbClr val="0000FF"/>
                </a:solidFill>
              </a:rPr>
              <a:t>sparingly</a:t>
            </a:r>
          </a:p>
          <a:p>
            <a:pPr algn="l"/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998794"/>
            <a:ext cx="5111087" cy="2341119"/>
          </a:xfrm>
        </p:spPr>
        <p:txBody>
          <a:bodyPr/>
          <a:lstStyle/>
          <a:p>
            <a:r>
              <a:rPr lang="en-US" altLang="en-US" dirty="0"/>
              <a:t>They allow other classes to change the data inside this class. </a:t>
            </a:r>
          </a:p>
          <a:p>
            <a:r>
              <a:rPr lang="en-US" altLang="en-US" dirty="0"/>
              <a:t>Its like making the attribute public.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32" y="3521121"/>
            <a:ext cx="2857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9138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1030</TotalTime>
  <Words>953</Words>
  <Application>Microsoft Office PowerPoint</Application>
  <PresentationFormat>On-screen Show (4:3)</PresentationFormat>
  <Paragraphs>157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IT Lecture Slide Template  IT</vt:lpstr>
      <vt:lpstr>OO Design Principles</vt:lpstr>
      <vt:lpstr>Class Encapsulation</vt:lpstr>
      <vt:lpstr>OO Design Rules</vt:lpstr>
      <vt:lpstr>Accessors and Mutators</vt:lpstr>
      <vt:lpstr>Rectangle</vt:lpstr>
      <vt:lpstr>Rectangle Class</vt:lpstr>
      <vt:lpstr>Rectangle</vt:lpstr>
      <vt:lpstr>Rectangle</vt:lpstr>
      <vt:lpstr>Rule: Few Public Mutators</vt:lpstr>
      <vt:lpstr>Rule: Never Repeat Code</vt:lpstr>
      <vt:lpstr>Rule: Minimal Use of Static</vt:lpstr>
      <vt:lpstr>Static Attributes</vt:lpstr>
      <vt:lpstr>Static Methods</vt:lpstr>
      <vt:lpstr>public static void main()</vt:lpstr>
      <vt:lpstr>toString()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63</cp:revision>
  <cp:lastPrinted>2016-11-17T05:35:18Z</cp:lastPrinted>
  <dcterms:created xsi:type="dcterms:W3CDTF">2016-11-22T06:39:16Z</dcterms:created>
  <dcterms:modified xsi:type="dcterms:W3CDTF">2021-12-15T04:52:41Z</dcterms:modified>
</cp:coreProperties>
</file>