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364" r:id="rId2"/>
    <p:sldId id="366" r:id="rId3"/>
    <p:sldId id="367" r:id="rId4"/>
    <p:sldId id="368" r:id="rId5"/>
    <p:sldId id="370" r:id="rId6"/>
    <p:sldId id="408" r:id="rId7"/>
    <p:sldId id="371" r:id="rId8"/>
    <p:sldId id="372" r:id="rId9"/>
    <p:sldId id="403" r:id="rId10"/>
    <p:sldId id="404" r:id="rId11"/>
    <p:sldId id="405" r:id="rId12"/>
    <p:sldId id="406" r:id="rId13"/>
    <p:sldId id="379" r:id="rId14"/>
    <p:sldId id="407" r:id="rId15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721"/>
    <a:srgbClr val="FF6600"/>
    <a:srgbClr val="0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9" autoAdjust="0"/>
  </p:normalViewPr>
  <p:slideViewPr>
    <p:cSldViewPr snapToGrid="0" snapToObjects="1">
      <p:cViewPr varScale="1">
        <p:scale>
          <a:sx n="108" d="100"/>
          <a:sy n="108" d="100"/>
        </p:scale>
        <p:origin x="17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BD3A71-AD93-4AB9-8778-F8F53D248B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9A22B53-5EED-4166-BE2C-C373C17ECED3}">
      <dgm:prSet phldrT="[Text]"/>
      <dgm:spPr/>
      <dgm:t>
        <a:bodyPr/>
        <a:lstStyle/>
        <a:p>
          <a:r>
            <a:rPr lang="en-AU" dirty="0"/>
            <a:t>Concrete Class</a:t>
          </a:r>
        </a:p>
      </dgm:t>
    </dgm:pt>
    <dgm:pt modelId="{ECE10A13-D0EA-4FF0-B8AD-52A85BEDE428}" type="parTrans" cxnId="{A7B1148A-0577-4213-BC38-A271638F8D03}">
      <dgm:prSet/>
      <dgm:spPr/>
      <dgm:t>
        <a:bodyPr/>
        <a:lstStyle/>
        <a:p>
          <a:endParaRPr lang="en-AU"/>
        </a:p>
      </dgm:t>
    </dgm:pt>
    <dgm:pt modelId="{478A6700-2043-4997-8FFD-F0D024F9A52F}" type="sibTrans" cxnId="{A7B1148A-0577-4213-BC38-A271638F8D03}">
      <dgm:prSet/>
      <dgm:spPr/>
      <dgm:t>
        <a:bodyPr/>
        <a:lstStyle/>
        <a:p>
          <a:endParaRPr lang="en-AU"/>
        </a:p>
      </dgm:t>
    </dgm:pt>
    <dgm:pt modelId="{EF9D5AC4-0F7D-433B-8A67-84EBB62AA3C1}">
      <dgm:prSet phldrT="[Text]" custT="1"/>
      <dgm:spPr/>
      <dgm:t>
        <a:bodyPr/>
        <a:lstStyle/>
        <a:p>
          <a:r>
            <a:rPr lang="en-US" altLang="en-US" sz="2400" dirty="0"/>
            <a:t>Can be instantiated (create objects by calling the constructor)</a:t>
          </a:r>
          <a:endParaRPr lang="en-AU" sz="2400" dirty="0"/>
        </a:p>
      </dgm:t>
    </dgm:pt>
    <dgm:pt modelId="{708B2C0D-EE7C-40A8-AADD-79F839E10587}" type="parTrans" cxnId="{E697F888-5645-49B0-A5E9-0F33A0A1A63F}">
      <dgm:prSet/>
      <dgm:spPr/>
      <dgm:t>
        <a:bodyPr/>
        <a:lstStyle/>
        <a:p>
          <a:endParaRPr lang="en-AU"/>
        </a:p>
      </dgm:t>
    </dgm:pt>
    <dgm:pt modelId="{C798155D-6FE4-4748-B39B-5C1C7DF1791E}" type="sibTrans" cxnId="{E697F888-5645-49B0-A5E9-0F33A0A1A63F}">
      <dgm:prSet/>
      <dgm:spPr/>
      <dgm:t>
        <a:bodyPr/>
        <a:lstStyle/>
        <a:p>
          <a:endParaRPr lang="en-AU"/>
        </a:p>
      </dgm:t>
    </dgm:pt>
    <dgm:pt modelId="{83CCA8CA-42B1-4C64-88A7-A7ECA7960807}">
      <dgm:prSet custT="1"/>
      <dgm:spPr/>
      <dgm:t>
        <a:bodyPr/>
        <a:lstStyle/>
        <a:p>
          <a:r>
            <a:rPr lang="en-US" altLang="en-US" sz="2400" dirty="0"/>
            <a:t>Can be sub classed</a:t>
          </a:r>
        </a:p>
      </dgm:t>
    </dgm:pt>
    <dgm:pt modelId="{D081CA3D-1DC6-4B6E-9F3B-41EE86AD1B36}" type="parTrans" cxnId="{1F5CDCD8-8AE8-4424-9AAE-BF03C8B40848}">
      <dgm:prSet/>
      <dgm:spPr/>
      <dgm:t>
        <a:bodyPr/>
        <a:lstStyle/>
        <a:p>
          <a:endParaRPr lang="en-AU"/>
        </a:p>
      </dgm:t>
    </dgm:pt>
    <dgm:pt modelId="{70B8F64C-753E-4DE4-B624-5095FA28ED0D}" type="sibTrans" cxnId="{1F5CDCD8-8AE8-4424-9AAE-BF03C8B40848}">
      <dgm:prSet/>
      <dgm:spPr/>
      <dgm:t>
        <a:bodyPr/>
        <a:lstStyle/>
        <a:p>
          <a:endParaRPr lang="en-AU"/>
        </a:p>
      </dgm:t>
    </dgm:pt>
    <dgm:pt modelId="{6B6B1A30-FE59-4A59-9C51-D05E963E0913}">
      <dgm:prSet custT="1"/>
      <dgm:spPr/>
      <dgm:t>
        <a:bodyPr/>
        <a:lstStyle/>
        <a:p>
          <a:r>
            <a:rPr lang="en-US" altLang="en-US" sz="2400" dirty="0"/>
            <a:t>Contains only implemented methods</a:t>
          </a:r>
        </a:p>
      </dgm:t>
    </dgm:pt>
    <dgm:pt modelId="{0C6E8DD6-F10E-4961-9234-DF2A4BEC0D4F}" type="parTrans" cxnId="{7E3999CE-B2D6-4884-9AC9-D89E52625D24}">
      <dgm:prSet/>
      <dgm:spPr/>
      <dgm:t>
        <a:bodyPr/>
        <a:lstStyle/>
        <a:p>
          <a:endParaRPr lang="en-AU"/>
        </a:p>
      </dgm:t>
    </dgm:pt>
    <dgm:pt modelId="{8F30DB38-7726-4505-8E3E-F94DCDEC0D96}" type="sibTrans" cxnId="{7E3999CE-B2D6-4884-9AC9-D89E52625D24}">
      <dgm:prSet/>
      <dgm:spPr/>
      <dgm:t>
        <a:bodyPr/>
        <a:lstStyle/>
        <a:p>
          <a:endParaRPr lang="en-AU"/>
        </a:p>
      </dgm:t>
    </dgm:pt>
    <dgm:pt modelId="{8382B221-22BA-4DC7-8F53-D12BD7CC4F89}">
      <dgm:prSet custT="1"/>
      <dgm:spPr/>
      <dgm:t>
        <a:bodyPr/>
        <a:lstStyle/>
        <a:p>
          <a:r>
            <a:rPr lang="en-US" altLang="en-US" sz="2400" dirty="0"/>
            <a:t>Can contain changeable attributes</a:t>
          </a:r>
        </a:p>
      </dgm:t>
    </dgm:pt>
    <dgm:pt modelId="{1F0240FE-9DD2-45E8-9991-B446531EDBC4}" type="parTrans" cxnId="{3E974CD8-53BA-4351-8C4E-2034A02FD84A}">
      <dgm:prSet/>
      <dgm:spPr/>
      <dgm:t>
        <a:bodyPr/>
        <a:lstStyle/>
        <a:p>
          <a:endParaRPr lang="en-AU"/>
        </a:p>
      </dgm:t>
    </dgm:pt>
    <dgm:pt modelId="{A3D661D3-1F33-4B94-910D-39FE49BAE897}" type="sibTrans" cxnId="{3E974CD8-53BA-4351-8C4E-2034A02FD84A}">
      <dgm:prSet/>
      <dgm:spPr/>
      <dgm:t>
        <a:bodyPr/>
        <a:lstStyle/>
        <a:p>
          <a:endParaRPr lang="en-AU"/>
        </a:p>
      </dgm:t>
    </dgm:pt>
    <dgm:pt modelId="{D99FD67A-8EC7-407F-8B78-12453637F83F}" type="pres">
      <dgm:prSet presAssocID="{9CBD3A71-AD93-4AB9-8778-F8F53D248B59}" presName="linear" presStyleCnt="0">
        <dgm:presLayoutVars>
          <dgm:animLvl val="lvl"/>
          <dgm:resizeHandles val="exact"/>
        </dgm:presLayoutVars>
      </dgm:prSet>
      <dgm:spPr/>
    </dgm:pt>
    <dgm:pt modelId="{2C7EE85F-69EE-4720-B5CE-AB785D95883B}" type="pres">
      <dgm:prSet presAssocID="{A9A22B53-5EED-4166-BE2C-C373C17ECED3}" presName="parentText" presStyleLbl="node1" presStyleIdx="0" presStyleCnt="1" custScaleY="56287">
        <dgm:presLayoutVars>
          <dgm:chMax val="0"/>
          <dgm:bulletEnabled val="1"/>
        </dgm:presLayoutVars>
      </dgm:prSet>
      <dgm:spPr/>
    </dgm:pt>
    <dgm:pt modelId="{BF72A01C-E5C0-4E5B-B8BA-B52592CAACEB}" type="pres">
      <dgm:prSet presAssocID="{A9A22B53-5EED-4166-BE2C-C373C17ECED3}" presName="childText" presStyleLbl="revTx" presStyleIdx="0" presStyleCnt="1" custScaleY="126828">
        <dgm:presLayoutVars>
          <dgm:bulletEnabled val="1"/>
        </dgm:presLayoutVars>
      </dgm:prSet>
      <dgm:spPr/>
    </dgm:pt>
  </dgm:ptLst>
  <dgm:cxnLst>
    <dgm:cxn modelId="{54C2AE1D-1F84-48C6-9A16-18D089814C8A}" type="presOf" srcId="{EF9D5AC4-0F7D-433B-8A67-84EBB62AA3C1}" destId="{BF72A01C-E5C0-4E5B-B8BA-B52592CAACEB}" srcOrd="0" destOrd="0" presId="urn:microsoft.com/office/officeart/2005/8/layout/vList2"/>
    <dgm:cxn modelId="{03A7A444-5F28-4560-A236-14BEE396EF07}" type="presOf" srcId="{8382B221-22BA-4DC7-8F53-D12BD7CC4F89}" destId="{BF72A01C-E5C0-4E5B-B8BA-B52592CAACEB}" srcOrd="0" destOrd="3" presId="urn:microsoft.com/office/officeart/2005/8/layout/vList2"/>
    <dgm:cxn modelId="{E697F888-5645-49B0-A5E9-0F33A0A1A63F}" srcId="{A9A22B53-5EED-4166-BE2C-C373C17ECED3}" destId="{EF9D5AC4-0F7D-433B-8A67-84EBB62AA3C1}" srcOrd="0" destOrd="0" parTransId="{708B2C0D-EE7C-40A8-AADD-79F839E10587}" sibTransId="{C798155D-6FE4-4748-B39B-5C1C7DF1791E}"/>
    <dgm:cxn modelId="{A7B1148A-0577-4213-BC38-A271638F8D03}" srcId="{9CBD3A71-AD93-4AB9-8778-F8F53D248B59}" destId="{A9A22B53-5EED-4166-BE2C-C373C17ECED3}" srcOrd="0" destOrd="0" parTransId="{ECE10A13-D0EA-4FF0-B8AD-52A85BEDE428}" sibTransId="{478A6700-2043-4997-8FFD-F0D024F9A52F}"/>
    <dgm:cxn modelId="{094519BC-6409-4D65-9FE6-C59FE87BC8F9}" type="presOf" srcId="{6B6B1A30-FE59-4A59-9C51-D05E963E0913}" destId="{BF72A01C-E5C0-4E5B-B8BA-B52592CAACEB}" srcOrd="0" destOrd="2" presId="urn:microsoft.com/office/officeart/2005/8/layout/vList2"/>
    <dgm:cxn modelId="{632E0FC8-8876-4CEF-A4A1-CCD3B9D310C1}" type="presOf" srcId="{83CCA8CA-42B1-4C64-88A7-A7ECA7960807}" destId="{BF72A01C-E5C0-4E5B-B8BA-B52592CAACEB}" srcOrd="0" destOrd="1" presId="urn:microsoft.com/office/officeart/2005/8/layout/vList2"/>
    <dgm:cxn modelId="{7E3999CE-B2D6-4884-9AC9-D89E52625D24}" srcId="{A9A22B53-5EED-4166-BE2C-C373C17ECED3}" destId="{6B6B1A30-FE59-4A59-9C51-D05E963E0913}" srcOrd="2" destOrd="0" parTransId="{0C6E8DD6-F10E-4961-9234-DF2A4BEC0D4F}" sibTransId="{8F30DB38-7726-4505-8E3E-F94DCDEC0D96}"/>
    <dgm:cxn modelId="{3E974CD8-53BA-4351-8C4E-2034A02FD84A}" srcId="{A9A22B53-5EED-4166-BE2C-C373C17ECED3}" destId="{8382B221-22BA-4DC7-8F53-D12BD7CC4F89}" srcOrd="3" destOrd="0" parTransId="{1F0240FE-9DD2-45E8-9991-B446531EDBC4}" sibTransId="{A3D661D3-1F33-4B94-910D-39FE49BAE897}"/>
    <dgm:cxn modelId="{1F5CDCD8-8AE8-4424-9AAE-BF03C8B40848}" srcId="{A9A22B53-5EED-4166-BE2C-C373C17ECED3}" destId="{83CCA8CA-42B1-4C64-88A7-A7ECA7960807}" srcOrd="1" destOrd="0" parTransId="{D081CA3D-1DC6-4B6E-9F3B-41EE86AD1B36}" sibTransId="{70B8F64C-753E-4DE4-B624-5095FA28ED0D}"/>
    <dgm:cxn modelId="{97906AEF-A322-4A12-8585-84FEDAB89FED}" type="presOf" srcId="{9CBD3A71-AD93-4AB9-8778-F8F53D248B59}" destId="{D99FD67A-8EC7-407F-8B78-12453637F83F}" srcOrd="0" destOrd="0" presId="urn:microsoft.com/office/officeart/2005/8/layout/vList2"/>
    <dgm:cxn modelId="{1D4D75F8-DB2D-4C57-B4DD-0717071FE580}" type="presOf" srcId="{A9A22B53-5EED-4166-BE2C-C373C17ECED3}" destId="{2C7EE85F-69EE-4720-B5CE-AB785D95883B}" srcOrd="0" destOrd="0" presId="urn:microsoft.com/office/officeart/2005/8/layout/vList2"/>
    <dgm:cxn modelId="{C5CE6767-9B63-41B5-AA09-13E63298B716}" type="presParOf" srcId="{D99FD67A-8EC7-407F-8B78-12453637F83F}" destId="{2C7EE85F-69EE-4720-B5CE-AB785D95883B}" srcOrd="0" destOrd="0" presId="urn:microsoft.com/office/officeart/2005/8/layout/vList2"/>
    <dgm:cxn modelId="{4255927F-66C2-48A9-B8AB-EF9C13236DBE}" type="presParOf" srcId="{D99FD67A-8EC7-407F-8B78-12453637F83F}" destId="{BF72A01C-E5C0-4E5B-B8BA-B52592CAACE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BD3A71-AD93-4AB9-8778-F8F53D248B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9A22B53-5EED-4166-BE2C-C373C17ECED3}">
      <dgm:prSet phldrT="[Text]"/>
      <dgm:spPr/>
      <dgm:t>
        <a:bodyPr/>
        <a:lstStyle/>
        <a:p>
          <a:r>
            <a:rPr lang="en-AU" dirty="0"/>
            <a:t>Both Rectangle and Square objects can be created</a:t>
          </a:r>
        </a:p>
      </dgm:t>
    </dgm:pt>
    <dgm:pt modelId="{ECE10A13-D0EA-4FF0-B8AD-52A85BEDE428}" type="parTrans" cxnId="{A7B1148A-0577-4213-BC38-A271638F8D03}">
      <dgm:prSet/>
      <dgm:spPr/>
      <dgm:t>
        <a:bodyPr/>
        <a:lstStyle/>
        <a:p>
          <a:endParaRPr lang="en-AU"/>
        </a:p>
      </dgm:t>
    </dgm:pt>
    <dgm:pt modelId="{478A6700-2043-4997-8FFD-F0D024F9A52F}" type="sibTrans" cxnId="{A7B1148A-0577-4213-BC38-A271638F8D03}">
      <dgm:prSet/>
      <dgm:spPr/>
      <dgm:t>
        <a:bodyPr/>
        <a:lstStyle/>
        <a:p>
          <a:endParaRPr lang="en-AU"/>
        </a:p>
      </dgm:t>
    </dgm:pt>
    <dgm:pt modelId="{EF9D5AC4-0F7D-433B-8A67-84EBB62AA3C1}">
      <dgm:prSet phldrT="[Text]" custT="1"/>
      <dgm:spPr/>
      <dgm:t>
        <a:bodyPr/>
        <a:lstStyle/>
        <a:p>
          <a:r>
            <a:rPr lang="en-US" altLang="en-US" sz="2400" dirty="0"/>
            <a:t>Rectangle rec = new Rectangle(5.5, 6.3);</a:t>
          </a:r>
          <a:endParaRPr lang="en-AU" sz="2400" dirty="0"/>
        </a:p>
      </dgm:t>
    </dgm:pt>
    <dgm:pt modelId="{708B2C0D-EE7C-40A8-AADD-79F839E10587}" type="parTrans" cxnId="{E697F888-5645-49B0-A5E9-0F33A0A1A63F}">
      <dgm:prSet/>
      <dgm:spPr/>
      <dgm:t>
        <a:bodyPr/>
        <a:lstStyle/>
        <a:p>
          <a:endParaRPr lang="en-AU"/>
        </a:p>
      </dgm:t>
    </dgm:pt>
    <dgm:pt modelId="{C798155D-6FE4-4748-B39B-5C1C7DF1791E}" type="sibTrans" cxnId="{E697F888-5645-49B0-A5E9-0F33A0A1A63F}">
      <dgm:prSet/>
      <dgm:spPr/>
      <dgm:t>
        <a:bodyPr/>
        <a:lstStyle/>
        <a:p>
          <a:endParaRPr lang="en-AU"/>
        </a:p>
      </dgm:t>
    </dgm:pt>
    <dgm:pt modelId="{EEFEDA3E-E704-4658-A1E0-DA53FBA8C281}">
      <dgm:prSet phldrT="[Text]" custT="1"/>
      <dgm:spPr/>
      <dgm:t>
        <a:bodyPr/>
        <a:lstStyle/>
        <a:p>
          <a:endParaRPr lang="en-AU" sz="2400" dirty="0"/>
        </a:p>
      </dgm:t>
    </dgm:pt>
    <dgm:pt modelId="{EC52C53D-6C1B-4319-A3EA-0697FC33EB46}" type="parTrans" cxnId="{44A021C2-9615-46D9-82B3-D5CA18BEF0EE}">
      <dgm:prSet/>
      <dgm:spPr/>
      <dgm:t>
        <a:bodyPr/>
        <a:lstStyle/>
        <a:p>
          <a:endParaRPr lang="en-AU"/>
        </a:p>
      </dgm:t>
    </dgm:pt>
    <dgm:pt modelId="{F447CC9F-0EE5-4DF2-BC50-E4C9F8E93C15}" type="sibTrans" cxnId="{44A021C2-9615-46D9-82B3-D5CA18BEF0EE}">
      <dgm:prSet/>
      <dgm:spPr/>
      <dgm:t>
        <a:bodyPr/>
        <a:lstStyle/>
        <a:p>
          <a:endParaRPr lang="en-AU"/>
        </a:p>
      </dgm:t>
    </dgm:pt>
    <dgm:pt modelId="{95AE3854-05B1-4EC6-9EFC-4D0650B50D39}">
      <dgm:prSet phldrT="[Text]" custT="1"/>
      <dgm:spPr/>
      <dgm:t>
        <a:bodyPr/>
        <a:lstStyle/>
        <a:p>
          <a:r>
            <a:rPr lang="en-US" altLang="en-US" sz="2400" dirty="0"/>
            <a:t>Square </a:t>
          </a:r>
          <a:r>
            <a:rPr lang="en-US" altLang="en-US" sz="2400" dirty="0" err="1"/>
            <a:t>sq</a:t>
          </a:r>
          <a:r>
            <a:rPr lang="en-US" altLang="en-US" sz="2400" dirty="0"/>
            <a:t> = new Square(8.4);</a:t>
          </a:r>
          <a:endParaRPr lang="en-AU" sz="2400" dirty="0"/>
        </a:p>
      </dgm:t>
    </dgm:pt>
    <dgm:pt modelId="{16C7F1DD-7BC0-40D6-B09A-6C6CF53998CB}" type="parTrans" cxnId="{10353025-5900-4ECF-A332-B51C57D1A193}">
      <dgm:prSet/>
      <dgm:spPr/>
      <dgm:t>
        <a:bodyPr/>
        <a:lstStyle/>
        <a:p>
          <a:endParaRPr lang="en-AU"/>
        </a:p>
      </dgm:t>
    </dgm:pt>
    <dgm:pt modelId="{DBDD5625-6ABF-408A-A203-4922D0631B37}" type="sibTrans" cxnId="{10353025-5900-4ECF-A332-B51C57D1A193}">
      <dgm:prSet/>
      <dgm:spPr/>
      <dgm:t>
        <a:bodyPr/>
        <a:lstStyle/>
        <a:p>
          <a:endParaRPr lang="en-AU"/>
        </a:p>
      </dgm:t>
    </dgm:pt>
    <dgm:pt modelId="{D99FD67A-8EC7-407F-8B78-12453637F83F}" type="pres">
      <dgm:prSet presAssocID="{9CBD3A71-AD93-4AB9-8778-F8F53D248B59}" presName="linear" presStyleCnt="0">
        <dgm:presLayoutVars>
          <dgm:animLvl val="lvl"/>
          <dgm:resizeHandles val="exact"/>
        </dgm:presLayoutVars>
      </dgm:prSet>
      <dgm:spPr/>
    </dgm:pt>
    <dgm:pt modelId="{2C7EE85F-69EE-4720-B5CE-AB785D95883B}" type="pres">
      <dgm:prSet presAssocID="{A9A22B53-5EED-4166-BE2C-C373C17ECED3}" presName="parentText" presStyleLbl="node1" presStyleIdx="0" presStyleCnt="1" custScaleY="56287">
        <dgm:presLayoutVars>
          <dgm:chMax val="0"/>
          <dgm:bulletEnabled val="1"/>
        </dgm:presLayoutVars>
      </dgm:prSet>
      <dgm:spPr/>
    </dgm:pt>
    <dgm:pt modelId="{BF72A01C-E5C0-4E5B-B8BA-B52592CAACEB}" type="pres">
      <dgm:prSet presAssocID="{A9A22B53-5EED-4166-BE2C-C373C17ECED3}" presName="childText" presStyleLbl="revTx" presStyleIdx="0" presStyleCnt="1" custScaleY="126828">
        <dgm:presLayoutVars>
          <dgm:bulletEnabled val="1"/>
        </dgm:presLayoutVars>
      </dgm:prSet>
      <dgm:spPr/>
    </dgm:pt>
  </dgm:ptLst>
  <dgm:cxnLst>
    <dgm:cxn modelId="{54C2AE1D-1F84-48C6-9A16-18D089814C8A}" type="presOf" srcId="{EF9D5AC4-0F7D-433B-8A67-84EBB62AA3C1}" destId="{BF72A01C-E5C0-4E5B-B8BA-B52592CAACEB}" srcOrd="0" destOrd="1" presId="urn:microsoft.com/office/officeart/2005/8/layout/vList2"/>
    <dgm:cxn modelId="{10353025-5900-4ECF-A332-B51C57D1A193}" srcId="{A9A22B53-5EED-4166-BE2C-C373C17ECED3}" destId="{95AE3854-05B1-4EC6-9EFC-4D0650B50D39}" srcOrd="2" destOrd="0" parTransId="{16C7F1DD-7BC0-40D6-B09A-6C6CF53998CB}" sibTransId="{DBDD5625-6ABF-408A-A203-4922D0631B37}"/>
    <dgm:cxn modelId="{E697F888-5645-49B0-A5E9-0F33A0A1A63F}" srcId="{A9A22B53-5EED-4166-BE2C-C373C17ECED3}" destId="{EF9D5AC4-0F7D-433B-8A67-84EBB62AA3C1}" srcOrd="1" destOrd="0" parTransId="{708B2C0D-EE7C-40A8-AADD-79F839E10587}" sibTransId="{C798155D-6FE4-4748-B39B-5C1C7DF1791E}"/>
    <dgm:cxn modelId="{A7B1148A-0577-4213-BC38-A271638F8D03}" srcId="{9CBD3A71-AD93-4AB9-8778-F8F53D248B59}" destId="{A9A22B53-5EED-4166-BE2C-C373C17ECED3}" srcOrd="0" destOrd="0" parTransId="{ECE10A13-D0EA-4FF0-B8AD-52A85BEDE428}" sibTransId="{478A6700-2043-4997-8FFD-F0D024F9A52F}"/>
    <dgm:cxn modelId="{63D580B0-797D-40E4-B56C-51DE30EFC7FB}" type="presOf" srcId="{95AE3854-05B1-4EC6-9EFC-4D0650B50D39}" destId="{BF72A01C-E5C0-4E5B-B8BA-B52592CAACEB}" srcOrd="0" destOrd="2" presId="urn:microsoft.com/office/officeart/2005/8/layout/vList2"/>
    <dgm:cxn modelId="{560A00BA-70A1-41D7-85CC-FFC4311AE471}" type="presOf" srcId="{EEFEDA3E-E704-4658-A1E0-DA53FBA8C281}" destId="{BF72A01C-E5C0-4E5B-B8BA-B52592CAACEB}" srcOrd="0" destOrd="0" presId="urn:microsoft.com/office/officeart/2005/8/layout/vList2"/>
    <dgm:cxn modelId="{44A021C2-9615-46D9-82B3-D5CA18BEF0EE}" srcId="{A9A22B53-5EED-4166-BE2C-C373C17ECED3}" destId="{EEFEDA3E-E704-4658-A1E0-DA53FBA8C281}" srcOrd="0" destOrd="0" parTransId="{EC52C53D-6C1B-4319-A3EA-0697FC33EB46}" sibTransId="{F447CC9F-0EE5-4DF2-BC50-E4C9F8E93C15}"/>
    <dgm:cxn modelId="{97906AEF-A322-4A12-8585-84FEDAB89FED}" type="presOf" srcId="{9CBD3A71-AD93-4AB9-8778-F8F53D248B59}" destId="{D99FD67A-8EC7-407F-8B78-12453637F83F}" srcOrd="0" destOrd="0" presId="urn:microsoft.com/office/officeart/2005/8/layout/vList2"/>
    <dgm:cxn modelId="{1D4D75F8-DB2D-4C57-B4DD-0717071FE580}" type="presOf" srcId="{A9A22B53-5EED-4166-BE2C-C373C17ECED3}" destId="{2C7EE85F-69EE-4720-B5CE-AB785D95883B}" srcOrd="0" destOrd="0" presId="urn:microsoft.com/office/officeart/2005/8/layout/vList2"/>
    <dgm:cxn modelId="{C5CE6767-9B63-41B5-AA09-13E63298B716}" type="presParOf" srcId="{D99FD67A-8EC7-407F-8B78-12453637F83F}" destId="{2C7EE85F-69EE-4720-B5CE-AB785D95883B}" srcOrd="0" destOrd="0" presId="urn:microsoft.com/office/officeart/2005/8/layout/vList2"/>
    <dgm:cxn modelId="{4255927F-66C2-48A9-B8AB-EF9C13236DBE}" type="presParOf" srcId="{D99FD67A-8EC7-407F-8B78-12453637F83F}" destId="{BF72A01C-E5C0-4E5B-B8BA-B52592CAACE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EE85F-69EE-4720-B5CE-AB785D95883B}">
      <dsp:nvSpPr>
        <dsp:cNvPr id="0" name=""/>
        <dsp:cNvSpPr/>
      </dsp:nvSpPr>
      <dsp:spPr>
        <a:xfrm>
          <a:off x="0" y="45448"/>
          <a:ext cx="7779223" cy="8640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 dirty="0"/>
            <a:t>Concrete Class</a:t>
          </a:r>
        </a:p>
      </dsp:txBody>
      <dsp:txXfrm>
        <a:off x="42178" y="87626"/>
        <a:ext cx="7694867" cy="779671"/>
      </dsp:txXfrm>
    </dsp:sp>
    <dsp:sp modelId="{BF72A01C-E5C0-4E5B-B8BA-B52592CAACEB}">
      <dsp:nvSpPr>
        <dsp:cNvPr id="0" name=""/>
        <dsp:cNvSpPr/>
      </dsp:nvSpPr>
      <dsp:spPr>
        <a:xfrm>
          <a:off x="0" y="909476"/>
          <a:ext cx="7779223" cy="2520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99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2400" kern="1200" dirty="0"/>
            <a:t>Can be instantiated (create objects by calling the constructor)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2400" kern="1200" dirty="0"/>
            <a:t>Can be sub classed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2400" kern="1200" dirty="0"/>
            <a:t>Contains only implemented methods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2400" kern="1200" dirty="0"/>
            <a:t>Can contain changeable attributes</a:t>
          </a:r>
        </a:p>
      </dsp:txBody>
      <dsp:txXfrm>
        <a:off x="0" y="909476"/>
        <a:ext cx="7779223" cy="2520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EE85F-69EE-4720-B5CE-AB785D95883B}">
      <dsp:nvSpPr>
        <dsp:cNvPr id="0" name=""/>
        <dsp:cNvSpPr/>
      </dsp:nvSpPr>
      <dsp:spPr>
        <a:xfrm>
          <a:off x="0" y="4944"/>
          <a:ext cx="7779223" cy="1919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800" kern="1200" dirty="0"/>
            <a:t>Both Rectangle and Square objects can be created</a:t>
          </a:r>
        </a:p>
      </dsp:txBody>
      <dsp:txXfrm>
        <a:off x="93680" y="98624"/>
        <a:ext cx="7591863" cy="1731677"/>
      </dsp:txXfrm>
    </dsp:sp>
    <dsp:sp modelId="{BF72A01C-E5C0-4E5B-B8BA-B52592CAACEB}">
      <dsp:nvSpPr>
        <dsp:cNvPr id="0" name=""/>
        <dsp:cNvSpPr/>
      </dsp:nvSpPr>
      <dsp:spPr>
        <a:xfrm>
          <a:off x="0" y="1923981"/>
          <a:ext cx="7779223" cy="154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99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2400" kern="1200" dirty="0"/>
            <a:t>Rectangle rec = new Rectangle(5.5, 6.3);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2400" kern="1200" dirty="0"/>
            <a:t>Square </a:t>
          </a:r>
          <a:r>
            <a:rPr lang="en-US" altLang="en-US" sz="2400" kern="1200" dirty="0" err="1"/>
            <a:t>sq</a:t>
          </a:r>
          <a:r>
            <a:rPr lang="en-US" altLang="en-US" sz="2400" kern="1200" dirty="0"/>
            <a:t> = new Square(8.4);</a:t>
          </a:r>
          <a:endParaRPr lang="en-AU" sz="2400" kern="1200" dirty="0"/>
        </a:p>
      </dsp:txBody>
      <dsp:txXfrm>
        <a:off x="0" y="1923981"/>
        <a:ext cx="7779223" cy="1546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27377-092D-7047-9027-A601A6B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1BB9-0D36-435A-816B-24CD570E02E7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8C614-F8AF-4649-A591-B73BEFC3F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Implementation for area() &amp; perimeter() &amp; Rectangle has an extra attribute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8C614-F8AF-4649-A591-B73BEFC3F4C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60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7"/>
            <a:ext cx="8229600" cy="1299604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rgbClr val="F26721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dot points about main sentence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2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78326" y="377455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12976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1930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7200" y="5074799"/>
            <a:ext cx="3562350" cy="1155880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581128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678326" y="99797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73483" y="3429000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73483" y="6237312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221126" y="997977"/>
            <a:ext cx="4465674" cy="52327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4178556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368488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and 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19550" y="3062916"/>
            <a:ext cx="4667250" cy="31677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41650"/>
            <a:ext cx="3562350" cy="15941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explanation of the picture on the right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635795"/>
            <a:ext cx="3562350" cy="15948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Formula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87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5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Example: Rectangle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6600"/>
                </a:solidFill>
              </a:rPr>
              <a:t>A Rectangle “is a” shape, with 4 sides and 4 right angles.</a:t>
            </a:r>
          </a:p>
          <a:p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57200" y="2470245"/>
            <a:ext cx="8229600" cy="3869669"/>
          </a:xfrm>
        </p:spPr>
        <p:txBody>
          <a:bodyPr>
            <a:normAutofit/>
          </a:bodyPr>
          <a:lstStyle/>
          <a:p>
            <a:r>
              <a:rPr lang="en-US" altLang="en-US" dirty="0"/>
              <a:t>Attributes:</a:t>
            </a:r>
          </a:p>
          <a:p>
            <a:pPr lvl="1"/>
            <a:r>
              <a:rPr lang="en-US" altLang="en-US" dirty="0"/>
              <a:t>width:</a:t>
            </a:r>
          </a:p>
          <a:p>
            <a:pPr lvl="1"/>
            <a:r>
              <a:rPr lang="en-US" altLang="en-US" dirty="0"/>
              <a:t>length: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Methods:</a:t>
            </a:r>
          </a:p>
          <a:p>
            <a:pPr lvl="1"/>
            <a:r>
              <a:rPr lang="en-US" altLang="en-US" dirty="0"/>
              <a:t>area() = length * width</a:t>
            </a:r>
          </a:p>
          <a:p>
            <a:pPr lvl="1"/>
            <a:r>
              <a:rPr lang="en-US" altLang="en-US" dirty="0"/>
              <a:t>perimeter() = 2*length + 2*width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626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55114" y="889000"/>
            <a:ext cx="5695092" cy="5443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/>
          <a:lstStyle/>
          <a:p>
            <a:r>
              <a:rPr lang="en-AU" dirty="0"/>
              <a:t>The Square Class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20722" y="1064525"/>
            <a:ext cx="8563971" cy="5268036"/>
          </a:xfrm>
        </p:spPr>
        <p:txBody>
          <a:bodyPr>
            <a:normAutofit/>
          </a:bodyPr>
          <a:lstStyle/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public class Square extends Rectangle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{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public Square(double length)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</a:t>
            </a:r>
            <a:r>
              <a:rPr lang="en-AU" altLang="en-US" b="1" dirty="0">
                <a:solidFill>
                  <a:srgbClr val="F26721"/>
                </a:solidFill>
              </a:rPr>
              <a:t>super</a:t>
            </a:r>
            <a:r>
              <a:rPr lang="en-AU" altLang="en-US" dirty="0">
                <a:solidFill>
                  <a:schemeClr val="bg1"/>
                </a:solidFill>
              </a:rPr>
              <a:t>(length, length);  </a:t>
            </a:r>
            <a:r>
              <a:rPr lang="en-AU" altLang="en-US" b="1" dirty="0">
                <a:solidFill>
                  <a:srgbClr val="F26721"/>
                </a:solidFill>
              </a:rPr>
              <a:t>// calls parent constructor</a:t>
            </a:r>
            <a:endParaRPr lang="en-AU" altLang="en-US" b="1" dirty="0">
              <a:solidFill>
                <a:schemeClr val="bg1"/>
              </a:solidFill>
            </a:endParaRP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public double area()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return length*length;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public double perimeter()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return 4*length;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17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01504" y="2060812"/>
            <a:ext cx="5431809" cy="982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Coding Rules – Parent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AU" altLang="en-US" dirty="0"/>
              <a:t>Use protected attributes in PARENT class</a:t>
            </a:r>
          </a:p>
          <a:p>
            <a:endParaRPr lang="en-AU" altLang="en-US" dirty="0"/>
          </a:p>
          <a:p>
            <a:r>
              <a:rPr lang="en-AU" altLang="en-US" b="0" dirty="0">
                <a:solidFill>
                  <a:schemeClr val="bg1"/>
                </a:solidFill>
              </a:rPr>
              <a:t>protected double length, width;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857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01504" y="2060812"/>
            <a:ext cx="5431809" cy="982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Coding Rules – Child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AU" altLang="en-US" dirty="0"/>
              <a:t>Use keyword extends in CHILD class</a:t>
            </a:r>
          </a:p>
          <a:p>
            <a:endParaRPr lang="en-AU" altLang="en-US" dirty="0"/>
          </a:p>
          <a:p>
            <a:r>
              <a:rPr lang="en-AU" altLang="en-US" dirty="0">
                <a:solidFill>
                  <a:schemeClr val="bg1"/>
                </a:solidFill>
              </a:rPr>
              <a:t>public class Square extends Rectangle</a:t>
            </a:r>
          </a:p>
          <a:p>
            <a:endParaRPr lang="en-A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D26CCDA-80EF-4AB9-BC0F-5166339A33CB}"/>
              </a:ext>
            </a:extLst>
          </p:cNvPr>
          <p:cNvSpPr txBox="1">
            <a:spLocks/>
          </p:cNvSpPr>
          <p:nvPr/>
        </p:nvSpPr>
        <p:spPr>
          <a:xfrm>
            <a:off x="440108" y="3195851"/>
            <a:ext cx="8229600" cy="74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kern="1200" baseline="0">
                <a:solidFill>
                  <a:srgbClr val="F2672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/>
              <a:t>Call super() from CHILD class constructor</a:t>
            </a:r>
          </a:p>
          <a:p>
            <a:endParaRPr lang="en-AU" dirty="0"/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4BD95070-9B20-46BE-9EB3-8F60F36CE9C2}"/>
              </a:ext>
            </a:extLst>
          </p:cNvPr>
          <p:cNvSpPr/>
          <p:nvPr/>
        </p:nvSpPr>
        <p:spPr>
          <a:xfrm>
            <a:off x="1734392" y="3751525"/>
            <a:ext cx="5695092" cy="1598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44D2E8E-A31D-4CF9-AB14-96C9F9B073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927050"/>
            <a:ext cx="8563971" cy="1598776"/>
          </a:xfrm>
        </p:spPr>
        <p:txBody>
          <a:bodyPr>
            <a:normAutofit/>
          </a:bodyPr>
          <a:lstStyle/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public Square(double length)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{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super(length, length);  </a:t>
            </a:r>
            <a:endParaRPr lang="en-AU" altLang="en-US" b="1" dirty="0">
              <a:solidFill>
                <a:schemeClr val="bg1"/>
              </a:solidFill>
            </a:endParaRP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029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Concrete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concrete class is a standard class: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5595582"/>
            <a:ext cx="8229600" cy="744331"/>
          </a:xfrm>
        </p:spPr>
        <p:txBody>
          <a:bodyPr>
            <a:normAutofit/>
          </a:bodyPr>
          <a:lstStyle/>
          <a:p>
            <a:pPr marL="342900" lvl="1" indent="-342900" defTabSz="457200">
              <a:buClr>
                <a:srgbClr val="F26721"/>
              </a:buClr>
              <a:buFont typeface="Wingdings" pitchFamily="2" charset="2"/>
              <a:buChar char="§"/>
            </a:pPr>
            <a:r>
              <a:rPr lang="en-US" altLang="en-US" dirty="0"/>
              <a:t>So far, we have only looked at concrete classes.</a:t>
            </a:r>
          </a:p>
          <a:p>
            <a:endParaRPr lang="en-AU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36979" y="1397000"/>
          <a:ext cx="7779223" cy="3475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7991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Rectangle &amp; Square: Concrete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concrete class is a standard class: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2199652"/>
              </p:ext>
            </p:extLst>
          </p:nvPr>
        </p:nvGraphicFramePr>
        <p:xfrm>
          <a:off x="736979" y="1397000"/>
          <a:ext cx="7779223" cy="3475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17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01004" y="889000"/>
            <a:ext cx="6578220" cy="5798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Rectangle Class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078173"/>
            <a:ext cx="8229600" cy="5513696"/>
          </a:xfrm>
        </p:spPr>
        <p:txBody>
          <a:bodyPr>
            <a:noAutofit/>
          </a:bodyPr>
          <a:lstStyle/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public class Rectangle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{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private double length;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private double width;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public Rectangle(double length, double width)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 {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     </a:t>
            </a:r>
            <a:r>
              <a:rPr lang="en-AU" altLang="en-US" sz="2000" dirty="0" err="1">
                <a:solidFill>
                  <a:schemeClr val="bg1"/>
                </a:solidFill>
              </a:rPr>
              <a:t>this.length</a:t>
            </a:r>
            <a:r>
              <a:rPr lang="en-AU" altLang="en-US" sz="2000" dirty="0">
                <a:solidFill>
                  <a:schemeClr val="bg1"/>
                </a:solidFill>
              </a:rPr>
              <a:t> = length;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     </a:t>
            </a:r>
            <a:r>
              <a:rPr lang="en-AU" altLang="en-US" sz="2000" dirty="0" err="1">
                <a:solidFill>
                  <a:schemeClr val="bg1"/>
                </a:solidFill>
              </a:rPr>
              <a:t>this.width</a:t>
            </a:r>
            <a:r>
              <a:rPr lang="en-AU" altLang="en-US" sz="2000" dirty="0">
                <a:solidFill>
                  <a:schemeClr val="bg1"/>
                </a:solidFill>
              </a:rPr>
              <a:t> = width;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 }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public double area()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 {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     return length*width;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 }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public double perimeter()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 {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     return 2*(length + width);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 }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}</a:t>
            </a:r>
            <a:endParaRPr lang="en-A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0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Example: Square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6600"/>
                </a:solidFill>
              </a:rPr>
              <a:t>A square “is a” rectangle with 4 equal sides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333767"/>
            <a:ext cx="8113594" cy="4006147"/>
          </a:xfrm>
        </p:spPr>
        <p:txBody>
          <a:bodyPr>
            <a:normAutofit/>
          </a:bodyPr>
          <a:lstStyle/>
          <a:p>
            <a:r>
              <a:rPr lang="en-US" altLang="en-US" dirty="0"/>
              <a:t>Attributes: </a:t>
            </a:r>
          </a:p>
          <a:p>
            <a:pPr lvl="1"/>
            <a:r>
              <a:rPr lang="en-US" altLang="en-US" dirty="0"/>
              <a:t>length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Methods:</a:t>
            </a:r>
          </a:p>
          <a:p>
            <a:pPr lvl="1"/>
            <a:r>
              <a:rPr lang="en-US" altLang="en-US" dirty="0"/>
              <a:t>area() = length * length</a:t>
            </a:r>
            <a:endParaRPr lang="en-US" altLang="en-US" dirty="0">
              <a:solidFill>
                <a:schemeClr val="tx2"/>
              </a:solidFill>
            </a:endParaRPr>
          </a:p>
          <a:p>
            <a:pPr lvl="1"/>
            <a:r>
              <a:rPr lang="en-US" altLang="en-US" dirty="0"/>
              <a:t>perimeter() = 4 * length</a:t>
            </a:r>
            <a:endParaRPr lang="en-US" altLang="en-US" dirty="0">
              <a:solidFill>
                <a:schemeClr val="tx2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796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74710" y="889000"/>
            <a:ext cx="4189862" cy="5443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Square Class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20722" y="1064525"/>
            <a:ext cx="8563971" cy="5268036"/>
          </a:xfrm>
        </p:spPr>
        <p:txBody>
          <a:bodyPr>
            <a:normAutofit/>
          </a:bodyPr>
          <a:lstStyle/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public class Square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{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private double length;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public Square(double length)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</a:t>
            </a:r>
            <a:r>
              <a:rPr lang="en-AU" altLang="en-US" dirty="0" err="1">
                <a:solidFill>
                  <a:schemeClr val="bg1"/>
                </a:solidFill>
              </a:rPr>
              <a:t>this.length</a:t>
            </a:r>
            <a:r>
              <a:rPr lang="en-AU" altLang="en-US" dirty="0">
                <a:solidFill>
                  <a:schemeClr val="bg1"/>
                </a:solidFill>
              </a:rPr>
              <a:t> = length;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public double area()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return length*length;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public double perimeter()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return 4*length;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 lvl="6"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686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Rectangle &amp; Square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altLang="en-US" dirty="0"/>
              <a:t>Now look at the 2 classes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715904"/>
            <a:ext cx="8229600" cy="3624009"/>
          </a:xfrm>
        </p:spPr>
        <p:txBody>
          <a:bodyPr>
            <a:normAutofit/>
          </a:bodyPr>
          <a:lstStyle/>
          <a:p>
            <a:r>
              <a:rPr lang="en-AU" altLang="en-US" dirty="0"/>
              <a:t>Notice the similarities:</a:t>
            </a:r>
          </a:p>
          <a:p>
            <a:pPr lvl="1"/>
            <a:r>
              <a:rPr lang="en-AU" altLang="en-US" dirty="0"/>
              <a:t>Attributes</a:t>
            </a:r>
          </a:p>
          <a:p>
            <a:pPr lvl="1"/>
            <a:r>
              <a:rPr lang="en-AU" altLang="en-US" dirty="0"/>
              <a:t>Methods</a:t>
            </a:r>
          </a:p>
          <a:p>
            <a:pPr lvl="1"/>
            <a:endParaRPr lang="en-AU" altLang="en-US" dirty="0"/>
          </a:p>
          <a:p>
            <a:r>
              <a:rPr lang="en-AU" altLang="en-US" dirty="0"/>
              <a:t>What is different?</a:t>
            </a:r>
          </a:p>
          <a:p>
            <a:pPr lvl="1"/>
            <a:r>
              <a:rPr lang="en-US" altLang="en-US" dirty="0"/>
              <a:t>T</a:t>
            </a:r>
            <a:r>
              <a:rPr lang="en-AU" altLang="en-US" dirty="0"/>
              <a:t>he area calculation</a:t>
            </a:r>
          </a:p>
          <a:p>
            <a:pPr lvl="1"/>
            <a:r>
              <a:rPr lang="en-US" altLang="en-US" dirty="0"/>
              <a:t>T</a:t>
            </a:r>
            <a:r>
              <a:rPr lang="en-AU" altLang="en-US" dirty="0"/>
              <a:t>he perimeter calculation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145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54613" y="1247776"/>
            <a:ext cx="3936242" cy="4753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 Inheritance Diagram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22634" y="1677879"/>
            <a:ext cx="1600200" cy="186727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Rectangle</a:t>
            </a:r>
          </a:p>
          <a:p>
            <a:pPr algn="ctr">
              <a:defRPr/>
            </a:pPr>
            <a:endParaRPr lang="en-US" dirty="0"/>
          </a:p>
          <a:p>
            <a:pPr>
              <a:defRPr/>
            </a:pPr>
            <a:r>
              <a:rPr lang="en-US" sz="1400" dirty="0"/>
              <a:t>double length </a:t>
            </a:r>
          </a:p>
          <a:p>
            <a:pPr>
              <a:defRPr/>
            </a:pPr>
            <a:r>
              <a:rPr lang="en-US" sz="1400" dirty="0"/>
              <a:t>double width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double area()</a:t>
            </a:r>
          </a:p>
          <a:p>
            <a:pPr>
              <a:defRPr/>
            </a:pPr>
            <a:r>
              <a:rPr lang="en-US" sz="1400" dirty="0"/>
              <a:t>double perimeter()</a:t>
            </a:r>
          </a:p>
          <a:p>
            <a:pPr>
              <a:defRPr/>
            </a:pPr>
            <a:endParaRPr lang="en-US" sz="1400" dirty="0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 flipV="1">
            <a:off x="2718185" y="3545149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" name="Line 20"/>
          <p:cNvSpPr>
            <a:spLocks noChangeShapeType="1"/>
          </p:cNvSpPr>
          <p:nvPr/>
        </p:nvSpPr>
        <p:spPr bwMode="auto">
          <a:xfrm>
            <a:off x="1926963" y="284307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" name="Line 20">
            <a:extLst>
              <a:ext uri="{FF2B5EF4-FFF2-40B4-BE49-F238E27FC236}">
                <a16:creationId xmlns:a16="http://schemas.microsoft.com/office/drawing/2014/main" id="{701E6A44-1507-48AA-8BF2-BBFED74D1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8085" y="2183906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48192DB-4F7B-4238-B547-88A57C26C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963" y="3886304"/>
            <a:ext cx="1600200" cy="186727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Square</a:t>
            </a:r>
          </a:p>
          <a:p>
            <a:pPr algn="ctr">
              <a:defRPr/>
            </a:pPr>
            <a:endParaRPr lang="en-US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double area()</a:t>
            </a:r>
          </a:p>
          <a:p>
            <a:pPr>
              <a:defRPr/>
            </a:pPr>
            <a:r>
              <a:rPr lang="en-US" sz="1400" dirty="0"/>
              <a:t>double perimeter()</a:t>
            </a:r>
          </a:p>
          <a:p>
            <a:pPr>
              <a:defRPr/>
            </a:pPr>
            <a:endParaRPr lang="en-US" sz="1400" dirty="0"/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0712A3EE-4FF3-4515-AE3B-9415E5C31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841" y="501958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7B25CD2-8467-4223-A434-E6A19A529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6963" y="4253884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07962F-680C-4E4B-B950-F3DCDC1AE0CE}"/>
              </a:ext>
            </a:extLst>
          </p:cNvPr>
          <p:cNvSpPr txBox="1"/>
          <p:nvPr/>
        </p:nvSpPr>
        <p:spPr>
          <a:xfrm>
            <a:off x="5246703" y="1313895"/>
            <a:ext cx="35244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class points to Parent class</a:t>
            </a:r>
          </a:p>
          <a:p>
            <a:endParaRPr lang="en-US" dirty="0"/>
          </a:p>
          <a:p>
            <a:r>
              <a:rPr lang="en-US" dirty="0"/>
              <a:t>Child attributes that are the same as the Parent DO NOT appear in the child class</a:t>
            </a:r>
          </a:p>
          <a:p>
            <a:endParaRPr lang="en-US" dirty="0"/>
          </a:p>
          <a:p>
            <a:r>
              <a:rPr lang="en-US" dirty="0"/>
              <a:t>Child methods that have different implementation ONLY appear in the Child class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sz="2400" b="1" dirty="0">
                <a:solidFill>
                  <a:srgbClr val="F26721"/>
                </a:solidFill>
                <a:latin typeface="+mj-lt"/>
                <a:sym typeface="Wingdings" panose="05000000000000000000" pitchFamily="2" charset="2"/>
              </a:rPr>
              <a:t> Square class area() and perimeter() formulas are different</a:t>
            </a:r>
            <a:endParaRPr lang="en-US" sz="2400" b="1" dirty="0">
              <a:solidFill>
                <a:srgbClr val="F26721"/>
              </a:solidFill>
              <a:latin typeface="+mj-lt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77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Implementation 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Implementation Inheritance: keyword </a:t>
            </a:r>
            <a:r>
              <a:rPr lang="en-US" altLang="en-US" u="sng" dirty="0">
                <a:solidFill>
                  <a:srgbClr val="FF6600"/>
                </a:solidFill>
              </a:rPr>
              <a:t>extends</a:t>
            </a:r>
            <a:endParaRPr lang="en-US" altLang="en-US" u="sng" dirty="0"/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828262"/>
            <a:ext cx="8331958" cy="3511652"/>
          </a:xfrm>
        </p:spPr>
        <p:txBody>
          <a:bodyPr/>
          <a:lstStyle/>
          <a:p>
            <a:r>
              <a:rPr lang="en-US" altLang="en-US" dirty="0"/>
              <a:t>Inherits all methods &amp; attributes from the parent class</a:t>
            </a:r>
          </a:p>
          <a:p>
            <a:r>
              <a:rPr lang="en-AU" altLang="en-US" b="1" dirty="0">
                <a:solidFill>
                  <a:srgbClr val="FF6600"/>
                </a:solidFill>
              </a:rPr>
              <a:t>class</a:t>
            </a:r>
            <a:r>
              <a:rPr lang="en-AU" altLang="en-US" dirty="0">
                <a:solidFill>
                  <a:srgbClr val="FF6600"/>
                </a:solidFill>
              </a:rPr>
              <a:t> </a:t>
            </a:r>
            <a:r>
              <a:rPr lang="en-AU" altLang="en-US" i="1" dirty="0">
                <a:solidFill>
                  <a:srgbClr val="FF6600"/>
                </a:solidFill>
              </a:rPr>
              <a:t>A</a:t>
            </a:r>
            <a:r>
              <a:rPr lang="en-AU" altLang="en-US" dirty="0">
                <a:solidFill>
                  <a:srgbClr val="FF6600"/>
                </a:solidFill>
              </a:rPr>
              <a:t> </a:t>
            </a:r>
            <a:r>
              <a:rPr lang="en-AU" altLang="en-US" b="1" dirty="0">
                <a:solidFill>
                  <a:srgbClr val="FF6600"/>
                </a:solidFill>
              </a:rPr>
              <a:t>extends</a:t>
            </a:r>
            <a:r>
              <a:rPr lang="en-AU" altLang="en-US" dirty="0">
                <a:solidFill>
                  <a:srgbClr val="FF6600"/>
                </a:solidFill>
              </a:rPr>
              <a:t> </a:t>
            </a:r>
            <a:r>
              <a:rPr lang="en-AU" altLang="en-US" i="1" dirty="0">
                <a:solidFill>
                  <a:srgbClr val="FF6600"/>
                </a:solidFill>
              </a:rPr>
              <a:t>B</a:t>
            </a:r>
          </a:p>
          <a:p>
            <a:r>
              <a:rPr lang="en-US" altLang="en-US" dirty="0"/>
              <a:t>There can only be one parent class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95" y="3539564"/>
            <a:ext cx="28575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01504" y="2060812"/>
            <a:ext cx="5431809" cy="982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Rewrite Square to Inherit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AU" altLang="en-US" dirty="0"/>
              <a:t>Use keyword extends</a:t>
            </a:r>
          </a:p>
          <a:p>
            <a:endParaRPr lang="en-AU" altLang="en-US" dirty="0"/>
          </a:p>
          <a:p>
            <a:r>
              <a:rPr lang="en-AU" altLang="en-US" dirty="0">
                <a:solidFill>
                  <a:schemeClr val="bg1"/>
                </a:solidFill>
              </a:rPr>
              <a:t>public class Square extends Rectangle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199" y="3343700"/>
            <a:ext cx="8229601" cy="2996213"/>
          </a:xfrm>
        </p:spPr>
        <p:txBody>
          <a:bodyPr>
            <a:normAutofit/>
          </a:bodyPr>
          <a:lstStyle/>
          <a:p>
            <a:r>
              <a:rPr lang="en-AU" altLang="en-US" dirty="0"/>
              <a:t>Square no longer needs attributes</a:t>
            </a:r>
          </a:p>
          <a:p>
            <a:pPr lvl="1"/>
            <a:r>
              <a:rPr lang="en-AU" altLang="en-US" dirty="0"/>
              <a:t>length is defined in Rectangle, so is no longer needed in Square because Square already has this attribute through inheritance</a:t>
            </a:r>
          </a:p>
          <a:p>
            <a:r>
              <a:rPr lang="en-AU" altLang="en-US" dirty="0">
                <a:solidFill>
                  <a:srgbClr val="F26721"/>
                </a:solidFill>
              </a:rPr>
              <a:t>private</a:t>
            </a:r>
            <a:r>
              <a:rPr lang="en-AU" altLang="en-US" dirty="0">
                <a:solidFill>
                  <a:srgbClr val="00BEE0"/>
                </a:solidFill>
              </a:rPr>
              <a:t> </a:t>
            </a:r>
            <a:r>
              <a:rPr lang="en-AU" altLang="en-US" dirty="0"/>
              <a:t>attributes in Rectangle need to be </a:t>
            </a:r>
            <a:r>
              <a:rPr lang="en-AU" altLang="en-US" dirty="0">
                <a:solidFill>
                  <a:srgbClr val="F26721"/>
                </a:solidFill>
              </a:rPr>
              <a:t>protected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093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01004" y="889000"/>
            <a:ext cx="6578220" cy="5798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Parent Rectangle Class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078173"/>
            <a:ext cx="8229600" cy="5513696"/>
          </a:xfrm>
        </p:spPr>
        <p:txBody>
          <a:bodyPr>
            <a:noAutofit/>
          </a:bodyPr>
          <a:lstStyle/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public class Rectangle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{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</a:t>
            </a:r>
            <a:r>
              <a:rPr lang="en-AU" altLang="en-US" sz="2000" b="1" dirty="0">
                <a:solidFill>
                  <a:schemeClr val="bg1"/>
                </a:solidFill>
              </a:rPr>
              <a:t>protected</a:t>
            </a:r>
            <a:r>
              <a:rPr lang="en-AU" altLang="en-US" sz="2000" dirty="0">
                <a:solidFill>
                  <a:schemeClr val="bg1"/>
                </a:solidFill>
              </a:rPr>
              <a:t> double length;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</a:t>
            </a:r>
            <a:r>
              <a:rPr lang="en-AU" altLang="en-US" sz="2000" b="1" dirty="0">
                <a:solidFill>
                  <a:schemeClr val="bg1"/>
                </a:solidFill>
              </a:rPr>
              <a:t>protected</a:t>
            </a:r>
            <a:r>
              <a:rPr lang="en-AU" altLang="en-US" sz="2000" dirty="0">
                <a:solidFill>
                  <a:schemeClr val="bg1"/>
                </a:solidFill>
              </a:rPr>
              <a:t> double width;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public Rectangle(double length, double width)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 {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     </a:t>
            </a:r>
            <a:r>
              <a:rPr lang="en-AU" altLang="en-US" sz="2000" dirty="0" err="1">
                <a:solidFill>
                  <a:schemeClr val="bg1"/>
                </a:solidFill>
              </a:rPr>
              <a:t>this.length</a:t>
            </a:r>
            <a:r>
              <a:rPr lang="en-AU" altLang="en-US" sz="2000" dirty="0">
                <a:solidFill>
                  <a:schemeClr val="bg1"/>
                </a:solidFill>
              </a:rPr>
              <a:t> = length;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     </a:t>
            </a:r>
            <a:r>
              <a:rPr lang="en-AU" altLang="en-US" sz="2000" dirty="0" err="1">
                <a:solidFill>
                  <a:schemeClr val="bg1"/>
                </a:solidFill>
              </a:rPr>
              <a:t>this.width</a:t>
            </a:r>
            <a:r>
              <a:rPr lang="en-AU" altLang="en-US" sz="2000" dirty="0">
                <a:solidFill>
                  <a:schemeClr val="bg1"/>
                </a:solidFill>
              </a:rPr>
              <a:t> = width;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 }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public double area()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 {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     return length*width;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 }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public double perimeter()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 {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     return 2*(length + width);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    }</a:t>
            </a:r>
          </a:p>
          <a:p>
            <a:pPr lvl="4">
              <a:lnSpc>
                <a:spcPct val="80000"/>
              </a:lnSpc>
              <a:buNone/>
            </a:pPr>
            <a:r>
              <a:rPr lang="en-AU" altLang="en-US" sz="2000" dirty="0">
                <a:solidFill>
                  <a:schemeClr val="bg1"/>
                </a:solidFill>
              </a:rPr>
              <a:t>}</a:t>
            </a:r>
            <a:endParaRPr lang="en-A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107987"/>
      </p:ext>
    </p:extLst>
  </p:cSld>
  <p:clrMapOvr>
    <a:masterClrMapping/>
  </p:clrMapOvr>
</p:sld>
</file>

<file path=ppt/theme/theme1.xml><?xml version="1.0" encoding="utf-8"?>
<a:theme xmlns:a="http://schemas.openxmlformats.org/drawingml/2006/main" name="IT Lecture Slide Template  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 Lecture Slide Template  IT</Template>
  <TotalTime>989</TotalTime>
  <Words>674</Words>
  <Application>Microsoft Office PowerPoint</Application>
  <PresentationFormat>On-screen Show (4:3)</PresentationFormat>
  <Paragraphs>159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IT Lecture Slide Template  IT</vt:lpstr>
      <vt:lpstr>Example: Rectangle</vt:lpstr>
      <vt:lpstr>The Rectangle Class</vt:lpstr>
      <vt:lpstr>Example: Square</vt:lpstr>
      <vt:lpstr>The Square Class</vt:lpstr>
      <vt:lpstr>Rectangle &amp; Square</vt:lpstr>
      <vt:lpstr>Class Inheritance Diagram</vt:lpstr>
      <vt:lpstr>Implementation Inheritance</vt:lpstr>
      <vt:lpstr>Rewrite Square to Inherit</vt:lpstr>
      <vt:lpstr>The Parent Rectangle Class</vt:lpstr>
      <vt:lpstr>The Square Class</vt:lpstr>
      <vt:lpstr>Coding Rules – Parent Class</vt:lpstr>
      <vt:lpstr>Coding Rules – Child Class</vt:lpstr>
      <vt:lpstr>Concrete Class</vt:lpstr>
      <vt:lpstr>Rectangle &amp; Square: Concrete Classes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Programming</dc:title>
  <dc:creator>build</dc:creator>
  <cp:lastModifiedBy>Lisa Cowgill</cp:lastModifiedBy>
  <cp:revision>118</cp:revision>
  <cp:lastPrinted>2016-11-17T05:35:18Z</cp:lastPrinted>
  <dcterms:created xsi:type="dcterms:W3CDTF">2016-11-22T06:39:16Z</dcterms:created>
  <dcterms:modified xsi:type="dcterms:W3CDTF">2021-08-02T00:51:03Z</dcterms:modified>
</cp:coreProperties>
</file>