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73" r:id="rId2"/>
    <p:sldId id="374" r:id="rId3"/>
    <p:sldId id="376" r:id="rId4"/>
    <p:sldId id="412" r:id="rId5"/>
    <p:sldId id="413" r:id="rId6"/>
    <p:sldId id="409" r:id="rId7"/>
    <p:sldId id="410" r:id="rId8"/>
    <p:sldId id="411" r:id="rId9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26721"/>
    <a:srgbClr val="FF6600"/>
    <a:srgbClr val="0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9" autoAdjust="0"/>
  </p:normalViewPr>
  <p:slideViewPr>
    <p:cSldViewPr snapToGrid="0" snapToObjects="1">
      <p:cViewPr varScale="1">
        <p:scale>
          <a:sx n="82" d="100"/>
          <a:sy n="82" d="100"/>
        </p:scale>
        <p:origin x="7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Quick" userId="37594dbb-0f3e-468d-aa8b-fcd105ec1e7b" providerId="ADAL" clId="{4DAFA5E7-2F34-457D-95A9-BB374B5158F5}"/>
    <pc:docChg chg="modSld">
      <pc:chgData name="Tracy Quick" userId="37594dbb-0f3e-468d-aa8b-fcd105ec1e7b" providerId="ADAL" clId="{4DAFA5E7-2F34-457D-95A9-BB374B5158F5}" dt="2021-12-15T05:01:35.314" v="34" actId="207"/>
      <pc:docMkLst>
        <pc:docMk/>
      </pc:docMkLst>
      <pc:sldChg chg="modSp">
        <pc:chgData name="Tracy Quick" userId="37594dbb-0f3e-468d-aa8b-fcd105ec1e7b" providerId="ADAL" clId="{4DAFA5E7-2F34-457D-95A9-BB374B5158F5}" dt="2021-12-15T04:59:25.127" v="7" actId="207"/>
        <pc:sldMkLst>
          <pc:docMk/>
          <pc:sldMk cId="1036661332" sldId="373"/>
        </pc:sldMkLst>
        <pc:spChg chg="mod">
          <ac:chgData name="Tracy Quick" userId="37594dbb-0f3e-468d-aa8b-fcd105ec1e7b" providerId="ADAL" clId="{4DAFA5E7-2F34-457D-95A9-BB374B5158F5}" dt="2021-12-15T04:59:25.127" v="7" actId="207"/>
          <ac:spMkLst>
            <pc:docMk/>
            <pc:sldMk cId="1036661332" sldId="373"/>
            <ac:spMk id="4" creationId="{00000000-0000-0000-0000-000000000000}"/>
          </ac:spMkLst>
        </pc:spChg>
        <pc:graphicFrameChg chg="mod">
          <ac:chgData name="Tracy Quick" userId="37594dbb-0f3e-468d-aa8b-fcd105ec1e7b" providerId="ADAL" clId="{4DAFA5E7-2F34-457D-95A9-BB374B5158F5}" dt="2021-12-15T04:59:04.169" v="0" actId="207"/>
          <ac:graphicFrameMkLst>
            <pc:docMk/>
            <pc:sldMk cId="1036661332" sldId="373"/>
            <ac:graphicFrameMk id="5" creationId="{00000000-0000-0000-0000-000000000000}"/>
          </ac:graphicFrameMkLst>
        </pc:graphicFrameChg>
      </pc:sldChg>
      <pc:sldChg chg="modSp">
        <pc:chgData name="Tracy Quick" userId="37594dbb-0f3e-468d-aa8b-fcd105ec1e7b" providerId="ADAL" clId="{4DAFA5E7-2F34-457D-95A9-BB374B5158F5}" dt="2021-12-15T04:59:31.039" v="8" actId="207"/>
        <pc:sldMkLst>
          <pc:docMk/>
          <pc:sldMk cId="648660029" sldId="374"/>
        </pc:sldMkLst>
        <pc:spChg chg="mod">
          <ac:chgData name="Tracy Quick" userId="37594dbb-0f3e-468d-aa8b-fcd105ec1e7b" providerId="ADAL" clId="{4DAFA5E7-2F34-457D-95A9-BB374B5158F5}" dt="2021-12-15T04:59:31.039" v="8" actId="207"/>
          <ac:spMkLst>
            <pc:docMk/>
            <pc:sldMk cId="648660029" sldId="374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4DAFA5E7-2F34-457D-95A9-BB374B5158F5}" dt="2021-12-15T04:59:37.734" v="9" actId="207"/>
        <pc:sldMkLst>
          <pc:docMk/>
          <pc:sldMk cId="3892047757" sldId="376"/>
        </pc:sldMkLst>
        <pc:spChg chg="mod">
          <ac:chgData name="Tracy Quick" userId="37594dbb-0f3e-468d-aa8b-fcd105ec1e7b" providerId="ADAL" clId="{4DAFA5E7-2F34-457D-95A9-BB374B5158F5}" dt="2021-12-15T04:59:37.734" v="9" actId="207"/>
          <ac:spMkLst>
            <pc:docMk/>
            <pc:sldMk cId="3892047757" sldId="376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4DAFA5E7-2F34-457D-95A9-BB374B5158F5}" dt="2021-12-15T05:01:05.912" v="31" actId="14100"/>
        <pc:sldMkLst>
          <pc:docMk/>
          <pc:sldMk cId="2303499730" sldId="409"/>
        </pc:sldMkLst>
        <pc:spChg chg="mod">
          <ac:chgData name="Tracy Quick" userId="37594dbb-0f3e-468d-aa8b-fcd105ec1e7b" providerId="ADAL" clId="{4DAFA5E7-2F34-457D-95A9-BB374B5158F5}" dt="2021-12-15T05:01:05.912" v="31" actId="14100"/>
          <ac:spMkLst>
            <pc:docMk/>
            <pc:sldMk cId="2303499730" sldId="409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4DAFA5E7-2F34-457D-95A9-BB374B5158F5}" dt="2021-12-15T05:00:14.873" v="14" actId="207"/>
        <pc:sldMkLst>
          <pc:docMk/>
          <pc:sldMk cId="2574181180" sldId="410"/>
        </pc:sldMkLst>
        <pc:spChg chg="mod">
          <ac:chgData name="Tracy Quick" userId="37594dbb-0f3e-468d-aa8b-fcd105ec1e7b" providerId="ADAL" clId="{4DAFA5E7-2F34-457D-95A9-BB374B5158F5}" dt="2021-12-15T05:00:14.873" v="14" actId="207"/>
          <ac:spMkLst>
            <pc:docMk/>
            <pc:sldMk cId="2574181180" sldId="410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4DAFA5E7-2F34-457D-95A9-BB374B5158F5}" dt="2021-12-15T05:00:51.414" v="30" actId="20577"/>
        <pc:sldMkLst>
          <pc:docMk/>
          <pc:sldMk cId="445136941" sldId="411"/>
        </pc:sldMkLst>
        <pc:spChg chg="mod">
          <ac:chgData name="Tracy Quick" userId="37594dbb-0f3e-468d-aa8b-fcd105ec1e7b" providerId="ADAL" clId="{4DAFA5E7-2F34-457D-95A9-BB374B5158F5}" dt="2021-12-15T05:00:51.414" v="30" actId="20577"/>
          <ac:spMkLst>
            <pc:docMk/>
            <pc:sldMk cId="445136941" sldId="411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4DAFA5E7-2F34-457D-95A9-BB374B5158F5}" dt="2021-12-15T04:59:43.664" v="10" actId="207"/>
        <pc:sldMkLst>
          <pc:docMk/>
          <pc:sldMk cId="1108917606" sldId="412"/>
        </pc:sldMkLst>
        <pc:spChg chg="mod">
          <ac:chgData name="Tracy Quick" userId="37594dbb-0f3e-468d-aa8b-fcd105ec1e7b" providerId="ADAL" clId="{4DAFA5E7-2F34-457D-95A9-BB374B5158F5}" dt="2021-12-15T04:59:43.664" v="10" actId="207"/>
          <ac:spMkLst>
            <pc:docMk/>
            <pc:sldMk cId="1108917606" sldId="412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4DAFA5E7-2F34-457D-95A9-BB374B5158F5}" dt="2021-12-15T04:59:53.727" v="12" actId="207"/>
        <pc:sldMkLst>
          <pc:docMk/>
          <pc:sldMk cId="2321906678" sldId="413"/>
        </pc:sldMkLst>
        <pc:spChg chg="mod">
          <ac:chgData name="Tracy Quick" userId="37594dbb-0f3e-468d-aa8b-fcd105ec1e7b" providerId="ADAL" clId="{4DAFA5E7-2F34-457D-95A9-BB374B5158F5}" dt="2021-12-15T04:59:48.918" v="11" actId="207"/>
          <ac:spMkLst>
            <pc:docMk/>
            <pc:sldMk cId="2321906678" sldId="413"/>
            <ac:spMk id="3" creationId="{00000000-0000-0000-0000-000000000000}"/>
          </ac:spMkLst>
        </pc:spChg>
        <pc:spChg chg="mod">
          <ac:chgData name="Tracy Quick" userId="37594dbb-0f3e-468d-aa8b-fcd105ec1e7b" providerId="ADAL" clId="{4DAFA5E7-2F34-457D-95A9-BB374B5158F5}" dt="2021-12-15T04:59:53.727" v="12" actId="207"/>
          <ac:spMkLst>
            <pc:docMk/>
            <pc:sldMk cId="2321906678" sldId="413"/>
            <ac:spMk id="4" creationId="{00000000-0000-0000-0000-000000000000}"/>
          </ac:spMkLst>
        </pc:spChg>
      </pc:sldChg>
    </pc:docChg>
  </pc:docChgLst>
  <pc:docChgLst>
    <pc:chgData name="Tracy Quick" userId="37594dbb-0f3e-468d-aa8b-fcd105ec1e7b" providerId="ADAL" clId="{21E9EE3D-B6F3-446D-A86E-9098E9319FD4}"/>
    <pc:docChg chg="delSld">
      <pc:chgData name="Tracy Quick" userId="37594dbb-0f3e-468d-aa8b-fcd105ec1e7b" providerId="ADAL" clId="{21E9EE3D-B6F3-446D-A86E-9098E9319FD4}" dt="2022-02-06T23:48:31.040" v="5" actId="2696"/>
      <pc:docMkLst>
        <pc:docMk/>
      </pc:docMkLst>
      <pc:sldChg chg="del">
        <pc:chgData name="Tracy Quick" userId="37594dbb-0f3e-468d-aa8b-fcd105ec1e7b" providerId="ADAL" clId="{21E9EE3D-B6F3-446D-A86E-9098E9319FD4}" dt="2022-02-06T23:48:30.391" v="4" actId="2696"/>
        <pc:sldMkLst>
          <pc:docMk/>
          <pc:sldMk cId="995321907" sldId="375"/>
        </pc:sldMkLst>
      </pc:sldChg>
      <pc:sldChg chg="del">
        <pc:chgData name="Tracy Quick" userId="37594dbb-0f3e-468d-aa8b-fcd105ec1e7b" providerId="ADAL" clId="{21E9EE3D-B6F3-446D-A86E-9098E9319FD4}" dt="2022-02-06T23:48:28.057" v="0" actId="2696"/>
        <pc:sldMkLst>
          <pc:docMk/>
          <pc:sldMk cId="658815294" sldId="377"/>
        </pc:sldMkLst>
      </pc:sldChg>
      <pc:sldChg chg="del">
        <pc:chgData name="Tracy Quick" userId="37594dbb-0f3e-468d-aa8b-fcd105ec1e7b" providerId="ADAL" clId="{21E9EE3D-B6F3-446D-A86E-9098E9319FD4}" dt="2022-02-06T23:48:31.040" v="5" actId="2696"/>
        <pc:sldMkLst>
          <pc:docMk/>
          <pc:sldMk cId="2805353057" sldId="378"/>
        </pc:sldMkLst>
      </pc:sldChg>
      <pc:sldChg chg="del">
        <pc:chgData name="Tracy Quick" userId="37594dbb-0f3e-468d-aa8b-fcd105ec1e7b" providerId="ADAL" clId="{21E9EE3D-B6F3-446D-A86E-9098E9319FD4}" dt="2022-02-06T23:48:29.502" v="2" actId="2696"/>
        <pc:sldMkLst>
          <pc:docMk/>
          <pc:sldMk cId="1733275268" sldId="380"/>
        </pc:sldMkLst>
      </pc:sldChg>
      <pc:sldChg chg="del">
        <pc:chgData name="Tracy Quick" userId="37594dbb-0f3e-468d-aa8b-fcd105ec1e7b" providerId="ADAL" clId="{21E9EE3D-B6F3-446D-A86E-9098E9319FD4}" dt="2022-02-06T23:48:29.952" v="3" actId="2696"/>
        <pc:sldMkLst>
          <pc:docMk/>
          <pc:sldMk cId="3414841062" sldId="396"/>
        </pc:sldMkLst>
      </pc:sldChg>
      <pc:sldChg chg="del">
        <pc:chgData name="Tracy Quick" userId="37594dbb-0f3e-468d-aa8b-fcd105ec1e7b" providerId="ADAL" clId="{21E9EE3D-B6F3-446D-A86E-9098E9319FD4}" dt="2022-02-06T23:48:28.970" v="1" actId="2696"/>
        <pc:sldMkLst>
          <pc:docMk/>
          <pc:sldMk cId="2800950307" sldId="41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78A73-6F86-4B52-9533-6E6120B559A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7DAA330-DA5A-4C01-B6B7-D45B78AA08A2}">
      <dgm:prSet phldrT="[Text]"/>
      <dgm:spPr/>
      <dgm:t>
        <a:bodyPr/>
        <a:lstStyle/>
        <a:p>
          <a:r>
            <a:rPr lang="en-AU" dirty="0"/>
            <a:t>A child may</a:t>
          </a:r>
        </a:p>
      </dgm:t>
    </dgm:pt>
    <dgm:pt modelId="{926B5769-DF38-4322-AFA5-110088A9101E}" type="parTrans" cxnId="{9F2EC0B0-0E69-4519-9E5B-F33EDFFEAA5B}">
      <dgm:prSet/>
      <dgm:spPr/>
      <dgm:t>
        <a:bodyPr/>
        <a:lstStyle/>
        <a:p>
          <a:endParaRPr lang="en-AU"/>
        </a:p>
      </dgm:t>
    </dgm:pt>
    <dgm:pt modelId="{F9D48CDB-9141-4151-89AC-084E831F3E83}" type="sibTrans" cxnId="{9F2EC0B0-0E69-4519-9E5B-F33EDFFEAA5B}">
      <dgm:prSet/>
      <dgm:spPr/>
      <dgm:t>
        <a:bodyPr/>
        <a:lstStyle/>
        <a:p>
          <a:endParaRPr lang="en-AU"/>
        </a:p>
      </dgm:t>
    </dgm:pt>
    <dgm:pt modelId="{A498EB87-F234-4D0F-ACE0-BDA56739F33E}">
      <dgm:prSet/>
      <dgm:spPr/>
      <dgm:t>
        <a:bodyPr/>
        <a:lstStyle/>
        <a:p>
          <a:r>
            <a:rPr lang="en-US" altLang="en-US" dirty="0"/>
            <a:t>Call a parent method</a:t>
          </a:r>
          <a:endParaRPr lang="en-US" altLang="en-US" dirty="0">
            <a:solidFill>
              <a:srgbClr val="F26721"/>
            </a:solidFill>
          </a:endParaRPr>
        </a:p>
      </dgm:t>
    </dgm:pt>
    <dgm:pt modelId="{0F1B0D9A-4CF0-432B-AE72-DB44B3EF85EF}" type="parTrans" cxnId="{B9C4CBFE-A8B6-458F-AAD7-C4CE00AE778A}">
      <dgm:prSet/>
      <dgm:spPr/>
      <dgm:t>
        <a:bodyPr/>
        <a:lstStyle/>
        <a:p>
          <a:endParaRPr lang="en-AU"/>
        </a:p>
      </dgm:t>
    </dgm:pt>
    <dgm:pt modelId="{81A9E9A3-9CFA-48F1-8AB1-70E151FD2DF8}" type="sibTrans" cxnId="{B9C4CBFE-A8B6-458F-AAD7-C4CE00AE778A}">
      <dgm:prSet/>
      <dgm:spPr/>
      <dgm:t>
        <a:bodyPr/>
        <a:lstStyle/>
        <a:p>
          <a:endParaRPr lang="en-AU"/>
        </a:p>
      </dgm:t>
    </dgm:pt>
    <dgm:pt modelId="{F077A159-A689-4553-A84F-36BB7219233A}">
      <dgm:prSet/>
      <dgm:spPr/>
      <dgm:t>
        <a:bodyPr/>
        <a:lstStyle/>
        <a:p>
          <a:r>
            <a:rPr lang="en-US" altLang="en-US" dirty="0">
              <a:solidFill>
                <a:srgbClr val="0033CC"/>
              </a:solidFill>
            </a:rPr>
            <a:t>Effect</a:t>
          </a:r>
          <a:r>
            <a:rPr lang="en-US" altLang="en-US" dirty="0">
              <a:solidFill>
                <a:srgbClr val="F26721"/>
              </a:solidFill>
            </a:rPr>
            <a:t> </a:t>
          </a:r>
          <a:r>
            <a:rPr lang="en-US" altLang="en-US" dirty="0"/>
            <a:t>(provide implementation of) a parent method – if it is abstract (</a:t>
          </a:r>
          <a:r>
            <a:rPr lang="en-US" altLang="en-US" b="1" dirty="0"/>
            <a:t>MORE LATER</a:t>
          </a:r>
          <a:r>
            <a:rPr lang="en-US" altLang="en-US" dirty="0"/>
            <a:t>) </a:t>
          </a:r>
        </a:p>
      </dgm:t>
    </dgm:pt>
    <dgm:pt modelId="{93E7126C-5492-467E-B45D-55B4418F03C3}" type="parTrans" cxnId="{F9F7ACE8-23A8-4354-B7EA-E49AFBC400E8}">
      <dgm:prSet/>
      <dgm:spPr/>
      <dgm:t>
        <a:bodyPr/>
        <a:lstStyle/>
        <a:p>
          <a:endParaRPr lang="en-AU"/>
        </a:p>
      </dgm:t>
    </dgm:pt>
    <dgm:pt modelId="{7A5FB906-7F89-4D01-AC4B-6245FF6C63A9}" type="sibTrans" cxnId="{F9F7ACE8-23A8-4354-B7EA-E49AFBC400E8}">
      <dgm:prSet/>
      <dgm:spPr/>
      <dgm:t>
        <a:bodyPr/>
        <a:lstStyle/>
        <a:p>
          <a:endParaRPr lang="en-AU"/>
        </a:p>
      </dgm:t>
    </dgm:pt>
    <dgm:pt modelId="{FFC0A6C4-B747-495B-9A17-0D211F64B2D6}">
      <dgm:prSet/>
      <dgm:spPr/>
      <dgm:t>
        <a:bodyPr/>
        <a:lstStyle/>
        <a:p>
          <a:r>
            <a:rPr lang="en-US" altLang="en-US" dirty="0"/>
            <a:t>Redefine an effective parent method (</a:t>
          </a:r>
          <a:r>
            <a:rPr lang="en-US" altLang="en-US" dirty="0">
              <a:solidFill>
                <a:srgbClr val="0033CC"/>
              </a:solidFill>
            </a:rPr>
            <a:t>override</a:t>
          </a:r>
          <a:r>
            <a:rPr lang="en-US" altLang="en-US" dirty="0"/>
            <a:t>)</a:t>
          </a:r>
          <a:endParaRPr lang="en-US" altLang="en-US" dirty="0">
            <a:solidFill>
              <a:srgbClr val="F26721"/>
            </a:solidFill>
          </a:endParaRPr>
        </a:p>
      </dgm:t>
    </dgm:pt>
    <dgm:pt modelId="{87E86F99-764A-474A-8CE1-EA93D8AE96E8}" type="parTrans" cxnId="{D4D825BD-3CF1-4F83-8D35-9AE8D2A1A56F}">
      <dgm:prSet/>
      <dgm:spPr/>
      <dgm:t>
        <a:bodyPr/>
        <a:lstStyle/>
        <a:p>
          <a:endParaRPr lang="en-AU"/>
        </a:p>
      </dgm:t>
    </dgm:pt>
    <dgm:pt modelId="{25922139-4603-4E05-AFE6-3CDE78AF67CF}" type="sibTrans" cxnId="{D4D825BD-3CF1-4F83-8D35-9AE8D2A1A56F}">
      <dgm:prSet/>
      <dgm:spPr/>
      <dgm:t>
        <a:bodyPr/>
        <a:lstStyle/>
        <a:p>
          <a:endParaRPr lang="en-AU"/>
        </a:p>
      </dgm:t>
    </dgm:pt>
    <dgm:pt modelId="{DA8DAC91-812C-4653-B69F-C3085FB8C9B1}" type="pres">
      <dgm:prSet presAssocID="{4F478A73-6F86-4B52-9533-6E6120B559A0}" presName="Name0" presStyleCnt="0">
        <dgm:presLayoutVars>
          <dgm:dir/>
          <dgm:animLvl val="lvl"/>
          <dgm:resizeHandles/>
        </dgm:presLayoutVars>
      </dgm:prSet>
      <dgm:spPr/>
    </dgm:pt>
    <dgm:pt modelId="{0CBD2272-7A2C-451A-A6BD-DF5E4BC9C7FE}" type="pres">
      <dgm:prSet presAssocID="{A7DAA330-DA5A-4C01-B6B7-D45B78AA08A2}" presName="linNode" presStyleCnt="0"/>
      <dgm:spPr/>
    </dgm:pt>
    <dgm:pt modelId="{B8E3DE9F-FF60-48EE-9AF1-E9D7D55EA631}" type="pres">
      <dgm:prSet presAssocID="{A7DAA330-DA5A-4C01-B6B7-D45B78AA08A2}" presName="parentShp" presStyleLbl="node1" presStyleIdx="0" presStyleCnt="1">
        <dgm:presLayoutVars>
          <dgm:bulletEnabled val="1"/>
        </dgm:presLayoutVars>
      </dgm:prSet>
      <dgm:spPr/>
    </dgm:pt>
    <dgm:pt modelId="{5022750A-DCA8-4448-8552-04ECC88A1732}" type="pres">
      <dgm:prSet presAssocID="{A7DAA330-DA5A-4C01-B6B7-D45B78AA08A2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F6D2E01F-272A-4ABF-89B6-F9879054870B}" type="presOf" srcId="{F077A159-A689-4553-A84F-36BB7219233A}" destId="{5022750A-DCA8-4448-8552-04ECC88A1732}" srcOrd="0" destOrd="2" presId="urn:microsoft.com/office/officeart/2005/8/layout/vList6"/>
    <dgm:cxn modelId="{21B4B627-FDC3-47E5-A2EA-D6EF1788C310}" type="presOf" srcId="{FFC0A6C4-B747-495B-9A17-0D211F64B2D6}" destId="{5022750A-DCA8-4448-8552-04ECC88A1732}" srcOrd="0" destOrd="1" presId="urn:microsoft.com/office/officeart/2005/8/layout/vList6"/>
    <dgm:cxn modelId="{5625F46F-5BC5-4572-9E00-B4901B7BD134}" type="presOf" srcId="{A7DAA330-DA5A-4C01-B6B7-D45B78AA08A2}" destId="{B8E3DE9F-FF60-48EE-9AF1-E9D7D55EA631}" srcOrd="0" destOrd="0" presId="urn:microsoft.com/office/officeart/2005/8/layout/vList6"/>
    <dgm:cxn modelId="{B9C29589-C7D3-4C44-87E6-14BAB096DA85}" type="presOf" srcId="{A498EB87-F234-4D0F-ACE0-BDA56739F33E}" destId="{5022750A-DCA8-4448-8552-04ECC88A1732}" srcOrd="0" destOrd="0" presId="urn:microsoft.com/office/officeart/2005/8/layout/vList6"/>
    <dgm:cxn modelId="{9F2EC0B0-0E69-4519-9E5B-F33EDFFEAA5B}" srcId="{4F478A73-6F86-4B52-9533-6E6120B559A0}" destId="{A7DAA330-DA5A-4C01-B6B7-D45B78AA08A2}" srcOrd="0" destOrd="0" parTransId="{926B5769-DF38-4322-AFA5-110088A9101E}" sibTransId="{F9D48CDB-9141-4151-89AC-084E831F3E83}"/>
    <dgm:cxn modelId="{09CC2FBB-0588-40ED-9338-93C1E83174DD}" type="presOf" srcId="{4F478A73-6F86-4B52-9533-6E6120B559A0}" destId="{DA8DAC91-812C-4653-B69F-C3085FB8C9B1}" srcOrd="0" destOrd="0" presId="urn:microsoft.com/office/officeart/2005/8/layout/vList6"/>
    <dgm:cxn modelId="{D4D825BD-3CF1-4F83-8D35-9AE8D2A1A56F}" srcId="{A7DAA330-DA5A-4C01-B6B7-D45B78AA08A2}" destId="{FFC0A6C4-B747-495B-9A17-0D211F64B2D6}" srcOrd="1" destOrd="0" parTransId="{87E86F99-764A-474A-8CE1-EA93D8AE96E8}" sibTransId="{25922139-4603-4E05-AFE6-3CDE78AF67CF}"/>
    <dgm:cxn modelId="{F9F7ACE8-23A8-4354-B7EA-E49AFBC400E8}" srcId="{A7DAA330-DA5A-4C01-B6B7-D45B78AA08A2}" destId="{F077A159-A689-4553-A84F-36BB7219233A}" srcOrd="2" destOrd="0" parTransId="{93E7126C-5492-467E-B45D-55B4418F03C3}" sibTransId="{7A5FB906-7F89-4D01-AC4B-6245FF6C63A9}"/>
    <dgm:cxn modelId="{B9C4CBFE-A8B6-458F-AAD7-C4CE00AE778A}" srcId="{A7DAA330-DA5A-4C01-B6B7-D45B78AA08A2}" destId="{A498EB87-F234-4D0F-ACE0-BDA56739F33E}" srcOrd="0" destOrd="0" parTransId="{0F1B0D9A-4CF0-432B-AE72-DB44B3EF85EF}" sibTransId="{81A9E9A3-9CFA-48F1-8AB1-70E151FD2DF8}"/>
    <dgm:cxn modelId="{60102421-88AD-438B-BC4F-0DF619BB107B}" type="presParOf" srcId="{DA8DAC91-812C-4653-B69F-C3085FB8C9B1}" destId="{0CBD2272-7A2C-451A-A6BD-DF5E4BC9C7FE}" srcOrd="0" destOrd="0" presId="urn:microsoft.com/office/officeart/2005/8/layout/vList6"/>
    <dgm:cxn modelId="{3FA0C20B-0EE9-4B3F-A179-7C9FCCAB3B09}" type="presParOf" srcId="{0CBD2272-7A2C-451A-A6BD-DF5E4BC9C7FE}" destId="{B8E3DE9F-FF60-48EE-9AF1-E9D7D55EA631}" srcOrd="0" destOrd="0" presId="urn:microsoft.com/office/officeart/2005/8/layout/vList6"/>
    <dgm:cxn modelId="{5D832745-4EAC-4D5C-AA9E-C397EA5A2232}" type="presParOf" srcId="{0CBD2272-7A2C-451A-A6BD-DF5E4BC9C7FE}" destId="{5022750A-DCA8-4448-8552-04ECC88A173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54F518-A150-48BA-AC7B-C31E4B39DBEB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ECE1E6B8-768B-45AA-87BD-A02F2C2FE1E4}">
      <dgm:prSet phldrT="[Text]"/>
      <dgm:spPr/>
      <dgm:t>
        <a:bodyPr/>
        <a:lstStyle/>
        <a:p>
          <a:r>
            <a:rPr lang="en-AU" dirty="0"/>
            <a:t>Super</a:t>
          </a:r>
        </a:p>
      </dgm:t>
    </dgm:pt>
    <dgm:pt modelId="{70A90E44-0F7A-48D4-AE5F-B32355E937EF}" type="parTrans" cxnId="{F9BBE06C-0C78-4F29-96B7-71D705992172}">
      <dgm:prSet/>
      <dgm:spPr/>
      <dgm:t>
        <a:bodyPr/>
        <a:lstStyle/>
        <a:p>
          <a:endParaRPr lang="en-AU"/>
        </a:p>
      </dgm:t>
    </dgm:pt>
    <dgm:pt modelId="{F9521A28-E8D1-4627-BCBB-CC51D28F053D}" type="sibTrans" cxnId="{F9BBE06C-0C78-4F29-96B7-71D705992172}">
      <dgm:prSet/>
      <dgm:spPr/>
      <dgm:t>
        <a:bodyPr/>
        <a:lstStyle/>
        <a:p>
          <a:endParaRPr lang="en-AU"/>
        </a:p>
      </dgm:t>
    </dgm:pt>
    <dgm:pt modelId="{205E8729-E3BC-4D11-8FE9-902C0BC44BC6}">
      <dgm:prSet phldrT="[Text]"/>
      <dgm:spPr/>
      <dgm:t>
        <a:bodyPr/>
        <a:lstStyle/>
        <a:p>
          <a:r>
            <a:rPr lang="en-US" altLang="en-US" dirty="0" err="1"/>
            <a:t>super.show</a:t>
          </a:r>
          <a:r>
            <a:rPr lang="en-US" altLang="en-US" dirty="0"/>
            <a:t>() calls the parent method show()</a:t>
          </a:r>
          <a:endParaRPr lang="en-AU" dirty="0"/>
        </a:p>
      </dgm:t>
    </dgm:pt>
    <dgm:pt modelId="{7B15DADC-A71C-4BAB-B56A-F10C1F32F66B}" type="parTrans" cxnId="{9AFFA246-9B31-4DD8-9E4A-D5D1EBB63971}">
      <dgm:prSet/>
      <dgm:spPr/>
      <dgm:t>
        <a:bodyPr/>
        <a:lstStyle/>
        <a:p>
          <a:endParaRPr lang="en-AU"/>
        </a:p>
      </dgm:t>
    </dgm:pt>
    <dgm:pt modelId="{E6B853F7-D7EC-42C7-A719-3902313C67C1}" type="sibTrans" cxnId="{9AFFA246-9B31-4DD8-9E4A-D5D1EBB63971}">
      <dgm:prSet/>
      <dgm:spPr/>
      <dgm:t>
        <a:bodyPr/>
        <a:lstStyle/>
        <a:p>
          <a:endParaRPr lang="en-AU"/>
        </a:p>
      </dgm:t>
    </dgm:pt>
    <dgm:pt modelId="{8E97DEB2-C792-48F2-B8EF-DD50257D8744}">
      <dgm:prSet/>
      <dgm:spPr/>
      <dgm:t>
        <a:bodyPr/>
        <a:lstStyle/>
        <a:p>
          <a:r>
            <a:rPr lang="en-US" altLang="en-US"/>
            <a:t>super(a, b) is used to call a parent constructor with 2 arguments</a:t>
          </a:r>
          <a:endParaRPr lang="en-US" altLang="en-US" dirty="0"/>
        </a:p>
      </dgm:t>
    </dgm:pt>
    <dgm:pt modelId="{D5CF17D8-BED8-4F7E-A477-BB2AD52A5CFB}" type="parTrans" cxnId="{7D9D142A-1D2F-4033-84A1-7F7BCD90A429}">
      <dgm:prSet/>
      <dgm:spPr/>
      <dgm:t>
        <a:bodyPr/>
        <a:lstStyle/>
        <a:p>
          <a:endParaRPr lang="en-AU"/>
        </a:p>
      </dgm:t>
    </dgm:pt>
    <dgm:pt modelId="{359F1B0A-3E3E-496F-A3CB-2F575FBFF249}" type="sibTrans" cxnId="{7D9D142A-1D2F-4033-84A1-7F7BCD90A429}">
      <dgm:prSet/>
      <dgm:spPr/>
      <dgm:t>
        <a:bodyPr/>
        <a:lstStyle/>
        <a:p>
          <a:endParaRPr lang="en-AU"/>
        </a:p>
      </dgm:t>
    </dgm:pt>
    <dgm:pt modelId="{CD454240-060E-4DC0-A620-B9D64A3AE16E}">
      <dgm:prSet/>
      <dgm:spPr/>
      <dgm:t>
        <a:bodyPr/>
        <a:lstStyle/>
        <a:p>
          <a:r>
            <a:rPr lang="en-US" altLang="en-US"/>
            <a:t>super() calls the parent default constructor</a:t>
          </a:r>
          <a:endParaRPr lang="en-US" altLang="en-US" dirty="0"/>
        </a:p>
      </dgm:t>
    </dgm:pt>
    <dgm:pt modelId="{5799CDEF-BB3C-4072-B795-3873824FE91B}" type="parTrans" cxnId="{F9FF8449-AE7C-43D5-8990-CB3E53FD40EB}">
      <dgm:prSet/>
      <dgm:spPr/>
      <dgm:t>
        <a:bodyPr/>
        <a:lstStyle/>
        <a:p>
          <a:endParaRPr lang="en-AU"/>
        </a:p>
      </dgm:t>
    </dgm:pt>
    <dgm:pt modelId="{1A133FD5-4593-4BF7-9469-AA738BEB5EDF}" type="sibTrans" cxnId="{F9FF8449-AE7C-43D5-8990-CB3E53FD40EB}">
      <dgm:prSet/>
      <dgm:spPr/>
      <dgm:t>
        <a:bodyPr/>
        <a:lstStyle/>
        <a:p>
          <a:endParaRPr lang="en-AU"/>
        </a:p>
      </dgm:t>
    </dgm:pt>
    <dgm:pt modelId="{06740DF4-743E-4A66-BA5C-1735919806F1}" type="pres">
      <dgm:prSet presAssocID="{E954F518-A150-48BA-AC7B-C31E4B39DBEB}" presName="Name0" presStyleCnt="0">
        <dgm:presLayoutVars>
          <dgm:dir/>
          <dgm:animLvl val="lvl"/>
          <dgm:resizeHandles/>
        </dgm:presLayoutVars>
      </dgm:prSet>
      <dgm:spPr/>
    </dgm:pt>
    <dgm:pt modelId="{9BFECFC7-94BE-4D4D-9B26-DBEEA90D1253}" type="pres">
      <dgm:prSet presAssocID="{ECE1E6B8-768B-45AA-87BD-A02F2C2FE1E4}" presName="linNode" presStyleCnt="0"/>
      <dgm:spPr/>
    </dgm:pt>
    <dgm:pt modelId="{8684FA16-B522-430E-BFCE-B0CF7EA46318}" type="pres">
      <dgm:prSet presAssocID="{ECE1E6B8-768B-45AA-87BD-A02F2C2FE1E4}" presName="parentShp" presStyleLbl="node1" presStyleIdx="0" presStyleCnt="1">
        <dgm:presLayoutVars>
          <dgm:bulletEnabled val="1"/>
        </dgm:presLayoutVars>
      </dgm:prSet>
      <dgm:spPr/>
    </dgm:pt>
    <dgm:pt modelId="{93059E3A-B206-4230-B2FF-B11150577F75}" type="pres">
      <dgm:prSet presAssocID="{ECE1E6B8-768B-45AA-87BD-A02F2C2FE1E4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7D9D142A-1D2F-4033-84A1-7F7BCD90A429}" srcId="{ECE1E6B8-768B-45AA-87BD-A02F2C2FE1E4}" destId="{8E97DEB2-C792-48F2-B8EF-DD50257D8744}" srcOrd="1" destOrd="0" parTransId="{D5CF17D8-BED8-4F7E-A477-BB2AD52A5CFB}" sibTransId="{359F1B0A-3E3E-496F-A3CB-2F575FBFF249}"/>
    <dgm:cxn modelId="{60AE343A-D1AE-4EE5-B8D6-A2FAD57CEA9B}" type="presOf" srcId="{CD454240-060E-4DC0-A620-B9D64A3AE16E}" destId="{93059E3A-B206-4230-B2FF-B11150577F75}" srcOrd="0" destOrd="2" presId="urn:microsoft.com/office/officeart/2005/8/layout/vList6"/>
    <dgm:cxn modelId="{21008545-FB06-489F-AD2A-EE770B6FC00A}" type="presOf" srcId="{E954F518-A150-48BA-AC7B-C31E4B39DBEB}" destId="{06740DF4-743E-4A66-BA5C-1735919806F1}" srcOrd="0" destOrd="0" presId="urn:microsoft.com/office/officeart/2005/8/layout/vList6"/>
    <dgm:cxn modelId="{9AFFA246-9B31-4DD8-9E4A-D5D1EBB63971}" srcId="{ECE1E6B8-768B-45AA-87BD-A02F2C2FE1E4}" destId="{205E8729-E3BC-4D11-8FE9-902C0BC44BC6}" srcOrd="0" destOrd="0" parTransId="{7B15DADC-A71C-4BAB-B56A-F10C1F32F66B}" sibTransId="{E6B853F7-D7EC-42C7-A719-3902313C67C1}"/>
    <dgm:cxn modelId="{F9FF8449-AE7C-43D5-8990-CB3E53FD40EB}" srcId="{ECE1E6B8-768B-45AA-87BD-A02F2C2FE1E4}" destId="{CD454240-060E-4DC0-A620-B9D64A3AE16E}" srcOrd="2" destOrd="0" parTransId="{5799CDEF-BB3C-4072-B795-3873824FE91B}" sibTransId="{1A133FD5-4593-4BF7-9469-AA738BEB5EDF}"/>
    <dgm:cxn modelId="{F9BBE06C-0C78-4F29-96B7-71D705992172}" srcId="{E954F518-A150-48BA-AC7B-C31E4B39DBEB}" destId="{ECE1E6B8-768B-45AA-87BD-A02F2C2FE1E4}" srcOrd="0" destOrd="0" parTransId="{70A90E44-0F7A-48D4-AE5F-B32355E937EF}" sibTransId="{F9521A28-E8D1-4627-BCBB-CC51D28F053D}"/>
    <dgm:cxn modelId="{81518371-AE21-4C6D-A9EE-FD790C40091E}" type="presOf" srcId="{8E97DEB2-C792-48F2-B8EF-DD50257D8744}" destId="{93059E3A-B206-4230-B2FF-B11150577F75}" srcOrd="0" destOrd="1" presId="urn:microsoft.com/office/officeart/2005/8/layout/vList6"/>
    <dgm:cxn modelId="{0CEE6295-9D23-411B-8B9A-636E05988673}" type="presOf" srcId="{ECE1E6B8-768B-45AA-87BD-A02F2C2FE1E4}" destId="{8684FA16-B522-430E-BFCE-B0CF7EA46318}" srcOrd="0" destOrd="0" presId="urn:microsoft.com/office/officeart/2005/8/layout/vList6"/>
    <dgm:cxn modelId="{0692F7E1-98C1-4FF4-98FB-BA4982ED2A36}" type="presOf" srcId="{205E8729-E3BC-4D11-8FE9-902C0BC44BC6}" destId="{93059E3A-B206-4230-B2FF-B11150577F75}" srcOrd="0" destOrd="0" presId="urn:microsoft.com/office/officeart/2005/8/layout/vList6"/>
    <dgm:cxn modelId="{1E7547E5-8082-4CB9-9D5C-2F37FEBAB260}" type="presParOf" srcId="{06740DF4-743E-4A66-BA5C-1735919806F1}" destId="{9BFECFC7-94BE-4D4D-9B26-DBEEA90D1253}" srcOrd="0" destOrd="0" presId="urn:microsoft.com/office/officeart/2005/8/layout/vList6"/>
    <dgm:cxn modelId="{AF309C77-BABC-4FB3-9D0B-73386B8A74D4}" type="presParOf" srcId="{9BFECFC7-94BE-4D4D-9B26-DBEEA90D1253}" destId="{8684FA16-B522-430E-BFCE-B0CF7EA46318}" srcOrd="0" destOrd="0" presId="urn:microsoft.com/office/officeart/2005/8/layout/vList6"/>
    <dgm:cxn modelId="{4158A5DA-8DBF-4967-A057-794713022F5F}" type="presParOf" srcId="{9BFECFC7-94BE-4D4D-9B26-DBEEA90D1253}" destId="{93059E3A-B206-4230-B2FF-B11150577F7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2750A-DCA8-4448-8552-04ECC88A1732}">
      <dsp:nvSpPr>
        <dsp:cNvPr id="0" name=""/>
        <dsp:cNvSpPr/>
      </dsp:nvSpPr>
      <dsp:spPr>
        <a:xfrm>
          <a:off x="3218141" y="0"/>
          <a:ext cx="4827212" cy="320229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300" kern="1200" dirty="0"/>
            <a:t>Call a parent method</a:t>
          </a:r>
          <a:endParaRPr lang="en-US" altLang="en-US" sz="2300" kern="1200" dirty="0">
            <a:solidFill>
              <a:srgbClr val="F26721"/>
            </a:soli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300" kern="1200" dirty="0"/>
            <a:t>Redefine an effective parent method (</a:t>
          </a:r>
          <a:r>
            <a:rPr lang="en-US" altLang="en-US" sz="2300" kern="1200" dirty="0">
              <a:solidFill>
                <a:srgbClr val="0033CC"/>
              </a:solidFill>
            </a:rPr>
            <a:t>override</a:t>
          </a:r>
          <a:r>
            <a:rPr lang="en-US" altLang="en-US" sz="2300" kern="1200" dirty="0"/>
            <a:t>)</a:t>
          </a:r>
          <a:endParaRPr lang="en-US" altLang="en-US" sz="2300" kern="1200" dirty="0">
            <a:solidFill>
              <a:srgbClr val="F26721"/>
            </a:soli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300" kern="1200" dirty="0">
              <a:solidFill>
                <a:srgbClr val="0033CC"/>
              </a:solidFill>
            </a:rPr>
            <a:t>Effect</a:t>
          </a:r>
          <a:r>
            <a:rPr lang="en-US" altLang="en-US" sz="2300" kern="1200" dirty="0">
              <a:solidFill>
                <a:srgbClr val="F26721"/>
              </a:solidFill>
            </a:rPr>
            <a:t> </a:t>
          </a:r>
          <a:r>
            <a:rPr lang="en-US" altLang="en-US" sz="2300" kern="1200" dirty="0"/>
            <a:t>(provide implementation of) a parent method – if it is abstract (</a:t>
          </a:r>
          <a:r>
            <a:rPr lang="en-US" altLang="en-US" sz="2300" b="1" kern="1200" dirty="0"/>
            <a:t>MORE LATER</a:t>
          </a:r>
          <a:r>
            <a:rPr lang="en-US" altLang="en-US" sz="2300" kern="1200" dirty="0"/>
            <a:t>) </a:t>
          </a:r>
        </a:p>
      </dsp:txBody>
      <dsp:txXfrm>
        <a:off x="3218141" y="400287"/>
        <a:ext cx="3626351" cy="2401722"/>
      </dsp:txXfrm>
    </dsp:sp>
    <dsp:sp modelId="{B8E3DE9F-FF60-48EE-9AF1-E9D7D55EA631}">
      <dsp:nvSpPr>
        <dsp:cNvPr id="0" name=""/>
        <dsp:cNvSpPr/>
      </dsp:nvSpPr>
      <dsp:spPr>
        <a:xfrm>
          <a:off x="0" y="0"/>
          <a:ext cx="3218141" cy="3202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/>
            <a:t>A child may</a:t>
          </a:r>
        </a:p>
      </dsp:txBody>
      <dsp:txXfrm>
        <a:off x="156323" y="156323"/>
        <a:ext cx="2905495" cy="2889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59E3A-B206-4230-B2FF-B11150577F75}">
      <dsp:nvSpPr>
        <dsp:cNvPr id="0" name=""/>
        <dsp:cNvSpPr/>
      </dsp:nvSpPr>
      <dsp:spPr>
        <a:xfrm>
          <a:off x="3117148" y="0"/>
          <a:ext cx="4675722" cy="40640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400" kern="1200" dirty="0" err="1"/>
            <a:t>super.show</a:t>
          </a:r>
          <a:r>
            <a:rPr lang="en-US" altLang="en-US" sz="2400" kern="1200" dirty="0"/>
            <a:t>() calls the parent method show()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400" kern="1200"/>
            <a:t>super(a, b) is used to call a parent constructor with 2 arguments</a:t>
          </a:r>
          <a:endParaRPr lang="en-US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400" kern="1200"/>
            <a:t>super() calls the parent default constructor</a:t>
          </a:r>
          <a:endParaRPr lang="en-US" altLang="en-US" sz="2400" kern="1200" dirty="0"/>
        </a:p>
      </dsp:txBody>
      <dsp:txXfrm>
        <a:off x="3117148" y="508000"/>
        <a:ext cx="3151722" cy="3048000"/>
      </dsp:txXfrm>
    </dsp:sp>
    <dsp:sp modelId="{8684FA16-B522-430E-BFCE-B0CF7EA46318}">
      <dsp:nvSpPr>
        <dsp:cNvPr id="0" name=""/>
        <dsp:cNvSpPr/>
      </dsp:nvSpPr>
      <dsp:spPr>
        <a:xfrm>
          <a:off x="0" y="0"/>
          <a:ext cx="3117148" cy="406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/>
            <a:t>Super</a:t>
          </a:r>
        </a:p>
      </dsp:txBody>
      <dsp:txXfrm>
        <a:off x="152167" y="152167"/>
        <a:ext cx="2812814" cy="3759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27377-092D-7047-9027-A601A6B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1BB9-0D36-435A-816B-24CD570E02E7}" type="datetimeFigureOut">
              <a:rPr lang="en-AU" smtClean="0"/>
              <a:t>7/02/2022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8C614-F8AF-4649-A591-B73BEFC3F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7"/>
            <a:ext cx="8229600" cy="1299604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rgbClr val="F26721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dot points about main sentence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2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78326" y="377455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12976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1930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7200" y="5074799"/>
            <a:ext cx="3562350" cy="1155880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581128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678326" y="99797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73483" y="3429000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73483" y="6237312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221126" y="997977"/>
            <a:ext cx="4465674" cy="52327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4178556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368488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and 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19550" y="3062916"/>
            <a:ext cx="4667250" cy="31677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41650"/>
            <a:ext cx="3562350" cy="15941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explanation of the picture on the right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635795"/>
            <a:ext cx="3562350" cy="15948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Formula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87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5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Accessing Parent Methods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4817660"/>
            <a:ext cx="8045355" cy="152225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33CC"/>
                </a:solidFill>
              </a:rPr>
              <a:t>A child method cannot have less visibility than its parent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If the parent is </a:t>
            </a:r>
            <a:r>
              <a:rPr lang="en-US" altLang="en-US" sz="2200" dirty="0">
                <a:solidFill>
                  <a:srgbClr val="0033CC"/>
                </a:solidFill>
              </a:rPr>
              <a:t>public</a:t>
            </a:r>
            <a:r>
              <a:rPr lang="en-US" altLang="en-US" sz="2200" dirty="0">
                <a:solidFill>
                  <a:srgbClr val="F26721"/>
                </a:solidFill>
              </a:rPr>
              <a:t> </a:t>
            </a:r>
            <a:r>
              <a:rPr lang="en-US" altLang="en-US" sz="2200" dirty="0"/>
              <a:t>than the child must be </a:t>
            </a:r>
            <a:r>
              <a:rPr lang="en-US" altLang="en-US" sz="2200" dirty="0">
                <a:solidFill>
                  <a:srgbClr val="0033CC"/>
                </a:solidFill>
              </a:rPr>
              <a:t>public</a:t>
            </a:r>
            <a:r>
              <a:rPr lang="en-US" altLang="en-US" sz="22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If the parent is </a:t>
            </a:r>
            <a:r>
              <a:rPr lang="en-US" altLang="en-US" sz="2200" dirty="0">
                <a:solidFill>
                  <a:srgbClr val="0033CC"/>
                </a:solidFill>
              </a:rPr>
              <a:t>protected</a:t>
            </a:r>
            <a:r>
              <a:rPr lang="en-US" altLang="en-US" sz="2200" dirty="0">
                <a:solidFill>
                  <a:srgbClr val="F26721"/>
                </a:solidFill>
              </a:rPr>
              <a:t> </a:t>
            </a:r>
            <a:r>
              <a:rPr lang="en-US" altLang="en-US" sz="2200" dirty="0"/>
              <a:t>the child must be </a:t>
            </a:r>
            <a:r>
              <a:rPr lang="en-US" altLang="en-US" sz="2200" dirty="0">
                <a:solidFill>
                  <a:srgbClr val="0033CC"/>
                </a:solidFill>
              </a:rPr>
              <a:t>public</a:t>
            </a:r>
            <a:r>
              <a:rPr lang="en-US" altLang="en-US" sz="2200" dirty="0">
                <a:solidFill>
                  <a:srgbClr val="F26721"/>
                </a:solidFill>
              </a:rPr>
              <a:t> </a:t>
            </a:r>
            <a:r>
              <a:rPr lang="en-US" altLang="en-US" sz="2200" dirty="0"/>
              <a:t>or </a:t>
            </a:r>
            <a:r>
              <a:rPr lang="en-US" altLang="en-US" sz="2200" dirty="0">
                <a:solidFill>
                  <a:srgbClr val="0033CC"/>
                </a:solidFill>
              </a:rPr>
              <a:t>protected</a:t>
            </a:r>
            <a:r>
              <a:rPr lang="en-US" altLang="en-US" sz="22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33CC"/>
                </a:solidFill>
              </a:rPr>
              <a:t>A child method should do more than its parent</a:t>
            </a:r>
          </a:p>
          <a:p>
            <a:pPr lvl="2">
              <a:lnSpc>
                <a:spcPct val="90000"/>
              </a:lnSpc>
            </a:pPr>
            <a:endParaRPr lang="en-US" altLang="en-US" dirty="0">
              <a:solidFill>
                <a:schemeClr val="hlink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53776245"/>
              </p:ext>
            </p:extLst>
          </p:nvPr>
        </p:nvGraphicFramePr>
        <p:xfrm>
          <a:off x="457201" y="1287818"/>
          <a:ext cx="8045354" cy="3202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666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160221"/>
            <a:ext cx="8229600" cy="736871"/>
          </a:xfrm>
        </p:spPr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The keyword </a:t>
            </a:r>
            <a:r>
              <a:rPr lang="en-US" altLang="en-US" u="sng" dirty="0">
                <a:solidFill>
                  <a:srgbClr val="0033CC"/>
                </a:solidFill>
              </a:rPr>
              <a:t>super</a:t>
            </a:r>
            <a:r>
              <a:rPr lang="en-US" altLang="en-US" dirty="0">
                <a:solidFill>
                  <a:srgbClr val="0033CC"/>
                </a:solidFill>
              </a:rPr>
              <a:t> is used to call the parent class.</a:t>
            </a:r>
          </a:p>
          <a:p>
            <a:endParaRPr lang="en-A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88371521"/>
              </p:ext>
            </p:extLst>
          </p:nvPr>
        </p:nvGraphicFramePr>
        <p:xfrm>
          <a:off x="736979" y="2243161"/>
          <a:ext cx="779287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66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2388" y="3916907"/>
            <a:ext cx="7806519" cy="1978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Derived Class Constructors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altLang="en-US" dirty="0">
                <a:solidFill>
                  <a:srgbClr val="0033CC"/>
                </a:solidFill>
              </a:rPr>
              <a:t>Usually, the derived (or child) class constructor(s) have the same parameter list as the parent, or contain additional parameters.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199" y="3289110"/>
            <a:ext cx="8400197" cy="3050803"/>
          </a:xfrm>
        </p:spPr>
        <p:txBody>
          <a:bodyPr/>
          <a:lstStyle/>
          <a:p>
            <a:r>
              <a:rPr lang="en-AU" dirty="0"/>
              <a:t>For Example</a:t>
            </a:r>
          </a:p>
          <a:p>
            <a:endParaRPr lang="en-AU" dirty="0"/>
          </a:p>
          <a:p>
            <a:pPr marL="400050" lvl="1" indent="0">
              <a:buNone/>
            </a:pPr>
            <a:r>
              <a:rPr lang="en-AU" altLang="en-US" dirty="0">
                <a:solidFill>
                  <a:schemeClr val="bg1"/>
                </a:solidFill>
              </a:rPr>
              <a:t>Parent(</a:t>
            </a:r>
            <a:r>
              <a:rPr lang="en-AU" altLang="en-US" dirty="0" err="1">
                <a:solidFill>
                  <a:schemeClr val="bg1"/>
                </a:solidFill>
              </a:rPr>
              <a:t>int</a:t>
            </a:r>
            <a:r>
              <a:rPr lang="en-AU" altLang="en-US" dirty="0">
                <a:solidFill>
                  <a:schemeClr val="bg1"/>
                </a:solidFill>
              </a:rPr>
              <a:t> id, Customer customer){..}</a:t>
            </a:r>
          </a:p>
          <a:p>
            <a:pPr marL="400050" lvl="1" indent="0">
              <a:buNone/>
            </a:pPr>
            <a:endParaRPr lang="en-AU" altLang="en-US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AU" altLang="en-US" dirty="0">
                <a:solidFill>
                  <a:schemeClr val="bg1"/>
                </a:solidFill>
              </a:rPr>
              <a:t>Child(</a:t>
            </a:r>
            <a:r>
              <a:rPr lang="en-AU" altLang="en-US" dirty="0" err="1">
                <a:solidFill>
                  <a:schemeClr val="bg1"/>
                </a:solidFill>
              </a:rPr>
              <a:t>int</a:t>
            </a:r>
            <a:r>
              <a:rPr lang="en-AU" altLang="en-US" dirty="0">
                <a:solidFill>
                  <a:schemeClr val="bg1"/>
                </a:solidFill>
              </a:rPr>
              <a:t> id, Customer </a:t>
            </a:r>
            <a:r>
              <a:rPr lang="en-AU" altLang="en-US" dirty="0" err="1">
                <a:solidFill>
                  <a:schemeClr val="bg1"/>
                </a:solidFill>
              </a:rPr>
              <a:t>customer</a:t>
            </a:r>
            <a:r>
              <a:rPr lang="en-AU" altLang="en-US" dirty="0">
                <a:solidFill>
                  <a:schemeClr val="bg1"/>
                </a:solidFill>
              </a:rPr>
              <a:t>, String name) {..}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204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2388" y="2974019"/>
            <a:ext cx="7806519" cy="2921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Derived Class Constructors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16990"/>
            <a:ext cx="8229600" cy="1299604"/>
          </a:xfrm>
        </p:spPr>
        <p:txBody>
          <a:bodyPr>
            <a:normAutofit fontScale="92500" lnSpcReduction="20000"/>
          </a:bodyPr>
          <a:lstStyle/>
          <a:p>
            <a:r>
              <a:rPr lang="en-AU" altLang="en-US" dirty="0">
                <a:solidFill>
                  <a:srgbClr val="0033CC"/>
                </a:solidFill>
              </a:rPr>
              <a:t>The child class constructor MUST call the parent class constructor using the keyword super()</a:t>
            </a:r>
          </a:p>
          <a:p>
            <a:endParaRPr lang="en-AU" altLang="en-US" dirty="0">
              <a:solidFill>
                <a:srgbClr val="0033CC"/>
              </a:solidFill>
            </a:endParaRPr>
          </a:p>
          <a:p>
            <a:r>
              <a:rPr lang="en-US" altLang="en-US" dirty="0">
                <a:solidFill>
                  <a:srgbClr val="0033CC"/>
                </a:solidFill>
              </a:rPr>
              <a:t>The child class constructor MUST assign unique child attributes</a:t>
            </a:r>
            <a:endParaRPr lang="en-AU" altLang="en-US" dirty="0">
              <a:solidFill>
                <a:srgbClr val="0033CC"/>
              </a:solidFill>
            </a:endParaRP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504338"/>
            <a:ext cx="8400197" cy="305080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AU" dirty="0"/>
          </a:p>
          <a:p>
            <a:pPr marL="400050" lvl="1" indent="0">
              <a:buNone/>
            </a:pPr>
            <a:r>
              <a:rPr lang="en-AU" altLang="en-US" dirty="0">
                <a:solidFill>
                  <a:schemeClr val="bg1"/>
                </a:solidFill>
              </a:rPr>
              <a:t>Parent(</a:t>
            </a:r>
            <a:r>
              <a:rPr lang="en-AU" altLang="en-US" dirty="0" err="1">
                <a:solidFill>
                  <a:schemeClr val="bg1"/>
                </a:solidFill>
              </a:rPr>
              <a:t>int</a:t>
            </a:r>
            <a:r>
              <a:rPr lang="en-AU" altLang="en-US" dirty="0">
                <a:solidFill>
                  <a:schemeClr val="bg1"/>
                </a:solidFill>
              </a:rPr>
              <a:t> id, Customer customer){..}</a:t>
            </a:r>
          </a:p>
          <a:p>
            <a:pPr marL="400050" lvl="1" indent="0">
              <a:buNone/>
            </a:pPr>
            <a:endParaRPr lang="en-AU" altLang="en-US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AU" altLang="en-US" dirty="0">
                <a:solidFill>
                  <a:schemeClr val="bg1"/>
                </a:solidFill>
              </a:rPr>
              <a:t>Child(int id, Customer </a:t>
            </a:r>
            <a:r>
              <a:rPr lang="en-AU" altLang="en-US" dirty="0" err="1">
                <a:solidFill>
                  <a:schemeClr val="bg1"/>
                </a:solidFill>
              </a:rPr>
              <a:t>customer</a:t>
            </a:r>
            <a:r>
              <a:rPr lang="en-AU" altLang="en-US" dirty="0">
                <a:solidFill>
                  <a:schemeClr val="bg1"/>
                </a:solidFill>
              </a:rPr>
              <a:t>, String name) </a:t>
            </a:r>
          </a:p>
          <a:p>
            <a:pPr marL="400050" lvl="1" indent="0">
              <a:buNone/>
            </a:pPr>
            <a:r>
              <a:rPr lang="en-AU" altLang="en-US" dirty="0">
                <a:solidFill>
                  <a:schemeClr val="bg1"/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super(id, customer);   // send parent attribute values to super</a:t>
            </a:r>
          </a:p>
          <a:p>
            <a:pPr marL="400050" lvl="1" indent="0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this.name = name;     // assign unique child attributes here</a:t>
            </a:r>
            <a:endParaRPr lang="en-AU" altLang="en-US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AU" alt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891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Calling Parent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A child may call a parent method, even without super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402006"/>
            <a:ext cx="8229600" cy="3937908"/>
          </a:xfrm>
        </p:spPr>
        <p:txBody>
          <a:bodyPr>
            <a:normAutofit/>
          </a:bodyPr>
          <a:lstStyle/>
          <a:p>
            <a:pPr lvl="1"/>
            <a:r>
              <a:rPr lang="en-US" altLang="en-US" b="1" dirty="0">
                <a:solidFill>
                  <a:srgbClr val="0033CC"/>
                </a:solidFill>
              </a:rPr>
              <a:t>The child class can call a parent’s method as if it were it’s own </a:t>
            </a:r>
            <a:r>
              <a:rPr lang="en-US" altLang="en-US" dirty="0"/>
              <a:t>e.g. in the Square class</a:t>
            </a:r>
          </a:p>
          <a:p>
            <a:pPr lvl="2"/>
            <a:r>
              <a:rPr lang="en-US" altLang="en-US" dirty="0"/>
              <a:t>display();  // display is in the Parent class Rectangle</a:t>
            </a:r>
            <a:endParaRPr lang="en-AU" altLang="en-US" dirty="0"/>
          </a:p>
          <a:p>
            <a:pPr lvl="2"/>
            <a:r>
              <a:rPr lang="en-AU" altLang="en-US" dirty="0" err="1"/>
              <a:t>super.display</a:t>
            </a:r>
            <a:r>
              <a:rPr lang="en-AU" altLang="en-US" dirty="0"/>
              <a:t>() works too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B</a:t>
            </a:r>
            <a:r>
              <a:rPr lang="en-AU" altLang="en-US" dirty="0"/>
              <a:t>UT!!  If both Square and Rectangle have a display() method</a:t>
            </a:r>
          </a:p>
          <a:p>
            <a:pPr lvl="2"/>
            <a:r>
              <a:rPr lang="en-US" altLang="en-US" dirty="0"/>
              <a:t>display();  		// calls display() in the child</a:t>
            </a:r>
            <a:endParaRPr lang="en-AU" altLang="en-US" dirty="0"/>
          </a:p>
          <a:p>
            <a:pPr lvl="2"/>
            <a:r>
              <a:rPr lang="en-AU" altLang="en-US" dirty="0" err="1"/>
              <a:t>super.display</a:t>
            </a:r>
            <a:r>
              <a:rPr lang="en-AU" altLang="en-US" dirty="0"/>
              <a:t>() 	</a:t>
            </a:r>
            <a:r>
              <a:rPr lang="en-US" altLang="en-US" dirty="0"/>
              <a:t>// calls display() in the parent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32190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01004" y="889000"/>
            <a:ext cx="6821332" cy="5798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Revised Parent Rectangle Class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078173"/>
            <a:ext cx="8229600" cy="5513696"/>
          </a:xfrm>
        </p:spPr>
        <p:txBody>
          <a:bodyPr>
            <a:noAutofit/>
          </a:bodyPr>
          <a:lstStyle/>
          <a:p>
            <a:pPr lvl="4">
              <a:lnSpc>
                <a:spcPct val="80000"/>
              </a:lnSpc>
              <a:buNone/>
            </a:pPr>
            <a:r>
              <a:rPr lang="en-AU" altLang="en-US" sz="1600" dirty="0">
                <a:solidFill>
                  <a:schemeClr val="bg1"/>
                </a:solidFill>
              </a:rPr>
              <a:t>public class Rectangle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1600" dirty="0">
                <a:solidFill>
                  <a:schemeClr val="bg1"/>
                </a:solidFill>
              </a:rPr>
              <a:t>{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1600" dirty="0">
                <a:solidFill>
                  <a:schemeClr val="bg1"/>
                </a:solidFill>
              </a:rPr>
              <a:t>   protected double length;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1600" dirty="0">
                <a:solidFill>
                  <a:schemeClr val="bg1"/>
                </a:solidFill>
              </a:rPr>
              <a:t>   protected double width;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1600" dirty="0">
                <a:solidFill>
                  <a:schemeClr val="bg1"/>
                </a:solidFill>
              </a:rPr>
              <a:t>   public Rectangle(double length, double width)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1600" dirty="0">
                <a:solidFill>
                  <a:schemeClr val="bg1"/>
                </a:solidFill>
              </a:rPr>
              <a:t>    {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1600" dirty="0">
                <a:solidFill>
                  <a:schemeClr val="bg1"/>
                </a:solidFill>
              </a:rPr>
              <a:t>        </a:t>
            </a:r>
            <a:r>
              <a:rPr lang="en-AU" altLang="en-US" sz="1600" dirty="0" err="1">
                <a:solidFill>
                  <a:schemeClr val="bg1"/>
                </a:solidFill>
              </a:rPr>
              <a:t>this.length</a:t>
            </a:r>
            <a:r>
              <a:rPr lang="en-AU" altLang="en-US" sz="1600" dirty="0">
                <a:solidFill>
                  <a:schemeClr val="bg1"/>
                </a:solidFill>
              </a:rPr>
              <a:t> = length;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1600" dirty="0">
                <a:solidFill>
                  <a:schemeClr val="bg1"/>
                </a:solidFill>
              </a:rPr>
              <a:t>        </a:t>
            </a:r>
            <a:r>
              <a:rPr lang="en-AU" altLang="en-US" sz="1600" dirty="0" err="1">
                <a:solidFill>
                  <a:schemeClr val="bg1"/>
                </a:solidFill>
              </a:rPr>
              <a:t>this.width</a:t>
            </a:r>
            <a:r>
              <a:rPr lang="en-AU" altLang="en-US" sz="1600" dirty="0">
                <a:solidFill>
                  <a:schemeClr val="bg1"/>
                </a:solidFill>
              </a:rPr>
              <a:t> = width;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1600" dirty="0">
                <a:solidFill>
                  <a:schemeClr val="bg1"/>
                </a:solidFill>
              </a:rPr>
              <a:t>    }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1600" dirty="0">
                <a:solidFill>
                  <a:schemeClr val="bg1"/>
                </a:solidFill>
              </a:rPr>
              <a:t>   public double area()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1600" dirty="0">
                <a:solidFill>
                  <a:schemeClr val="bg1"/>
                </a:solidFill>
              </a:rPr>
              <a:t>    {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1600" dirty="0">
                <a:solidFill>
                  <a:schemeClr val="bg1"/>
                </a:solidFill>
              </a:rPr>
              <a:t>        return length*width;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1600" dirty="0">
                <a:solidFill>
                  <a:schemeClr val="bg1"/>
                </a:solidFill>
              </a:rPr>
              <a:t>    }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1600" dirty="0">
                <a:solidFill>
                  <a:schemeClr val="bg1"/>
                </a:solidFill>
              </a:rPr>
              <a:t>   public double perimeter()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1600" dirty="0">
                <a:solidFill>
                  <a:schemeClr val="bg1"/>
                </a:solidFill>
              </a:rPr>
              <a:t>    {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1600" dirty="0">
                <a:solidFill>
                  <a:schemeClr val="bg1"/>
                </a:solidFill>
              </a:rPr>
              <a:t>        return 2*(length + width);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1600" dirty="0">
                <a:solidFill>
                  <a:schemeClr val="bg1"/>
                </a:solidFill>
              </a:rPr>
              <a:t>    }</a:t>
            </a:r>
          </a:p>
          <a:p>
            <a:pPr lvl="4">
              <a:lnSpc>
                <a:spcPct val="80000"/>
              </a:lnSpc>
              <a:buNone/>
            </a:pP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AU" altLang="en-US" sz="1600" dirty="0">
                <a:solidFill>
                  <a:schemeClr val="bg1"/>
                </a:solidFill>
              </a:rPr>
              <a:t>  </a:t>
            </a:r>
            <a:r>
              <a:rPr lang="en-AU" altLang="en-US" sz="1600" b="1" dirty="0">
                <a:solidFill>
                  <a:schemeClr val="bg1"/>
                </a:solidFill>
              </a:rPr>
              <a:t>public void display()	   //   NEW METHOD DISPLAY</a:t>
            </a:r>
          </a:p>
          <a:p>
            <a:pPr lvl="4"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AU" altLang="en-US" sz="1600" b="1" dirty="0">
                <a:solidFill>
                  <a:schemeClr val="bg1"/>
                </a:solidFill>
              </a:rPr>
              <a:t>  {</a:t>
            </a:r>
          </a:p>
          <a:p>
            <a:pPr lvl="4"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AU" altLang="en-US" sz="1600" b="1" dirty="0">
                <a:solidFill>
                  <a:schemeClr val="bg1"/>
                </a:solidFill>
              </a:rPr>
              <a:t>     </a:t>
            </a:r>
            <a:r>
              <a:rPr lang="en-AU" altLang="en-US" sz="1600" b="1" dirty="0" err="1">
                <a:solidFill>
                  <a:schemeClr val="bg1"/>
                </a:solidFill>
              </a:rPr>
              <a:t>System.out.println</a:t>
            </a:r>
            <a:r>
              <a:rPr lang="en-AU" altLang="en-US" sz="1600" b="1" dirty="0">
                <a:solidFill>
                  <a:schemeClr val="bg1"/>
                </a:solidFill>
              </a:rPr>
              <a:t>(“Length is: + length + “ Width is “ + width);</a:t>
            </a:r>
          </a:p>
          <a:p>
            <a:pPr lvl="4"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AU" altLang="en-US" sz="1600" b="1" dirty="0">
                <a:solidFill>
                  <a:schemeClr val="bg1"/>
                </a:solidFill>
              </a:rPr>
              <a:t>  }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1600" dirty="0">
                <a:solidFill>
                  <a:schemeClr val="bg1"/>
                </a:solidFill>
              </a:rPr>
              <a:t>}</a:t>
            </a:r>
            <a:endParaRPr lang="en-A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9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55114" y="889000"/>
            <a:ext cx="5695092" cy="5443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/>
          <a:lstStyle/>
          <a:p>
            <a:r>
              <a:rPr lang="en-AU" dirty="0"/>
              <a:t>The Square Class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20722" y="1064525"/>
            <a:ext cx="8563971" cy="5268036"/>
          </a:xfrm>
        </p:spPr>
        <p:txBody>
          <a:bodyPr>
            <a:normAutofit/>
          </a:bodyPr>
          <a:lstStyle/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public class Square extends Rectangle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{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public Square(double length)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</a:t>
            </a:r>
            <a:r>
              <a:rPr lang="en-AU" altLang="en-US" b="1" dirty="0">
                <a:solidFill>
                  <a:srgbClr val="FF0000"/>
                </a:solidFill>
              </a:rPr>
              <a:t>super</a:t>
            </a:r>
            <a:r>
              <a:rPr lang="en-AU" altLang="en-US" dirty="0">
                <a:solidFill>
                  <a:schemeClr val="bg1"/>
                </a:solidFill>
              </a:rPr>
              <a:t>(length, length);  </a:t>
            </a:r>
            <a:r>
              <a:rPr lang="en-AU" altLang="en-US" b="1" dirty="0">
                <a:solidFill>
                  <a:srgbClr val="FF0000"/>
                </a:solidFill>
              </a:rPr>
              <a:t>// calls parent constructor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public double area()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return length*length;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public double perimeter()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return 4*length;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18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07549" y="1074636"/>
            <a:ext cx="6631686" cy="5443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/>
          <a:lstStyle/>
          <a:p>
            <a:r>
              <a:rPr lang="en-AU" dirty="0"/>
              <a:t>A Test Class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-1295014" y="1315326"/>
            <a:ext cx="9533492" cy="5268036"/>
          </a:xfrm>
        </p:spPr>
        <p:txBody>
          <a:bodyPr>
            <a:normAutofit/>
          </a:bodyPr>
          <a:lstStyle/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public class Test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{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public Test()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Square </a:t>
            </a:r>
            <a:r>
              <a:rPr lang="en-AU" altLang="en-US" dirty="0" err="1">
                <a:solidFill>
                  <a:schemeClr val="bg1"/>
                </a:solidFill>
              </a:rPr>
              <a:t>square</a:t>
            </a:r>
            <a:r>
              <a:rPr lang="en-AU" altLang="en-US" dirty="0">
                <a:solidFill>
                  <a:schemeClr val="bg1"/>
                </a:solidFill>
              </a:rPr>
              <a:t> = new Square(8.4);</a:t>
            </a:r>
          </a:p>
          <a:p>
            <a:pPr lvl="6">
              <a:lnSpc>
                <a:spcPct val="80000"/>
              </a:lnSpc>
              <a:buNone/>
            </a:pPr>
            <a:endParaRPr lang="en-AU" altLang="en-US" dirty="0">
              <a:solidFill>
                <a:schemeClr val="bg1"/>
              </a:solidFill>
            </a:endParaRPr>
          </a:p>
          <a:p>
            <a:pPr lvl="6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AU" altLang="en-US" dirty="0">
                <a:solidFill>
                  <a:schemeClr val="bg1"/>
                </a:solidFill>
              </a:rPr>
              <a:t>       // display() in parent Rectangle is executed</a:t>
            </a:r>
          </a:p>
          <a:p>
            <a:pPr lvl="6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AU" altLang="en-US" dirty="0">
                <a:solidFill>
                  <a:schemeClr val="bg1"/>
                </a:solidFill>
              </a:rPr>
              <a:t>       </a:t>
            </a:r>
            <a:r>
              <a:rPr lang="en-AU" altLang="en-US" dirty="0" err="1">
                <a:solidFill>
                  <a:schemeClr val="bg1"/>
                </a:solidFill>
              </a:rPr>
              <a:t>square.display</a:t>
            </a:r>
            <a:r>
              <a:rPr lang="en-AU" altLang="en-US" dirty="0">
                <a:solidFill>
                  <a:schemeClr val="bg1"/>
                </a:solidFill>
              </a:rPr>
              <a:t>();</a:t>
            </a:r>
          </a:p>
          <a:p>
            <a:pPr lvl="6">
              <a:lnSpc>
                <a:spcPct val="80000"/>
              </a:lnSpc>
              <a:buNone/>
            </a:pPr>
            <a:endParaRPr lang="en-AU" altLang="en-US" dirty="0">
              <a:solidFill>
                <a:schemeClr val="bg1"/>
              </a:solidFill>
            </a:endParaRP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// area() in child Square is executed</a:t>
            </a:r>
          </a:p>
          <a:p>
            <a:pPr lvl="6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AU" altLang="en-US" dirty="0">
                <a:solidFill>
                  <a:schemeClr val="bg1"/>
                </a:solidFill>
              </a:rPr>
              <a:t>       </a:t>
            </a:r>
            <a:r>
              <a:rPr lang="en-AU" altLang="en-US" dirty="0" err="1">
                <a:solidFill>
                  <a:schemeClr val="bg1"/>
                </a:solidFill>
              </a:rPr>
              <a:t>System.out.println</a:t>
            </a:r>
            <a:r>
              <a:rPr lang="en-AU" altLang="en-US" dirty="0">
                <a:solidFill>
                  <a:schemeClr val="bg1"/>
                </a:solidFill>
              </a:rPr>
              <a:t>(“Area: ” + </a:t>
            </a:r>
            <a:r>
              <a:rPr lang="en-AU" altLang="en-US" dirty="0" err="1">
                <a:solidFill>
                  <a:schemeClr val="bg1"/>
                </a:solidFill>
              </a:rPr>
              <a:t>square.area</a:t>
            </a:r>
            <a:r>
              <a:rPr lang="en-AU" altLang="en-US" dirty="0">
                <a:solidFill>
                  <a:schemeClr val="bg1"/>
                </a:solidFill>
              </a:rPr>
              <a:t>());</a:t>
            </a:r>
          </a:p>
          <a:p>
            <a:pPr lvl="6">
              <a:lnSpc>
                <a:spcPct val="80000"/>
              </a:lnSpc>
              <a:buNone/>
            </a:pPr>
            <a:endParaRPr lang="en-AU" altLang="en-US" dirty="0">
              <a:solidFill>
                <a:schemeClr val="bg1"/>
              </a:solidFill>
            </a:endParaRP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// perimeter() in child Square is executed           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</a:t>
            </a:r>
            <a:r>
              <a:rPr lang="en-AU" altLang="en-US" dirty="0" err="1">
                <a:solidFill>
                  <a:schemeClr val="bg1"/>
                </a:solidFill>
              </a:rPr>
              <a:t>System.out.println</a:t>
            </a:r>
            <a:r>
              <a:rPr lang="en-AU" altLang="en-US" dirty="0">
                <a:solidFill>
                  <a:schemeClr val="bg1"/>
                </a:solidFill>
              </a:rPr>
              <a:t>(“Perimeter: ” + </a:t>
            </a:r>
            <a:r>
              <a:rPr lang="en-AU" altLang="en-US" dirty="0" err="1">
                <a:solidFill>
                  <a:schemeClr val="bg1"/>
                </a:solidFill>
              </a:rPr>
              <a:t>square.perimeter</a:t>
            </a:r>
            <a:r>
              <a:rPr lang="en-AU" altLang="en-US" dirty="0">
                <a:solidFill>
                  <a:schemeClr val="bg1"/>
                </a:solidFill>
              </a:rPr>
              <a:t>());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5136941"/>
      </p:ext>
    </p:extLst>
  </p:cSld>
  <p:clrMapOvr>
    <a:masterClrMapping/>
  </p:clrMapOvr>
</p:sld>
</file>

<file path=ppt/theme/theme1.xml><?xml version="1.0" encoding="utf-8"?>
<a:theme xmlns:a="http://schemas.openxmlformats.org/drawingml/2006/main" name="IT Lecture Slide Template  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 Lecture Slide Template  IT</Template>
  <TotalTime>991</TotalTime>
  <Words>603</Words>
  <Application>Microsoft Office PowerPoint</Application>
  <PresentationFormat>On-screen Show (4:3)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IT Lecture Slide Template  IT</vt:lpstr>
      <vt:lpstr>Accessing Parent Methods</vt:lpstr>
      <vt:lpstr>Super</vt:lpstr>
      <vt:lpstr>Derived Class Constructors</vt:lpstr>
      <vt:lpstr>Derived Class Constructors</vt:lpstr>
      <vt:lpstr>Calling Parent Methods</vt:lpstr>
      <vt:lpstr>Revised Parent Rectangle Class</vt:lpstr>
      <vt:lpstr>The Square Class</vt:lpstr>
      <vt:lpstr>A Test Class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Programming</dc:title>
  <dc:creator>build</dc:creator>
  <cp:lastModifiedBy>Tracy Quick</cp:lastModifiedBy>
  <cp:revision>118</cp:revision>
  <cp:lastPrinted>2016-11-17T05:35:18Z</cp:lastPrinted>
  <dcterms:created xsi:type="dcterms:W3CDTF">2016-11-22T06:39:16Z</dcterms:created>
  <dcterms:modified xsi:type="dcterms:W3CDTF">2022-02-06T23:48:33Z</dcterms:modified>
</cp:coreProperties>
</file>