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411" r:id="rId2"/>
    <p:sldId id="410" r:id="rId3"/>
    <p:sldId id="470" r:id="rId4"/>
    <p:sldId id="412" r:id="rId5"/>
    <p:sldId id="413" r:id="rId6"/>
    <p:sldId id="458" r:id="rId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0FD20187-D038-4E6B-8DEC-687D79C8E6B9}"/>
    <pc:docChg chg="delSld">
      <pc:chgData name="Tracy Quick" userId="37594dbb-0f3e-468d-aa8b-fcd105ec1e7b" providerId="ADAL" clId="{0FD20187-D038-4E6B-8DEC-687D79C8E6B9}" dt="2022-02-14T00:34:34.043" v="1" actId="2696"/>
      <pc:docMkLst>
        <pc:docMk/>
      </pc:docMkLst>
      <pc:sldChg chg="del">
        <pc:chgData name="Tracy Quick" userId="37594dbb-0f3e-468d-aa8b-fcd105ec1e7b" providerId="ADAL" clId="{0FD20187-D038-4E6B-8DEC-687D79C8E6B9}" dt="2022-02-14T00:34:33.143" v="0" actId="2696"/>
        <pc:sldMkLst>
          <pc:docMk/>
          <pc:sldMk cId="3903595747" sldId="461"/>
        </pc:sldMkLst>
      </pc:sldChg>
      <pc:sldChg chg="del">
        <pc:chgData name="Tracy Quick" userId="37594dbb-0f3e-468d-aa8b-fcd105ec1e7b" providerId="ADAL" clId="{0FD20187-D038-4E6B-8DEC-687D79C8E6B9}" dt="2022-02-14T00:34:34.043" v="1" actId="2696"/>
        <pc:sldMkLst>
          <pc:docMk/>
          <pc:sldMk cId="1071062435" sldId="471"/>
        </pc:sldMkLst>
      </pc:sldChg>
    </pc:docChg>
  </pc:docChgLst>
  <pc:docChgLst>
    <pc:chgData name="Tracy Quick" userId="37594dbb-0f3e-468d-aa8b-fcd105ec1e7b" providerId="ADAL" clId="{C18171FD-FE57-4504-B5E1-63AA6B25691C}"/>
    <pc:docChg chg="delSld modSld">
      <pc:chgData name="Tracy Quick" userId="37594dbb-0f3e-468d-aa8b-fcd105ec1e7b" providerId="ADAL" clId="{C18171FD-FE57-4504-B5E1-63AA6B25691C}" dt="2021-12-15T05:20:09.022" v="15" actId="207"/>
      <pc:docMkLst>
        <pc:docMk/>
      </pc:docMkLst>
      <pc:sldChg chg="modSp">
        <pc:chgData name="Tracy Quick" userId="37594dbb-0f3e-468d-aa8b-fcd105ec1e7b" providerId="ADAL" clId="{C18171FD-FE57-4504-B5E1-63AA6B25691C}" dt="2021-12-15T05:19:14.458" v="5" actId="207"/>
        <pc:sldMkLst>
          <pc:docMk/>
          <pc:sldMk cId="410169858" sldId="411"/>
        </pc:sldMkLst>
        <pc:spChg chg="mod">
          <ac:chgData name="Tracy Quick" userId="37594dbb-0f3e-468d-aa8b-fcd105ec1e7b" providerId="ADAL" clId="{C18171FD-FE57-4504-B5E1-63AA6B25691C}" dt="2021-12-15T05:19:14.458" v="5" actId="207"/>
          <ac:spMkLst>
            <pc:docMk/>
            <pc:sldMk cId="410169858" sldId="411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C18171FD-FE57-4504-B5E1-63AA6B25691C}" dt="2021-12-15T05:19:20.867" v="6" actId="207"/>
        <pc:sldMkLst>
          <pc:docMk/>
          <pc:sldMk cId="1000791442" sldId="412"/>
        </pc:sldMkLst>
        <pc:spChg chg="mod">
          <ac:chgData name="Tracy Quick" userId="37594dbb-0f3e-468d-aa8b-fcd105ec1e7b" providerId="ADAL" clId="{C18171FD-FE57-4504-B5E1-63AA6B25691C}" dt="2021-12-15T05:19:20.867" v="6" actId="207"/>
          <ac:spMkLst>
            <pc:docMk/>
            <pc:sldMk cId="1000791442" sldId="41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C18171FD-FE57-4504-B5E1-63AA6B25691C}" dt="2021-12-15T05:19:26.034" v="8" actId="207"/>
        <pc:sldMkLst>
          <pc:docMk/>
          <pc:sldMk cId="367731277" sldId="413"/>
        </pc:sldMkLst>
        <pc:spChg chg="mod">
          <ac:chgData name="Tracy Quick" userId="37594dbb-0f3e-468d-aa8b-fcd105ec1e7b" providerId="ADAL" clId="{C18171FD-FE57-4504-B5E1-63AA6B25691C}" dt="2021-12-15T05:19:26.034" v="8" actId="207"/>
          <ac:spMkLst>
            <pc:docMk/>
            <pc:sldMk cId="367731277" sldId="413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C18171FD-FE57-4504-B5E1-63AA6B25691C}" dt="2021-12-15T05:19:52.272" v="13" actId="207"/>
        <pc:sldMkLst>
          <pc:docMk/>
          <pc:sldMk cId="972338350" sldId="458"/>
        </pc:sldMkLst>
        <pc:spChg chg="mod">
          <ac:chgData name="Tracy Quick" userId="37594dbb-0f3e-468d-aa8b-fcd105ec1e7b" providerId="ADAL" clId="{C18171FD-FE57-4504-B5E1-63AA6B25691C}" dt="2021-12-15T05:19:45.729" v="12" actId="20577"/>
          <ac:spMkLst>
            <pc:docMk/>
            <pc:sldMk cId="972338350" sldId="458"/>
            <ac:spMk id="2" creationId="{00000000-0000-0000-0000-000000000000}"/>
          </ac:spMkLst>
        </pc:spChg>
        <pc:spChg chg="mod">
          <ac:chgData name="Tracy Quick" userId="37594dbb-0f3e-468d-aa8b-fcd105ec1e7b" providerId="ADAL" clId="{C18171FD-FE57-4504-B5E1-63AA6B25691C}" dt="2021-12-15T05:19:52.272" v="13" actId="207"/>
          <ac:spMkLst>
            <pc:docMk/>
            <pc:sldMk cId="972338350" sldId="458"/>
            <ac:spMk id="3" creationId="{00000000-0000-0000-0000-000000000000}"/>
          </ac:spMkLst>
        </pc:spChg>
      </pc:sldChg>
      <pc:sldMasterChg chg="delSldLayout">
        <pc:chgData name="Tracy Quick" userId="37594dbb-0f3e-468d-aa8b-fcd105ec1e7b" providerId="ADAL" clId="{C18171FD-FE57-4504-B5E1-63AA6B25691C}" dt="2021-12-15T05:18:55.942" v="1" actId="2696"/>
        <pc:sldMasterMkLst>
          <pc:docMk/>
          <pc:sldMasterMk cId="116602916" sldId="2147483672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5092" y="3138985"/>
            <a:ext cx="7847463" cy="846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Enum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5232"/>
            <a:ext cx="8229600" cy="1299604"/>
          </a:xfrm>
        </p:spPr>
        <p:txBody>
          <a:bodyPr/>
          <a:lstStyle/>
          <a:p>
            <a:r>
              <a:rPr lang="en-AU" altLang="en-US" dirty="0">
                <a:solidFill>
                  <a:srgbClr val="0033CC"/>
                </a:solidFill>
              </a:rPr>
              <a:t>Is an enumerated data type, that is, you can declare a list of constants that the runtime will treat as numbers.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55092" y="2524836"/>
            <a:ext cx="7847463" cy="3916907"/>
          </a:xfrm>
        </p:spPr>
        <p:txBody>
          <a:bodyPr>
            <a:normAutofit lnSpcReduction="10000"/>
          </a:bodyPr>
          <a:lstStyle/>
          <a:p>
            <a:r>
              <a:rPr lang="en-AU" altLang="en-US" dirty="0"/>
              <a:t>Example: </a:t>
            </a:r>
          </a:p>
          <a:p>
            <a:endParaRPr lang="en-AU" altLang="en-US" dirty="0"/>
          </a:p>
          <a:p>
            <a:pPr marL="0" indent="0"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public </a:t>
            </a:r>
            <a:r>
              <a:rPr lang="en-AU" altLang="en-US" dirty="0" err="1">
                <a:solidFill>
                  <a:schemeClr val="bg1"/>
                </a:solidFill>
              </a:rPr>
              <a:t>enum</a:t>
            </a:r>
            <a:r>
              <a:rPr lang="en-AU" altLang="en-US" dirty="0">
                <a:solidFill>
                  <a:schemeClr val="bg1"/>
                </a:solidFill>
              </a:rPr>
              <a:t> Direction { NORTH, SOUTH, EAST, WEST } </a:t>
            </a:r>
          </a:p>
          <a:p>
            <a:endParaRPr lang="en-AU" altLang="en-US" dirty="0">
              <a:solidFill>
                <a:srgbClr val="F26721"/>
              </a:solidFill>
            </a:endParaRPr>
          </a:p>
          <a:p>
            <a:r>
              <a:rPr lang="en-AU" altLang="en-US" dirty="0" err="1">
                <a:solidFill>
                  <a:srgbClr val="0033CC"/>
                </a:solidFill>
              </a:rPr>
              <a:t>enum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inherits from the </a:t>
            </a:r>
            <a:r>
              <a:rPr lang="en-AU" altLang="en-US" dirty="0" err="1">
                <a:solidFill>
                  <a:srgbClr val="0033CC"/>
                </a:solidFill>
              </a:rPr>
              <a:t>Enum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class in the API, so you cannot inherit from any other class.</a:t>
            </a:r>
          </a:p>
          <a:p>
            <a:r>
              <a:rPr lang="en-AU" altLang="en-US" dirty="0"/>
              <a:t>An </a:t>
            </a:r>
            <a:r>
              <a:rPr lang="en-AU" altLang="en-US" dirty="0" err="1"/>
              <a:t>enum</a:t>
            </a:r>
            <a:r>
              <a:rPr lang="en-AU" altLang="en-US" dirty="0"/>
              <a:t> class has a </a:t>
            </a:r>
            <a:r>
              <a:rPr lang="en-AU" altLang="en-US" dirty="0">
                <a:solidFill>
                  <a:srgbClr val="0033CC"/>
                </a:solidFill>
              </a:rPr>
              <a:t>private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/>
              <a:t>constructor, that cannot be invoked, the runtime uses it to create the constants.</a:t>
            </a:r>
          </a:p>
          <a:p>
            <a:r>
              <a:rPr lang="en-AU" altLang="en-US" dirty="0" err="1">
                <a:solidFill>
                  <a:srgbClr val="0033CC"/>
                </a:solidFill>
              </a:rPr>
              <a:t>enum</a:t>
            </a:r>
            <a:r>
              <a:rPr lang="en-AU" altLang="en-US" dirty="0">
                <a:solidFill>
                  <a:srgbClr val="F26721"/>
                </a:solidFill>
              </a:rPr>
              <a:t> </a:t>
            </a:r>
            <a:r>
              <a:rPr lang="en-AU" altLang="en-US" dirty="0"/>
              <a:t>is a type of singleton (only allows 1 instance at any time)</a:t>
            </a:r>
          </a:p>
          <a:p>
            <a:endParaRPr lang="en-AU" altLang="en-US" dirty="0">
              <a:solidFill>
                <a:srgbClr val="F267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90364" y="5759356"/>
            <a:ext cx="3725839" cy="47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981433" y="4981433"/>
            <a:ext cx="3534770" cy="49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/>
          <p:cNvSpPr/>
          <p:nvPr/>
        </p:nvSpPr>
        <p:spPr>
          <a:xfrm>
            <a:off x="5581933" y="4217158"/>
            <a:ext cx="2934270" cy="53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718412" y="3493827"/>
            <a:ext cx="2797790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723332" y="2115403"/>
            <a:ext cx="7792870" cy="83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</a:t>
            </a:r>
            <a:r>
              <a:rPr lang="en-AU" dirty="0" err="1"/>
              <a:t>Enum</a:t>
            </a:r>
            <a:r>
              <a:rPr lang="en-AU" dirty="0"/>
              <a:t>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187355"/>
            <a:ext cx="8229600" cy="51997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AU" altLang="en-US" dirty="0"/>
          </a:p>
          <a:p>
            <a:pPr>
              <a:lnSpc>
                <a:spcPct val="80000"/>
              </a:lnSpc>
            </a:pPr>
            <a:r>
              <a:rPr lang="en-AU" altLang="en-US" dirty="0"/>
              <a:t>Declare a private datatype</a:t>
            </a:r>
          </a:p>
          <a:p>
            <a:pPr lvl="1" algn="ctr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	private </a:t>
            </a:r>
            <a:r>
              <a:rPr lang="en-AU" altLang="en-US" dirty="0" err="1">
                <a:solidFill>
                  <a:schemeClr val="bg1"/>
                </a:solidFill>
              </a:rPr>
              <a:t>enum</a:t>
            </a:r>
            <a:r>
              <a:rPr lang="en-AU" altLang="en-US" dirty="0">
                <a:solidFill>
                  <a:schemeClr val="bg1"/>
                </a:solidFill>
              </a:rPr>
              <a:t> Day { SUNDAY, MONDAY, TUESDAY, 	WEDNESDAY, THURSDAY, FRIDAY, SATURDAY};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rgbClr val="F26721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dirty="0"/>
              <a:t>Declare an attribute to hold the value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accent2"/>
                </a:solidFill>
              </a:rPr>
              <a:t>												      </a:t>
            </a:r>
            <a:r>
              <a:rPr lang="en-AU" altLang="en-US" dirty="0">
                <a:solidFill>
                  <a:schemeClr val="bg1"/>
                </a:solidFill>
              </a:rPr>
              <a:t>private Day today;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Set the value of the attribute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hlink"/>
                </a:solidFill>
              </a:rPr>
              <a:t>												 </a:t>
            </a:r>
            <a:r>
              <a:rPr lang="en-AU" altLang="en-US" dirty="0">
                <a:solidFill>
                  <a:schemeClr val="bg1"/>
                </a:solidFill>
              </a:rPr>
              <a:t>today = </a:t>
            </a:r>
            <a:r>
              <a:rPr lang="en-AU" altLang="en-US" dirty="0" err="1">
                <a:solidFill>
                  <a:schemeClr val="bg1"/>
                </a:solidFill>
              </a:rPr>
              <a:t>Day.SUNDAY</a:t>
            </a:r>
            <a:r>
              <a:rPr lang="en-AU" altLang="en-US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Test the value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hlink"/>
                </a:solidFill>
              </a:rPr>
              <a:t>											 </a:t>
            </a:r>
            <a:r>
              <a:rPr lang="en-AU" altLang="en-US" dirty="0">
                <a:solidFill>
                  <a:schemeClr val="bg1"/>
                </a:solidFill>
              </a:rPr>
              <a:t>if (today == </a:t>
            </a:r>
            <a:r>
              <a:rPr lang="en-AU" altLang="en-US" dirty="0" err="1">
                <a:solidFill>
                  <a:schemeClr val="bg1"/>
                </a:solidFill>
              </a:rPr>
              <a:t>Day.SUNDAY</a:t>
            </a:r>
            <a:r>
              <a:rPr lang="en-AU" alt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Iterate through each </a:t>
            </a:r>
            <a:r>
              <a:rPr lang="en-AU" altLang="en-US" dirty="0" err="1"/>
              <a:t>enum</a:t>
            </a:r>
            <a:r>
              <a:rPr lang="en-AU" altLang="en-US" dirty="0"/>
              <a:t> value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hlink"/>
                </a:solidFill>
              </a:rPr>
              <a:t>										   </a:t>
            </a:r>
            <a:r>
              <a:rPr lang="en-AU" altLang="en-US" dirty="0">
                <a:solidFill>
                  <a:schemeClr val="bg1"/>
                </a:solidFill>
              </a:rPr>
              <a:t>for (Day day : </a:t>
            </a:r>
            <a:r>
              <a:rPr lang="en-AU" altLang="en-US" dirty="0" err="1">
                <a:solidFill>
                  <a:schemeClr val="bg1"/>
                </a:solidFill>
              </a:rPr>
              <a:t>Day.values</a:t>
            </a:r>
            <a:r>
              <a:rPr lang="en-AU" altLang="en-US" dirty="0">
                <a:solidFill>
                  <a:schemeClr val="bg1"/>
                </a:solidFill>
              </a:rPr>
              <a:t>())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1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581933" y="4217158"/>
            <a:ext cx="2934270" cy="53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718412" y="3493827"/>
            <a:ext cx="2797790" cy="5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ounded Rectangle 2"/>
          <p:cNvSpPr/>
          <p:nvPr/>
        </p:nvSpPr>
        <p:spPr>
          <a:xfrm>
            <a:off x="723332" y="2115403"/>
            <a:ext cx="7792870" cy="83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an </a:t>
            </a:r>
            <a:r>
              <a:rPr lang="en-AU" dirty="0" err="1"/>
              <a:t>Enum</a:t>
            </a:r>
            <a:r>
              <a:rPr lang="en-AU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187355"/>
            <a:ext cx="8229600" cy="51997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altLang="en-US" dirty="0"/>
              <a:t>Using an </a:t>
            </a:r>
            <a:r>
              <a:rPr lang="en-AU" altLang="en-US" dirty="0" err="1"/>
              <a:t>enum</a:t>
            </a:r>
            <a:r>
              <a:rPr lang="en-AU" altLang="en-US" dirty="0"/>
              <a:t> means an attribute cannot be assigned an invalid value </a:t>
            </a:r>
          </a:p>
          <a:p>
            <a:pPr lvl="1" algn="ctr"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		private </a:t>
            </a:r>
            <a:r>
              <a:rPr lang="en-AU" altLang="en-US" dirty="0" err="1">
                <a:solidFill>
                  <a:schemeClr val="bg1"/>
                </a:solidFill>
              </a:rPr>
              <a:t>enum</a:t>
            </a:r>
            <a:r>
              <a:rPr lang="en-AU" altLang="en-US" dirty="0">
                <a:solidFill>
                  <a:schemeClr val="bg1"/>
                </a:solidFill>
              </a:rPr>
              <a:t> Day { SUNDAY, MONDAY, TUESDAY, 	WEDNESDAY, THURSDAY, FRIDAY, SATURDAY};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rgbClr val="F26721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US" dirty="0"/>
              <a:t>Declare an attribute to hold the value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accent2"/>
                </a:solidFill>
              </a:rPr>
              <a:t>												      </a:t>
            </a:r>
            <a:r>
              <a:rPr lang="en-AU" altLang="en-US" dirty="0">
                <a:solidFill>
                  <a:schemeClr val="bg1"/>
                </a:solidFill>
              </a:rPr>
              <a:t>private Day today;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I cannot do this: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hlink"/>
                </a:solidFill>
              </a:rPr>
              <a:t>												 </a:t>
            </a:r>
            <a:r>
              <a:rPr lang="en-AU" altLang="en-US" dirty="0">
                <a:solidFill>
                  <a:schemeClr val="bg1"/>
                </a:solidFill>
              </a:rPr>
              <a:t>today = “Wed”;</a:t>
            </a:r>
          </a:p>
          <a:p>
            <a:pPr>
              <a:lnSpc>
                <a:spcPct val="80000"/>
              </a:lnSpc>
            </a:pPr>
            <a:endParaRPr lang="en-AU" altLang="en-US" dirty="0"/>
          </a:p>
          <a:p>
            <a:pPr>
              <a:lnSpc>
                <a:spcPct val="80000"/>
              </a:lnSpc>
            </a:pPr>
            <a:r>
              <a:rPr lang="en-AU" altLang="en-US" dirty="0"/>
              <a:t>This would be a compile error as “Wed” is a String, not a Day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“Wed” is not a value from the </a:t>
            </a:r>
            <a:r>
              <a:rPr lang="en-AU" altLang="en-US" dirty="0" err="1"/>
              <a:t>enum</a:t>
            </a:r>
            <a:r>
              <a:rPr lang="en-AU" altLang="en-US" dirty="0"/>
              <a:t> and can’t be assigned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53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6979" y="2729552"/>
            <a:ext cx="7383439" cy="361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</a:t>
            </a:r>
            <a:r>
              <a:rPr lang="en-AU" dirty="0" err="1"/>
              <a:t>Enum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dirty="0">
                <a:solidFill>
                  <a:srgbClr val="0033CC"/>
                </a:solidFill>
              </a:rPr>
              <a:t>An </a:t>
            </a:r>
            <a:r>
              <a:rPr lang="en-AU" altLang="en-US" dirty="0" err="1">
                <a:solidFill>
                  <a:srgbClr val="0033CC"/>
                </a:solidFill>
              </a:rPr>
              <a:t>enum</a:t>
            </a:r>
            <a:r>
              <a:rPr lang="en-AU" altLang="en-US" dirty="0">
                <a:solidFill>
                  <a:srgbClr val="0033CC"/>
                </a:solidFill>
              </a:rPr>
              <a:t> is a class, so you can add methods and attributes to it.</a:t>
            </a:r>
          </a:p>
          <a:p>
            <a:pPr>
              <a:lnSpc>
                <a:spcPct val="80000"/>
              </a:lnSpc>
            </a:pPr>
            <a:r>
              <a:rPr lang="en-AU" altLang="en-US" dirty="0">
                <a:solidFill>
                  <a:srgbClr val="0033CC"/>
                </a:solidFill>
              </a:rPr>
              <a:t>Each field can have values for each attribute.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8113594" cy="3511652"/>
          </a:xfrm>
        </p:spPr>
        <p:txBody>
          <a:bodyPr/>
          <a:lstStyle/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public </a:t>
            </a:r>
            <a:r>
              <a:rPr lang="en-AU" altLang="en-US" sz="1900" b="1" dirty="0" err="1">
                <a:solidFill>
                  <a:schemeClr val="bg1"/>
                </a:solidFill>
              </a:rPr>
              <a:t>enum</a:t>
            </a:r>
            <a:r>
              <a:rPr lang="en-AU" altLang="en-US" sz="1900" b="1" dirty="0">
                <a:solidFill>
                  <a:schemeClr val="bg1"/>
                </a:solidFill>
              </a:rPr>
              <a:t> Suit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{ 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DIAMONDS(“Red"), 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CLUBS(“Black"), 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HEARTS(“Red"), 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SPADES(“Black");  //notice the semicolon here</a:t>
            </a:r>
          </a:p>
          <a:p>
            <a:pPr lvl="2">
              <a:lnSpc>
                <a:spcPct val="80000"/>
              </a:lnSpc>
              <a:buNone/>
            </a:pPr>
            <a:endParaRPr lang="en-AU" altLang="en-US" sz="1900" b="1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private final String colour;  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private Suit(String colour)   { </a:t>
            </a:r>
            <a:r>
              <a:rPr lang="en-AU" altLang="en-US" sz="1900" b="1" dirty="0" err="1">
                <a:solidFill>
                  <a:schemeClr val="bg1"/>
                </a:solidFill>
              </a:rPr>
              <a:t>this.colour</a:t>
            </a:r>
            <a:r>
              <a:rPr lang="en-AU" altLang="en-US" sz="1900" b="1" dirty="0">
                <a:solidFill>
                  <a:schemeClr val="bg1"/>
                </a:solidFill>
              </a:rPr>
              <a:t> = colour; }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   public String </a:t>
            </a:r>
            <a:r>
              <a:rPr lang="en-AU" altLang="en-US" sz="1900" b="1" dirty="0" err="1">
                <a:solidFill>
                  <a:schemeClr val="bg1"/>
                </a:solidFill>
              </a:rPr>
              <a:t>getColour</a:t>
            </a:r>
            <a:r>
              <a:rPr lang="en-AU" altLang="en-US" sz="1900" b="1" dirty="0">
                <a:solidFill>
                  <a:schemeClr val="bg1"/>
                </a:solidFill>
              </a:rPr>
              <a:t>()   { return colour; }</a:t>
            </a:r>
          </a:p>
          <a:p>
            <a:pPr lvl="2">
              <a:lnSpc>
                <a:spcPct val="80000"/>
              </a:lnSpc>
              <a:buNone/>
            </a:pPr>
            <a:r>
              <a:rPr lang="en-AU" altLang="en-US" sz="1900" b="1" dirty="0">
                <a:solidFill>
                  <a:schemeClr val="bg1"/>
                </a:solidFill>
              </a:rPr>
              <a:t>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07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6412" y="3712191"/>
            <a:ext cx="6864824" cy="1937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</a:t>
            </a:r>
            <a:r>
              <a:rPr lang="en-AU" dirty="0" err="1"/>
              <a:t>Enum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282890"/>
            <a:ext cx="8229600" cy="5145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/>
              <a:t>Here we have an attribute called colour, each field in the </a:t>
            </a:r>
            <a:r>
              <a:rPr lang="en-AU" altLang="en-US" dirty="0" err="1">
                <a:solidFill>
                  <a:srgbClr val="0033CC"/>
                </a:solidFill>
              </a:rPr>
              <a:t>enum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has a value for </a:t>
            </a:r>
            <a:r>
              <a:rPr lang="en-AU" altLang="en-US" dirty="0">
                <a:solidFill>
                  <a:srgbClr val="0033CC"/>
                </a:solidFill>
              </a:rPr>
              <a:t>colour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dirty="0"/>
              <a:t>that is set when the constructor is called by the runtime.</a:t>
            </a:r>
          </a:p>
          <a:p>
            <a:pPr lvl="1">
              <a:lnSpc>
                <a:spcPct val="90000"/>
              </a:lnSpc>
            </a:pPr>
            <a:r>
              <a:rPr lang="en-AU" altLang="en-US" dirty="0" err="1"/>
              <a:t>ie</a:t>
            </a:r>
            <a:r>
              <a:rPr lang="en-AU" altLang="en-US" dirty="0"/>
              <a:t> </a:t>
            </a:r>
            <a:r>
              <a:rPr lang="en-AU" altLang="en-US" dirty="0" err="1"/>
              <a:t>HEARTS:colour</a:t>
            </a:r>
            <a:r>
              <a:rPr lang="en-AU" altLang="en-US" dirty="0"/>
              <a:t> has a value of “Red”.</a:t>
            </a:r>
          </a:p>
          <a:p>
            <a:pPr>
              <a:lnSpc>
                <a:spcPct val="90000"/>
              </a:lnSpc>
            </a:pPr>
            <a:r>
              <a:rPr lang="en-AU" altLang="en-US" dirty="0"/>
              <a:t>The public method </a:t>
            </a:r>
            <a:r>
              <a:rPr lang="en-AU" altLang="en-US" dirty="0" err="1"/>
              <a:t>getColour</a:t>
            </a:r>
            <a:r>
              <a:rPr lang="en-AU" altLang="en-US" dirty="0"/>
              <a:t>() can be called to retrieve the attribute value for each field.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 lvl="2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for (Suit </a:t>
            </a:r>
            <a:r>
              <a:rPr lang="en-AU" altLang="en-US" dirty="0" err="1">
                <a:solidFill>
                  <a:schemeClr val="bg1"/>
                </a:solidFill>
              </a:rPr>
              <a:t>suit</a:t>
            </a:r>
            <a:r>
              <a:rPr lang="en-AU" altLang="en-US" dirty="0">
                <a:solidFill>
                  <a:schemeClr val="bg1"/>
                </a:solidFill>
              </a:rPr>
              <a:t> : </a:t>
            </a:r>
            <a:r>
              <a:rPr lang="en-AU" altLang="en-US" dirty="0" err="1">
                <a:solidFill>
                  <a:schemeClr val="bg1"/>
                </a:solidFill>
              </a:rPr>
              <a:t>Suit.values</a:t>
            </a:r>
            <a:r>
              <a:rPr lang="en-AU" altLang="en-US" dirty="0">
                <a:solidFill>
                  <a:schemeClr val="bg1"/>
                </a:solidFill>
              </a:rPr>
              <a:t>()) </a:t>
            </a:r>
          </a:p>
          <a:p>
            <a:pPr lvl="2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{      </a:t>
            </a:r>
          </a:p>
          <a:p>
            <a:pPr lvl="2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System.out.println</a:t>
            </a:r>
            <a:r>
              <a:rPr lang="en-AU" altLang="en-US" dirty="0">
                <a:solidFill>
                  <a:schemeClr val="bg1"/>
                </a:solidFill>
              </a:rPr>
              <a:t>(</a:t>
            </a:r>
            <a:r>
              <a:rPr lang="en-AU" altLang="en-US" dirty="0" err="1">
                <a:solidFill>
                  <a:schemeClr val="bg1"/>
                </a:solidFill>
              </a:rPr>
              <a:t>suit.getColour</a:t>
            </a:r>
            <a:r>
              <a:rPr lang="en-AU" altLang="en-US" dirty="0">
                <a:solidFill>
                  <a:schemeClr val="bg1"/>
                </a:solidFill>
              </a:rPr>
              <a:t>());</a:t>
            </a:r>
          </a:p>
          <a:p>
            <a:pPr lvl="2">
              <a:lnSpc>
                <a:spcPct val="9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}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OO Design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28657"/>
            <a:ext cx="8229600" cy="35397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CC"/>
                </a:solidFill>
              </a:rPr>
              <a:t>Identify All Classes (attributes and methods with signature)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CC"/>
                </a:solidFill>
              </a:rPr>
              <a:t>Identify any </a:t>
            </a:r>
            <a:r>
              <a:rPr lang="en-US" dirty="0" err="1">
                <a:solidFill>
                  <a:srgbClr val="0033CC"/>
                </a:solidFill>
              </a:rPr>
              <a:t>enum</a:t>
            </a:r>
            <a:endParaRPr lang="en-US" dirty="0">
              <a:solidFill>
                <a:srgbClr val="0033CC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CC"/>
                </a:solidFill>
              </a:rPr>
              <a:t>Identify All 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CC"/>
                </a:solidFill>
              </a:rPr>
              <a:t>Identify All Group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CC"/>
                </a:solidFill>
              </a:rPr>
              <a:t>Repeat</a:t>
            </a:r>
            <a:endParaRPr lang="en-AU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8350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1575</TotalTime>
  <Words>535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IT Lecture Slide Template  IT</vt:lpstr>
      <vt:lpstr>Enum</vt:lpstr>
      <vt:lpstr>Simple Enum Example</vt:lpstr>
      <vt:lpstr>Why use an Enum?</vt:lpstr>
      <vt:lpstr>Complex Enum</vt:lpstr>
      <vt:lpstr>Complex Enum</vt:lpstr>
      <vt:lpstr>Approach to OO Design Tasks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110</cp:revision>
  <cp:lastPrinted>2016-11-17T05:35:18Z</cp:lastPrinted>
  <dcterms:created xsi:type="dcterms:W3CDTF">2016-11-22T06:39:16Z</dcterms:created>
  <dcterms:modified xsi:type="dcterms:W3CDTF">2022-02-14T01:32:14Z</dcterms:modified>
</cp:coreProperties>
</file>