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2" r:id="rId2"/>
  </p:sldMasterIdLst>
  <p:notesMasterIdLst>
    <p:notesMasterId r:id="rId19"/>
  </p:notesMasterIdLst>
  <p:handoutMasterIdLst>
    <p:handoutMasterId r:id="rId20"/>
  </p:handoutMasterIdLst>
  <p:sldIdLst>
    <p:sldId id="44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518" r:id="rId12"/>
    <p:sldId id="519" r:id="rId13"/>
    <p:sldId id="484" r:id="rId14"/>
    <p:sldId id="486" r:id="rId15"/>
    <p:sldId id="520" r:id="rId16"/>
    <p:sldId id="487" r:id="rId17"/>
    <p:sldId id="521" r:id="rId1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8EA82037-65CA-4260-A4D7-98D124BBADE1}"/>
    <pc:docChg chg="modSld sldOrd">
      <pc:chgData name="Tracy Quick" userId="37594dbb-0f3e-468d-aa8b-fcd105ec1e7b" providerId="ADAL" clId="{8EA82037-65CA-4260-A4D7-98D124BBADE1}" dt="2020-09-03T02:36:17.168" v="1"/>
      <pc:docMkLst>
        <pc:docMk/>
      </pc:docMkLst>
      <pc:sldChg chg="ord">
        <pc:chgData name="Tracy Quick" userId="37594dbb-0f3e-468d-aa8b-fcd105ec1e7b" providerId="ADAL" clId="{8EA82037-65CA-4260-A4D7-98D124BBADE1}" dt="2020-09-03T02:36:04.891" v="0"/>
        <pc:sldMkLst>
          <pc:docMk/>
          <pc:sldMk cId="1548208633" sldId="488"/>
        </pc:sldMkLst>
      </pc:sldChg>
      <pc:sldChg chg="ord">
        <pc:chgData name="Tracy Quick" userId="37594dbb-0f3e-468d-aa8b-fcd105ec1e7b" providerId="ADAL" clId="{8EA82037-65CA-4260-A4D7-98D124BBADE1}" dt="2020-09-03T02:36:17.168" v="1"/>
        <pc:sldMkLst>
          <pc:docMk/>
          <pc:sldMk cId="131472497" sldId="496"/>
        </pc:sldMkLst>
      </pc:sldChg>
    </pc:docChg>
  </pc:docChgLst>
  <pc:docChgLst>
    <pc:chgData name="Tracy Quick" userId="37594dbb-0f3e-468d-aa8b-fcd105ec1e7b" providerId="ADAL" clId="{ACB5CC7D-28BA-4832-8DFF-4C63466CB5C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18088"/>
            <a:ext cx="8229600" cy="82113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example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031295"/>
            <a:ext cx="8229600" cy="423128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4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31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93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232298"/>
            <a:ext cx="4497572" cy="299838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124450" y="3041650"/>
            <a:ext cx="3562350" cy="10944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left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124450" y="4136065"/>
            <a:ext cx="3562350" cy="8293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4994333"/>
            <a:ext cx="3562350" cy="123634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/>
            </a:lvl1pPr>
          </a:lstStyle>
          <a:p>
            <a:pPr lvl="0"/>
            <a:r>
              <a:rPr lang="en-US" dirty="0"/>
              <a:t>Insert question for Students?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723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8229600" cy="10944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sentence here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136065"/>
            <a:ext cx="8229600" cy="8293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994333"/>
            <a:ext cx="8229600" cy="123634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/>
            </a:lvl1pPr>
          </a:lstStyle>
          <a:p>
            <a:pPr lvl="0"/>
            <a:r>
              <a:rPr lang="en-US" dirty="0"/>
              <a:t>Insert question for Students?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0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Diagram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83039"/>
            <a:ext cx="8229600" cy="8293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57250" y="3897313"/>
            <a:ext cx="7286625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 userDrawn="1"/>
        </p:nvSpPr>
        <p:spPr>
          <a:xfrm>
            <a:off x="3017838" y="3825875"/>
            <a:ext cx="142875" cy="14287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Flowchart: Connector 10"/>
          <p:cNvSpPr/>
          <p:nvPr userDrawn="1"/>
        </p:nvSpPr>
        <p:spPr>
          <a:xfrm>
            <a:off x="857250" y="3825875"/>
            <a:ext cx="142875" cy="14287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5556250" y="3825875"/>
            <a:ext cx="142875" cy="14287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4" name="Flowchart: Connector 13"/>
          <p:cNvSpPr/>
          <p:nvPr userDrawn="1"/>
        </p:nvSpPr>
        <p:spPr>
          <a:xfrm>
            <a:off x="8072438" y="3825875"/>
            <a:ext cx="142875" cy="14287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64518" y="4145962"/>
            <a:ext cx="1264794" cy="3409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/>
            </a:lvl1pPr>
          </a:lstStyle>
          <a:p>
            <a:pPr lvl="0"/>
            <a:r>
              <a:rPr lang="en-AU" dirty="0"/>
              <a:t>Insert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006471" y="4145962"/>
            <a:ext cx="1264794" cy="3409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/>
            </a:lvl1pPr>
          </a:lstStyle>
          <a:p>
            <a:pPr lvl="0"/>
            <a:r>
              <a:rPr lang="en-AU" dirty="0"/>
              <a:t>Insert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7518541" y="4145962"/>
            <a:ext cx="1264794" cy="3409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/>
            </a:lvl1pPr>
          </a:lstStyle>
          <a:p>
            <a:pPr lvl="0"/>
            <a:r>
              <a:rPr lang="en-AU" dirty="0"/>
              <a:t>Insert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291628" y="4145962"/>
            <a:ext cx="1654129" cy="3409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07187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083039"/>
            <a:ext cx="8229600" cy="514764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</p:spTree>
    <p:extLst>
      <p:ext uri="{BB962C8B-B14F-4D97-AF65-F5344CB8AC3E}">
        <p14:creationId xmlns:p14="http://schemas.microsoft.com/office/powerpoint/2010/main" val="130510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Next week…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chemeClr val="accent2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chapters and book names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5842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2400" b="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AU" dirty="0"/>
              <a:t>INSERT LEARNING OBJECTIVES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794472"/>
            <a:ext cx="8229600" cy="387268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paragraphs here</a:t>
            </a:r>
          </a:p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5816549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816600"/>
            <a:ext cx="8229600" cy="7223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chapter and text book name</a:t>
            </a:r>
          </a:p>
        </p:txBody>
      </p:sp>
    </p:spTree>
    <p:extLst>
      <p:ext uri="{BB962C8B-B14F-4D97-AF65-F5344CB8AC3E}">
        <p14:creationId xmlns:p14="http://schemas.microsoft.com/office/powerpoint/2010/main" val="3513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700" spc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3779" y="3487478"/>
            <a:ext cx="2949981" cy="48869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Slideshow details 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873292" y="2105116"/>
            <a:ext cx="3026708" cy="11380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SUBJECT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5842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2400" b="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AU" dirty="0"/>
              <a:t>INSERT LEARNING OBJECTIVES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794472"/>
            <a:ext cx="8229600" cy="387268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5816549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816600"/>
            <a:ext cx="8229600" cy="7223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chapter and text book name</a:t>
            </a:r>
          </a:p>
        </p:txBody>
      </p:sp>
    </p:spTree>
    <p:extLst>
      <p:ext uri="{BB962C8B-B14F-4D97-AF65-F5344CB8AC3E}">
        <p14:creationId xmlns:p14="http://schemas.microsoft.com/office/powerpoint/2010/main" val="23793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18088"/>
            <a:ext cx="8229600" cy="47679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example sentence in here</a:t>
            </a:r>
          </a:p>
          <a:p>
            <a:pPr lvl="0"/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 hasCustomPrompt="1"/>
          </p:nvPr>
        </p:nvSpPr>
        <p:spPr>
          <a:xfrm>
            <a:off x="457200" y="1743740"/>
            <a:ext cx="8229600" cy="46889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table by clicking on the icon&gt;</a:t>
            </a:r>
          </a:p>
        </p:txBody>
      </p:sp>
    </p:spTree>
    <p:extLst>
      <p:ext uri="{BB962C8B-B14F-4D97-AF65-F5344CB8AC3E}">
        <p14:creationId xmlns:p14="http://schemas.microsoft.com/office/powerpoint/2010/main" val="9385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22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chemeClr val="accent2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7BC9-F6BA-7A43-8A98-6DF41E523DFB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8/26/2021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D558-5F53-3744-A4B0-90D2D4E0FB3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" y="1071"/>
            <a:ext cx="9139714" cy="685585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94293" y="6606806"/>
            <a:ext cx="8531874" cy="404949"/>
          </a:xfrm>
        </p:spPr>
        <p:txBody>
          <a:bodyPr>
            <a:normAutofit/>
          </a:bodyPr>
          <a:lstStyle/>
          <a:p>
            <a:r>
              <a:rPr lang="en-GB" sz="800" baseline="30000" dirty="0"/>
              <a:t>INSEARCH CRICOS provider code: 00859D   I   UTS CRICOS provider code: 00099F</a:t>
            </a:r>
            <a:r>
              <a:rPr lang="en-GB" sz="800" dirty="0"/>
              <a:t>    </a:t>
            </a:r>
            <a:r>
              <a:rPr lang="en-GB" sz="800" baseline="30000" dirty="0" err="1"/>
              <a:t>Insearch</a:t>
            </a:r>
            <a:r>
              <a:rPr lang="en-GB" sz="800" baseline="30000" dirty="0"/>
              <a:t> Limited is a controlled entity of the University of Technology Sydney (UTS), and a registered private higher education provider of pathways to UTS.</a:t>
            </a:r>
          </a:p>
          <a:p>
            <a:endParaRPr lang="en-AU" sz="500" dirty="0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4873292" y="2105116"/>
            <a:ext cx="3569372" cy="1138017"/>
          </a:xfrm>
        </p:spPr>
        <p:txBody>
          <a:bodyPr>
            <a:normAutofit/>
          </a:bodyPr>
          <a:lstStyle/>
          <a:p>
            <a:r>
              <a:rPr lang="en-AU" dirty="0"/>
              <a:t>Concept 1 – Introduction to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2165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Updated: with Sheep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5BB97-8BF4-4FDF-99B5-40E17747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57" y="1474957"/>
            <a:ext cx="5978597" cy="45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Sheep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5F52B-D867-438F-8951-37DE9AB2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00" y="889000"/>
            <a:ext cx="5613944" cy="5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Sheep Class – Animals Code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The </a:t>
            </a:r>
            <a:r>
              <a:rPr lang="en-AU" altLang="en-US" dirty="0">
                <a:solidFill>
                  <a:srgbClr val="FF6600"/>
                </a:solidFill>
              </a:rPr>
              <a:t>Sheep </a:t>
            </a:r>
            <a:r>
              <a:rPr lang="en-AU" altLang="en-US" dirty="0"/>
              <a:t>class inherits from </a:t>
            </a:r>
            <a:r>
              <a:rPr lang="en-AU" altLang="en-US" dirty="0">
                <a:solidFill>
                  <a:srgbClr val="FF6600"/>
                </a:solidFill>
              </a:rPr>
              <a:t>Animal </a:t>
            </a:r>
            <a:r>
              <a:rPr lang="en-AU" altLang="en-US" dirty="0"/>
              <a:t>and </a:t>
            </a:r>
            <a:r>
              <a:rPr lang="en-AU" altLang="en-US" u="sng" dirty="0"/>
              <a:t>effects</a:t>
            </a:r>
            <a:r>
              <a:rPr lang="en-AU" altLang="en-US" dirty="0"/>
              <a:t> (provide implementation for) noise() the abstract method in the parent class.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248168"/>
            <a:ext cx="8229600" cy="3091746"/>
          </a:xfrm>
        </p:spPr>
        <p:txBody>
          <a:bodyPr/>
          <a:lstStyle/>
          <a:p>
            <a:r>
              <a:rPr lang="en-AU" altLang="en-US" sz="2200" b="1" dirty="0"/>
              <a:t>Abstract method noise() in Animal class –</a:t>
            </a:r>
            <a:r>
              <a:rPr lang="en-AU" altLang="en-US" sz="2200" b="1" dirty="0">
                <a:solidFill>
                  <a:schemeClr val="hlink"/>
                </a:solidFill>
              </a:rPr>
              <a:t> </a:t>
            </a:r>
            <a:r>
              <a:rPr lang="en-AU" altLang="en-US" sz="2200" b="1" dirty="0">
                <a:solidFill>
                  <a:srgbClr val="FF6600"/>
                </a:solidFill>
              </a:rPr>
              <a:t>line 11</a:t>
            </a:r>
          </a:p>
          <a:p>
            <a:r>
              <a:rPr lang="en-AU" altLang="en-US" sz="2200" b="1" dirty="0"/>
              <a:t>Sheep inherits from Animal –</a:t>
            </a:r>
            <a:r>
              <a:rPr lang="en-AU" altLang="en-US" sz="2200" b="1" dirty="0">
                <a:solidFill>
                  <a:schemeClr val="tx2"/>
                </a:solidFill>
              </a:rPr>
              <a:t> </a:t>
            </a:r>
            <a:r>
              <a:rPr lang="en-AU" altLang="en-US" sz="2200" b="1" dirty="0">
                <a:solidFill>
                  <a:srgbClr val="FF6600"/>
                </a:solidFill>
              </a:rPr>
              <a:t>line 69</a:t>
            </a:r>
          </a:p>
          <a:p>
            <a:r>
              <a:rPr lang="en-AU" altLang="en-US" sz="2300" b="1" dirty="0"/>
              <a:t>Sheep </a:t>
            </a:r>
            <a:r>
              <a:rPr lang="en-AU" altLang="en-US" sz="2200" b="1" dirty="0"/>
              <a:t>default constructor –</a:t>
            </a:r>
            <a:r>
              <a:rPr lang="en-AU" altLang="en-US" sz="2200" b="1" dirty="0">
                <a:solidFill>
                  <a:schemeClr val="tx2"/>
                </a:solidFill>
              </a:rPr>
              <a:t> </a:t>
            </a:r>
            <a:r>
              <a:rPr lang="en-AU" altLang="en-US" sz="2200" b="1" dirty="0">
                <a:solidFill>
                  <a:srgbClr val="FF6600"/>
                </a:solidFill>
              </a:rPr>
              <a:t>line 80</a:t>
            </a:r>
          </a:p>
          <a:p>
            <a:r>
              <a:rPr lang="en-AU" altLang="en-US" sz="2300" b="1" dirty="0"/>
              <a:t>Sheep </a:t>
            </a:r>
            <a:r>
              <a:rPr lang="en-AU" altLang="en-US" sz="2200" b="1" dirty="0"/>
              <a:t>alternate constructor –</a:t>
            </a:r>
            <a:r>
              <a:rPr lang="en-AU" altLang="en-US" sz="2200" b="1" dirty="0">
                <a:solidFill>
                  <a:schemeClr val="tx2"/>
                </a:solidFill>
              </a:rPr>
              <a:t> </a:t>
            </a:r>
            <a:r>
              <a:rPr lang="en-AU" altLang="en-US" sz="2200" b="1" dirty="0">
                <a:solidFill>
                  <a:srgbClr val="FF6600"/>
                </a:solidFill>
              </a:rPr>
              <a:t>line 87</a:t>
            </a:r>
          </a:p>
          <a:p>
            <a:r>
              <a:rPr lang="en-AU" altLang="en-US" sz="2300" b="1" dirty="0"/>
              <a:t>Sheep </a:t>
            </a:r>
            <a:r>
              <a:rPr lang="en-AU" altLang="en-US" sz="2200" b="1" dirty="0"/>
              <a:t>effects noise() –</a:t>
            </a:r>
            <a:r>
              <a:rPr lang="en-AU" altLang="en-US" sz="2200" b="1" dirty="0">
                <a:solidFill>
                  <a:schemeClr val="tx2"/>
                </a:solidFill>
              </a:rPr>
              <a:t> </a:t>
            </a:r>
            <a:r>
              <a:rPr lang="en-AU" altLang="en-US" sz="2200" b="1" dirty="0">
                <a:solidFill>
                  <a:srgbClr val="FF6600"/>
                </a:solidFill>
              </a:rPr>
              <a:t>line 98</a:t>
            </a:r>
          </a:p>
          <a:p>
            <a:pPr lvl="1"/>
            <a:endParaRPr lang="en-AU" altLang="en-US" sz="2200" b="1" dirty="0">
              <a:solidFill>
                <a:schemeClr val="tx2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85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Revisit Animals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1568"/>
            <a:ext cx="8229600" cy="1299604"/>
          </a:xfrm>
        </p:spPr>
        <p:txBody>
          <a:bodyPr/>
          <a:lstStyle/>
          <a:p>
            <a:r>
              <a:rPr lang="en-AU" dirty="0"/>
              <a:t>See Animals Code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828799"/>
            <a:ext cx="8045355" cy="4653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5 elements in the list: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1 - new </a:t>
            </a:r>
            <a:r>
              <a:rPr lang="en-US" altLang="en-US" sz="2200" b="1" dirty="0"/>
              <a:t>Sheep</a:t>
            </a:r>
            <a:r>
              <a:rPr lang="en-US" altLang="en-US" sz="22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2 - new Cow("Clarabelle")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3 - new Cow()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4 - new </a:t>
            </a:r>
            <a:r>
              <a:rPr lang="en-US" altLang="en-US" sz="2200" b="1" dirty="0"/>
              <a:t>Sheep</a:t>
            </a:r>
            <a:r>
              <a:rPr lang="en-US" altLang="en-US" sz="2200" dirty="0"/>
              <a:t>("Dolly")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5 - new Cow("Buttercup")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Iterate through the list and call noise() for each element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6600"/>
                </a:solidFill>
              </a:rPr>
              <a:t>lines 142-145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1 - </a:t>
            </a:r>
            <a:r>
              <a:rPr lang="en-US" altLang="en-US" sz="2200" dirty="0" err="1"/>
              <a:t>current.noise</a:t>
            </a:r>
            <a:r>
              <a:rPr lang="en-US" altLang="en-US" sz="2200" dirty="0"/>
              <a:t>() – line 98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Output: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FF6600"/>
                </a:solidFill>
              </a:rPr>
              <a:t>A Sheep says baa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Element 2 - </a:t>
            </a:r>
            <a:r>
              <a:rPr lang="en-US" altLang="en-US" sz="2200" dirty="0" err="1"/>
              <a:t>cow.noise</a:t>
            </a:r>
            <a:r>
              <a:rPr lang="en-US" altLang="en-US" sz="2200" dirty="0"/>
              <a:t>() – line 51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Output: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FF6600"/>
                </a:solidFill>
              </a:rPr>
              <a:t>Clarabelle the Cow says moo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237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Revisit Animals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1568"/>
            <a:ext cx="8229600" cy="1299604"/>
          </a:xfrm>
        </p:spPr>
        <p:txBody>
          <a:bodyPr/>
          <a:lstStyle/>
          <a:p>
            <a:r>
              <a:rPr lang="en-AU" dirty="0"/>
              <a:t>See Animals Code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828799"/>
            <a:ext cx="8045355" cy="4653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calling noise() for each element in the list, different methods are actually being used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The 1</a:t>
            </a:r>
            <a:r>
              <a:rPr lang="en-US" altLang="en-US" sz="2200" baseline="30000" dirty="0"/>
              <a:t>st</a:t>
            </a:r>
            <a:r>
              <a:rPr lang="en-US" altLang="en-US" sz="2200" dirty="0"/>
              <a:t> time the loop executes, current is element 1 – a Sheep object: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current.noise</a:t>
            </a:r>
            <a:r>
              <a:rPr lang="en-US" altLang="en-US" sz="2200" dirty="0"/>
              <a:t>() – this uses noise in the Sheep class on line 98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Output: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FF6600"/>
                </a:solidFill>
              </a:rPr>
              <a:t>A Sheep says baa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time the loop executes, current is element 2 – a Cow object: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current.noise</a:t>
            </a:r>
            <a:r>
              <a:rPr lang="en-US" altLang="en-US" sz="2200" dirty="0"/>
              <a:t>() – this uses noise in the Cow class on line 51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Output: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FF6600"/>
                </a:solidFill>
              </a:rPr>
              <a:t>Clarabelle the Cow says moo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3678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Revisit Animals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405827"/>
            <a:ext cx="8229600" cy="12996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All are Animal objects, when we iterate through list and call noise() for each animal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749421"/>
            <a:ext cx="8229600" cy="15904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26721"/>
                </a:solidFill>
              </a:rPr>
              <a:t>Line 144 </a:t>
            </a:r>
            <a:r>
              <a:rPr lang="en-US" altLang="en-US" dirty="0"/>
              <a:t>- Simple but so powerful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26721"/>
                </a:solidFill>
              </a:rPr>
              <a:t>Objects are treated the same but result is different for each object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Polymorphism</a:t>
            </a:r>
          </a:p>
        </p:txBody>
      </p:sp>
      <p:pic>
        <p:nvPicPr>
          <p:cNvPr id="5" name="Picture 4" descr="animals_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8636" y="2387221"/>
            <a:ext cx="427355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33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Summary: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The term</a:t>
            </a:r>
            <a:r>
              <a:rPr lang="en-US" altLang="en-US" dirty="0">
                <a:solidFill>
                  <a:srgbClr val="FF6600"/>
                </a:solidFill>
              </a:rPr>
              <a:t> polymorphism </a:t>
            </a:r>
            <a:r>
              <a:rPr lang="en-US" altLang="en-US" dirty="0"/>
              <a:t>refers to the practice of treating objects (of different types) the same; that is, they all supply the same interface.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947916"/>
            <a:ext cx="8229600" cy="339199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differences are hidden inside the methods: each class offers the same methods, but the implementation is different for each class.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 can declare the type of the list to be the parent type. We can then store any object of the parent class, or of a child class, in the list.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03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Polymorphism?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0" algn="ctr" defTabSz="457200">
              <a:buClr>
                <a:srgbClr val="F26721"/>
              </a:buClr>
              <a:buNone/>
            </a:pPr>
            <a:r>
              <a:rPr lang="en-US" altLang="en-US" dirty="0">
                <a:solidFill>
                  <a:srgbClr val="FF6600"/>
                </a:solidFill>
              </a:rPr>
              <a:t>Different objects can react differently when the same method is called.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2531025"/>
            <a:ext cx="8229600" cy="2065149"/>
          </a:xfrm>
        </p:spPr>
        <p:txBody>
          <a:bodyPr/>
          <a:lstStyle/>
          <a:p>
            <a:r>
              <a:rPr lang="en-US" altLang="en-US" dirty="0"/>
              <a:t>Polymorphism means many forms. In OO, it means that a characteristic can have a different meaning or </a:t>
            </a:r>
            <a:r>
              <a:rPr lang="en-US" altLang="en-US" dirty="0" err="1"/>
              <a:t>behaviour</a:t>
            </a:r>
            <a:r>
              <a:rPr lang="en-US" altLang="en-US" dirty="0"/>
              <a:t> in a different context.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5" y="4068788"/>
            <a:ext cx="4353636" cy="24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Polymorphism?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0664" y="1026173"/>
            <a:ext cx="8229600" cy="129960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Example: Consider a group of instruments</a:t>
            </a:r>
          </a:p>
          <a:p>
            <a:pPr>
              <a:defRPr/>
            </a:pPr>
            <a:r>
              <a:rPr lang="en-US" dirty="0"/>
              <a:t>Each instrument can be played, but the method of play is different for each instrument.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606722"/>
            <a:ext cx="5424985" cy="3957851"/>
          </a:xfrm>
        </p:spPr>
        <p:txBody>
          <a:bodyPr>
            <a:normAutofit/>
          </a:bodyPr>
          <a:lstStyle/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dirty="0"/>
              <a:t>So, guitar objects behave differently to piano objects when the method play() is called because Guitar &amp; Piano classes have a </a:t>
            </a:r>
            <a:r>
              <a:rPr lang="en-US" dirty="0">
                <a:solidFill>
                  <a:srgbClr val="FF6600"/>
                </a:solidFill>
              </a:rPr>
              <a:t>different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implementation </a:t>
            </a:r>
            <a:r>
              <a:rPr lang="en-US" dirty="0"/>
              <a:t>for the play() method</a:t>
            </a:r>
          </a:p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FF6600"/>
                </a:solidFill>
              </a:rPr>
              <a:t>A guitar is played in a different way to a piano </a:t>
            </a:r>
          </a:p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endParaRPr lang="en-US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59" y="2421311"/>
            <a:ext cx="2847975" cy="2268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61" y="4799273"/>
            <a:ext cx="2847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you remember these classes?</a:t>
            </a:r>
          </a:p>
        </p:txBody>
      </p:sp>
      <p:pic>
        <p:nvPicPr>
          <p:cNvPr id="5" name="Picture 3" descr="class diagram_l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0060" y="1259343"/>
            <a:ext cx="6960358" cy="5342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81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91569" y="4217158"/>
            <a:ext cx="7615452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- Animals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</a:rPr>
              <a:t>The Cow </a:t>
            </a:r>
            <a:r>
              <a:rPr lang="en-AU" altLang="en-US" dirty="0"/>
              <a:t>class inherits from </a:t>
            </a:r>
            <a:r>
              <a:rPr lang="en-AU" altLang="en-US" dirty="0">
                <a:solidFill>
                  <a:srgbClr val="FF6600"/>
                </a:solidFill>
              </a:rPr>
              <a:t>Animal </a:t>
            </a:r>
            <a:r>
              <a:rPr lang="en-AU" altLang="en-US" dirty="0"/>
              <a:t>and </a:t>
            </a:r>
            <a:r>
              <a:rPr lang="en-AU" altLang="en-US" u="sng" dirty="0"/>
              <a:t>effects</a:t>
            </a:r>
            <a:r>
              <a:rPr lang="en-AU" altLang="en-US" dirty="0"/>
              <a:t> (provides implementation for) noise() the abstract method in the parent class.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79928"/>
            <a:ext cx="8229600" cy="3159985"/>
          </a:xfrm>
        </p:spPr>
        <p:txBody>
          <a:bodyPr>
            <a:normAutofit/>
          </a:bodyPr>
          <a:lstStyle/>
          <a:p>
            <a:r>
              <a:rPr lang="en-AU" altLang="en-US" dirty="0">
                <a:solidFill>
                  <a:srgbClr val="F26721"/>
                </a:solidFill>
              </a:rPr>
              <a:t>Animals </a:t>
            </a:r>
            <a:r>
              <a:rPr lang="en-AU" altLang="en-US" dirty="0"/>
              <a:t>class has a list of Animal objects, in this example, Cow objects.</a:t>
            </a:r>
          </a:p>
          <a:p>
            <a:endParaRPr lang="en-AU" altLang="en-US" dirty="0"/>
          </a:p>
          <a:p>
            <a:pPr lvl="1">
              <a:buNone/>
            </a:pPr>
            <a:r>
              <a:rPr lang="en-US" altLang="en-US" sz="2200" b="1" dirty="0">
                <a:solidFill>
                  <a:schemeClr val="bg1"/>
                </a:solidFill>
              </a:rPr>
              <a:t>private </a:t>
            </a:r>
            <a:r>
              <a:rPr lang="en-US" altLang="en-US" sz="2200" b="1" dirty="0" err="1">
                <a:solidFill>
                  <a:schemeClr val="bg1"/>
                </a:solidFill>
              </a:rPr>
              <a:t>LinkedList</a:t>
            </a:r>
            <a:r>
              <a:rPr lang="en-US" altLang="en-US" sz="2200" b="1" dirty="0">
                <a:solidFill>
                  <a:schemeClr val="bg1"/>
                </a:solidFill>
              </a:rPr>
              <a:t>&lt;Animal&gt; </a:t>
            </a:r>
            <a:r>
              <a:rPr lang="en-US" altLang="en-US" sz="2200" b="1" dirty="0" err="1">
                <a:solidFill>
                  <a:schemeClr val="bg1"/>
                </a:solidFill>
              </a:rPr>
              <a:t>animalList</a:t>
            </a:r>
            <a:r>
              <a:rPr lang="en-US" altLang="en-US" sz="2200" b="1" dirty="0">
                <a:solidFill>
                  <a:schemeClr val="bg1"/>
                </a:solidFill>
              </a:rPr>
              <a:t>;</a:t>
            </a:r>
            <a:r>
              <a:rPr lang="en-AU" altLang="en-US" sz="2200" dirty="0">
                <a:solidFill>
                  <a:schemeClr val="bg1"/>
                </a:solidFill>
              </a:rPr>
              <a:t> </a:t>
            </a:r>
          </a:p>
          <a:p>
            <a:pPr lvl="1">
              <a:buNone/>
            </a:pPr>
            <a:endParaRPr lang="en-AU" altLang="en-US" sz="2200" dirty="0"/>
          </a:p>
          <a:p>
            <a:r>
              <a:rPr lang="en-AU" altLang="en-US" dirty="0"/>
              <a:t>Attribute </a:t>
            </a:r>
            <a:r>
              <a:rPr lang="en-AU" altLang="en-US" dirty="0" err="1"/>
              <a:t>animalList</a:t>
            </a:r>
            <a:r>
              <a:rPr lang="en-AU" altLang="en-US" dirty="0"/>
              <a:t> is of type </a:t>
            </a:r>
            <a:r>
              <a:rPr lang="en-AU" altLang="en-US" dirty="0" err="1">
                <a:solidFill>
                  <a:srgbClr val="F26721"/>
                </a:solidFill>
              </a:rPr>
              <a:t>LinkedList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/>
              <a:t>where the objects have been declared as </a:t>
            </a:r>
            <a:r>
              <a:rPr lang="en-AU" altLang="en-US" dirty="0">
                <a:solidFill>
                  <a:srgbClr val="F26721"/>
                </a:solidFill>
              </a:rPr>
              <a:t>Animal </a:t>
            </a:r>
            <a:r>
              <a:rPr lang="en-AU" altLang="en-US" dirty="0"/>
              <a:t>(so we do not need to cast) </a:t>
            </a:r>
            <a:endParaRPr lang="en-AU" altLang="en-US" sz="2000" dirty="0">
              <a:solidFill>
                <a:schemeClr val="tx2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816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55342" y="2579426"/>
            <a:ext cx="7165075" cy="2688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- Animals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1050769"/>
          </a:xfrm>
        </p:spPr>
        <p:txBody>
          <a:bodyPr/>
          <a:lstStyle/>
          <a:p>
            <a:r>
              <a:rPr lang="en-AU" altLang="en-US" dirty="0"/>
              <a:t>The </a:t>
            </a:r>
            <a:r>
              <a:rPr lang="en-AU" altLang="en-US" dirty="0" err="1"/>
              <a:t>animalList</a:t>
            </a:r>
            <a:r>
              <a:rPr lang="en-AU" altLang="en-US" dirty="0"/>
              <a:t> attribute is created and populated in the Animals default constructor</a:t>
            </a:r>
            <a:endParaRPr lang="en-AU" altLang="en-US" dirty="0">
              <a:solidFill>
                <a:schemeClr val="tx2"/>
              </a:solidFill>
            </a:endParaRP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8229600" cy="3511652"/>
          </a:xfrm>
        </p:spPr>
        <p:txBody>
          <a:bodyPr/>
          <a:lstStyle/>
          <a:p>
            <a:pPr lvl="2">
              <a:buNone/>
            </a:pPr>
            <a:r>
              <a:rPr lang="en-US" altLang="en-US" sz="2200" i="1" dirty="0"/>
              <a:t> 	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Cow("Clarabelle"));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Cow());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Cow("Buttercup"));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Cow("Daisy"));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Cow("Meg"));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lvl="1">
              <a:buNone/>
            </a:pPr>
            <a:endParaRPr lang="en-AU" altLang="en-US" sz="2200" i="1" dirty="0">
              <a:solidFill>
                <a:schemeClr val="hlink"/>
              </a:solidFill>
            </a:endParaRPr>
          </a:p>
          <a:p>
            <a:r>
              <a:rPr lang="en-AU" altLang="en-US" dirty="0">
                <a:solidFill>
                  <a:schemeClr val="tx2"/>
                </a:solidFill>
              </a:rPr>
              <a:t>There are now 5 elements in the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3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9116" y="3316405"/>
            <a:ext cx="6864824" cy="2101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- Animals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Animals :noise() gets each element in the list and calls noise() on each element.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466532"/>
            <a:ext cx="8229600" cy="2873382"/>
          </a:xfrm>
        </p:spPr>
        <p:txBody>
          <a:bodyPr/>
          <a:lstStyle/>
          <a:p>
            <a:pPr lvl="2">
              <a:buNone/>
            </a:pPr>
            <a:r>
              <a:rPr lang="en-US" altLang="en-US" sz="2200" dirty="0">
                <a:solidFill>
                  <a:schemeClr val="tx2"/>
                </a:solidFill>
              </a:rPr>
              <a:t> 	</a:t>
            </a:r>
            <a:r>
              <a:rPr lang="en-US" altLang="en-US" dirty="0">
                <a:solidFill>
                  <a:schemeClr val="bg1"/>
                </a:solidFill>
              </a:rPr>
              <a:t>   for(Animal current : animals) 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{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current.noise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}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4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- Animals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66898"/>
            <a:ext cx="8229600" cy="1299604"/>
          </a:xfrm>
        </p:spPr>
        <p:txBody>
          <a:bodyPr/>
          <a:lstStyle/>
          <a:p>
            <a:r>
              <a:rPr lang="en-AU" dirty="0"/>
              <a:t>The output of </a:t>
            </a:r>
            <a:r>
              <a:rPr lang="en-AU" dirty="0" err="1"/>
              <a:t>Animals:noise</a:t>
            </a:r>
            <a:r>
              <a:rPr lang="en-AU" dirty="0"/>
              <a:t>()</a:t>
            </a:r>
          </a:p>
        </p:txBody>
      </p:sp>
      <p:pic>
        <p:nvPicPr>
          <p:cNvPr id="5" name="Picture 3" descr="animals_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158" y="2209122"/>
            <a:ext cx="4862471" cy="235738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66502"/>
            <a:ext cx="1467419" cy="164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40" y="5182029"/>
            <a:ext cx="1743673" cy="1392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3605"/>
            <a:ext cx="1710591" cy="1630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0" y="5224892"/>
            <a:ext cx="1752219" cy="13492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9" y="2528732"/>
            <a:ext cx="1664616" cy="15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So far, we have only used homogeneous lists:</a:t>
            </a:r>
          </a:p>
          <a:p>
            <a:r>
              <a:rPr lang="en-AU" dirty="0"/>
              <a:t>	lists that hold objects of the same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11791" y="3114704"/>
            <a:ext cx="8229600" cy="2065149"/>
          </a:xfrm>
        </p:spPr>
        <p:txBody>
          <a:bodyPr/>
          <a:lstStyle/>
          <a:p>
            <a:r>
              <a:rPr lang="en-US" altLang="en-US" dirty="0"/>
              <a:t>But a Sheep is an Animal, so we can populate the </a:t>
            </a:r>
            <a:r>
              <a:rPr lang="en-US" altLang="en-US" dirty="0" err="1"/>
              <a:t>animalsList</a:t>
            </a:r>
            <a:r>
              <a:rPr lang="en-US" altLang="en-US" dirty="0"/>
              <a:t> with Sheep objects too, IF SHEEP INHERITS FROM ANIMAL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23" y="5072766"/>
            <a:ext cx="1204273" cy="1310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97" y="5023437"/>
            <a:ext cx="1300662" cy="13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476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TS Insearch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2305"/>
      </a:accent1>
      <a:accent2>
        <a:srgbClr val="0F4BEB"/>
      </a:accent2>
      <a:accent3>
        <a:srgbClr val="B2B2B2"/>
      </a:accent3>
      <a:accent4>
        <a:srgbClr val="333333"/>
      </a:accent4>
      <a:accent5>
        <a:srgbClr val="FF4F37"/>
      </a:accent5>
      <a:accent6>
        <a:srgbClr val="FF9182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1392</TotalTime>
  <Words>806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IT Lecture Slide Template  IT</vt:lpstr>
      <vt:lpstr>Office Theme</vt:lpstr>
      <vt:lpstr>Concept 1 – Introduction to Polymorphism</vt:lpstr>
      <vt:lpstr>What is Polymorphism?</vt:lpstr>
      <vt:lpstr>What is Polymorphism?</vt:lpstr>
      <vt:lpstr>Do you remember these classes?</vt:lpstr>
      <vt:lpstr>Review - Animals</vt:lpstr>
      <vt:lpstr>Review - Animals</vt:lpstr>
      <vt:lpstr>Review - Animals</vt:lpstr>
      <vt:lpstr>Review - Animals</vt:lpstr>
      <vt:lpstr>Lists Example</vt:lpstr>
      <vt:lpstr>Updated: with Sheep class</vt:lpstr>
      <vt:lpstr>The Sheep Class</vt:lpstr>
      <vt:lpstr>Sheep Class – Animals Code Example</vt:lpstr>
      <vt:lpstr>Revisit Animals Example</vt:lpstr>
      <vt:lpstr>Revisit Animals Example</vt:lpstr>
      <vt:lpstr>Revisit Animals Example</vt:lpstr>
      <vt:lpstr>Summary: Polymorphism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Lisa Cowgill</cp:lastModifiedBy>
  <cp:revision>139</cp:revision>
  <cp:lastPrinted>2018-08-15T07:02:54Z</cp:lastPrinted>
  <dcterms:created xsi:type="dcterms:W3CDTF">2016-11-22T06:39:16Z</dcterms:created>
  <dcterms:modified xsi:type="dcterms:W3CDTF">2021-08-26T02:26:08Z</dcterms:modified>
</cp:coreProperties>
</file>