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516" r:id="rId2"/>
    <p:sldId id="489" r:id="rId3"/>
    <p:sldId id="515" r:id="rId4"/>
    <p:sldId id="490" r:id="rId5"/>
    <p:sldId id="491" r:id="rId6"/>
    <p:sldId id="492" r:id="rId7"/>
    <p:sldId id="493" r:id="rId8"/>
    <p:sldId id="494" r:id="rId9"/>
    <p:sldId id="495" r:id="rId10"/>
    <p:sldId id="497" r:id="rId11"/>
    <p:sldId id="498" r:id="rId12"/>
    <p:sldId id="499" r:id="rId13"/>
    <p:sldId id="500" r:id="rId14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99" autoAdjust="0"/>
    <p:restoredTop sz="94629" autoAdjust="0"/>
  </p:normalViewPr>
  <p:slideViewPr>
    <p:cSldViewPr snapToGrid="0" snapToObjects="1">
      <p:cViewPr varScale="1">
        <p:scale>
          <a:sx n="108" d="100"/>
          <a:sy n="108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8EA82037-65CA-4260-A4D7-98D124BBADE1}"/>
    <pc:docChg chg="modSld sldOrd">
      <pc:chgData name="Tracy Quick" userId="37594dbb-0f3e-468d-aa8b-fcd105ec1e7b" providerId="ADAL" clId="{8EA82037-65CA-4260-A4D7-98D124BBADE1}" dt="2020-09-03T02:36:17.168" v="1"/>
      <pc:docMkLst>
        <pc:docMk/>
      </pc:docMkLst>
      <pc:sldChg chg="ord">
        <pc:chgData name="Tracy Quick" userId="37594dbb-0f3e-468d-aa8b-fcd105ec1e7b" providerId="ADAL" clId="{8EA82037-65CA-4260-A4D7-98D124BBADE1}" dt="2020-09-03T02:36:04.891" v="0"/>
        <pc:sldMkLst>
          <pc:docMk/>
          <pc:sldMk cId="1548208633" sldId="488"/>
        </pc:sldMkLst>
      </pc:sldChg>
      <pc:sldChg chg="ord">
        <pc:chgData name="Tracy Quick" userId="37594dbb-0f3e-468d-aa8b-fcd105ec1e7b" providerId="ADAL" clId="{8EA82037-65CA-4260-A4D7-98D124BBADE1}" dt="2020-09-03T02:36:17.168" v="1"/>
        <pc:sldMkLst>
          <pc:docMk/>
          <pc:sldMk cId="131472497" sldId="496"/>
        </pc:sldMkLst>
      </pc:sldChg>
    </pc:docChg>
  </pc:docChgLst>
  <pc:docChgLst>
    <pc:chgData name="Tracy Quick" userId="37594dbb-0f3e-468d-aa8b-fcd105ec1e7b" providerId="ADAL" clId="{ACB5CC7D-28BA-4832-8DFF-4C63466CB5C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700" spc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3779" y="3487478"/>
            <a:ext cx="2949981" cy="48869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Slideshow details 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873292" y="2105116"/>
            <a:ext cx="3026708" cy="11380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SUBJECT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708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" y="1071"/>
            <a:ext cx="9139714" cy="685585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94293" y="6606806"/>
            <a:ext cx="8531874" cy="404949"/>
          </a:xfrm>
        </p:spPr>
        <p:txBody>
          <a:bodyPr>
            <a:normAutofit/>
          </a:bodyPr>
          <a:lstStyle/>
          <a:p>
            <a:r>
              <a:rPr lang="en-GB" sz="800" baseline="30000" dirty="0"/>
              <a:t>INSEARCH CRICOS provider code: 00859D   I   UTS CRICOS provider code: 00099F</a:t>
            </a:r>
            <a:r>
              <a:rPr lang="en-GB" sz="800" dirty="0"/>
              <a:t>    </a:t>
            </a:r>
            <a:r>
              <a:rPr lang="en-GB" sz="800" baseline="30000" dirty="0" err="1"/>
              <a:t>Insearch</a:t>
            </a:r>
            <a:r>
              <a:rPr lang="en-GB" sz="800" baseline="30000" dirty="0"/>
              <a:t> Limited is a controlled entity of the University of Technology Sydney (UTS), and a registered private higher education provider of pathways to UTS.</a:t>
            </a:r>
          </a:p>
          <a:p>
            <a:endParaRPr lang="en-AU" sz="500" dirty="0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4873292" y="2105116"/>
            <a:ext cx="3569372" cy="1138017"/>
          </a:xfrm>
        </p:spPr>
        <p:txBody>
          <a:bodyPr>
            <a:normAutofit fontScale="90000"/>
          </a:bodyPr>
          <a:lstStyle/>
          <a:p>
            <a:r>
              <a:rPr lang="en-AU" dirty="0"/>
              <a:t>Concept 2 – Dynamic Dispatch and Non-Polymorphism</a:t>
            </a:r>
          </a:p>
        </p:txBody>
      </p:sp>
    </p:spTree>
    <p:extLst>
      <p:ext uri="{BB962C8B-B14F-4D97-AF65-F5344CB8AC3E}">
        <p14:creationId xmlns:p14="http://schemas.microsoft.com/office/powerpoint/2010/main" val="342388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 Polymorphism – Unique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If a child class has a unique feature not define by the parent, it can only be accessed using an if or case statement.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8229600" cy="3511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This is </a:t>
            </a:r>
            <a:r>
              <a:rPr lang="en-US" altLang="en-US" b="1" u="sng" dirty="0">
                <a:solidFill>
                  <a:schemeClr val="tx2"/>
                </a:solidFill>
              </a:rPr>
              <a:t>ugly</a:t>
            </a:r>
            <a:r>
              <a:rPr lang="en-US" altLang="en-US" dirty="0"/>
              <a:t> and should be avoided where possible. It can be confusing for other developers to understand and hard to maintain.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…. here is an example for the child method diameter() for the Circle class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3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858604"/>
            <a:ext cx="8072651" cy="171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457198" y="2019868"/>
            <a:ext cx="8072651" cy="1460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Unique Child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91929"/>
            <a:ext cx="8229600" cy="1299604"/>
          </a:xfrm>
        </p:spPr>
        <p:txBody>
          <a:bodyPr/>
          <a:lstStyle/>
          <a:p>
            <a:r>
              <a:rPr lang="en-US" altLang="en-US" dirty="0"/>
              <a:t>Where is the UGLY piece of code?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4716" y="1610436"/>
            <a:ext cx="8611737" cy="49677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New method diameter() to add to the Circle class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	public double diameter()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   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        return 2 * radius;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Altered </a:t>
            </a:r>
            <a:r>
              <a:rPr lang="en-US" altLang="en-US" dirty="0" err="1"/>
              <a:t>listProperties</a:t>
            </a:r>
            <a:r>
              <a:rPr lang="en-US" altLang="en-US" dirty="0"/>
              <a:t>() method in Shapes class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Call to diameter() method – note the cast to Circle first</a:t>
            </a:r>
            <a:endParaRPr lang="en-US" altLang="en-US" dirty="0">
              <a:solidFill>
                <a:srgbClr val="F2672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F267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200" i="1" dirty="0"/>
              <a:t> </a:t>
            </a:r>
            <a:r>
              <a:rPr lang="en-US" altLang="en-US" sz="2200" dirty="0">
                <a:solidFill>
                  <a:schemeClr val="bg1"/>
                </a:solidFill>
              </a:rPr>
              <a:t>if (current </a:t>
            </a:r>
            <a:r>
              <a:rPr lang="en-US" altLang="en-US" sz="2200" dirty="0" err="1">
                <a:solidFill>
                  <a:schemeClr val="bg1"/>
                </a:solidFill>
              </a:rPr>
              <a:t>instanceof</a:t>
            </a:r>
            <a:r>
              <a:rPr lang="en-US" altLang="en-US" sz="2200" dirty="0">
                <a:solidFill>
                  <a:schemeClr val="bg1"/>
                </a:solidFill>
              </a:rPr>
              <a:t> Circle)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   </a:t>
            </a:r>
            <a:r>
              <a:rPr lang="en-US" altLang="en-US" sz="2200" dirty="0" err="1">
                <a:solidFill>
                  <a:schemeClr val="bg1"/>
                </a:solidFill>
              </a:rPr>
              <a:t>System.out.println</a:t>
            </a:r>
            <a:r>
              <a:rPr lang="en-US" altLang="en-US" sz="2200" dirty="0">
                <a:solidFill>
                  <a:schemeClr val="bg1"/>
                </a:solidFill>
              </a:rPr>
              <a:t>("Diameter is:“ +((Circle)current).diameter());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}</a:t>
            </a:r>
          </a:p>
          <a:p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08EC5-8686-4A20-A57B-56866FD62918}"/>
              </a:ext>
            </a:extLst>
          </p:cNvPr>
          <p:cNvCxnSpPr/>
          <p:nvPr/>
        </p:nvCxnSpPr>
        <p:spPr>
          <a:xfrm>
            <a:off x="5708342" y="4536489"/>
            <a:ext cx="142042" cy="1229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5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869204"/>
            <a:ext cx="8331958" cy="22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Unique Child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0" algn="ctr" defTabSz="457200">
              <a:buClr>
                <a:srgbClr val="F26721"/>
              </a:buClr>
              <a:buNone/>
            </a:pPr>
            <a:r>
              <a:rPr lang="en-US" altLang="en-US" dirty="0">
                <a:solidFill>
                  <a:srgbClr val="F26721"/>
                </a:solidFill>
              </a:rPr>
              <a:t>Unique Child Features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156346"/>
            <a:ext cx="8331958" cy="4183567"/>
          </a:xfrm>
        </p:spPr>
        <p:txBody>
          <a:bodyPr>
            <a:normAutofit/>
          </a:bodyPr>
          <a:lstStyle/>
          <a:p>
            <a:r>
              <a:rPr lang="en-US" altLang="en-US" dirty="0"/>
              <a:t>if statement to test for Circle object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dirty="0"/>
              <a:t> </a:t>
            </a:r>
            <a:r>
              <a:rPr lang="en-US" altLang="en-US" sz="2600" dirty="0">
                <a:solidFill>
                  <a:schemeClr val="bg1"/>
                </a:solidFill>
              </a:rPr>
              <a:t>if (current </a:t>
            </a:r>
            <a:r>
              <a:rPr lang="en-US" altLang="en-US" sz="2600" dirty="0" err="1">
                <a:solidFill>
                  <a:schemeClr val="bg1"/>
                </a:solidFill>
              </a:rPr>
              <a:t>instanceof</a:t>
            </a:r>
            <a:r>
              <a:rPr lang="en-US" altLang="en-US" sz="2600" dirty="0">
                <a:solidFill>
                  <a:schemeClr val="bg1"/>
                </a:solidFill>
              </a:rPr>
              <a:t> Circle)</a:t>
            </a:r>
          </a:p>
          <a:p>
            <a:pPr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{</a:t>
            </a:r>
          </a:p>
          <a:p>
            <a:pPr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("Diameter is:" +((Circle)current).diameter());</a:t>
            </a:r>
          </a:p>
          <a:p>
            <a:pPr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}</a:t>
            </a:r>
          </a:p>
          <a:p>
            <a:pPr>
              <a:buNone/>
            </a:pPr>
            <a:endParaRPr lang="en-US" altLang="en-US" sz="2600" dirty="0">
              <a:solidFill>
                <a:schemeClr val="accent2"/>
              </a:solidFill>
            </a:endParaRPr>
          </a:p>
          <a:p>
            <a:r>
              <a:rPr lang="en-US" altLang="en-US" dirty="0"/>
              <a:t>The cast to Circle is required as only the Circle class has the diameter() method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7550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instanceOf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All lowercase, it is </a:t>
            </a:r>
            <a:r>
              <a:rPr lang="en-US" altLang="en-US" dirty="0" err="1">
                <a:solidFill>
                  <a:srgbClr val="FF6600"/>
                </a:solidFill>
              </a:rPr>
              <a:t>instanceof</a:t>
            </a:r>
            <a:r>
              <a:rPr lang="en-US" altLang="en-US" dirty="0">
                <a:solidFill>
                  <a:srgbClr val="FF6600"/>
                </a:solidFill>
              </a:rPr>
              <a:t>; </a:t>
            </a:r>
            <a:r>
              <a:rPr lang="en-US" altLang="en-US" dirty="0"/>
              <a:t>not </a:t>
            </a:r>
            <a:r>
              <a:rPr lang="en-US" altLang="en-US" dirty="0" err="1"/>
              <a:t>instanceOf</a:t>
            </a:r>
            <a:endParaRPr lang="en-US" altLang="en-US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24586"/>
            <a:ext cx="8229600" cy="4115328"/>
          </a:xfrm>
        </p:spPr>
        <p:txBody>
          <a:bodyPr/>
          <a:lstStyle/>
          <a:p>
            <a:r>
              <a:rPr lang="en-US" altLang="en-US" dirty="0" err="1">
                <a:solidFill>
                  <a:srgbClr val="FF6600"/>
                </a:solidFill>
              </a:rPr>
              <a:t>instanceof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tests the dynamic type of an object at runtime. That is, the </a:t>
            </a:r>
            <a:r>
              <a:rPr lang="en-US" altLang="en-US" u="sng" dirty="0">
                <a:solidFill>
                  <a:schemeClr val="tx2"/>
                </a:solidFill>
              </a:rPr>
              <a:t>actual</a:t>
            </a:r>
            <a:r>
              <a:rPr lang="en-US" altLang="en-US" dirty="0"/>
              <a:t> type of the object at runtime.</a:t>
            </a:r>
          </a:p>
          <a:p>
            <a:endParaRPr lang="en-US" altLang="en-US" dirty="0"/>
          </a:p>
          <a:p>
            <a:r>
              <a:rPr lang="en-US" altLang="en-US" sz="2600" dirty="0">
                <a:solidFill>
                  <a:srgbClr val="FF6600"/>
                </a:solidFill>
              </a:rPr>
              <a:t>if (current </a:t>
            </a:r>
            <a:r>
              <a:rPr lang="en-US" altLang="en-US" sz="2600" dirty="0" err="1">
                <a:solidFill>
                  <a:srgbClr val="FF6600"/>
                </a:solidFill>
              </a:rPr>
              <a:t>instanceof</a:t>
            </a:r>
            <a:r>
              <a:rPr lang="en-US" altLang="en-US" sz="2600" dirty="0">
                <a:solidFill>
                  <a:srgbClr val="FF6600"/>
                </a:solidFill>
              </a:rPr>
              <a:t> Circle) </a:t>
            </a:r>
            <a:r>
              <a:rPr lang="en-US" altLang="en-US" sz="2600" dirty="0"/>
              <a:t>– is testing if the object current has an actual type of Circle. </a:t>
            </a:r>
          </a:p>
          <a:p>
            <a:endParaRPr lang="en-US" altLang="en-US" sz="2600" dirty="0"/>
          </a:p>
          <a:p>
            <a:r>
              <a:rPr lang="en-US" altLang="en-US" sz="2600" dirty="0"/>
              <a:t>In the case of this example the actual types are:</a:t>
            </a:r>
          </a:p>
          <a:p>
            <a:pPr lvl="1"/>
            <a:r>
              <a:rPr lang="en-US" altLang="en-US" sz="2300" dirty="0">
                <a:solidFill>
                  <a:srgbClr val="FF6600"/>
                </a:solidFill>
              </a:rPr>
              <a:t>Rectangle, Triangle &amp; Circle</a:t>
            </a:r>
            <a:r>
              <a:rPr lang="en-US" altLang="en-US" sz="2300" dirty="0">
                <a:solidFill>
                  <a:schemeClr val="accent2"/>
                </a:solidFill>
              </a:rPr>
              <a:t>,</a:t>
            </a:r>
            <a:r>
              <a:rPr lang="en-US" altLang="en-US" sz="2300" dirty="0">
                <a:solidFill>
                  <a:schemeClr val="hlink"/>
                </a:solidFill>
              </a:rPr>
              <a:t> </a:t>
            </a:r>
            <a:r>
              <a:rPr lang="en-US" altLang="en-US" sz="2300" dirty="0"/>
              <a:t>depending on which object is current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04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Example of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55702"/>
            <a:ext cx="8229600" cy="1299604"/>
          </a:xfrm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Consider a rectangle, a triangle and a circle.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856096"/>
            <a:ext cx="5957248" cy="448381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They are all shapes </a:t>
            </a:r>
          </a:p>
          <a:p>
            <a:r>
              <a:rPr lang="en-US" altLang="en-US" dirty="0"/>
              <a:t>They all have a perimeter and an area </a:t>
            </a:r>
          </a:p>
          <a:p>
            <a:r>
              <a:rPr lang="en-US" altLang="en-US" dirty="0"/>
              <a:t>But the area and perimeter are calculated differently for each shape</a:t>
            </a:r>
          </a:p>
          <a:p>
            <a:endParaRPr lang="en-US" altLang="en-US" dirty="0"/>
          </a:p>
          <a:p>
            <a:r>
              <a:rPr lang="en-US" altLang="en-US" dirty="0"/>
              <a:t>Can we call the same methods on each shape?</a:t>
            </a:r>
          </a:p>
          <a:p>
            <a:r>
              <a:rPr lang="en-US" altLang="en-US" dirty="0"/>
              <a:t>area() ? perimeter() ?</a:t>
            </a:r>
          </a:p>
          <a:p>
            <a:r>
              <a:rPr lang="en-US" altLang="en-US" dirty="0"/>
              <a:t>Will the method behave differently for each shape?</a:t>
            </a:r>
          </a:p>
          <a:p>
            <a:r>
              <a:rPr lang="en-US" altLang="en-US" dirty="0"/>
              <a:t>Is this Polymorphism?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57" y="3698543"/>
            <a:ext cx="3442743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A0FB-945E-46A9-9710-0901DA38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Pattern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C30C2-B7D9-4F21-AAD5-D17D14DE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54" y="1647425"/>
            <a:ext cx="6167540" cy="41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9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Polymorphism Example</a:t>
            </a:r>
          </a:p>
        </p:txBody>
      </p:sp>
      <p:pic>
        <p:nvPicPr>
          <p:cNvPr id="5" name="Picture 4" descr="class diagram_polymorp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788" y="1438701"/>
            <a:ext cx="7183277" cy="5232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58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BE4CEE81-254A-4654-AFE0-208BCF42C7D7}"/>
              </a:ext>
            </a:extLst>
          </p:cNvPr>
          <p:cNvSpPr/>
          <p:nvPr/>
        </p:nvSpPr>
        <p:spPr>
          <a:xfrm>
            <a:off x="532793" y="4517409"/>
            <a:ext cx="5172502" cy="170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Shapes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8018" y="1023531"/>
            <a:ext cx="8229600" cy="1299604"/>
          </a:xfrm>
        </p:spPr>
        <p:txBody>
          <a:bodyPr/>
          <a:lstStyle/>
          <a:p>
            <a:r>
              <a:rPr lang="en-AU" dirty="0"/>
              <a:t>See Shapes </a:t>
            </a:r>
            <a:r>
              <a:rPr lang="en-US" altLang="en-US" dirty="0"/>
              <a:t>Polymorphism Code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1746913"/>
            <a:ext cx="8413845" cy="447646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Triangle, Rectangle and Circle all inherit from Shape interface </a:t>
            </a:r>
          </a:p>
          <a:p>
            <a:r>
              <a:rPr lang="en-US" altLang="en-US" dirty="0"/>
              <a:t>All supply implementation for area() and perimeter() methods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Add different shapes to the list of Shape objects:</a:t>
            </a:r>
          </a:p>
          <a:p>
            <a:pPr lvl="1">
              <a:lnSpc>
                <a:spcPct val="90000"/>
              </a:lnSpc>
            </a:pPr>
            <a:r>
              <a:rPr lang="en-AU" altLang="en-US" dirty="0">
                <a:solidFill>
                  <a:srgbClr val="F26721"/>
                </a:solidFill>
              </a:rPr>
              <a:t> Lines 139-141</a:t>
            </a:r>
          </a:p>
          <a:p>
            <a:pPr lvl="2">
              <a:lnSpc>
                <a:spcPct val="90000"/>
              </a:lnSpc>
            </a:pPr>
            <a:r>
              <a:rPr lang="en-AU" altLang="en-US" dirty="0"/>
              <a:t>Add an instance of Rectangle to shapes</a:t>
            </a:r>
          </a:p>
          <a:p>
            <a:pPr lvl="2">
              <a:lnSpc>
                <a:spcPct val="90000"/>
              </a:lnSpc>
            </a:pPr>
            <a:r>
              <a:rPr lang="en-AU" altLang="en-US" dirty="0"/>
              <a:t>Add an instance of Circle to shapes</a:t>
            </a:r>
          </a:p>
          <a:p>
            <a:pPr lvl="2">
              <a:lnSpc>
                <a:spcPct val="90000"/>
              </a:lnSpc>
            </a:pPr>
            <a:r>
              <a:rPr lang="en-AU" altLang="en-US" dirty="0"/>
              <a:t>Add an instance of Triangle to shapes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dirty="0" err="1">
                <a:solidFill>
                  <a:schemeClr val="bg1"/>
                </a:solidFill>
              </a:rPr>
              <a:t>shapes.add</a:t>
            </a:r>
            <a:r>
              <a:rPr lang="en-US" altLang="en-US" dirty="0">
                <a:solidFill>
                  <a:schemeClr val="bg1"/>
                </a:solidFill>
              </a:rPr>
              <a:t>(new Rectangle(5, 2));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		</a:t>
            </a:r>
            <a:r>
              <a:rPr lang="en-US" altLang="en-US" dirty="0" err="1">
                <a:solidFill>
                  <a:schemeClr val="bg1"/>
                </a:solidFill>
              </a:rPr>
              <a:t>shapes.add</a:t>
            </a:r>
            <a:r>
              <a:rPr lang="en-US" altLang="en-US" dirty="0">
                <a:solidFill>
                  <a:schemeClr val="bg1"/>
                </a:solidFill>
              </a:rPr>
              <a:t>(new Circle(2));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		</a:t>
            </a:r>
            <a:r>
              <a:rPr lang="en-US" altLang="en-US" dirty="0" err="1">
                <a:solidFill>
                  <a:schemeClr val="bg1"/>
                </a:solidFill>
              </a:rPr>
              <a:t>shapes.add</a:t>
            </a:r>
            <a:r>
              <a:rPr lang="en-US" altLang="en-US" dirty="0">
                <a:solidFill>
                  <a:schemeClr val="bg1"/>
                </a:solidFill>
              </a:rPr>
              <a:t>(new Triangle(3, 4, 5, 3));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3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7797" y="3535963"/>
            <a:ext cx="7560860" cy="114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AU" dirty="0"/>
              <a:t>Shapes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241946"/>
            <a:ext cx="8059003" cy="50979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Iterate through the list of shapes and display the properties of each Shape object</a:t>
            </a:r>
            <a:endParaRPr lang="en-AU" altLang="en-US" dirty="0">
              <a:solidFill>
                <a:srgbClr val="F26721"/>
              </a:solidFill>
            </a:endParaRPr>
          </a:p>
          <a:p>
            <a:pPr>
              <a:lnSpc>
                <a:spcPct val="90000"/>
              </a:lnSpc>
            </a:pPr>
            <a:r>
              <a:rPr lang="en-AU" altLang="en-US" dirty="0">
                <a:solidFill>
                  <a:srgbClr val="F26721"/>
                </a:solidFill>
              </a:rPr>
              <a:t>Lines 151-152</a:t>
            </a:r>
          </a:p>
          <a:p>
            <a:pPr lvl="2">
              <a:lnSpc>
                <a:spcPct val="90000"/>
              </a:lnSpc>
            </a:pPr>
            <a:r>
              <a:rPr lang="en-AU" altLang="en-US" dirty="0"/>
              <a:t>Call area() on this variable</a:t>
            </a:r>
          </a:p>
          <a:p>
            <a:pPr lvl="2">
              <a:lnSpc>
                <a:spcPct val="90000"/>
              </a:lnSpc>
            </a:pPr>
            <a:r>
              <a:rPr lang="en-AU" altLang="en-US" dirty="0"/>
              <a:t>Call perimeter() on this variable</a:t>
            </a:r>
          </a:p>
          <a:p>
            <a:endParaRPr lang="en-US" altLang="en-US" dirty="0">
              <a:solidFill>
                <a:srgbClr val="F26721"/>
              </a:solidFill>
            </a:endParaRP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("Area is:" + </a:t>
            </a:r>
            <a:r>
              <a:rPr lang="en-US" altLang="en-US" dirty="0" err="1">
                <a:solidFill>
                  <a:schemeClr val="bg1"/>
                </a:solidFill>
              </a:rPr>
              <a:t>current.area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	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("Perimeter is:“ + </a:t>
            </a:r>
            <a:r>
              <a:rPr lang="en-US" altLang="en-US" dirty="0" err="1">
                <a:solidFill>
                  <a:schemeClr val="bg1"/>
                </a:solidFill>
              </a:rPr>
              <a:t>current.perimeter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1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41695" y="4326340"/>
            <a:ext cx="7438032" cy="1323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Objects are treated the same, the results are different because each sub class has a different implementation of area() &amp; perimeter()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8229600" cy="35116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list of shape objects, iterate through the list, call area() and perimeter() for each shape 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("Area is:" + </a:t>
            </a:r>
            <a:r>
              <a:rPr lang="en-US" altLang="en-US" dirty="0" err="1">
                <a:solidFill>
                  <a:schemeClr val="bg1"/>
                </a:solidFill>
              </a:rPr>
              <a:t>current.area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("Perimeter is:" + </a:t>
            </a:r>
            <a:r>
              <a:rPr lang="en-US" altLang="en-US" dirty="0" err="1">
                <a:solidFill>
                  <a:schemeClr val="bg1"/>
                </a:solidFill>
              </a:rPr>
              <a:t>current.perimeter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en-US" altLang="en-US" b="1" dirty="0">
              <a:solidFill>
                <a:schemeClr val="accent2"/>
              </a:solidFill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26721"/>
                </a:solidFill>
              </a:rPr>
              <a:t>The power of Polymorphism, Encapsulation and Inheritance</a:t>
            </a:r>
            <a:r>
              <a:rPr lang="en-US" altLang="en-US" sz="2800" dirty="0">
                <a:solidFill>
                  <a:srgbClr val="F26721"/>
                </a:solidFill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673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68992" y="5813946"/>
            <a:ext cx="7478972" cy="72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968991" y="4094328"/>
            <a:ext cx="7478973" cy="70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Dispatch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How did the program know to use the Rectangle, Circle and Triangle implementations (respectively) when it called area() and perimeter() on each element of the List?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098042"/>
            <a:ext cx="8345605" cy="3534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In the polymorphism example 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LinkedList was declared as type Shape</a:t>
            </a:r>
          </a:p>
          <a:p>
            <a:pPr lvl="1">
              <a:lnSpc>
                <a:spcPct val="90000"/>
              </a:lnSpc>
            </a:pPr>
            <a:endParaRPr lang="en-AU" altLang="en-US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private </a:t>
            </a:r>
            <a:r>
              <a:rPr lang="en-US" altLang="en-US" sz="2100" dirty="0" err="1">
                <a:solidFill>
                  <a:schemeClr val="bg1"/>
                </a:solidFill>
              </a:rPr>
              <a:t>LinkedList</a:t>
            </a:r>
            <a:r>
              <a:rPr lang="en-US" altLang="en-US" sz="2100" dirty="0">
                <a:solidFill>
                  <a:schemeClr val="bg1"/>
                </a:solidFill>
              </a:rPr>
              <a:t>&lt;Shape&gt; shapes = new </a:t>
            </a:r>
            <a:r>
              <a:rPr lang="en-US" altLang="en-US" sz="2100" dirty="0" err="1">
                <a:solidFill>
                  <a:schemeClr val="bg1"/>
                </a:solidFill>
              </a:rPr>
              <a:t>LinkedList</a:t>
            </a:r>
            <a:r>
              <a:rPr lang="en-US" altLang="en-US" sz="2100" dirty="0">
                <a:solidFill>
                  <a:schemeClr val="bg1"/>
                </a:solidFill>
              </a:rPr>
              <a:t>&lt;Shape&gt;();</a:t>
            </a:r>
            <a:r>
              <a:rPr lang="en-AU" altLang="en-US" sz="1900" dirty="0">
                <a:solidFill>
                  <a:schemeClr val="bg1"/>
                </a:solidFill>
              </a:rPr>
              <a:t> </a:t>
            </a:r>
          </a:p>
          <a:p>
            <a:pPr lvl="2">
              <a:lnSpc>
                <a:spcPct val="90000"/>
              </a:lnSpc>
              <a:buNone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altLang="en-US" dirty="0"/>
              <a:t>current was declared as type Shape</a:t>
            </a:r>
            <a:endParaRPr lang="en-AU" altLang="en-US" dirty="0">
              <a:solidFill>
                <a:srgbClr val="F26721"/>
              </a:solidFill>
            </a:endParaRPr>
          </a:p>
          <a:p>
            <a:pPr lvl="1">
              <a:lnSpc>
                <a:spcPct val="90000"/>
              </a:lnSpc>
            </a:pPr>
            <a:endParaRPr lang="en-AU" altLang="en-US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for(Shape current : shapes)</a:t>
            </a:r>
            <a:endParaRPr lang="en-AU" altLang="en-US" sz="2100" dirty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88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Dispatch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The runtime uses the dynamic type to determine which method call should be dispatched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702258"/>
            <a:ext cx="8099946" cy="3637656"/>
          </a:xfrm>
        </p:spPr>
        <p:txBody>
          <a:bodyPr>
            <a:normAutofit lnSpcReduction="10000"/>
          </a:bodyPr>
          <a:lstStyle/>
          <a:p>
            <a:r>
              <a:rPr lang="en-AU" altLang="en-US" dirty="0"/>
              <a:t>Remember that each element in the list was declared type Shape.</a:t>
            </a:r>
          </a:p>
          <a:p>
            <a:endParaRPr lang="en-AU" altLang="en-US" dirty="0"/>
          </a:p>
          <a:p>
            <a:r>
              <a:rPr lang="en-AU" altLang="en-US" dirty="0">
                <a:solidFill>
                  <a:srgbClr val="F26721"/>
                </a:solidFill>
              </a:rPr>
              <a:t>Dynamic Dispatch – </a:t>
            </a:r>
            <a:r>
              <a:rPr lang="en-AU" altLang="en-US" dirty="0"/>
              <a:t>the dynamically allocated type (</a:t>
            </a:r>
            <a:r>
              <a:rPr lang="en-AU" altLang="en-US" dirty="0" err="1"/>
              <a:t>ie</a:t>
            </a:r>
            <a:r>
              <a:rPr lang="en-AU" altLang="en-US" dirty="0"/>
              <a:t> the actual type of the object) e.g. Rectangle, Triangle or Circle, determines which method of area() and perimeter() is called.</a:t>
            </a:r>
          </a:p>
          <a:p>
            <a:endParaRPr lang="en-AU" dirty="0"/>
          </a:p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AU" altLang="en-US" dirty="0"/>
              <a:t>If the object is a Rectangle, the rectangle implementation of the area() or perimeter() method will be called.</a:t>
            </a:r>
            <a:endParaRPr lang="en-AU" altLang="en-US" b="1" dirty="0">
              <a:solidFill>
                <a:schemeClr val="hlink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672270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1386</TotalTime>
  <Words>810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IT Lecture Slide Template  IT</vt:lpstr>
      <vt:lpstr>Concept 2 – Dynamic Dispatch and Non-Polymorphism</vt:lpstr>
      <vt:lpstr>Another Example of Polymorphism</vt:lpstr>
      <vt:lpstr>Polymorphism Pattern</vt:lpstr>
      <vt:lpstr>Polymorphism Example</vt:lpstr>
      <vt:lpstr>Shapes Implementation</vt:lpstr>
      <vt:lpstr>Shapes Implementation</vt:lpstr>
      <vt:lpstr>Polymorphism</vt:lpstr>
      <vt:lpstr>Dynamic Dispatch</vt:lpstr>
      <vt:lpstr>Dynamic Dispatch</vt:lpstr>
      <vt:lpstr>Non- Polymorphism – Unique Features</vt:lpstr>
      <vt:lpstr>Unique Child Features</vt:lpstr>
      <vt:lpstr>Unique Child Features</vt:lpstr>
      <vt:lpstr>instanceOf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Lisa Cowgill</cp:lastModifiedBy>
  <cp:revision>138</cp:revision>
  <cp:lastPrinted>2018-08-15T07:02:54Z</cp:lastPrinted>
  <dcterms:created xsi:type="dcterms:W3CDTF">2016-11-22T06:39:16Z</dcterms:created>
  <dcterms:modified xsi:type="dcterms:W3CDTF">2021-08-26T02:05:14Z</dcterms:modified>
</cp:coreProperties>
</file>