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844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9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6" r:id="rId23"/>
    <p:sldId id="284" r:id="rId24"/>
    <p:sldId id="285" r:id="rId25"/>
    <p:sldId id="263" r:id="rId2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71C"/>
    <a:srgbClr val="4B306A"/>
    <a:srgbClr val="37424A"/>
    <a:srgbClr val="D96A2C"/>
    <a:srgbClr val="CC6021"/>
    <a:srgbClr val="C55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F103-AF0E-574B-9D49-3F208653468F}" type="datetimeFigureOut">
              <a:rPr lang="en-US" smtClean="0"/>
              <a:t>8/02/2017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C9900-D8F9-5041-BC76-ACC418BF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704D87C6-8CC3-AA4C-A522-F39E3D054A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538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152_AND_PPT_Master_Pages_Backgrounds_R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17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83568" y="2276872"/>
            <a:ext cx="511256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0" indent="0">
              <a:buFontTx/>
              <a:buNone/>
              <a:defRPr sz="2800" b="1">
                <a:solidFill>
                  <a:srgbClr val="E8E7DD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en-AU" noProof="0" dirty="0" smtClean="0"/>
              <a:t>Name of presenter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416824" cy="1368152"/>
          </a:xfrm>
        </p:spPr>
        <p:txBody>
          <a:bodyPr/>
          <a:lstStyle>
            <a:lvl1pPr>
              <a:defRPr sz="3600" b="0">
                <a:solidFill>
                  <a:srgbClr val="DF771C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84212" y="2997200"/>
            <a:ext cx="5111923" cy="575816"/>
          </a:xfrm>
        </p:spPr>
        <p:txBody>
          <a:bodyPr anchor="ctr"/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Position 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684213" y="3717404"/>
            <a:ext cx="5111750" cy="6477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229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"/>
            <a:ext cx="6552257" cy="90872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3568" y="1196752"/>
            <a:ext cx="7921575" cy="518457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800">
                <a:solidFill>
                  <a:schemeClr val="tx1"/>
                </a:solidFill>
                <a:latin typeface="+mn-lt"/>
                <a:cs typeface="Calibri"/>
              </a:defRPr>
            </a:lvl1pPr>
            <a:lvl2pPr marL="742950" indent="-285750"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cs typeface="Calibri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cs typeface="Calibri"/>
              </a:defRPr>
            </a:lvl3pPr>
            <a:lvl4pPr marL="1600200" indent="-228600"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cs typeface="Calibri"/>
              </a:defRPr>
            </a:lvl4pPr>
            <a:lvl5pPr marL="2057400" indent="-228600"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cs typeface="Calibri"/>
              </a:defRPr>
            </a:lvl5pPr>
          </a:lstStyle>
          <a:p>
            <a:pPr lvl="0"/>
            <a:r>
              <a:rPr lang="en-AU" dirty="0" smtClean="0"/>
              <a:t>Click to edit text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88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"/>
            <a:ext cx="6552257" cy="908720"/>
          </a:xfrm>
        </p:spPr>
        <p:txBody>
          <a:bodyPr/>
          <a:lstStyle>
            <a:lvl1pPr>
              <a:defRPr sz="3600"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3568" y="1916832"/>
            <a:ext cx="3888432" cy="4464496"/>
          </a:xfrm>
        </p:spPr>
        <p:txBody>
          <a:bodyPr/>
          <a:lstStyle>
            <a:lvl1pPr marL="0" indent="0">
              <a:buClr>
                <a:schemeClr val="accent1"/>
              </a:buClr>
              <a:buFont typeface="Wingdings" charset="2"/>
              <a:buNone/>
              <a:defRPr sz="2800" baseline="0">
                <a:solidFill>
                  <a:schemeClr val="tx1"/>
                </a:solidFill>
                <a:latin typeface="+mn-lt"/>
                <a:cs typeface="Calibri"/>
              </a:defRPr>
            </a:lvl1pPr>
            <a:lvl2pPr marL="742950" indent="-285750">
              <a:buClr>
                <a:schemeClr val="accent1"/>
              </a:buClr>
              <a:buFont typeface="Wingdings" charset="2"/>
              <a:buChar char="§"/>
              <a:defRPr sz="2800" baseline="0">
                <a:solidFill>
                  <a:schemeClr val="tx1"/>
                </a:solidFill>
                <a:latin typeface="+mn-lt"/>
                <a:cs typeface="Calibri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800" baseline="0">
                <a:solidFill>
                  <a:schemeClr val="tx1"/>
                </a:solidFill>
                <a:latin typeface="+mn-lt"/>
                <a:cs typeface="Calibri"/>
              </a:defRPr>
            </a:lvl3pPr>
            <a:lvl4pPr marL="1600200" indent="-228600">
              <a:buClr>
                <a:schemeClr val="accent1"/>
              </a:buClr>
              <a:buFont typeface="Wingdings" charset="2"/>
              <a:buChar char="§"/>
              <a:defRPr sz="2800" baseline="0">
                <a:solidFill>
                  <a:schemeClr val="tx1"/>
                </a:solidFill>
                <a:latin typeface="+mn-lt"/>
                <a:cs typeface="Calibri"/>
              </a:defRPr>
            </a:lvl4pPr>
            <a:lvl5pPr marL="2057400" indent="-228600">
              <a:buClr>
                <a:schemeClr val="accent1"/>
              </a:buClr>
              <a:buFont typeface="Wingdings" charset="2"/>
              <a:buChar char="§"/>
              <a:defRPr sz="2800" baseline="0">
                <a:solidFill>
                  <a:schemeClr val="tx1"/>
                </a:solidFill>
                <a:latin typeface="+mn-lt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text</a:t>
            </a:r>
          </a:p>
          <a:p>
            <a:pPr lvl="1"/>
            <a:r>
              <a:rPr lang="en-AU" dirty="0" smtClean="0"/>
              <a:t>First level</a:t>
            </a:r>
          </a:p>
          <a:p>
            <a:pPr lvl="2"/>
            <a:r>
              <a:rPr lang="en-AU" dirty="0" smtClean="0"/>
              <a:t>Second level</a:t>
            </a:r>
          </a:p>
          <a:p>
            <a:pPr lvl="3"/>
            <a:r>
              <a:rPr lang="en-AU" dirty="0" smtClean="0"/>
              <a:t>Third level</a:t>
            </a:r>
          </a:p>
          <a:p>
            <a:pPr lvl="4"/>
            <a:r>
              <a:rPr lang="en-AU" dirty="0" smtClean="0"/>
              <a:t>Fourth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16" y="1916832"/>
            <a:ext cx="3889127" cy="4464496"/>
          </a:xfrm>
        </p:spPr>
        <p:txBody>
          <a:bodyPr/>
          <a:lstStyle>
            <a:lvl1pPr marL="0" indent="0">
              <a:buClr>
                <a:schemeClr val="accent1"/>
              </a:buClr>
              <a:buFont typeface="Wingdings" charset="2"/>
              <a:buNone/>
              <a:defRPr sz="2800" baseline="0">
                <a:latin typeface="+mn-lt"/>
                <a:cs typeface="Calibri"/>
              </a:defRPr>
            </a:lvl1pPr>
            <a:lvl2pPr marL="742950" indent="-285750">
              <a:buClr>
                <a:schemeClr val="accent1"/>
              </a:buClr>
              <a:buFont typeface="Wingdings" charset="2"/>
              <a:buChar char="§"/>
              <a:defRPr sz="2800" baseline="0">
                <a:latin typeface="+mn-lt"/>
                <a:cs typeface="Calibri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800" baseline="0">
                <a:latin typeface="+mn-lt"/>
                <a:cs typeface="Calibri"/>
              </a:defRPr>
            </a:lvl3pPr>
            <a:lvl4pPr marL="1600200" indent="-228600">
              <a:buClr>
                <a:schemeClr val="accent1"/>
              </a:buClr>
              <a:buFont typeface="Wingdings" charset="2"/>
              <a:buChar char="§"/>
              <a:defRPr sz="2800" baseline="0">
                <a:latin typeface="+mn-lt"/>
                <a:cs typeface="Calibri"/>
              </a:defRPr>
            </a:lvl4pPr>
            <a:lvl5pPr marL="2057400" indent="-228600">
              <a:buClr>
                <a:schemeClr val="accent1"/>
              </a:buClr>
              <a:buFont typeface="Wingdings" charset="2"/>
              <a:buChar char="§"/>
              <a:defRPr sz="2800" baseline="0">
                <a:latin typeface="+mn-lt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text</a:t>
            </a:r>
          </a:p>
          <a:p>
            <a:pPr lvl="1"/>
            <a:r>
              <a:rPr lang="en-AU" dirty="0" smtClean="0"/>
              <a:t>First level</a:t>
            </a:r>
          </a:p>
          <a:p>
            <a:pPr lvl="2"/>
            <a:r>
              <a:rPr lang="en-AU" dirty="0" smtClean="0"/>
              <a:t>Second level</a:t>
            </a:r>
          </a:p>
          <a:p>
            <a:pPr lvl="3"/>
            <a:r>
              <a:rPr lang="en-AU" dirty="0" smtClean="0"/>
              <a:t>Third level</a:t>
            </a:r>
          </a:p>
          <a:p>
            <a:pPr lvl="4"/>
            <a:r>
              <a:rPr lang="en-AU" dirty="0" smtClean="0"/>
              <a:t>Fourth level</a:t>
            </a:r>
            <a:endParaRPr lang="en-A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83568" y="1268760"/>
            <a:ext cx="3888432" cy="639762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7" y="1268760"/>
            <a:ext cx="3888432" cy="639762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69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"/>
            <a:ext cx="6552257" cy="908720"/>
          </a:xfrm>
        </p:spPr>
        <p:txBody>
          <a:bodyPr/>
          <a:lstStyle>
            <a:lvl1pPr>
              <a:defRPr sz="3600">
                <a:latin typeface="+mn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924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755576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AU" dirty="0" smtClean="0"/>
              <a:t>Section Break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204864"/>
            <a:ext cx="8208912" cy="122413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AU" dirty="0" smtClean="0"/>
              <a:t>Section Break Sub-Title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52_AND_PPT_Master_Pages_Backgrounds4-notex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17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755576" y="5013176"/>
            <a:ext cx="511256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2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en-AU" noProof="0" dirty="0" smtClean="0"/>
              <a:t>POSITION TITLE</a:t>
            </a:r>
            <a:br>
              <a:rPr lang="en-AU" noProof="0" dirty="0" smtClean="0"/>
            </a:br>
            <a:r>
              <a:rPr lang="en-AU" noProof="0" dirty="0" smtClean="0"/>
              <a:t>E: </a:t>
            </a:r>
            <a:r>
              <a:rPr lang="en-AU" noProof="0" dirty="0" err="1" smtClean="0"/>
              <a:t>name@ands.org.au</a:t>
            </a:r>
            <a:r>
              <a:rPr lang="en-AU" noProof="0" dirty="0" smtClean="0"/>
              <a:t/>
            </a:r>
            <a:br>
              <a:rPr lang="en-AU" noProof="0" dirty="0" smtClean="0"/>
            </a:br>
            <a:r>
              <a:rPr lang="en-AU" noProof="0" dirty="0" smtClean="0"/>
              <a:t>T: 61 3  9123 1234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4005064"/>
            <a:ext cx="5112568" cy="720080"/>
          </a:xfrm>
        </p:spPr>
        <p:txBody>
          <a:bodyPr/>
          <a:lstStyle>
            <a:lvl1pPr>
              <a:defRPr sz="2800" b="1" i="0">
                <a:solidFill>
                  <a:schemeClr val="tx2"/>
                </a:solidFill>
                <a:latin typeface="Calibri Bold"/>
                <a:cs typeface="Calibri Bold"/>
              </a:defRPr>
            </a:lvl1pPr>
          </a:lstStyle>
          <a:p>
            <a:pPr lvl="0"/>
            <a:r>
              <a:rPr lang="en-AU" noProof="0" dirty="0" smtClean="0"/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255852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52_AND_PPT_Master_Pages_Backgrounds_3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0"/>
            <a:ext cx="6984776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9" y="1196752"/>
            <a:ext cx="7632848" cy="492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Paragraph text goes here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9" r:id="rId2"/>
    <p:sldLayoutId id="2147483840" r:id="rId3"/>
    <p:sldLayoutId id="214748384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i="0">
          <a:solidFill>
            <a:schemeClr val="tx2"/>
          </a:solidFill>
          <a:latin typeface="Calibri Bold"/>
          <a:ea typeface="ＭＳ Ｐゴシック" charset="0"/>
          <a:cs typeface="Calibri Bold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None/>
        <a:defRPr sz="2800" baseline="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52_AND_PPT_Master_Pages_Background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tabLst>
          <a:tab pos="1879600" algn="l"/>
        </a:tabLst>
        <a:defRPr sz="24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11213" indent="-354013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879600" algn="l"/>
        </a:tabLst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1920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1879600" algn="l"/>
        </a:tabLst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27188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879600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274638"/>
            <a:ext cx="6984776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9" y="1556792"/>
            <a:ext cx="7632848" cy="456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text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33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None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nature.com/authors/policies/availability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atadryad.org/resource/doi:10.5061/dryad.fc74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datacite.org/" TargetMode="External"/><Relationship Id="rId4" Type="http://schemas.openxmlformats.org/officeDocument/2006/relationships/hyperlink" Target="https://stats.datacite.org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i.org/10.4225/08/5858219e78f9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hyperlink" Target="http://www.smh.com.au/nsw/new-data-shows-top-surnames-by-sydney-suburb-20160805-gqm56v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orcid.org/0000-0002-5028-34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orcid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impactstory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Natasha.simons@ands.org.a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i.org/10.1045/may2012-sim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Natasha Simons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Identifiers for Research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Snr</a:t>
            </a:r>
            <a:r>
              <a:rPr lang="en-US" dirty="0" smtClean="0"/>
              <a:t> Data Management Specialist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Brisbane </a:t>
            </a:r>
            <a:r>
              <a:rPr lang="en-US" dirty="0" err="1" smtClean="0"/>
              <a:t>ResBaz</a:t>
            </a:r>
            <a:r>
              <a:rPr lang="en-US" dirty="0" smtClean="0"/>
              <a:t> workshop 8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DOIs help you?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59384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333333"/>
                </a:solidFill>
              </a:rPr>
              <a:t>Improves visibility of your research: easier to link to; can confidently be cited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333333"/>
                </a:solidFill>
              </a:rPr>
              <a:t>Facilitates access to your research: people can click on the link to open your publication, report or dataset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333333"/>
                </a:solidFill>
              </a:rPr>
              <a:t>Enables better metrics for your research: DOIs are much easier to track by citation algorithms then a non-DOI citation.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333333"/>
                </a:solidFill>
              </a:rPr>
              <a:t>Enables nice linking between research objects especially publications and data (an increasing requirement of journal </a:t>
            </a:r>
            <a:r>
              <a:rPr lang="en-US" sz="2400" b="0" dirty="0" smtClean="0">
                <a:solidFill>
                  <a:srgbClr val="333333"/>
                </a:solidFill>
              </a:rPr>
              <a:t>publishers).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5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DOIs for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889" y="1693333"/>
            <a:ext cx="6899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A condition of publication in a </a:t>
            </a:r>
            <a:r>
              <a:rPr lang="en-US" dirty="0">
                <a:solidFill>
                  <a:srgbClr val="008000"/>
                </a:solidFill>
              </a:rPr>
              <a:t>Nature</a:t>
            </a:r>
            <a:r>
              <a:rPr lang="en-US" dirty="0">
                <a:solidFill>
                  <a:srgbClr val="333333"/>
                </a:solidFill>
              </a:rPr>
              <a:t> journal is that authors are required to make materials, data, code, and associated protocols promptly available to readers without undue qualifications.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941168"/>
            <a:ext cx="627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hlinkClick r:id="rId2"/>
              </a:rPr>
              <a:t>http://www.nature.com/authors/policies/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availability.html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DOIs for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88840"/>
            <a:ext cx="803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http://datadryad.org/resource/doi:10.5061/</a:t>
            </a:r>
            <a:r>
              <a:rPr lang="en-US" sz="2400" dirty="0" smtClean="0">
                <a:hlinkClick r:id="rId2"/>
              </a:rPr>
              <a:t>dryad.fc74k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5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Registration Agencies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08720"/>
            <a:ext cx="4064000" cy="287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77072"/>
            <a:ext cx="6756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2"/>
            <a:ext cx="74599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333333"/>
                </a:solidFill>
              </a:rPr>
              <a:t>Find information about this DOI:</a:t>
            </a:r>
          </a:p>
          <a:p>
            <a:r>
              <a:rPr lang="en-US" sz="2000" dirty="0">
                <a:hlinkClick r:id="rId2"/>
              </a:rPr>
              <a:t>10.4225/08/</a:t>
            </a:r>
            <a:r>
              <a:rPr lang="en-US" sz="2000" dirty="0" smtClean="0">
                <a:hlinkClick r:id="rId2"/>
              </a:rPr>
              <a:t>5858219e78f9a</a:t>
            </a:r>
            <a:r>
              <a:rPr lang="en-US" sz="2000" dirty="0" smtClean="0"/>
              <a:t> </a:t>
            </a:r>
          </a:p>
          <a:p>
            <a:endParaRPr lang="en-US" sz="2000" dirty="0">
              <a:solidFill>
                <a:srgbClr val="333333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What </a:t>
            </a:r>
            <a:r>
              <a:rPr lang="en-US" sz="2000" dirty="0" smtClean="0">
                <a:solidFill>
                  <a:srgbClr val="333333"/>
                </a:solidFill>
              </a:rPr>
              <a:t>type </a:t>
            </a:r>
            <a:r>
              <a:rPr lang="en-US" sz="2000" dirty="0" smtClean="0">
                <a:solidFill>
                  <a:srgbClr val="333333"/>
                </a:solidFill>
              </a:rPr>
              <a:t>of research output does this DOI point to?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What is the </a:t>
            </a:r>
            <a:r>
              <a:rPr lang="en-US" sz="2000" dirty="0" err="1" smtClean="0">
                <a:solidFill>
                  <a:srgbClr val="333333"/>
                </a:solidFill>
              </a:rPr>
              <a:t>organisation</a:t>
            </a:r>
            <a:r>
              <a:rPr lang="en-US" sz="2000" dirty="0" smtClean="0">
                <a:solidFill>
                  <a:srgbClr val="333333"/>
                </a:solidFill>
              </a:rPr>
              <a:t> associated with this DOI?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Can you get to the full text from the DOI?</a:t>
            </a:r>
          </a:p>
          <a:p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Now search for the same DOI in DataCite search</a:t>
            </a:r>
            <a:r>
              <a:rPr lang="en-US" sz="2000" dirty="0">
                <a:solidFill>
                  <a:srgbClr val="333333"/>
                </a:solidFill>
              </a:rPr>
              <a:t>: </a:t>
            </a:r>
            <a:r>
              <a:rPr lang="en-US" sz="2000" dirty="0">
                <a:solidFill>
                  <a:srgbClr val="333333"/>
                </a:solidFill>
                <a:hlinkClick r:id="rId3"/>
              </a:rPr>
              <a:t>https://search.datacite.org</a:t>
            </a:r>
            <a:r>
              <a:rPr lang="en-US" sz="2000" dirty="0" smtClean="0">
                <a:solidFill>
                  <a:srgbClr val="333333"/>
                </a:solidFill>
                <a:hlinkClick r:id="rId3"/>
              </a:rPr>
              <a:t>/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How do you cite it in Vancouver style?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Who issued the DOI?</a:t>
            </a:r>
          </a:p>
          <a:p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Finally, go to </a:t>
            </a:r>
            <a:r>
              <a:rPr lang="en-US" sz="2000" dirty="0">
                <a:solidFill>
                  <a:srgbClr val="333333"/>
                </a:solidFill>
              </a:rPr>
              <a:t>DataCite stats: </a:t>
            </a:r>
            <a:r>
              <a:rPr lang="en-US" sz="2000" dirty="0">
                <a:solidFill>
                  <a:srgbClr val="333333"/>
                </a:solidFill>
                <a:hlinkClick r:id="rId4"/>
              </a:rPr>
              <a:t>https://stats.datacite.org</a:t>
            </a:r>
            <a:r>
              <a:rPr lang="en-US" sz="2000" dirty="0" smtClean="0">
                <a:solidFill>
                  <a:srgbClr val="333333"/>
                </a:solidFill>
                <a:hlinkClick r:id="rId4"/>
              </a:rPr>
              <a:t>/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For the Australian National Data Service, resolutions by month, what was the most clicked on DOI for November 2016? </a:t>
            </a:r>
            <a:r>
              <a:rPr lang="en-US" sz="2000" dirty="0" smtClean="0">
                <a:solidFill>
                  <a:srgbClr val="333333"/>
                </a:solidFill>
              </a:rPr>
              <a:t>How many times was the DOI clicked on for that same month?</a:t>
            </a:r>
            <a:endParaRPr lang="en-US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0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2-07 at 10.0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0687"/>
            <a:ext cx="7416824" cy="5273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9280"/>
            <a:ext cx="8913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hlinkClick r:id="rId3"/>
              </a:rPr>
              <a:t>http://www.smh.com.au/nsw/new-data-shows-top-surnames-by-sydney-suburb-20160805-</a:t>
            </a:r>
            <a:r>
              <a:rPr lang="en-US" sz="1400" dirty="0" smtClean="0">
                <a:solidFill>
                  <a:srgbClr val="333333"/>
                </a:solidFill>
                <a:hlinkClick r:id="rId3"/>
              </a:rPr>
              <a:t>gqm56v.html</a:t>
            </a:r>
            <a:r>
              <a:rPr lang="en-US" sz="1400" dirty="0" smtClean="0">
                <a:solidFill>
                  <a:srgbClr val="333333"/>
                </a:solidFill>
              </a:rPr>
              <a:t> 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16632"/>
            <a:ext cx="549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Sydney suburbs – August 2016 </a:t>
            </a: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0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2-07 at 10.08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559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4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problems!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1772816"/>
            <a:ext cx="4280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333333"/>
                </a:solidFill>
              </a:rPr>
              <a:t>David Wright </a:t>
            </a:r>
          </a:p>
          <a:p>
            <a:r>
              <a:rPr lang="en-US" b="0" dirty="0" smtClean="0">
                <a:solidFill>
                  <a:srgbClr val="333333"/>
                </a:solidFill>
              </a:rPr>
              <a:t>D Wight </a:t>
            </a:r>
          </a:p>
          <a:p>
            <a:r>
              <a:rPr lang="en-US" b="0" dirty="0" smtClean="0">
                <a:solidFill>
                  <a:srgbClr val="333333"/>
                </a:solidFill>
              </a:rPr>
              <a:t>DA Wright</a:t>
            </a:r>
          </a:p>
          <a:p>
            <a:r>
              <a:rPr lang="en-US" b="0" dirty="0" err="1" smtClean="0">
                <a:solidFill>
                  <a:srgbClr val="333333"/>
                </a:solidFill>
              </a:rPr>
              <a:t>Dr</a:t>
            </a:r>
            <a:r>
              <a:rPr lang="en-US" b="0" dirty="0" smtClean="0">
                <a:solidFill>
                  <a:srgbClr val="333333"/>
                </a:solidFill>
              </a:rPr>
              <a:t> D Wight</a:t>
            </a:r>
            <a:endParaRPr lang="en-US" b="0" dirty="0">
              <a:solidFill>
                <a:srgbClr val="333333"/>
              </a:solidFill>
            </a:endParaRPr>
          </a:p>
          <a:p>
            <a:r>
              <a:rPr lang="en-US" b="0" dirty="0" smtClean="0">
                <a:solidFill>
                  <a:srgbClr val="333333"/>
                </a:solidFill>
              </a:rPr>
              <a:t>D Right</a:t>
            </a: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1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7 at 11.37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4248472" cy="5683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48880"/>
            <a:ext cx="2819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Doherty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924944"/>
            <a:ext cx="659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hlinkClick r:id="rId2"/>
              </a:rPr>
              <a:t>https://orcid.org/0000-0002-5028-</a:t>
            </a:r>
            <a:r>
              <a:rPr lang="es-ES_tradnl" dirty="0" smtClean="0">
                <a:hlinkClick r:id="rId2"/>
              </a:rPr>
              <a:t>3489</a:t>
            </a:r>
            <a:r>
              <a:rPr lang="es-ES_tradn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Da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ORCID help you?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747265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Distinguishes you from other researchers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Links all your work so you can get credit for all your work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Save time and effort: enter once, use often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Comply with publisher, funder and institutional requirements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268760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Create or enhance your ORCID </a:t>
            </a:r>
            <a:r>
              <a:rPr lang="en-US" dirty="0" err="1" smtClean="0">
                <a:solidFill>
                  <a:srgbClr val="008000"/>
                </a:solidFill>
              </a:rPr>
              <a:t>iD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rgbClr val="008000"/>
                </a:solidFill>
              </a:rPr>
              <a:t>Go via you institution or go </a:t>
            </a:r>
            <a:r>
              <a:rPr lang="en-US" dirty="0">
                <a:solidFill>
                  <a:srgbClr val="008000"/>
                </a:solidFill>
              </a:rPr>
              <a:t>to </a:t>
            </a:r>
            <a:r>
              <a:rPr lang="en-US" dirty="0">
                <a:solidFill>
                  <a:srgbClr val="008000"/>
                </a:solidFill>
                <a:hlinkClick r:id="rId2"/>
              </a:rPr>
              <a:t>https://orcid.org</a:t>
            </a:r>
            <a:r>
              <a:rPr lang="en-US" dirty="0" smtClean="0">
                <a:solidFill>
                  <a:srgbClr val="008000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 and click ‘sign in’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48872" cy="908720"/>
          </a:xfrm>
        </p:spPr>
        <p:txBody>
          <a:bodyPr/>
          <a:lstStyle/>
          <a:p>
            <a:r>
              <a:rPr lang="en-US" dirty="0" smtClean="0"/>
              <a:t>Example: create Impact Story using ORCID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3556" y="1693333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https://impactstory.org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2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5013176"/>
            <a:ext cx="5112568" cy="1584176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n_simons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Natasha.simons@ands.org.au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4005064"/>
            <a:ext cx="5112568" cy="720080"/>
          </a:xfrm>
        </p:spPr>
        <p:txBody>
          <a:bodyPr/>
          <a:lstStyle/>
          <a:p>
            <a:r>
              <a:rPr lang="en-US" dirty="0" smtClean="0"/>
              <a:t>Natasha Simons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4032448" cy="3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GB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With the exception of logos, third party images or where otherwise indicated, this work is licensed under the Creative Commons Australia Attribution 3.0 Licence.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2492896"/>
            <a:ext cx="2448272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ANDS is supported by the Australian Government through the National Collaborative Research Infrastructure Strategy Program. Monash University leads the partnership with the Australian National University and CSIRO.</a:t>
            </a:r>
          </a:p>
        </p:txBody>
      </p:sp>
    </p:spTree>
    <p:extLst>
      <p:ext uri="{BB962C8B-B14F-4D97-AF65-F5344CB8AC3E}">
        <p14:creationId xmlns:p14="http://schemas.microsoft.com/office/powerpoint/2010/main" val="85173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2-07 at 8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4038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4025900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76672"/>
            <a:ext cx="3473517" cy="2744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509120"/>
            <a:ext cx="4474840" cy="156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873874"/>
            <a:ext cx="2632844" cy="23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4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Object Identifiers (DOIs)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2636912"/>
            <a:ext cx="4816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10.4225/01/4F3DB08617645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3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17273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2060848"/>
            <a:ext cx="447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10.1045/may2012-simons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212976"/>
            <a:ext cx="678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linkClick r:id="rId2"/>
              </a:rPr>
              <a:t>http://doi.org/10.1045</a:t>
            </a:r>
            <a:r>
              <a:rPr lang="en-US" dirty="0">
                <a:solidFill>
                  <a:srgbClr val="008000"/>
                </a:solidFill>
                <a:hlinkClick r:id="rId2"/>
              </a:rPr>
              <a:t>/may2012-</a:t>
            </a:r>
            <a:r>
              <a:rPr lang="en-US" dirty="0" smtClean="0">
                <a:solidFill>
                  <a:srgbClr val="008000"/>
                </a:solidFill>
                <a:hlinkClick r:id="rId2"/>
              </a:rPr>
              <a:t>simons</a:t>
            </a:r>
            <a:r>
              <a:rPr lang="en-US" dirty="0" smtClean="0">
                <a:solidFill>
                  <a:srgbClr val="008000"/>
                </a:solidFill>
              </a:rPr>
              <a:t>  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9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9017" y="1628800"/>
            <a:ext cx="7839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Holland, C. P. (1995). Cooperative supply chain management: The impact of </a:t>
            </a:r>
            <a:r>
              <a:rPr lang="en-US" dirty="0" err="1">
                <a:solidFill>
                  <a:schemeClr val="tx1"/>
                </a:solidFill>
              </a:rPr>
              <a:t>interorganizational</a:t>
            </a:r>
            <a:r>
              <a:rPr lang="en-US" dirty="0">
                <a:solidFill>
                  <a:schemeClr val="tx1"/>
                </a:solidFill>
              </a:rPr>
              <a:t> information systems.</a:t>
            </a:r>
            <a:r>
              <a:rPr lang="en-US" i="1" dirty="0">
                <a:solidFill>
                  <a:schemeClr val="tx1"/>
                </a:solidFill>
              </a:rPr>
              <a:t> The Journal of Strategic Information Systems, 4</a:t>
            </a:r>
            <a:r>
              <a:rPr lang="en-US" dirty="0">
                <a:solidFill>
                  <a:schemeClr val="tx1"/>
                </a:solidFill>
              </a:rPr>
              <a:t>(2), 117-133. </a:t>
            </a:r>
            <a:r>
              <a:rPr lang="en-US" dirty="0">
                <a:solidFill>
                  <a:srgbClr val="3366FF"/>
                </a:solidFill>
              </a:rPr>
              <a:t>doi:10.1016/0963-8687(95)80020-Q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41" y="260648"/>
            <a:ext cx="8990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Citing Online Business Resources using APA </a:t>
            </a:r>
            <a:r>
              <a:rPr lang="en-US" dirty="0" smtClean="0">
                <a:solidFill>
                  <a:srgbClr val="008000"/>
                </a:solidFill>
              </a:rPr>
              <a:t>Style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86124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Slides">
  <a:themeElements>
    <a:clrScheme name="ANDS">
      <a:dk1>
        <a:srgbClr val="333333"/>
      </a:dk1>
      <a:lt1>
        <a:srgbClr val="E8E7DD"/>
      </a:lt1>
      <a:dk2>
        <a:srgbClr val="0A450A"/>
      </a:dk2>
      <a:lt2>
        <a:srgbClr val="9AB191"/>
      </a:lt2>
      <a:accent1>
        <a:srgbClr val="DF771C"/>
      </a:accent1>
      <a:accent2>
        <a:srgbClr val="828C8D"/>
      </a:accent2>
      <a:accent3>
        <a:srgbClr val="FFFFFF"/>
      </a:accent3>
      <a:accent4>
        <a:srgbClr val="3C4145"/>
      </a:accent4>
      <a:accent5>
        <a:srgbClr val="9AB191"/>
      </a:accent5>
      <a:accent6>
        <a:srgbClr val="E8E7DD"/>
      </a:accent6>
      <a:hlink>
        <a:srgbClr val="DF771C"/>
      </a:hlink>
      <a:folHlink>
        <a:srgbClr val="DF771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 Content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3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007F7B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Slide">
  <a:themeElements>
    <a:clrScheme name="ANDS">
      <a:dk1>
        <a:srgbClr val="333333"/>
      </a:dk1>
      <a:lt1>
        <a:srgbClr val="E8E7DD"/>
      </a:lt1>
      <a:dk2>
        <a:srgbClr val="0A450A"/>
      </a:dk2>
      <a:lt2>
        <a:srgbClr val="9AB191"/>
      </a:lt2>
      <a:accent1>
        <a:srgbClr val="DF771C"/>
      </a:accent1>
      <a:accent2>
        <a:srgbClr val="828C8D"/>
      </a:accent2>
      <a:accent3>
        <a:srgbClr val="FFFFFF"/>
      </a:accent3>
      <a:accent4>
        <a:srgbClr val="3C4145"/>
      </a:accent4>
      <a:accent5>
        <a:srgbClr val="9AB191"/>
      </a:accent5>
      <a:accent6>
        <a:srgbClr val="E8E7DD"/>
      </a:accent6>
      <a:hlink>
        <a:srgbClr val="DF771C"/>
      </a:hlink>
      <a:folHlink>
        <a:srgbClr val="DF771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ction Slid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3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E17A00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14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007F7B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Slide">
  <a:themeElements>
    <a:clrScheme name="ANDS">
      <a:dk1>
        <a:srgbClr val="333333"/>
      </a:dk1>
      <a:lt1>
        <a:srgbClr val="E8E7DD"/>
      </a:lt1>
      <a:dk2>
        <a:srgbClr val="0A450A"/>
      </a:dk2>
      <a:lt2>
        <a:srgbClr val="9AB191"/>
      </a:lt2>
      <a:accent1>
        <a:srgbClr val="DF771C"/>
      </a:accent1>
      <a:accent2>
        <a:srgbClr val="828C8D"/>
      </a:accent2>
      <a:accent3>
        <a:srgbClr val="FFFFFF"/>
      </a:accent3>
      <a:accent4>
        <a:srgbClr val="3C4145"/>
      </a:accent4>
      <a:accent5>
        <a:srgbClr val="9AB191"/>
      </a:accent5>
      <a:accent6>
        <a:srgbClr val="E8E7DD"/>
      </a:accent6>
      <a:hlink>
        <a:srgbClr val="DF771C"/>
      </a:hlink>
      <a:folHlink>
        <a:srgbClr val="DF771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 Content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3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007F7B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ANDS_PPT_Template_Final_v2</Template>
  <TotalTime>143</TotalTime>
  <Words>577</Words>
  <Application>Microsoft Macintosh PowerPoint</Application>
  <PresentationFormat>On-screen Show (4:3)</PresentationFormat>
  <Paragraphs>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Corporate Slides</vt:lpstr>
      <vt:lpstr>Section Slide</vt:lpstr>
      <vt:lpstr>End Slide</vt:lpstr>
      <vt:lpstr>Persistent Identifiers for Research</vt:lpstr>
      <vt:lpstr>PowerPoint Presentation</vt:lpstr>
      <vt:lpstr>PowerPoint Presentation</vt:lpstr>
      <vt:lpstr>PowerPoint Presentation</vt:lpstr>
      <vt:lpstr>PowerPoint Presentation</vt:lpstr>
      <vt:lpstr>Digital Object Identifiers (DOIs)</vt:lpstr>
      <vt:lpstr>PowerPoint Presentation</vt:lpstr>
      <vt:lpstr>PowerPoint Presentation</vt:lpstr>
      <vt:lpstr>PowerPoint Presentation</vt:lpstr>
      <vt:lpstr>How can DOIs help you?</vt:lpstr>
      <vt:lpstr>DOIs for data</vt:lpstr>
      <vt:lpstr>DOIs for data</vt:lpstr>
      <vt:lpstr>DOI Registration Agencies</vt:lpstr>
      <vt:lpstr>Hands on</vt:lpstr>
      <vt:lpstr>PowerPoint Presentation</vt:lpstr>
      <vt:lpstr>PowerPoint Presentation</vt:lpstr>
      <vt:lpstr>Name problems!</vt:lpstr>
      <vt:lpstr>PowerPoint Presentation</vt:lpstr>
      <vt:lpstr>Peter Doherty</vt:lpstr>
      <vt:lpstr>How can ORCID help you?</vt:lpstr>
      <vt:lpstr>Hands on </vt:lpstr>
      <vt:lpstr>Example: create Impact Story using ORCID</vt:lpstr>
      <vt:lpstr>Natasha Simons</vt:lpstr>
    </vt:vector>
  </TitlesOfParts>
  <Manager/>
  <Company>Monash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Elizabeth Lopes</dc:creator>
  <cp:keywords/>
  <dc:description/>
  <cp:lastModifiedBy>Natasha Simons</cp:lastModifiedBy>
  <cp:revision>22</cp:revision>
  <dcterms:created xsi:type="dcterms:W3CDTF">2016-05-11T02:13:03Z</dcterms:created>
  <dcterms:modified xsi:type="dcterms:W3CDTF">2017-02-08T01:46:38Z</dcterms:modified>
  <cp:category/>
</cp:coreProperties>
</file>