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5" r:id="rId4"/>
    <p:sldId id="263" r:id="rId5"/>
    <p:sldId id="264" r:id="rId6"/>
    <p:sldId id="257" r:id="rId7"/>
    <p:sldId id="266" r:id="rId8"/>
    <p:sldId id="259" r:id="rId9"/>
    <p:sldId id="260" r:id="rId10"/>
    <p:sldId id="267" r:id="rId11"/>
    <p:sldId id="261" r:id="rId12"/>
    <p:sldId id="268"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191" autoAdjust="0"/>
  </p:normalViewPr>
  <p:slideViewPr>
    <p:cSldViewPr snapToGrid="0">
      <p:cViewPr varScale="1">
        <p:scale>
          <a:sx n="104" d="100"/>
          <a:sy n="104"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8CB4A-818B-4642-A878-16A47968304C}" type="datetimeFigureOut">
              <a:rPr lang="en-NZ" smtClean="0"/>
              <a:t>18/06/2019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9D79F-C2DE-4CDE-8704-668484308E23}" type="slidenum">
              <a:rPr lang="en-NZ" smtClean="0"/>
              <a:t>‹#›</a:t>
            </a:fld>
            <a:endParaRPr lang="en-NZ"/>
          </a:p>
        </p:txBody>
      </p:sp>
    </p:spTree>
    <p:extLst>
      <p:ext uri="{BB962C8B-B14F-4D97-AF65-F5344CB8AC3E}">
        <p14:creationId xmlns:p14="http://schemas.microsoft.com/office/powerpoint/2010/main" val="15689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Introduce who I am,</a:t>
            </a:r>
            <a:r>
              <a:rPr lang="en-NZ" baseline="0" dirty="0" smtClean="0"/>
              <a:t> my background, and current role</a:t>
            </a:r>
          </a:p>
          <a:p>
            <a:r>
              <a:rPr lang="en-NZ" baseline="0" dirty="0" smtClean="0"/>
              <a:t>-Professional qualifications are specifically in LIS and teaching (have others)</a:t>
            </a:r>
          </a:p>
          <a:p>
            <a:r>
              <a:rPr lang="en-NZ" baseline="0" dirty="0" smtClean="0"/>
              <a:t>-Previous Subject Librarian</a:t>
            </a:r>
          </a:p>
          <a:p>
            <a:r>
              <a:rPr lang="en-NZ" baseline="0" dirty="0" smtClean="0"/>
              <a:t>-Manage Research Support Unit</a:t>
            </a:r>
          </a:p>
          <a:p>
            <a:r>
              <a:rPr lang="en-NZ" baseline="0" dirty="0" smtClean="0"/>
              <a:t>-Experienced great changes in the expectations, focus, and tasks required to support researchers</a:t>
            </a:r>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1</a:t>
            </a:fld>
            <a:endParaRPr lang="en-NZ"/>
          </a:p>
        </p:txBody>
      </p:sp>
    </p:spTree>
    <p:extLst>
      <p:ext uri="{BB962C8B-B14F-4D97-AF65-F5344CB8AC3E}">
        <p14:creationId xmlns:p14="http://schemas.microsoft.com/office/powerpoint/2010/main" val="940971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13</a:t>
            </a:fld>
            <a:endParaRPr lang="en-NZ"/>
          </a:p>
        </p:txBody>
      </p:sp>
    </p:spTree>
    <p:extLst>
      <p:ext uri="{BB962C8B-B14F-4D97-AF65-F5344CB8AC3E}">
        <p14:creationId xmlns:p14="http://schemas.microsoft.com/office/powerpoint/2010/main" val="9686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Competency</a:t>
            </a:r>
            <a:r>
              <a:rPr lang="en-NZ" baseline="0" dirty="0" smtClean="0"/>
              <a:t> + capacity = capability</a:t>
            </a:r>
          </a:p>
        </p:txBody>
      </p:sp>
      <p:sp>
        <p:nvSpPr>
          <p:cNvPr id="4" name="Slide Number Placeholder 3"/>
          <p:cNvSpPr>
            <a:spLocks noGrp="1"/>
          </p:cNvSpPr>
          <p:nvPr>
            <p:ph type="sldNum" sz="quarter" idx="10"/>
          </p:nvPr>
        </p:nvSpPr>
        <p:spPr/>
        <p:txBody>
          <a:bodyPr/>
          <a:lstStyle/>
          <a:p>
            <a:fld id="{A709D79F-C2DE-4CDE-8704-668484308E23}" type="slidenum">
              <a:rPr lang="en-NZ" smtClean="0"/>
              <a:t>3</a:t>
            </a:fld>
            <a:endParaRPr lang="en-NZ"/>
          </a:p>
        </p:txBody>
      </p:sp>
    </p:spTree>
    <p:extLst>
      <p:ext uri="{BB962C8B-B14F-4D97-AF65-F5344CB8AC3E}">
        <p14:creationId xmlns:p14="http://schemas.microsoft.com/office/powerpoint/2010/main" val="350722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Traditionally</a:t>
            </a:r>
            <a:r>
              <a:rPr lang="en-NZ" baseline="0" dirty="0" smtClean="0"/>
              <a:t> outside-in</a:t>
            </a:r>
          </a:p>
          <a:p>
            <a:r>
              <a:rPr lang="en-NZ" baseline="0" dirty="0" smtClean="0"/>
              <a:t>Facilitated collection</a:t>
            </a:r>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4</a:t>
            </a:fld>
            <a:endParaRPr lang="en-NZ"/>
          </a:p>
        </p:txBody>
      </p:sp>
    </p:spTree>
    <p:extLst>
      <p:ext uri="{BB962C8B-B14F-4D97-AF65-F5344CB8AC3E}">
        <p14:creationId xmlns:p14="http://schemas.microsoft.com/office/powerpoint/2010/main" val="82363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5</a:t>
            </a:fld>
            <a:endParaRPr lang="en-NZ"/>
          </a:p>
        </p:txBody>
      </p:sp>
    </p:spTree>
    <p:extLst>
      <p:ext uri="{BB962C8B-B14F-4D97-AF65-F5344CB8AC3E}">
        <p14:creationId xmlns:p14="http://schemas.microsoft.com/office/powerpoint/2010/main" val="164643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Grey example – Subject Guide </a:t>
            </a:r>
            <a:r>
              <a:rPr lang="en-NZ" baseline="0" dirty="0" smtClean="0"/>
              <a:t>about RDM.  </a:t>
            </a:r>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6</a:t>
            </a:fld>
            <a:endParaRPr lang="en-NZ"/>
          </a:p>
        </p:txBody>
      </p:sp>
    </p:spTree>
    <p:extLst>
      <p:ext uri="{BB962C8B-B14F-4D97-AF65-F5344CB8AC3E}">
        <p14:creationId xmlns:p14="http://schemas.microsoft.com/office/powerpoint/2010/main" val="32944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7</a:t>
            </a:fld>
            <a:endParaRPr lang="en-NZ"/>
          </a:p>
        </p:txBody>
      </p:sp>
    </p:spTree>
    <p:extLst>
      <p:ext uri="{BB962C8B-B14F-4D97-AF65-F5344CB8AC3E}">
        <p14:creationId xmlns:p14="http://schemas.microsoft.com/office/powerpoint/2010/main" val="1825295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Thinking about the</a:t>
            </a:r>
            <a:r>
              <a:rPr lang="en-NZ" baseline="0" dirty="0" smtClean="0"/>
              <a:t> role today…</a:t>
            </a:r>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8</a:t>
            </a:fld>
            <a:endParaRPr lang="en-NZ"/>
          </a:p>
        </p:txBody>
      </p:sp>
    </p:spTree>
    <p:extLst>
      <p:ext uri="{BB962C8B-B14F-4D97-AF65-F5344CB8AC3E}">
        <p14:creationId xmlns:p14="http://schemas.microsoft.com/office/powerpoint/2010/main" val="7074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10</a:t>
            </a:fld>
            <a:endParaRPr lang="en-NZ"/>
          </a:p>
        </p:txBody>
      </p:sp>
    </p:spTree>
    <p:extLst>
      <p:ext uri="{BB962C8B-B14F-4D97-AF65-F5344CB8AC3E}">
        <p14:creationId xmlns:p14="http://schemas.microsoft.com/office/powerpoint/2010/main" val="166954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8m</a:t>
            </a:r>
          </a:p>
          <a:p>
            <a:r>
              <a:rPr lang="en-NZ" dirty="0" smtClean="0"/>
              <a:t>5m</a:t>
            </a:r>
          </a:p>
          <a:p>
            <a:r>
              <a:rPr lang="en-NZ" dirty="0" smtClean="0"/>
              <a:t>3m</a:t>
            </a:r>
          </a:p>
          <a:p>
            <a:r>
              <a:rPr lang="en-NZ" dirty="0" smtClean="0"/>
              <a:t>2m</a:t>
            </a:r>
          </a:p>
          <a:p>
            <a:r>
              <a:rPr lang="en-NZ" dirty="0" smtClean="0"/>
              <a:t>1m</a:t>
            </a:r>
            <a:endParaRPr lang="en-NZ" dirty="0"/>
          </a:p>
        </p:txBody>
      </p:sp>
      <p:sp>
        <p:nvSpPr>
          <p:cNvPr id="4" name="Slide Number Placeholder 3"/>
          <p:cNvSpPr>
            <a:spLocks noGrp="1"/>
          </p:cNvSpPr>
          <p:nvPr>
            <p:ph type="sldNum" sz="quarter" idx="10"/>
          </p:nvPr>
        </p:nvSpPr>
        <p:spPr/>
        <p:txBody>
          <a:bodyPr/>
          <a:lstStyle/>
          <a:p>
            <a:fld id="{A709D79F-C2DE-4CDE-8704-668484308E23}" type="slidenum">
              <a:rPr lang="en-NZ" smtClean="0"/>
              <a:t>11</a:t>
            </a:fld>
            <a:endParaRPr lang="en-NZ"/>
          </a:p>
        </p:txBody>
      </p:sp>
    </p:spTree>
    <p:extLst>
      <p:ext uri="{BB962C8B-B14F-4D97-AF65-F5344CB8AC3E}">
        <p14:creationId xmlns:p14="http://schemas.microsoft.com/office/powerpoint/2010/main" val="383753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9D285332-DCB6-4FFF-A159-CDC9325999BF}" type="datetimeFigureOut">
              <a:rPr lang="en-NZ" smtClean="0"/>
              <a:t>18/06/2019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124524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D285332-DCB6-4FFF-A159-CDC9325999BF}" type="datetimeFigureOut">
              <a:rPr lang="en-NZ" smtClean="0"/>
              <a:t>18/06/2019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54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D285332-DCB6-4FFF-A159-CDC9325999BF}" type="datetimeFigureOut">
              <a:rPr lang="en-NZ" smtClean="0"/>
              <a:t>18/06/2019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15507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9D285332-DCB6-4FFF-A159-CDC9325999BF}" type="datetimeFigureOut">
              <a:rPr lang="en-NZ" smtClean="0"/>
              <a:t>18/06/2019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108440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285332-DCB6-4FFF-A159-CDC9325999BF}" type="datetimeFigureOut">
              <a:rPr lang="en-NZ" smtClean="0"/>
              <a:t>18/06/2019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100790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9D285332-DCB6-4FFF-A159-CDC9325999BF}" type="datetimeFigureOut">
              <a:rPr lang="en-NZ" smtClean="0"/>
              <a:t>18/06/2019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325756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9D285332-DCB6-4FFF-A159-CDC9325999BF}" type="datetimeFigureOut">
              <a:rPr lang="en-NZ" smtClean="0"/>
              <a:t>18/06/2019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294612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9D285332-DCB6-4FFF-A159-CDC9325999BF}" type="datetimeFigureOut">
              <a:rPr lang="en-NZ" smtClean="0"/>
              <a:t>18/06/2019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260229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85332-DCB6-4FFF-A159-CDC9325999BF}" type="datetimeFigureOut">
              <a:rPr lang="en-NZ" smtClean="0"/>
              <a:t>18/06/2019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34991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285332-DCB6-4FFF-A159-CDC9325999BF}" type="datetimeFigureOut">
              <a:rPr lang="en-NZ" smtClean="0"/>
              <a:t>18/06/2019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311766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285332-DCB6-4FFF-A159-CDC9325999BF}" type="datetimeFigureOut">
              <a:rPr lang="en-NZ" smtClean="0"/>
              <a:t>18/06/2019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1A7F6F9-AC73-484C-809E-A9BDC1C9C55C}" type="slidenum">
              <a:rPr lang="en-NZ" smtClean="0"/>
              <a:t>‹#›</a:t>
            </a:fld>
            <a:endParaRPr lang="en-NZ"/>
          </a:p>
        </p:txBody>
      </p:sp>
    </p:spTree>
    <p:extLst>
      <p:ext uri="{BB962C8B-B14F-4D97-AF65-F5344CB8AC3E}">
        <p14:creationId xmlns:p14="http://schemas.microsoft.com/office/powerpoint/2010/main" val="391390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85332-DCB6-4FFF-A159-CDC9325999BF}" type="datetimeFigureOut">
              <a:rPr lang="en-NZ" smtClean="0"/>
              <a:t>18/06/2019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7F6F9-AC73-484C-809E-A9BDC1C9C55C}" type="slidenum">
              <a:rPr lang="en-NZ" smtClean="0"/>
              <a:t>‹#›</a:t>
            </a:fld>
            <a:endParaRPr lang="en-NZ"/>
          </a:p>
        </p:txBody>
      </p:sp>
    </p:spTree>
    <p:extLst>
      <p:ext uri="{BB962C8B-B14F-4D97-AF65-F5344CB8AC3E}">
        <p14:creationId xmlns:p14="http://schemas.microsoft.com/office/powerpoint/2010/main" val="143444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0113"/>
            <a:ext cx="9144000" cy="2387600"/>
          </a:xfrm>
        </p:spPr>
        <p:txBody>
          <a:bodyPr/>
          <a:lstStyle/>
          <a:p>
            <a:r>
              <a:rPr lang="en-NZ" dirty="0" smtClean="0"/>
              <a:t>Research Services Capability Framework</a:t>
            </a:r>
            <a:endParaRPr lang="en-NZ" dirty="0"/>
          </a:p>
        </p:txBody>
      </p:sp>
      <p:sp>
        <p:nvSpPr>
          <p:cNvPr id="3" name="Subtitle 2"/>
          <p:cNvSpPr>
            <a:spLocks noGrp="1"/>
          </p:cNvSpPr>
          <p:nvPr>
            <p:ph type="subTitle" idx="1"/>
          </p:nvPr>
        </p:nvSpPr>
        <p:spPr>
          <a:xfrm>
            <a:off x="1524000" y="3602037"/>
            <a:ext cx="9144000" cy="2655639"/>
          </a:xfrm>
        </p:spPr>
        <p:txBody>
          <a:bodyPr>
            <a:normAutofit/>
          </a:bodyPr>
          <a:lstStyle/>
          <a:p>
            <a:r>
              <a:rPr lang="en-NZ" b="1" dirty="0"/>
              <a:t>Developing a Researcher-Facing Librarian Capability </a:t>
            </a:r>
            <a:r>
              <a:rPr lang="en-NZ" b="1" dirty="0" smtClean="0"/>
              <a:t>Framework</a:t>
            </a:r>
          </a:p>
          <a:p>
            <a:endParaRPr lang="en-NZ" b="1" dirty="0"/>
          </a:p>
          <a:p>
            <a:r>
              <a:rPr lang="en-NZ" b="1" dirty="0" smtClean="0"/>
              <a:t>Shiobhan Smith </a:t>
            </a:r>
          </a:p>
          <a:p>
            <a:r>
              <a:rPr lang="en-NZ" b="1" dirty="0" smtClean="0"/>
              <a:t>University of Otago</a:t>
            </a:r>
            <a:endParaRPr lang="en-NZ" dirty="0"/>
          </a:p>
          <a:p>
            <a:r>
              <a:rPr lang="en-NZ" dirty="0" smtClean="0"/>
              <a:t>shiobhan.smith@otago.ac.nz</a:t>
            </a:r>
            <a:endParaRPr lang="en-NZ" dirty="0"/>
          </a:p>
        </p:txBody>
      </p:sp>
    </p:spTree>
    <p:extLst>
      <p:ext uri="{BB962C8B-B14F-4D97-AF65-F5344CB8AC3E}">
        <p14:creationId xmlns:p14="http://schemas.microsoft.com/office/powerpoint/2010/main" val="2865383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two</a:t>
            </a:r>
            <a:endParaRPr lang="en-NZ" dirty="0"/>
          </a:p>
        </p:txBody>
      </p:sp>
      <p:pic>
        <p:nvPicPr>
          <p:cNvPr id="4" name="Content Placeholder 3"/>
          <p:cNvPicPr>
            <a:picLocks noGrp="1" noChangeAspect="1"/>
          </p:cNvPicPr>
          <p:nvPr>
            <p:ph idx="1"/>
          </p:nvPr>
        </p:nvPicPr>
        <p:blipFill>
          <a:blip r:embed="rId3"/>
          <a:stretch>
            <a:fillRect/>
          </a:stretch>
        </p:blipFill>
        <p:spPr>
          <a:xfrm>
            <a:off x="3157981" y="1690688"/>
            <a:ext cx="7865476" cy="3151114"/>
          </a:xfrm>
          <a:prstGeom prst="rect">
            <a:avLst/>
          </a:prstGeom>
        </p:spPr>
      </p:pic>
      <p:sp>
        <p:nvSpPr>
          <p:cNvPr id="5" name="Rectangle 4"/>
          <p:cNvSpPr/>
          <p:nvPr/>
        </p:nvSpPr>
        <p:spPr>
          <a:xfrm>
            <a:off x="7356747" y="5369850"/>
            <a:ext cx="3626634" cy="369332"/>
          </a:xfrm>
          <a:prstGeom prst="rect">
            <a:avLst/>
          </a:prstGeom>
        </p:spPr>
        <p:txBody>
          <a:bodyPr wrap="none">
            <a:spAutoFit/>
          </a:bodyPr>
          <a:lstStyle/>
          <a:p>
            <a:r>
              <a:rPr lang="en-US" dirty="0" smtClean="0"/>
              <a:t>Image </a:t>
            </a:r>
            <a:r>
              <a:rPr lang="en-US" dirty="0"/>
              <a:t>by </a:t>
            </a:r>
            <a:r>
              <a:rPr lang="en-US" dirty="0" err="1"/>
              <a:t>w</a:t>
            </a:r>
            <a:r>
              <a:rPr lang="en-US" dirty="0" err="1" smtClean="0"/>
              <a:t>ildxplorer</a:t>
            </a:r>
            <a:r>
              <a:rPr lang="en-US" dirty="0" smtClean="0"/>
              <a:t> CC BY 2.0 Flickr</a:t>
            </a:r>
            <a:endParaRPr lang="en-US" dirty="0"/>
          </a:p>
        </p:txBody>
      </p:sp>
    </p:spTree>
    <p:extLst>
      <p:ext uri="{BB962C8B-B14F-4D97-AF65-F5344CB8AC3E}">
        <p14:creationId xmlns:p14="http://schemas.microsoft.com/office/powerpoint/2010/main" val="3862176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0641"/>
            <a:ext cx="10515600" cy="1325563"/>
          </a:xfrm>
        </p:spPr>
        <p:txBody>
          <a:bodyPr>
            <a:normAutofit fontScale="90000"/>
          </a:bodyPr>
          <a:lstStyle/>
          <a:p>
            <a:r>
              <a:rPr lang="en-SG" dirty="0"/>
              <a:t>How </a:t>
            </a:r>
            <a:r>
              <a:rPr lang="en-SG" dirty="0" smtClean="0"/>
              <a:t>can we grow inside-out knowledge/skills/abilities within our teams? </a:t>
            </a:r>
            <a:r>
              <a:rPr lang="en-NZ" dirty="0"/>
              <a:t/>
            </a:r>
            <a:br>
              <a:rPr lang="en-NZ" dirty="0"/>
            </a:br>
            <a:endParaRPr lang="en-NZ" dirty="0"/>
          </a:p>
        </p:txBody>
      </p:sp>
      <p:sp>
        <p:nvSpPr>
          <p:cNvPr id="3" name="Content Placeholder 2"/>
          <p:cNvSpPr>
            <a:spLocks noGrp="1"/>
          </p:cNvSpPr>
          <p:nvPr>
            <p:ph idx="1"/>
          </p:nvPr>
        </p:nvSpPr>
        <p:spPr>
          <a:xfrm>
            <a:off x="838200" y="2520563"/>
            <a:ext cx="10515600" cy="3656400"/>
          </a:xfrm>
        </p:spPr>
        <p:txBody>
          <a:bodyPr/>
          <a:lstStyle/>
          <a:p>
            <a:pPr lvl="1"/>
            <a:r>
              <a:rPr lang="en-US" dirty="0" smtClean="0"/>
              <a:t>What staff development opportunities do you currently utilize? </a:t>
            </a:r>
          </a:p>
          <a:p>
            <a:pPr lvl="1"/>
            <a:r>
              <a:rPr lang="en-US" dirty="0" smtClean="0"/>
              <a:t>What are some barriers to staff development? </a:t>
            </a:r>
          </a:p>
          <a:p>
            <a:pPr lvl="1"/>
            <a:r>
              <a:rPr lang="en-US" dirty="0" smtClean="0"/>
              <a:t>What are the benefits and limitations of LIS qualifications?</a:t>
            </a:r>
          </a:p>
          <a:p>
            <a:pPr lvl="1"/>
            <a:r>
              <a:rPr lang="en-US" dirty="0" smtClean="0"/>
              <a:t>What level of domain/discipline knowledge is required?</a:t>
            </a:r>
          </a:p>
          <a:p>
            <a:pPr lvl="1"/>
            <a:r>
              <a:rPr lang="en-US" dirty="0"/>
              <a:t>What level of </a:t>
            </a:r>
            <a:r>
              <a:rPr lang="en-US" dirty="0" smtClean="0"/>
              <a:t>digital literacy is </a:t>
            </a:r>
            <a:r>
              <a:rPr lang="en-US" dirty="0"/>
              <a:t>required?</a:t>
            </a:r>
          </a:p>
          <a:p>
            <a:pPr lvl="1"/>
            <a:endParaRPr lang="en-US" dirty="0" smtClean="0"/>
          </a:p>
          <a:p>
            <a:pPr lvl="1"/>
            <a:endParaRPr lang="en-US" dirty="0" smtClean="0"/>
          </a:p>
          <a:p>
            <a:pPr lvl="2"/>
            <a:endParaRPr lang="en-NZ" dirty="0" smtClean="0"/>
          </a:p>
        </p:txBody>
      </p:sp>
    </p:spTree>
    <p:extLst>
      <p:ext uri="{BB962C8B-B14F-4D97-AF65-F5344CB8AC3E}">
        <p14:creationId xmlns:p14="http://schemas.microsoft.com/office/powerpoint/2010/main" val="56478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three</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2"/>
          <a:stretch>
            <a:fillRect/>
          </a:stretch>
        </p:blipFill>
        <p:spPr>
          <a:xfrm>
            <a:off x="5024582" y="1825624"/>
            <a:ext cx="6566043" cy="4377362"/>
          </a:xfrm>
          <a:prstGeom prst="rect">
            <a:avLst/>
          </a:prstGeom>
        </p:spPr>
      </p:pic>
      <p:sp>
        <p:nvSpPr>
          <p:cNvPr id="5" name="Rectangle 4"/>
          <p:cNvSpPr/>
          <p:nvPr/>
        </p:nvSpPr>
        <p:spPr>
          <a:xfrm>
            <a:off x="5812208" y="6311900"/>
            <a:ext cx="5610638" cy="369332"/>
          </a:xfrm>
          <a:prstGeom prst="rect">
            <a:avLst/>
          </a:prstGeom>
        </p:spPr>
        <p:txBody>
          <a:bodyPr wrap="none">
            <a:spAutoFit/>
          </a:bodyPr>
          <a:lstStyle/>
          <a:p>
            <a:r>
              <a:rPr lang="en-US" dirty="0"/>
              <a:t>Design by Nick </a:t>
            </a:r>
            <a:r>
              <a:rPr lang="en-US" dirty="0" err="1"/>
              <a:t>Youngson</a:t>
            </a:r>
            <a:r>
              <a:rPr lang="en-US" dirty="0"/>
              <a:t> CC BY-SA 3.0 Alpha Stock Images</a:t>
            </a:r>
            <a:endParaRPr lang="en-NZ" dirty="0"/>
          </a:p>
        </p:txBody>
      </p:sp>
    </p:spTree>
    <p:extLst>
      <p:ext uri="{BB962C8B-B14F-4D97-AF65-F5344CB8AC3E}">
        <p14:creationId xmlns:p14="http://schemas.microsoft.com/office/powerpoint/2010/main" val="4217322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Designing the bones </a:t>
            </a:r>
            <a:endParaRPr lang="en-NZ" dirty="0"/>
          </a:p>
        </p:txBody>
      </p:sp>
      <p:sp>
        <p:nvSpPr>
          <p:cNvPr id="3" name="Content Placeholder 2"/>
          <p:cNvSpPr>
            <a:spLocks noGrp="1"/>
          </p:cNvSpPr>
          <p:nvPr>
            <p:ph idx="1"/>
          </p:nvPr>
        </p:nvSpPr>
        <p:spPr/>
        <p:txBody>
          <a:bodyPr/>
          <a:lstStyle/>
          <a:p>
            <a:r>
              <a:rPr lang="en-NZ" dirty="0" smtClean="0"/>
              <a:t>How should it be structured?</a:t>
            </a:r>
          </a:p>
          <a:p>
            <a:r>
              <a:rPr lang="en-NZ" dirty="0" smtClean="0"/>
              <a:t>How simple or complex should it be?</a:t>
            </a:r>
          </a:p>
          <a:p>
            <a:r>
              <a:rPr lang="en-NZ" dirty="0" smtClean="0"/>
              <a:t>How specific should it be?</a:t>
            </a:r>
          </a:p>
          <a:p>
            <a:r>
              <a:rPr lang="en-NZ" dirty="0" smtClean="0"/>
              <a:t>Should it have levels within each capability described? </a:t>
            </a:r>
          </a:p>
          <a:p>
            <a:pPr lvl="1"/>
            <a:r>
              <a:rPr lang="en-NZ" dirty="0" smtClean="0"/>
              <a:t>How many?</a:t>
            </a:r>
          </a:p>
          <a:p>
            <a:pPr lvl="1"/>
            <a:r>
              <a:rPr lang="en-NZ" dirty="0" smtClean="0"/>
              <a:t>How should they be labelled?</a:t>
            </a:r>
          </a:p>
          <a:p>
            <a:pPr lvl="1"/>
            <a:r>
              <a:rPr lang="en-NZ" dirty="0" smtClean="0"/>
              <a:t>How descriptive should they be?</a:t>
            </a:r>
          </a:p>
          <a:p>
            <a:r>
              <a:rPr lang="en-NZ" dirty="0" smtClean="0"/>
              <a:t>How would it be presented?</a:t>
            </a:r>
            <a:endParaRPr lang="en-NZ" dirty="0"/>
          </a:p>
        </p:txBody>
      </p:sp>
    </p:spTree>
    <p:extLst>
      <p:ext uri="{BB962C8B-B14F-4D97-AF65-F5344CB8AC3E}">
        <p14:creationId xmlns:p14="http://schemas.microsoft.com/office/powerpoint/2010/main" val="1954536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Kia </a:t>
            </a:r>
            <a:r>
              <a:rPr lang="en-NZ" dirty="0" err="1"/>
              <a:t>ora</a:t>
            </a:r>
            <a:r>
              <a:rPr lang="en-NZ" dirty="0"/>
              <a:t> and thank you for attending this workshop.  </a:t>
            </a:r>
          </a:p>
        </p:txBody>
      </p:sp>
      <p:sp>
        <p:nvSpPr>
          <p:cNvPr id="3" name="Content Placeholder 2"/>
          <p:cNvSpPr>
            <a:spLocks noGrp="1"/>
          </p:cNvSpPr>
          <p:nvPr>
            <p:ph idx="1"/>
          </p:nvPr>
        </p:nvSpPr>
        <p:spPr/>
        <p:txBody>
          <a:bodyPr/>
          <a:lstStyle/>
          <a:p>
            <a:r>
              <a:rPr lang="en-NZ" dirty="0"/>
              <a:t>Before you leave can you please complete a</a:t>
            </a:r>
            <a:r>
              <a:rPr lang="en-NZ" dirty="0" smtClean="0"/>
              <a:t> </a:t>
            </a:r>
            <a:r>
              <a:rPr lang="en-NZ" dirty="0"/>
              <a:t>short survey</a:t>
            </a:r>
            <a:r>
              <a:rPr lang="en-NZ" dirty="0" smtClean="0"/>
              <a:t>?</a:t>
            </a:r>
          </a:p>
          <a:p>
            <a:r>
              <a:rPr lang="en-NZ" dirty="0" smtClean="0"/>
              <a:t>Leave your email if you wish to receive a summary of the workshop and/or contribute further.</a:t>
            </a:r>
            <a:r>
              <a:rPr lang="en-NZ" dirty="0"/>
              <a:t/>
            </a:r>
            <a:br>
              <a:rPr lang="en-NZ" dirty="0"/>
            </a:br>
            <a:endParaRPr lang="en-NZ" dirty="0"/>
          </a:p>
        </p:txBody>
      </p:sp>
    </p:spTree>
    <p:extLst>
      <p:ext uri="{BB962C8B-B14F-4D97-AF65-F5344CB8AC3E}">
        <p14:creationId xmlns:p14="http://schemas.microsoft.com/office/powerpoint/2010/main" val="258804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Aims and scope of this workshop</a:t>
            </a:r>
            <a:endParaRPr lang="en-NZ" dirty="0"/>
          </a:p>
        </p:txBody>
      </p:sp>
      <p:sp>
        <p:nvSpPr>
          <p:cNvPr id="3" name="Content Placeholder 2"/>
          <p:cNvSpPr>
            <a:spLocks noGrp="1"/>
          </p:cNvSpPr>
          <p:nvPr>
            <p:ph idx="1"/>
          </p:nvPr>
        </p:nvSpPr>
        <p:spPr/>
        <p:txBody>
          <a:bodyPr/>
          <a:lstStyle/>
          <a:p>
            <a:r>
              <a:rPr lang="en-NZ" dirty="0"/>
              <a:t>Seek to learn about what capabilities library directors and managers value in researcher-facing librarians</a:t>
            </a:r>
            <a:r>
              <a:rPr lang="en-NZ" dirty="0" smtClean="0"/>
              <a:t>.</a:t>
            </a:r>
          </a:p>
          <a:p>
            <a:endParaRPr lang="en-NZ" dirty="0"/>
          </a:p>
          <a:p>
            <a:r>
              <a:rPr lang="en-SG" dirty="0" smtClean="0"/>
              <a:t>Better </a:t>
            </a:r>
            <a:r>
              <a:rPr lang="en-SG" dirty="0"/>
              <a:t>understand the struggles of directors and managers to recruit and/or develop </a:t>
            </a:r>
            <a:r>
              <a:rPr lang="en-SG" dirty="0" smtClean="0"/>
              <a:t>librarians working in “</a:t>
            </a:r>
            <a:r>
              <a:rPr lang="en-SG" dirty="0"/>
              <a:t>inside-out” </a:t>
            </a:r>
            <a:r>
              <a:rPr lang="en-SG" dirty="0" smtClean="0"/>
              <a:t>categories.</a:t>
            </a:r>
            <a:endParaRPr lang="en-NZ" dirty="0"/>
          </a:p>
          <a:p>
            <a:pPr marL="0" indent="0">
              <a:buNone/>
            </a:pPr>
            <a:endParaRPr lang="en-NZ" dirty="0"/>
          </a:p>
          <a:p>
            <a:r>
              <a:rPr lang="en-NZ" dirty="0"/>
              <a:t>Provide insight into how to structure the capability framework so that it is useful for directors and </a:t>
            </a:r>
            <a:r>
              <a:rPr lang="en-NZ" dirty="0" smtClean="0"/>
              <a:t>managers.</a:t>
            </a:r>
            <a:endParaRPr lang="en-NZ" dirty="0"/>
          </a:p>
          <a:p>
            <a:endParaRPr lang="en-NZ" dirty="0"/>
          </a:p>
        </p:txBody>
      </p:sp>
    </p:spTree>
    <p:extLst>
      <p:ext uri="{BB962C8B-B14F-4D97-AF65-F5344CB8AC3E}">
        <p14:creationId xmlns:p14="http://schemas.microsoft.com/office/powerpoint/2010/main" val="343444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Capability or Competency?</a:t>
            </a:r>
            <a:endParaRPr lang="en-NZ" dirty="0"/>
          </a:p>
        </p:txBody>
      </p:sp>
      <p:sp>
        <p:nvSpPr>
          <p:cNvPr id="3" name="Content Placeholder 2"/>
          <p:cNvSpPr>
            <a:spLocks noGrp="1"/>
          </p:cNvSpPr>
          <p:nvPr>
            <p:ph idx="1"/>
          </p:nvPr>
        </p:nvSpPr>
        <p:spPr/>
        <p:txBody>
          <a:bodyPr/>
          <a:lstStyle/>
          <a:p>
            <a:r>
              <a:rPr lang="en-NZ" dirty="0"/>
              <a:t>Often used as </a:t>
            </a:r>
            <a:r>
              <a:rPr lang="en-NZ" dirty="0" smtClean="0"/>
              <a:t>synonyms</a:t>
            </a:r>
          </a:p>
          <a:p>
            <a:pPr marL="0" indent="0">
              <a:buNone/>
            </a:pPr>
            <a:endParaRPr lang="en-NZ" dirty="0" smtClean="0"/>
          </a:p>
          <a:p>
            <a:pPr marL="0" indent="0">
              <a:buNone/>
            </a:pPr>
            <a:r>
              <a:rPr lang="en-NZ" dirty="0" smtClean="0"/>
              <a:t>In the context of this framework:</a:t>
            </a:r>
          </a:p>
          <a:p>
            <a:r>
              <a:rPr lang="en-NZ" dirty="0" smtClean="0"/>
              <a:t>Capability is built on competency. </a:t>
            </a:r>
          </a:p>
          <a:p>
            <a:r>
              <a:rPr lang="en-NZ" dirty="0" smtClean="0"/>
              <a:t>Competency is what you can do in the here and now.</a:t>
            </a:r>
          </a:p>
          <a:p>
            <a:r>
              <a:rPr lang="en-NZ" dirty="0" smtClean="0"/>
              <a:t>Capability is the ability to grow your competencies into the future.  </a:t>
            </a:r>
          </a:p>
          <a:p>
            <a:r>
              <a:rPr lang="en-NZ" dirty="0" smtClean="0"/>
              <a:t>To build a capability framework I have to understand the competencies it is being built on.</a:t>
            </a:r>
          </a:p>
          <a:p>
            <a:endParaRPr lang="en-NZ" dirty="0"/>
          </a:p>
        </p:txBody>
      </p:sp>
    </p:spTree>
    <p:extLst>
      <p:ext uri="{BB962C8B-B14F-4D97-AF65-F5344CB8AC3E}">
        <p14:creationId xmlns:p14="http://schemas.microsoft.com/office/powerpoint/2010/main" val="281417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the scene</a:t>
            </a:r>
            <a:endParaRPr lang="en-NZ" dirty="0"/>
          </a:p>
        </p:txBody>
      </p:sp>
      <p:sp>
        <p:nvSpPr>
          <p:cNvPr id="3" name="Content Placeholder 2"/>
          <p:cNvSpPr>
            <a:spLocks noGrp="1"/>
          </p:cNvSpPr>
          <p:nvPr>
            <p:ph idx="1"/>
          </p:nvPr>
        </p:nvSpPr>
        <p:spPr>
          <a:xfrm>
            <a:off x="838200" y="1463040"/>
            <a:ext cx="10515600" cy="5152445"/>
          </a:xfrm>
        </p:spPr>
        <p:txBody>
          <a:bodyPr>
            <a:normAutofit/>
          </a:bodyPr>
          <a:lstStyle/>
          <a:p>
            <a:r>
              <a:rPr lang="en-US" dirty="0" smtClean="0"/>
              <a:t>The framework will encompass </a:t>
            </a:r>
            <a:r>
              <a:rPr lang="en-US" dirty="0" err="1" smtClean="0"/>
              <a:t>Lorcan</a:t>
            </a:r>
            <a:r>
              <a:rPr lang="en-US" dirty="0" smtClean="0"/>
              <a:t> Dempsey’s “inside-out” concept: </a:t>
            </a:r>
          </a:p>
          <a:p>
            <a:pPr marL="457200" lvl="1" indent="0">
              <a:buNone/>
            </a:pPr>
            <a:endParaRPr lang="en-US" dirty="0" smtClean="0"/>
          </a:p>
          <a:p>
            <a:pPr marL="457200" lvl="1" indent="0">
              <a:buNone/>
            </a:pPr>
            <a:r>
              <a:rPr lang="en-US" dirty="0" smtClean="0"/>
              <a:t>“Creation </a:t>
            </a:r>
            <a:r>
              <a:rPr lang="en-US" dirty="0"/>
              <a:t>happens in a digital environment, with an interest in the process, as well as the products, of research and learning. Libraries increasingly support the creation, curation and discoverability of institutional creations (research data, preprints, scholarly profiles, academic profiles, digitized special collections, …). The university wishes to share these materials with the rest of the world</a:t>
            </a:r>
            <a:r>
              <a:rPr lang="en-US" dirty="0" smtClean="0"/>
              <a:t>.”</a:t>
            </a:r>
          </a:p>
          <a:p>
            <a:pPr marL="457200" lvl="1" indent="0">
              <a:buNone/>
            </a:pPr>
            <a:endParaRPr lang="en-US" dirty="0"/>
          </a:p>
          <a:p>
            <a:pPr marL="914400" lvl="2" indent="0" algn="r">
              <a:buNone/>
            </a:pPr>
            <a:r>
              <a:rPr lang="en-US" sz="1200" dirty="0"/>
              <a:t>Dempsey, L. (2016). Library collections in the life of the user: two directions. LIBER Quarterly, 26(4). doi:10.18352/lq.10170 </a:t>
            </a:r>
          </a:p>
          <a:p>
            <a:pPr marL="457200" lvl="1" indent="0">
              <a:buNone/>
            </a:pPr>
            <a:endParaRPr lang="en-US" dirty="0"/>
          </a:p>
        </p:txBody>
      </p:sp>
    </p:spTree>
    <p:extLst>
      <p:ext uri="{BB962C8B-B14F-4D97-AF65-F5344CB8AC3E}">
        <p14:creationId xmlns:p14="http://schemas.microsoft.com/office/powerpoint/2010/main" val="4189666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the scene</a:t>
            </a:r>
            <a:endParaRPr lang="en-NZ" dirty="0"/>
          </a:p>
        </p:txBody>
      </p:sp>
      <p:sp>
        <p:nvSpPr>
          <p:cNvPr id="3" name="Content Placeholder 2"/>
          <p:cNvSpPr>
            <a:spLocks noGrp="1"/>
          </p:cNvSpPr>
          <p:nvPr>
            <p:ph idx="1"/>
          </p:nvPr>
        </p:nvSpPr>
        <p:spPr>
          <a:xfrm>
            <a:off x="838200" y="1463040"/>
            <a:ext cx="10515600" cy="5152445"/>
          </a:xfrm>
        </p:spPr>
        <p:txBody>
          <a:bodyPr>
            <a:normAutofit/>
          </a:bodyPr>
          <a:lstStyle/>
          <a:p>
            <a:r>
              <a:rPr lang="en-US" dirty="0" smtClean="0"/>
              <a:t>The framework will try to capture functional and [some] job-specific competencies:</a:t>
            </a:r>
          </a:p>
          <a:p>
            <a:pPr marL="457200" lvl="1" indent="0">
              <a:buNone/>
            </a:pPr>
            <a:endParaRPr lang="en-US" dirty="0" smtClean="0"/>
          </a:p>
          <a:p>
            <a:pPr marL="457200" lvl="1" indent="0">
              <a:buNone/>
            </a:pPr>
            <a:r>
              <a:rPr lang="en-US" dirty="0" smtClean="0"/>
              <a:t>Functional (Job Family):</a:t>
            </a:r>
          </a:p>
          <a:p>
            <a:pPr marL="457200" lvl="1" indent="0">
              <a:buNone/>
            </a:pPr>
            <a:r>
              <a:rPr lang="en-US" dirty="0"/>
              <a:t>“Characteristics shared by different positions within an organization (i.e., a group of related or similar jobs). Only those members of an organization in these positions are expected to possess these competencies</a:t>
            </a:r>
            <a:r>
              <a:rPr lang="en-US" dirty="0" smtClean="0"/>
              <a:t>.”</a:t>
            </a:r>
          </a:p>
          <a:p>
            <a:pPr marL="457200" lvl="1" indent="0">
              <a:buNone/>
            </a:pPr>
            <a:endParaRPr lang="en-US" dirty="0"/>
          </a:p>
          <a:p>
            <a:pPr marL="457200" lvl="1" indent="0">
              <a:buNone/>
            </a:pPr>
            <a:r>
              <a:rPr lang="en-US" dirty="0" smtClean="0"/>
              <a:t>Job specific:</a:t>
            </a:r>
          </a:p>
          <a:p>
            <a:pPr marL="457200" lvl="1" indent="0">
              <a:buNone/>
            </a:pPr>
            <a:r>
              <a:rPr lang="en-US" dirty="0"/>
              <a:t>“Characteristics that apply only to specific positions within the organization. Only those people in the position are expected to possess these competencies</a:t>
            </a:r>
            <a:r>
              <a:rPr lang="en-US" dirty="0" smtClean="0"/>
              <a:t>.”</a:t>
            </a:r>
          </a:p>
          <a:p>
            <a:pPr marL="457200" lvl="1" indent="0">
              <a:buNone/>
            </a:pPr>
            <a:endParaRPr lang="en-US" sz="1200" dirty="0" smtClean="0">
              <a:latin typeface="Segoe UI" panose="020B0502040204020203" pitchFamily="34" charset="0"/>
            </a:endParaRPr>
          </a:p>
          <a:p>
            <a:pPr marL="457200" lvl="1" indent="0" algn="r">
              <a:buNone/>
            </a:pPr>
            <a:r>
              <a:rPr lang="en-US" sz="1200" dirty="0" smtClean="0">
                <a:latin typeface="Segoe UI" panose="020B0502040204020203" pitchFamily="34" charset="0"/>
              </a:rPr>
              <a:t>Catano</a:t>
            </a:r>
            <a:r>
              <a:rPr lang="en-US" sz="1200" dirty="0">
                <a:latin typeface="Segoe UI" panose="020B0502040204020203" pitchFamily="34" charset="0"/>
              </a:rPr>
              <a:t>, V. M., Hackett, R. D., &amp; </a:t>
            </a:r>
            <a:r>
              <a:rPr lang="en-US" sz="1200" dirty="0" err="1">
                <a:latin typeface="Segoe UI" panose="020B0502040204020203" pitchFamily="34" charset="0"/>
              </a:rPr>
              <a:t>Wiesner</a:t>
            </a:r>
            <a:r>
              <a:rPr lang="en-US" sz="1200" dirty="0">
                <a:latin typeface="Segoe UI" panose="020B0502040204020203" pitchFamily="34" charset="0"/>
              </a:rPr>
              <a:t>, W. H. (2019). Job analysis and competency models. In </a:t>
            </a:r>
            <a:r>
              <a:rPr lang="en-US" sz="1200" i="1" dirty="0">
                <a:latin typeface="Segoe UI" panose="020B0502040204020203" pitchFamily="34" charset="0"/>
              </a:rPr>
              <a:t>Recruitment and selection in Canada</a:t>
            </a:r>
            <a:r>
              <a:rPr lang="en-US" sz="1200" dirty="0">
                <a:latin typeface="Segoe UI" panose="020B0502040204020203" pitchFamily="34" charset="0"/>
              </a:rPr>
              <a:t> (pp. 113-178). Toronto, Ontario: Nelson Education.</a:t>
            </a:r>
            <a:endParaRPr lang="en-US" dirty="0"/>
          </a:p>
        </p:txBody>
      </p:sp>
    </p:spTree>
    <p:extLst>
      <p:ext uri="{BB962C8B-B14F-4D97-AF65-F5344CB8AC3E}">
        <p14:creationId xmlns:p14="http://schemas.microsoft.com/office/powerpoint/2010/main" val="966992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the scene</a:t>
            </a:r>
            <a:endParaRPr lang="en-NZ" dirty="0"/>
          </a:p>
        </p:txBody>
      </p:sp>
      <p:sp>
        <p:nvSpPr>
          <p:cNvPr id="3" name="Content Placeholder 2"/>
          <p:cNvSpPr>
            <a:spLocks noGrp="1"/>
          </p:cNvSpPr>
          <p:nvPr>
            <p:ph idx="1"/>
          </p:nvPr>
        </p:nvSpPr>
        <p:spPr>
          <a:xfrm>
            <a:off x="838200" y="1463040"/>
            <a:ext cx="10515600" cy="5152445"/>
          </a:xfrm>
        </p:spPr>
        <p:txBody>
          <a:bodyPr>
            <a:normAutofit/>
          </a:bodyPr>
          <a:lstStyle/>
          <a:p>
            <a:r>
              <a:rPr lang="en-NZ" dirty="0" smtClean="0"/>
              <a:t>Who is a researcher-facing librarian?</a:t>
            </a:r>
          </a:p>
          <a:p>
            <a:pPr lvl="1"/>
            <a:r>
              <a:rPr lang="en-US" dirty="0"/>
              <a:t>In the context of this </a:t>
            </a:r>
            <a:r>
              <a:rPr lang="en-US" dirty="0" smtClean="0"/>
              <a:t>workshop, </a:t>
            </a:r>
            <a:r>
              <a:rPr lang="en-US" dirty="0"/>
              <a:t>researcher-facing librarians work in university libraries on tasks that are primarily focused on interacting with researchers to support their research. </a:t>
            </a:r>
            <a:endParaRPr lang="en-US" dirty="0" smtClean="0"/>
          </a:p>
          <a:p>
            <a:pPr lvl="1"/>
            <a:r>
              <a:rPr lang="en-US" dirty="0" smtClean="0"/>
              <a:t>Researcher-facing librarians are increasingly being required to upskill and engage with the research process at deeper, more technical, levels.</a:t>
            </a:r>
          </a:p>
          <a:p>
            <a:pPr lvl="1"/>
            <a:r>
              <a:rPr lang="en-US" dirty="0"/>
              <a:t>They may be repurposed  or new roles. </a:t>
            </a:r>
            <a:endParaRPr lang="en-US" dirty="0" smtClean="0"/>
          </a:p>
          <a:p>
            <a:pPr lvl="1"/>
            <a:r>
              <a:rPr lang="en-SG" dirty="0" smtClean="0"/>
              <a:t>Inside-out </a:t>
            </a:r>
            <a:r>
              <a:rPr lang="en-SG" dirty="0"/>
              <a:t>services should represent a reasonable proportion of the services they </a:t>
            </a:r>
            <a:r>
              <a:rPr lang="en-SG" dirty="0" smtClean="0"/>
              <a:t>engaged in </a:t>
            </a:r>
            <a:r>
              <a:rPr lang="en-SG" dirty="0"/>
              <a:t>but they may have other tasks that fall into other categories</a:t>
            </a:r>
            <a:r>
              <a:rPr lang="en-SG" dirty="0" smtClean="0"/>
              <a:t>.</a:t>
            </a:r>
          </a:p>
          <a:p>
            <a:pPr lvl="1"/>
            <a:r>
              <a:rPr lang="en-SG" dirty="0" smtClean="0"/>
              <a:t>Acknowledge that there are some tasks and services that are ‘grey’.</a:t>
            </a:r>
            <a:endParaRPr lang="en-NZ" dirty="0"/>
          </a:p>
          <a:p>
            <a:pPr lvl="1"/>
            <a:endParaRPr lang="en-US" dirty="0"/>
          </a:p>
          <a:p>
            <a:pPr lvl="1"/>
            <a:endParaRPr lang="en-NZ" dirty="0"/>
          </a:p>
        </p:txBody>
      </p:sp>
    </p:spTree>
    <p:extLst>
      <p:ext uri="{BB962C8B-B14F-4D97-AF65-F5344CB8AC3E}">
        <p14:creationId xmlns:p14="http://schemas.microsoft.com/office/powerpoint/2010/main" val="2288493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one</a:t>
            </a:r>
            <a:endParaRPr lang="en-NZ" dirty="0"/>
          </a:p>
        </p:txBody>
      </p:sp>
      <p:sp>
        <p:nvSpPr>
          <p:cNvPr id="3" name="Content Placeholder 2"/>
          <p:cNvSpPr>
            <a:spLocks noGrp="1"/>
          </p:cNvSpPr>
          <p:nvPr>
            <p:ph idx="1"/>
          </p:nvPr>
        </p:nvSpPr>
        <p:spPr/>
        <p:txBody>
          <a:bodyPr/>
          <a:lstStyle/>
          <a:p>
            <a:endParaRPr lang="en-NZ" dirty="0"/>
          </a:p>
        </p:txBody>
      </p:sp>
      <p:pic>
        <p:nvPicPr>
          <p:cNvPr id="4" name="Picture 3"/>
          <p:cNvPicPr>
            <a:picLocks noChangeAspect="1"/>
          </p:cNvPicPr>
          <p:nvPr/>
        </p:nvPicPr>
        <p:blipFill>
          <a:blip r:embed="rId3"/>
          <a:stretch>
            <a:fillRect/>
          </a:stretch>
        </p:blipFill>
        <p:spPr>
          <a:xfrm>
            <a:off x="4818624" y="1825625"/>
            <a:ext cx="6535176" cy="4351338"/>
          </a:xfrm>
          <a:prstGeom prst="rect">
            <a:avLst/>
          </a:prstGeom>
        </p:spPr>
      </p:pic>
      <p:sp>
        <p:nvSpPr>
          <p:cNvPr id="5" name="Rectangle 4"/>
          <p:cNvSpPr/>
          <p:nvPr/>
        </p:nvSpPr>
        <p:spPr>
          <a:xfrm>
            <a:off x="5980454" y="6311900"/>
            <a:ext cx="6013056" cy="369332"/>
          </a:xfrm>
          <a:prstGeom prst="rect">
            <a:avLst/>
          </a:prstGeom>
        </p:spPr>
        <p:txBody>
          <a:bodyPr wrap="none">
            <a:spAutoFit/>
          </a:bodyPr>
          <a:lstStyle/>
          <a:p>
            <a:r>
              <a:rPr lang="en-US" dirty="0"/>
              <a:t>Brainstorm by Nick </a:t>
            </a:r>
            <a:r>
              <a:rPr lang="en-US" dirty="0" err="1"/>
              <a:t>Youngson</a:t>
            </a:r>
            <a:r>
              <a:rPr lang="en-US" dirty="0"/>
              <a:t> CC BY-SA 3.0 Alpha Stock Images</a:t>
            </a:r>
            <a:endParaRPr lang="en-NZ" dirty="0"/>
          </a:p>
        </p:txBody>
      </p:sp>
    </p:spTree>
    <p:extLst>
      <p:ext uri="{BB962C8B-B14F-4D97-AF65-F5344CB8AC3E}">
        <p14:creationId xmlns:p14="http://schemas.microsoft.com/office/powerpoint/2010/main" val="478841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researcher-facing librarian would have these skills, knowledge, and abilities…</a:t>
            </a:r>
            <a:endParaRPr lang="en-NZ" dirty="0"/>
          </a:p>
        </p:txBody>
      </p:sp>
      <p:sp>
        <p:nvSpPr>
          <p:cNvPr id="3" name="Content Placeholder 2"/>
          <p:cNvSpPr>
            <a:spLocks noGrp="1"/>
          </p:cNvSpPr>
          <p:nvPr>
            <p:ph idx="1"/>
          </p:nvPr>
        </p:nvSpPr>
        <p:spPr/>
        <p:txBody>
          <a:bodyPr/>
          <a:lstStyle/>
          <a:p>
            <a:r>
              <a:rPr lang="en-NZ" b="1" dirty="0" smtClean="0"/>
              <a:t>Essential</a:t>
            </a:r>
            <a:r>
              <a:rPr lang="en-NZ" dirty="0" smtClean="0"/>
              <a:t> – every researcher-facing librarian should have these core skills, knowledge, and abilities</a:t>
            </a:r>
          </a:p>
          <a:p>
            <a:r>
              <a:rPr lang="en-NZ" b="1" dirty="0" smtClean="0"/>
              <a:t>Recommended</a:t>
            </a:r>
            <a:r>
              <a:rPr lang="en-NZ" dirty="0" smtClean="0"/>
              <a:t> – highly desirable skills, knowledge, and abilities that distinguish proficient researcher-facing librarians</a:t>
            </a:r>
          </a:p>
          <a:p>
            <a:r>
              <a:rPr lang="en-NZ" b="1" dirty="0" smtClean="0"/>
              <a:t>Specialist</a:t>
            </a:r>
            <a:r>
              <a:rPr lang="en-NZ" dirty="0" smtClean="0"/>
              <a:t> – skills, knowledge, and abilities unique to a specific role but not necessarily required by all researcher-facing librarians</a:t>
            </a:r>
          </a:p>
          <a:p>
            <a:r>
              <a:rPr lang="en-NZ" b="1" dirty="0" smtClean="0"/>
              <a:t>Other </a:t>
            </a:r>
            <a:r>
              <a:rPr lang="en-NZ" dirty="0" smtClean="0"/>
              <a:t>– skills, knowledge, and abilities that researcher-facing librarians have that do not fall into the other three categories    </a:t>
            </a:r>
          </a:p>
          <a:p>
            <a:endParaRPr lang="en-NZ" dirty="0"/>
          </a:p>
        </p:txBody>
      </p:sp>
    </p:spTree>
    <p:extLst>
      <p:ext uri="{BB962C8B-B14F-4D97-AF65-F5344CB8AC3E}">
        <p14:creationId xmlns:p14="http://schemas.microsoft.com/office/powerpoint/2010/main" val="3533261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Crystal ball time – in the next 10 years…</a:t>
            </a:r>
            <a:endParaRPr lang="en-NZ" dirty="0"/>
          </a:p>
        </p:txBody>
      </p:sp>
      <p:sp>
        <p:nvSpPr>
          <p:cNvPr id="3" name="Content Placeholder 2"/>
          <p:cNvSpPr>
            <a:spLocks noGrp="1"/>
          </p:cNvSpPr>
          <p:nvPr>
            <p:ph idx="1"/>
          </p:nvPr>
        </p:nvSpPr>
        <p:spPr/>
        <p:txBody>
          <a:bodyPr>
            <a:normAutofit lnSpcReduction="10000"/>
          </a:bodyPr>
          <a:lstStyle/>
          <a:p>
            <a:r>
              <a:rPr lang="en-NZ" dirty="0" smtClean="0"/>
              <a:t>Where do you anticipate future growth/need?</a:t>
            </a:r>
          </a:p>
          <a:p>
            <a:pPr lvl="1"/>
            <a:r>
              <a:rPr lang="en-NZ" dirty="0" smtClean="0"/>
              <a:t>Using the new coloured pen       circle these</a:t>
            </a:r>
          </a:p>
          <a:p>
            <a:pPr marL="457200" lvl="1" indent="0">
              <a:buNone/>
            </a:pPr>
            <a:endParaRPr lang="en-NZ" dirty="0" smtClean="0"/>
          </a:p>
          <a:p>
            <a:r>
              <a:rPr lang="en-NZ" dirty="0" smtClean="0"/>
              <a:t>Do you anticipate some of these shifting category e.g. moving from specialist to recommended?</a:t>
            </a:r>
          </a:p>
          <a:p>
            <a:pPr lvl="1"/>
            <a:r>
              <a:rPr lang="en-NZ" dirty="0" smtClean="0"/>
              <a:t>Using the new coloured pen write in brackets the category you anticipate a knowledge/skill/ability will move to e.g. special skill (recommended)</a:t>
            </a:r>
          </a:p>
          <a:p>
            <a:pPr marL="457200" lvl="1" indent="0">
              <a:buNone/>
            </a:pPr>
            <a:endParaRPr lang="en-NZ" dirty="0" smtClean="0"/>
          </a:p>
          <a:p>
            <a:r>
              <a:rPr lang="en-NZ" dirty="0" smtClean="0"/>
              <a:t>What is currently not listed but will probably become a likely addition in the future?</a:t>
            </a:r>
          </a:p>
          <a:p>
            <a:pPr lvl="1"/>
            <a:r>
              <a:rPr lang="en-NZ" dirty="0" smtClean="0"/>
              <a:t>Using the new coloured pen add these</a:t>
            </a:r>
          </a:p>
          <a:p>
            <a:pPr marL="457200" lvl="1" indent="0">
              <a:buNone/>
            </a:pPr>
            <a:endParaRPr lang="en-NZ" dirty="0"/>
          </a:p>
        </p:txBody>
      </p:sp>
      <p:sp>
        <p:nvSpPr>
          <p:cNvPr id="4" name="Oval 3"/>
          <p:cNvSpPr/>
          <p:nvPr/>
        </p:nvSpPr>
        <p:spPr>
          <a:xfrm>
            <a:off x="5479733" y="2201467"/>
            <a:ext cx="1582310" cy="47707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659621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919</Words>
  <Application>Microsoft Office PowerPoint</Application>
  <PresentationFormat>Widescreen</PresentationFormat>
  <Paragraphs>107</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Research Services Capability Framework</vt:lpstr>
      <vt:lpstr>Aims and scope of this workshop</vt:lpstr>
      <vt:lpstr>Capability or Competency?</vt:lpstr>
      <vt:lpstr>Setting the scene</vt:lpstr>
      <vt:lpstr>Setting the scene</vt:lpstr>
      <vt:lpstr>Setting the scene</vt:lpstr>
      <vt:lpstr>Activity one</vt:lpstr>
      <vt:lpstr>A researcher-facing librarian would have these skills, knowledge, and abilities…</vt:lpstr>
      <vt:lpstr>Crystal ball time – in the next 10 years…</vt:lpstr>
      <vt:lpstr>Activity two</vt:lpstr>
      <vt:lpstr>How can we grow inside-out knowledge/skills/abilities within our teams?  </vt:lpstr>
      <vt:lpstr>Activity three</vt:lpstr>
      <vt:lpstr>Designing the bones </vt:lpstr>
      <vt:lpstr>Kia ora and thank you for attending this workshop.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Services Capability Framework</dc:title>
  <dc:creator>Shiobhan Smith</dc:creator>
  <cp:lastModifiedBy>Shiobhan Smith</cp:lastModifiedBy>
  <cp:revision>30</cp:revision>
  <dcterms:created xsi:type="dcterms:W3CDTF">2019-06-10T02:14:28Z</dcterms:created>
  <dcterms:modified xsi:type="dcterms:W3CDTF">2019-06-17T23:09:50Z</dcterms:modified>
</cp:coreProperties>
</file>