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C13B830-D791-4D29-A670-F28DE4E393B3}" type="datetimeFigureOut">
              <a:rPr kumimoji="1" lang="ja-JP" altLang="en-US" smtClean="0"/>
              <a:t>2024/1/11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CEB77E-0A58-4279-9ADB-CC16C96138A5}" type="slidenum">
              <a:rPr kumimoji="1" lang="ja-JP" altLang="en-US" smtClean="0"/>
              <a:t>‹#›</a:t>
            </a:fld>
            <a:endParaRPr kumimoji="1" lang="ja-JP" altLang="en-US"/>
          </a:p>
        </p:txBody>
      </p:sp>
    </p:spTree>
    <p:extLst>
      <p:ext uri="{BB962C8B-B14F-4D97-AF65-F5344CB8AC3E}">
        <p14:creationId xmlns:p14="http://schemas.microsoft.com/office/powerpoint/2010/main" val="357609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13B830-D791-4D29-A670-F28DE4E393B3}" type="datetimeFigureOut">
              <a:rPr kumimoji="1" lang="ja-JP" altLang="en-US" smtClean="0"/>
              <a:t>2024/1/11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CEB77E-0A58-4279-9ADB-CC16C96138A5}" type="slidenum">
              <a:rPr kumimoji="1" lang="ja-JP" altLang="en-US" smtClean="0"/>
              <a:t>‹#›</a:t>
            </a:fld>
            <a:endParaRPr kumimoji="1" lang="ja-JP" altLang="en-US"/>
          </a:p>
        </p:txBody>
      </p:sp>
    </p:spTree>
    <p:extLst>
      <p:ext uri="{BB962C8B-B14F-4D97-AF65-F5344CB8AC3E}">
        <p14:creationId xmlns:p14="http://schemas.microsoft.com/office/powerpoint/2010/main" val="338897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5"/>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5"/>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13B830-D791-4D29-A670-F28DE4E393B3}" type="datetimeFigureOut">
              <a:rPr kumimoji="1" lang="ja-JP" altLang="en-US" smtClean="0"/>
              <a:t>2024/1/11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CEB77E-0A58-4279-9ADB-CC16C96138A5}" type="slidenum">
              <a:rPr kumimoji="1" lang="ja-JP" altLang="en-US" smtClean="0"/>
              <a:t>‹#›</a:t>
            </a:fld>
            <a:endParaRPr kumimoji="1" lang="ja-JP" altLang="en-US"/>
          </a:p>
        </p:txBody>
      </p:sp>
    </p:spTree>
    <p:extLst>
      <p:ext uri="{BB962C8B-B14F-4D97-AF65-F5344CB8AC3E}">
        <p14:creationId xmlns:p14="http://schemas.microsoft.com/office/powerpoint/2010/main" val="55193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13B830-D791-4D29-A670-F28DE4E393B3}" type="datetimeFigureOut">
              <a:rPr kumimoji="1" lang="ja-JP" altLang="en-US" smtClean="0"/>
              <a:t>2024/1/11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CEB77E-0A58-4279-9ADB-CC16C96138A5}" type="slidenum">
              <a:rPr kumimoji="1" lang="ja-JP" altLang="en-US" smtClean="0"/>
              <a:t>‹#›</a:t>
            </a:fld>
            <a:endParaRPr kumimoji="1" lang="ja-JP" altLang="en-US"/>
          </a:p>
        </p:txBody>
      </p:sp>
    </p:spTree>
    <p:extLst>
      <p:ext uri="{BB962C8B-B14F-4D97-AF65-F5344CB8AC3E}">
        <p14:creationId xmlns:p14="http://schemas.microsoft.com/office/powerpoint/2010/main" val="28943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8"/>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C13B830-D791-4D29-A670-F28DE4E393B3}" type="datetimeFigureOut">
              <a:rPr kumimoji="1" lang="ja-JP" altLang="en-US" smtClean="0"/>
              <a:t>2024/1/11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CEB77E-0A58-4279-9ADB-CC16C96138A5}" type="slidenum">
              <a:rPr kumimoji="1" lang="ja-JP" altLang="en-US" smtClean="0"/>
              <a:t>‹#›</a:t>
            </a:fld>
            <a:endParaRPr kumimoji="1" lang="ja-JP" altLang="en-US"/>
          </a:p>
        </p:txBody>
      </p:sp>
    </p:spTree>
    <p:extLst>
      <p:ext uri="{BB962C8B-B14F-4D97-AF65-F5344CB8AC3E}">
        <p14:creationId xmlns:p14="http://schemas.microsoft.com/office/powerpoint/2010/main" val="325328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C13B830-D791-4D29-A670-F28DE4E393B3}" type="datetimeFigureOut">
              <a:rPr kumimoji="1" lang="ja-JP" altLang="en-US" smtClean="0"/>
              <a:t>2024/1/11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CEB77E-0A58-4279-9ADB-CC16C96138A5}" type="slidenum">
              <a:rPr kumimoji="1" lang="ja-JP" altLang="en-US" smtClean="0"/>
              <a:t>‹#›</a:t>
            </a:fld>
            <a:endParaRPr kumimoji="1" lang="ja-JP" altLang="en-US"/>
          </a:p>
        </p:txBody>
      </p:sp>
    </p:spTree>
    <p:extLst>
      <p:ext uri="{BB962C8B-B14F-4D97-AF65-F5344CB8AC3E}">
        <p14:creationId xmlns:p14="http://schemas.microsoft.com/office/powerpoint/2010/main" val="220362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2"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2" y="2428349"/>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2" y="3618444"/>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4" y="2428349"/>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4" y="3618444"/>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C13B830-D791-4D29-A670-F28DE4E393B3}" type="datetimeFigureOut">
              <a:rPr kumimoji="1" lang="ja-JP" altLang="en-US" smtClean="0"/>
              <a:t>2024/1/11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2CEB77E-0A58-4279-9ADB-CC16C96138A5}" type="slidenum">
              <a:rPr kumimoji="1" lang="ja-JP" altLang="en-US" smtClean="0"/>
              <a:t>‹#›</a:t>
            </a:fld>
            <a:endParaRPr kumimoji="1" lang="ja-JP" altLang="en-US"/>
          </a:p>
        </p:txBody>
      </p:sp>
    </p:spTree>
    <p:extLst>
      <p:ext uri="{BB962C8B-B14F-4D97-AF65-F5344CB8AC3E}">
        <p14:creationId xmlns:p14="http://schemas.microsoft.com/office/powerpoint/2010/main" val="75558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C13B830-D791-4D29-A670-F28DE4E393B3}" type="datetimeFigureOut">
              <a:rPr kumimoji="1" lang="ja-JP" altLang="en-US" smtClean="0"/>
              <a:t>2024/1/11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2CEB77E-0A58-4279-9ADB-CC16C96138A5}" type="slidenum">
              <a:rPr kumimoji="1" lang="ja-JP" altLang="en-US" smtClean="0"/>
              <a:t>‹#›</a:t>
            </a:fld>
            <a:endParaRPr kumimoji="1" lang="ja-JP" altLang="en-US"/>
          </a:p>
        </p:txBody>
      </p:sp>
    </p:spTree>
    <p:extLst>
      <p:ext uri="{BB962C8B-B14F-4D97-AF65-F5344CB8AC3E}">
        <p14:creationId xmlns:p14="http://schemas.microsoft.com/office/powerpoint/2010/main" val="132084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3B830-D791-4D29-A670-F28DE4E393B3}" type="datetimeFigureOut">
              <a:rPr kumimoji="1" lang="ja-JP" altLang="en-US" smtClean="0"/>
              <a:t>2024/1/11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2CEB77E-0A58-4279-9ADB-CC16C96138A5}" type="slidenum">
              <a:rPr kumimoji="1" lang="ja-JP" altLang="en-US" smtClean="0"/>
              <a:t>‹#›</a:t>
            </a:fld>
            <a:endParaRPr kumimoji="1" lang="ja-JP" altLang="en-US"/>
          </a:p>
        </p:txBody>
      </p:sp>
    </p:spTree>
    <p:extLst>
      <p:ext uri="{BB962C8B-B14F-4D97-AF65-F5344CB8AC3E}">
        <p14:creationId xmlns:p14="http://schemas.microsoft.com/office/powerpoint/2010/main" val="90386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4" y="1426285"/>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2"/>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C13B830-D791-4D29-A670-F28DE4E393B3}" type="datetimeFigureOut">
              <a:rPr kumimoji="1" lang="ja-JP" altLang="en-US" smtClean="0"/>
              <a:t>2024/1/11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CEB77E-0A58-4279-9ADB-CC16C96138A5}" type="slidenum">
              <a:rPr kumimoji="1" lang="ja-JP" altLang="en-US" smtClean="0"/>
              <a:t>‹#›</a:t>
            </a:fld>
            <a:endParaRPr kumimoji="1" lang="ja-JP" altLang="en-US"/>
          </a:p>
        </p:txBody>
      </p:sp>
    </p:spTree>
    <p:extLst>
      <p:ext uri="{BB962C8B-B14F-4D97-AF65-F5344CB8AC3E}">
        <p14:creationId xmlns:p14="http://schemas.microsoft.com/office/powerpoint/2010/main" val="3719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4" y="1426285"/>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2"/>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C13B830-D791-4D29-A670-F28DE4E393B3}" type="datetimeFigureOut">
              <a:rPr kumimoji="1" lang="ja-JP" altLang="en-US" smtClean="0"/>
              <a:t>2024/1/11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CEB77E-0A58-4279-9ADB-CC16C96138A5}" type="slidenum">
              <a:rPr kumimoji="1" lang="ja-JP" altLang="en-US" smtClean="0"/>
              <a:t>‹#›</a:t>
            </a:fld>
            <a:endParaRPr kumimoji="1" lang="ja-JP" altLang="en-US"/>
          </a:p>
        </p:txBody>
      </p:sp>
    </p:spTree>
    <p:extLst>
      <p:ext uri="{BB962C8B-B14F-4D97-AF65-F5344CB8AC3E}">
        <p14:creationId xmlns:p14="http://schemas.microsoft.com/office/powerpoint/2010/main" val="139503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9"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9"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9"/>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C13B830-D791-4D29-A670-F28DE4E393B3}" type="datetimeFigureOut">
              <a:rPr kumimoji="1" lang="ja-JP" altLang="en-US" smtClean="0"/>
              <a:t>2024/1/11</a:t>
            </a:fld>
            <a:endParaRPr kumimoji="1" lang="ja-JP" altLang="en-US"/>
          </a:p>
        </p:txBody>
      </p:sp>
      <p:sp>
        <p:nvSpPr>
          <p:cNvPr id="5" name="Footer Placeholder 4"/>
          <p:cNvSpPr>
            <a:spLocks noGrp="1"/>
          </p:cNvSpPr>
          <p:nvPr>
            <p:ph type="ftr" sz="quarter" idx="3"/>
          </p:nvPr>
        </p:nvSpPr>
        <p:spPr>
          <a:xfrm>
            <a:off x="2271714" y="9181399"/>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9"/>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F2CEB77E-0A58-4279-9ADB-CC16C96138A5}" type="slidenum">
              <a:rPr kumimoji="1" lang="ja-JP" altLang="en-US" smtClean="0"/>
              <a:t>‹#›</a:t>
            </a:fld>
            <a:endParaRPr kumimoji="1" lang="ja-JP" altLang="en-US"/>
          </a:p>
        </p:txBody>
      </p:sp>
    </p:spTree>
    <p:extLst>
      <p:ext uri="{BB962C8B-B14F-4D97-AF65-F5344CB8AC3E}">
        <p14:creationId xmlns:p14="http://schemas.microsoft.com/office/powerpoint/2010/main" val="9145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DAF297D-0064-4A4D-96D4-3523A1FA8855}"/>
              </a:ext>
            </a:extLst>
          </p:cNvPr>
          <p:cNvSpPr txBox="1"/>
          <p:nvPr/>
        </p:nvSpPr>
        <p:spPr>
          <a:xfrm>
            <a:off x="1894116" y="117566"/>
            <a:ext cx="3069771" cy="923330"/>
          </a:xfrm>
          <a:prstGeom prst="rect">
            <a:avLst/>
          </a:prstGeom>
          <a:noFill/>
        </p:spPr>
        <p:txBody>
          <a:bodyPr wrap="square" rtlCol="0">
            <a:spAutoFit/>
          </a:bodyPr>
          <a:lstStyle/>
          <a:p>
            <a:r>
              <a:rPr kumimoji="1" lang="ja-JP" altLang="en-US" sz="5400" dirty="0"/>
              <a:t>タイトル</a:t>
            </a:r>
          </a:p>
        </p:txBody>
      </p:sp>
      <p:sp>
        <p:nvSpPr>
          <p:cNvPr id="6" name="テキスト ボックス 5">
            <a:extLst>
              <a:ext uri="{FF2B5EF4-FFF2-40B4-BE49-F238E27FC236}">
                <a16:creationId xmlns:a16="http://schemas.microsoft.com/office/drawing/2014/main" id="{6F97ED8C-E706-409D-880A-327138B266DC}"/>
              </a:ext>
            </a:extLst>
          </p:cNvPr>
          <p:cNvSpPr txBox="1"/>
          <p:nvPr/>
        </p:nvSpPr>
        <p:spPr>
          <a:xfrm>
            <a:off x="0" y="886468"/>
            <a:ext cx="6387738" cy="369332"/>
          </a:xfrm>
          <a:prstGeom prst="rect">
            <a:avLst/>
          </a:prstGeom>
          <a:noFill/>
        </p:spPr>
        <p:txBody>
          <a:bodyPr wrap="square" rtlCol="0">
            <a:spAutoFit/>
          </a:bodyPr>
          <a:lstStyle/>
          <a:p>
            <a:r>
              <a:rPr kumimoji="1" lang="ja-JP" altLang="en-US" dirty="0">
                <a:latin typeface="HGS創英角ﾎﾟｯﾌﾟ体" panose="040B0A00000000000000" pitchFamily="50" charset="-128"/>
                <a:ea typeface="HGS創英角ﾎﾟｯﾌﾟ体" panose="040B0A00000000000000" pitchFamily="50" charset="-128"/>
              </a:rPr>
              <a:t>ジャンル：</a:t>
            </a:r>
            <a:r>
              <a:rPr kumimoji="1" lang="en-US" altLang="ja-JP" dirty="0">
                <a:latin typeface="HGS創英角ﾎﾟｯﾌﾟ体" panose="040B0A00000000000000" pitchFamily="50" charset="-128"/>
                <a:ea typeface="HGS創英角ﾎﾟｯﾌﾟ体" panose="040B0A00000000000000" pitchFamily="50" charset="-128"/>
              </a:rPr>
              <a:t>3D</a:t>
            </a:r>
            <a:r>
              <a:rPr kumimoji="1" lang="ja-JP" altLang="en-US" dirty="0">
                <a:latin typeface="HGS創英角ﾎﾟｯﾌﾟ体" panose="040B0A00000000000000" pitchFamily="50" charset="-128"/>
                <a:ea typeface="HGS創英角ﾎﾟｯﾌﾟ体" panose="040B0A00000000000000" pitchFamily="50" charset="-128"/>
              </a:rPr>
              <a:t>アクションアドベンチャーゲーム</a:t>
            </a:r>
          </a:p>
        </p:txBody>
      </p:sp>
      <p:sp>
        <p:nvSpPr>
          <p:cNvPr id="7" name="テキスト ボックス 6">
            <a:extLst>
              <a:ext uri="{FF2B5EF4-FFF2-40B4-BE49-F238E27FC236}">
                <a16:creationId xmlns:a16="http://schemas.microsoft.com/office/drawing/2014/main" id="{C24666C5-F28D-4254-AE70-9952A01AA34A}"/>
              </a:ext>
            </a:extLst>
          </p:cNvPr>
          <p:cNvSpPr txBox="1"/>
          <p:nvPr/>
        </p:nvSpPr>
        <p:spPr>
          <a:xfrm>
            <a:off x="2" y="1225562"/>
            <a:ext cx="3892731" cy="369332"/>
          </a:xfrm>
          <a:prstGeom prst="rect">
            <a:avLst/>
          </a:prstGeom>
          <a:noFill/>
        </p:spPr>
        <p:txBody>
          <a:bodyPr wrap="square" rtlCol="0">
            <a:spAutoFit/>
          </a:bodyPr>
          <a:lstStyle/>
          <a:p>
            <a:r>
              <a:rPr kumimoji="1" lang="ja-JP" altLang="en-US" dirty="0">
                <a:latin typeface="HGS創英角ﾎﾟｯﾌﾟ体" panose="040B0A00000000000000" pitchFamily="50" charset="-128"/>
                <a:ea typeface="HGS創英角ﾎﾟｯﾌﾟ体" panose="040B0A00000000000000" pitchFamily="50" charset="-128"/>
              </a:rPr>
              <a:t>コンセプト：巨大な世界で彷徨</a:t>
            </a:r>
            <a:r>
              <a:rPr kumimoji="1" lang="ja-JP" altLang="en-US" dirty="0" err="1">
                <a:latin typeface="HGS創英角ﾎﾟｯﾌﾟ体" panose="040B0A00000000000000" pitchFamily="50" charset="-128"/>
                <a:ea typeface="HGS創英角ﾎﾟｯﾌﾟ体" panose="040B0A00000000000000" pitchFamily="50" charset="-128"/>
              </a:rPr>
              <a:t>え</a:t>
            </a:r>
            <a:r>
              <a:rPr kumimoji="1" lang="ja-JP" altLang="en-US" dirty="0">
                <a:latin typeface="HGS創英角ﾎﾟｯﾌﾟ体" panose="040B0A00000000000000" pitchFamily="50" charset="-128"/>
                <a:ea typeface="HGS創英角ﾎﾟｯﾌﾟ体" panose="040B0A00000000000000" pitchFamily="50" charset="-128"/>
              </a:rPr>
              <a:t>！</a:t>
            </a:r>
          </a:p>
        </p:txBody>
      </p:sp>
      <p:sp>
        <p:nvSpPr>
          <p:cNvPr id="9" name="テキスト ボックス 8">
            <a:extLst>
              <a:ext uri="{FF2B5EF4-FFF2-40B4-BE49-F238E27FC236}">
                <a16:creationId xmlns:a16="http://schemas.microsoft.com/office/drawing/2014/main" id="{5CB932A1-A95C-4E89-8FBA-C2A1084E9D63}"/>
              </a:ext>
            </a:extLst>
          </p:cNvPr>
          <p:cNvSpPr txBox="1"/>
          <p:nvPr/>
        </p:nvSpPr>
        <p:spPr>
          <a:xfrm>
            <a:off x="-18811" y="1530671"/>
            <a:ext cx="992777" cy="523220"/>
          </a:xfrm>
          <a:prstGeom prst="rect">
            <a:avLst/>
          </a:prstGeom>
          <a:solidFill>
            <a:schemeClr val="accent1">
              <a:lumMod val="40000"/>
              <a:lumOff val="60000"/>
            </a:schemeClr>
          </a:solidFill>
        </p:spPr>
        <p:txBody>
          <a:bodyPr wrap="square" rtlCol="0">
            <a:spAutoFit/>
          </a:bodyPr>
          <a:lstStyle/>
          <a:p>
            <a:r>
              <a:rPr kumimoji="1" lang="ja-JP" altLang="en-US" sz="2800" dirty="0">
                <a:latin typeface="HGS創英角ﾎﾟｯﾌﾟ体" panose="040B0A00000000000000" pitchFamily="50" charset="-128"/>
                <a:ea typeface="HGS創英角ﾎﾟｯﾌﾟ体" panose="040B0A00000000000000" pitchFamily="50" charset="-128"/>
              </a:rPr>
              <a:t>内容</a:t>
            </a:r>
          </a:p>
        </p:txBody>
      </p:sp>
      <p:sp>
        <p:nvSpPr>
          <p:cNvPr id="10" name="テキスト ボックス 9">
            <a:extLst>
              <a:ext uri="{FF2B5EF4-FFF2-40B4-BE49-F238E27FC236}">
                <a16:creationId xmlns:a16="http://schemas.microsoft.com/office/drawing/2014/main" id="{54F14638-2923-4D9E-ADBB-1BEB0A1F704D}"/>
              </a:ext>
            </a:extLst>
          </p:cNvPr>
          <p:cNvSpPr txBox="1"/>
          <p:nvPr/>
        </p:nvSpPr>
        <p:spPr>
          <a:xfrm>
            <a:off x="122025" y="2035836"/>
            <a:ext cx="6546918" cy="646331"/>
          </a:xfrm>
          <a:prstGeom prst="rect">
            <a:avLst/>
          </a:prstGeom>
          <a:noFill/>
        </p:spPr>
        <p:txBody>
          <a:bodyPr wrap="square" rtlCol="0">
            <a:spAutoFit/>
          </a:bodyPr>
          <a:lstStyle/>
          <a:p>
            <a:r>
              <a:rPr kumimoji="1" lang="ja-JP" altLang="en-US" dirty="0">
                <a:latin typeface="HGS創英角ﾎﾟｯﾌﾟ体" panose="040B0A00000000000000" pitchFamily="50" charset="-128"/>
                <a:ea typeface="HGS創英角ﾎﾟｯﾌﾟ体" panose="040B0A00000000000000" pitchFamily="50" charset="-128"/>
              </a:rPr>
              <a:t>ピクミン</a:t>
            </a:r>
            <a:r>
              <a:rPr kumimoji="1" lang="en-US" altLang="ja-JP" dirty="0">
                <a:latin typeface="HGS創英角ﾎﾟｯﾌﾟ体" panose="040B0A00000000000000" pitchFamily="50" charset="-128"/>
                <a:ea typeface="HGS創英角ﾎﾟｯﾌﾟ体" panose="040B0A00000000000000" pitchFamily="50" charset="-128"/>
              </a:rPr>
              <a:t>(</a:t>
            </a:r>
            <a:r>
              <a:rPr kumimoji="1" lang="ja-JP" altLang="en-US" dirty="0">
                <a:latin typeface="HGS創英角ﾎﾟｯﾌﾟ体" panose="040B0A00000000000000" pitchFamily="50" charset="-128"/>
                <a:ea typeface="HGS創英角ﾎﾟｯﾌﾟ体" panose="040B0A00000000000000" pitchFamily="50" charset="-128"/>
              </a:rPr>
              <a:t>仮</a:t>
            </a:r>
            <a:r>
              <a:rPr kumimoji="1" lang="en-US" altLang="ja-JP" dirty="0">
                <a:latin typeface="HGS創英角ﾎﾟｯﾌﾟ体" panose="040B0A00000000000000" pitchFamily="50" charset="-128"/>
                <a:ea typeface="HGS創英角ﾎﾟｯﾌﾟ体" panose="040B0A00000000000000" pitchFamily="50" charset="-128"/>
              </a:rPr>
              <a:t>)</a:t>
            </a:r>
            <a:r>
              <a:rPr kumimoji="1" lang="ja-JP" altLang="en-US" dirty="0">
                <a:latin typeface="HGS創英角ﾎﾟｯﾌﾟ体" panose="040B0A00000000000000" pitchFamily="50" charset="-128"/>
                <a:ea typeface="HGS創英角ﾎﾟｯﾌﾟ体" panose="040B0A00000000000000" pitchFamily="50" charset="-128"/>
              </a:rPr>
              <a:t>を駆使して</a:t>
            </a:r>
            <a:endParaRPr kumimoji="1" lang="en-US" altLang="ja-JP" dirty="0">
              <a:latin typeface="HGS創英角ﾎﾟｯﾌﾟ体" panose="040B0A00000000000000" pitchFamily="50" charset="-128"/>
              <a:ea typeface="HGS創英角ﾎﾟｯﾌﾟ体" panose="040B0A00000000000000" pitchFamily="50" charset="-128"/>
            </a:endParaRPr>
          </a:p>
          <a:p>
            <a:pPr algn="r"/>
            <a:r>
              <a:rPr kumimoji="1" lang="ja-JP" altLang="en-US" dirty="0">
                <a:latin typeface="HGS創英角ﾎﾟｯﾌﾟ体" panose="040B0A00000000000000" pitchFamily="50" charset="-128"/>
                <a:ea typeface="HGS創英角ﾎﾟｯﾌﾟ体" panose="040B0A00000000000000" pitchFamily="50" charset="-128"/>
              </a:rPr>
              <a:t>制限時間以内に</a:t>
            </a:r>
            <a:r>
              <a:rPr kumimoji="1" lang="en-US" altLang="ja-JP" dirty="0">
                <a:latin typeface="HGS創英角ﾎﾟｯﾌﾟ体" panose="040B0A00000000000000" pitchFamily="50" charset="-128"/>
                <a:ea typeface="HGS創英角ﾎﾟｯﾌﾟ体" panose="040B0A00000000000000" pitchFamily="50" charset="-128"/>
              </a:rPr>
              <a:t>3</a:t>
            </a:r>
            <a:r>
              <a:rPr kumimoji="1" lang="ja-JP" altLang="en-US" dirty="0">
                <a:latin typeface="HGS創英角ﾎﾟｯﾌﾟ体" panose="040B0A00000000000000" pitchFamily="50" charset="-128"/>
                <a:ea typeface="HGS創英角ﾎﾟｯﾌﾟ体" panose="040B0A00000000000000" pitchFamily="50" charset="-128"/>
              </a:rPr>
              <a:t>か所にあるお宝を回収しよう！</a:t>
            </a:r>
            <a:endParaRPr kumimoji="1" lang="en-US" altLang="ja-JP" dirty="0">
              <a:latin typeface="HGS創英角ﾎﾟｯﾌﾟ体" panose="040B0A00000000000000" pitchFamily="50" charset="-128"/>
              <a:ea typeface="HGS創英角ﾎﾟｯﾌﾟ体" panose="040B0A00000000000000" pitchFamily="50" charset="-128"/>
            </a:endParaRPr>
          </a:p>
        </p:txBody>
      </p:sp>
      <p:pic>
        <p:nvPicPr>
          <p:cNvPr id="12" name="図 11">
            <a:extLst>
              <a:ext uri="{FF2B5EF4-FFF2-40B4-BE49-F238E27FC236}">
                <a16:creationId xmlns:a16="http://schemas.microsoft.com/office/drawing/2014/main" id="{062B704B-8AC1-4430-A859-FFD588FF9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3439" y="2737996"/>
            <a:ext cx="2995504" cy="1477328"/>
          </a:xfrm>
          <a:prstGeom prst="rect">
            <a:avLst/>
          </a:prstGeom>
          <a:ln>
            <a:solidFill>
              <a:schemeClr val="tx1"/>
            </a:solidFill>
          </a:ln>
        </p:spPr>
      </p:pic>
      <p:pic>
        <p:nvPicPr>
          <p:cNvPr id="16" name="図 15">
            <a:extLst>
              <a:ext uri="{FF2B5EF4-FFF2-40B4-BE49-F238E27FC236}">
                <a16:creationId xmlns:a16="http://schemas.microsoft.com/office/drawing/2014/main" id="{944D38D4-9608-46B3-93B0-D2B44E6B4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76" y="2542530"/>
            <a:ext cx="1587249" cy="1587249"/>
          </a:xfrm>
          <a:prstGeom prst="rect">
            <a:avLst/>
          </a:prstGeom>
          <a:effectLst>
            <a:innerShdw blurRad="114300">
              <a:prstClr val="black"/>
            </a:innerShdw>
          </a:effectLst>
        </p:spPr>
      </p:pic>
      <p:pic>
        <p:nvPicPr>
          <p:cNvPr id="18" name="図 17">
            <a:extLst>
              <a:ext uri="{FF2B5EF4-FFF2-40B4-BE49-F238E27FC236}">
                <a16:creationId xmlns:a16="http://schemas.microsoft.com/office/drawing/2014/main" id="{9197820C-4604-44E0-AE9E-C829D6340D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2582" y="3172031"/>
            <a:ext cx="1587248" cy="1040921"/>
          </a:xfrm>
          <a:prstGeom prst="rect">
            <a:avLst/>
          </a:prstGeom>
          <a:effectLst>
            <a:outerShdw blurRad="50800" dist="38100" algn="l" rotWithShape="0">
              <a:prstClr val="black">
                <a:alpha val="40000"/>
              </a:prstClr>
            </a:outerShdw>
          </a:effectLst>
        </p:spPr>
      </p:pic>
      <p:sp>
        <p:nvSpPr>
          <p:cNvPr id="19" name="矢印: 右 18">
            <a:extLst>
              <a:ext uri="{FF2B5EF4-FFF2-40B4-BE49-F238E27FC236}">
                <a16:creationId xmlns:a16="http://schemas.microsoft.com/office/drawing/2014/main" id="{2EE46331-9434-4A78-93D7-A349637CADA2}"/>
              </a:ext>
            </a:extLst>
          </p:cNvPr>
          <p:cNvSpPr/>
          <p:nvPr/>
        </p:nvSpPr>
        <p:spPr>
          <a:xfrm>
            <a:off x="2178524" y="3211909"/>
            <a:ext cx="1367610" cy="479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S創英角ﾎﾟｯﾌﾟ体" panose="040B0A00000000000000" pitchFamily="50" charset="-128"/>
              <a:ea typeface="HGS創英角ﾎﾟｯﾌﾟ体" panose="040B0A00000000000000" pitchFamily="50" charset="-128"/>
            </a:endParaRPr>
          </a:p>
        </p:txBody>
      </p:sp>
      <p:sp>
        <p:nvSpPr>
          <p:cNvPr id="20" name="テキスト ボックス 19">
            <a:extLst>
              <a:ext uri="{FF2B5EF4-FFF2-40B4-BE49-F238E27FC236}">
                <a16:creationId xmlns:a16="http://schemas.microsoft.com/office/drawing/2014/main" id="{E73183A2-79CC-41F3-9A42-C078FC701724}"/>
              </a:ext>
            </a:extLst>
          </p:cNvPr>
          <p:cNvSpPr txBox="1"/>
          <p:nvPr/>
        </p:nvSpPr>
        <p:spPr>
          <a:xfrm>
            <a:off x="291374" y="4212952"/>
            <a:ext cx="6275250" cy="646331"/>
          </a:xfrm>
          <a:prstGeom prst="rect">
            <a:avLst/>
          </a:prstGeom>
          <a:noFill/>
        </p:spPr>
        <p:txBody>
          <a:bodyPr wrap="square" rtlCol="0">
            <a:spAutoFit/>
          </a:bodyPr>
          <a:lstStyle/>
          <a:p>
            <a:r>
              <a:rPr kumimoji="1" lang="ja-JP" altLang="en-US" dirty="0">
                <a:latin typeface="HGS創英角ﾎﾟｯﾌﾟ体" panose="040B0A00000000000000" pitchFamily="50" charset="-128"/>
                <a:ea typeface="HGS創英角ﾎﾟｯﾌﾟ体" panose="040B0A00000000000000" pitchFamily="50" charset="-128"/>
              </a:rPr>
              <a:t>回収したお宝の重さでポイントは変わるぞ。</a:t>
            </a:r>
            <a:endParaRPr kumimoji="1" lang="en-US" altLang="ja-JP" dirty="0">
              <a:latin typeface="HGS創英角ﾎﾟｯﾌﾟ体" panose="040B0A00000000000000" pitchFamily="50" charset="-128"/>
              <a:ea typeface="HGS創英角ﾎﾟｯﾌﾟ体" panose="040B0A00000000000000" pitchFamily="50" charset="-128"/>
            </a:endParaRPr>
          </a:p>
          <a:p>
            <a:pPr algn="r"/>
            <a:r>
              <a:rPr kumimoji="1" lang="ja-JP" altLang="en-US" dirty="0">
                <a:latin typeface="HGS創英角ﾎﾟｯﾌﾟ体" panose="040B0A00000000000000" pitchFamily="50" charset="-128"/>
                <a:ea typeface="HGS創英角ﾎﾟｯﾌﾟ体" panose="040B0A00000000000000" pitchFamily="50" charset="-128"/>
              </a:rPr>
              <a:t>ポイントで競おう！</a:t>
            </a:r>
            <a:endParaRPr kumimoji="1" lang="en-US" altLang="ja-JP" dirty="0">
              <a:latin typeface="HGS創英角ﾎﾟｯﾌﾟ体" panose="040B0A00000000000000" pitchFamily="50" charset="-128"/>
              <a:ea typeface="HGS創英角ﾎﾟｯﾌﾟ体" panose="040B0A00000000000000" pitchFamily="50" charset="-128"/>
            </a:endParaRPr>
          </a:p>
        </p:txBody>
      </p:sp>
      <p:sp>
        <p:nvSpPr>
          <p:cNvPr id="23" name="テキスト ボックス 22">
            <a:extLst>
              <a:ext uri="{FF2B5EF4-FFF2-40B4-BE49-F238E27FC236}">
                <a16:creationId xmlns:a16="http://schemas.microsoft.com/office/drawing/2014/main" id="{719AA16A-18D2-4FAD-BA8E-18AEDD3A427F}"/>
              </a:ext>
            </a:extLst>
          </p:cNvPr>
          <p:cNvSpPr txBox="1"/>
          <p:nvPr/>
        </p:nvSpPr>
        <p:spPr>
          <a:xfrm>
            <a:off x="1" y="4572646"/>
            <a:ext cx="1280161" cy="523220"/>
          </a:xfrm>
          <a:prstGeom prst="rect">
            <a:avLst/>
          </a:prstGeom>
          <a:solidFill>
            <a:schemeClr val="accent6">
              <a:lumMod val="20000"/>
              <a:lumOff val="80000"/>
            </a:schemeClr>
          </a:solidFill>
        </p:spPr>
        <p:txBody>
          <a:bodyPr wrap="square" rtlCol="0">
            <a:spAutoFit/>
          </a:bodyPr>
          <a:lstStyle/>
          <a:p>
            <a:r>
              <a:rPr kumimoji="1" lang="ja-JP" altLang="en-US" sz="2800" dirty="0">
                <a:latin typeface="HGS創英角ﾎﾟｯﾌﾟ体" panose="040B0A00000000000000" pitchFamily="50" charset="-128"/>
                <a:ea typeface="HGS創英角ﾎﾟｯﾌﾟ体" panose="040B0A00000000000000" pitchFamily="50" charset="-128"/>
              </a:rPr>
              <a:t>主人公</a:t>
            </a:r>
          </a:p>
        </p:txBody>
      </p:sp>
      <p:sp>
        <p:nvSpPr>
          <p:cNvPr id="24" name="テキスト ボックス 23">
            <a:extLst>
              <a:ext uri="{FF2B5EF4-FFF2-40B4-BE49-F238E27FC236}">
                <a16:creationId xmlns:a16="http://schemas.microsoft.com/office/drawing/2014/main" id="{E192F8AA-3DA9-4367-8DBC-DA1A7C1CEF5F}"/>
              </a:ext>
            </a:extLst>
          </p:cNvPr>
          <p:cNvSpPr txBox="1"/>
          <p:nvPr/>
        </p:nvSpPr>
        <p:spPr>
          <a:xfrm>
            <a:off x="1" y="5095866"/>
            <a:ext cx="3596656" cy="369332"/>
          </a:xfrm>
          <a:prstGeom prst="rect">
            <a:avLst/>
          </a:prstGeom>
          <a:noFill/>
        </p:spPr>
        <p:txBody>
          <a:bodyPr wrap="square" rtlCol="0">
            <a:spAutoFit/>
          </a:bodyPr>
          <a:lstStyle/>
          <a:p>
            <a:r>
              <a:rPr kumimoji="1" lang="ja-JP" altLang="en-US" dirty="0">
                <a:latin typeface="HGS創英角ﾎﾟｯﾌﾟ体" panose="040B0A00000000000000" pitchFamily="50" charset="-128"/>
                <a:ea typeface="HGS創英角ﾎﾟｯﾌﾟ体" panose="040B0A00000000000000" pitchFamily="50" charset="-128"/>
              </a:rPr>
              <a:t>操作</a:t>
            </a:r>
            <a:r>
              <a:rPr kumimoji="1" lang="en-US" altLang="ja-JP" dirty="0">
                <a:latin typeface="HGS創英角ﾎﾟｯﾌﾟ体" panose="040B0A00000000000000" pitchFamily="50" charset="-128"/>
                <a:ea typeface="HGS創英角ﾎﾟｯﾌﾟ体" panose="040B0A00000000000000" pitchFamily="50" charset="-128"/>
              </a:rPr>
              <a:t>…</a:t>
            </a:r>
            <a:r>
              <a:rPr kumimoji="1" lang="ja-JP" altLang="en-US" dirty="0">
                <a:latin typeface="HGS創英角ﾎﾟｯﾌﾟ体" panose="040B0A00000000000000" pitchFamily="50" charset="-128"/>
                <a:ea typeface="HGS創英角ﾎﾟｯﾌﾟ体" panose="040B0A00000000000000" pitchFamily="50" charset="-128"/>
              </a:rPr>
              <a:t>移動、ピクミンへの指示</a:t>
            </a:r>
            <a:endParaRPr kumimoji="1" lang="en-US" altLang="ja-JP" dirty="0">
              <a:latin typeface="HGS創英角ﾎﾟｯﾌﾟ体" panose="040B0A00000000000000" pitchFamily="50" charset="-128"/>
              <a:ea typeface="HGS創英角ﾎﾟｯﾌﾟ体" panose="040B0A00000000000000" pitchFamily="50" charset="-128"/>
            </a:endParaRPr>
          </a:p>
        </p:txBody>
      </p:sp>
      <p:sp>
        <p:nvSpPr>
          <p:cNvPr id="25" name="テキスト ボックス 24">
            <a:extLst>
              <a:ext uri="{FF2B5EF4-FFF2-40B4-BE49-F238E27FC236}">
                <a16:creationId xmlns:a16="http://schemas.microsoft.com/office/drawing/2014/main" id="{2CC53EBE-FB34-48AE-9A9F-29A67C64AC93}"/>
              </a:ext>
            </a:extLst>
          </p:cNvPr>
          <p:cNvSpPr txBox="1"/>
          <p:nvPr/>
        </p:nvSpPr>
        <p:spPr>
          <a:xfrm>
            <a:off x="0" y="5793742"/>
            <a:ext cx="2432475" cy="523220"/>
          </a:xfrm>
          <a:prstGeom prst="rect">
            <a:avLst/>
          </a:prstGeom>
          <a:solidFill>
            <a:schemeClr val="accent2">
              <a:lumMod val="40000"/>
              <a:lumOff val="60000"/>
            </a:schemeClr>
          </a:solidFill>
        </p:spPr>
        <p:txBody>
          <a:bodyPr wrap="square" rtlCol="0">
            <a:spAutoFit/>
          </a:bodyPr>
          <a:lstStyle/>
          <a:p>
            <a:r>
              <a:rPr kumimoji="1" lang="ja-JP" altLang="en-US" sz="2800" dirty="0">
                <a:latin typeface="HGS創英角ﾎﾟｯﾌﾟ体" panose="040B0A00000000000000" pitchFamily="50" charset="-128"/>
                <a:ea typeface="HGS創英角ﾎﾟｯﾌﾟ体" panose="040B0A00000000000000" pitchFamily="50" charset="-128"/>
              </a:rPr>
              <a:t>ピクミン</a:t>
            </a:r>
            <a:r>
              <a:rPr kumimoji="1" lang="en-US" altLang="ja-JP" sz="2800" dirty="0">
                <a:latin typeface="HGS創英角ﾎﾟｯﾌﾟ体" panose="040B0A00000000000000" pitchFamily="50" charset="-128"/>
                <a:ea typeface="HGS創英角ﾎﾟｯﾌﾟ体" panose="040B0A00000000000000" pitchFamily="50" charset="-128"/>
              </a:rPr>
              <a:t>(</a:t>
            </a:r>
            <a:r>
              <a:rPr kumimoji="1" lang="ja-JP" altLang="en-US" sz="2800" dirty="0">
                <a:latin typeface="HGS創英角ﾎﾟｯﾌﾟ体" panose="040B0A00000000000000" pitchFamily="50" charset="-128"/>
                <a:ea typeface="HGS創英角ﾎﾟｯﾌﾟ体" panose="040B0A00000000000000" pitchFamily="50" charset="-128"/>
              </a:rPr>
              <a:t>仮</a:t>
            </a:r>
            <a:r>
              <a:rPr kumimoji="1" lang="en-US" altLang="ja-JP" sz="2800" dirty="0">
                <a:latin typeface="HGS創英角ﾎﾟｯﾌﾟ体" panose="040B0A00000000000000" pitchFamily="50" charset="-128"/>
                <a:ea typeface="HGS創英角ﾎﾟｯﾌﾟ体" panose="040B0A00000000000000" pitchFamily="50" charset="-128"/>
              </a:rPr>
              <a:t>)</a:t>
            </a:r>
            <a:endParaRPr kumimoji="1" lang="ja-JP" altLang="en-US" sz="2800" dirty="0">
              <a:latin typeface="HGS創英角ﾎﾟｯﾌﾟ体" panose="040B0A00000000000000" pitchFamily="50" charset="-128"/>
              <a:ea typeface="HGS創英角ﾎﾟｯﾌﾟ体" panose="040B0A00000000000000" pitchFamily="50" charset="-128"/>
            </a:endParaRPr>
          </a:p>
        </p:txBody>
      </p:sp>
      <p:sp>
        <p:nvSpPr>
          <p:cNvPr id="26" name="テキスト ボックス 25">
            <a:extLst>
              <a:ext uri="{FF2B5EF4-FFF2-40B4-BE49-F238E27FC236}">
                <a16:creationId xmlns:a16="http://schemas.microsoft.com/office/drawing/2014/main" id="{57972B82-9181-451F-A7F3-B429CC6F13A5}"/>
              </a:ext>
            </a:extLst>
          </p:cNvPr>
          <p:cNvSpPr txBox="1"/>
          <p:nvPr/>
        </p:nvSpPr>
        <p:spPr>
          <a:xfrm>
            <a:off x="-19950" y="6335648"/>
            <a:ext cx="6586575" cy="2031325"/>
          </a:xfrm>
          <a:prstGeom prst="rect">
            <a:avLst/>
          </a:prstGeom>
          <a:noFill/>
        </p:spPr>
        <p:txBody>
          <a:bodyPr wrap="square" rtlCol="0">
            <a:spAutoFit/>
          </a:bodyPr>
          <a:lstStyle/>
          <a:p>
            <a:r>
              <a:rPr kumimoji="1" lang="ja-JP" altLang="en-US" dirty="0">
                <a:latin typeface="HGS創英角ﾎﾟｯﾌﾟ体" panose="040B0A00000000000000" pitchFamily="50" charset="-128"/>
                <a:ea typeface="HGS創英角ﾎﾟｯﾌﾟ体" panose="040B0A00000000000000" pitchFamily="50" charset="-128"/>
              </a:rPr>
              <a:t>・</a:t>
            </a:r>
            <a:r>
              <a:rPr kumimoji="1" lang="ja-JP" altLang="en-US" dirty="0">
                <a:solidFill>
                  <a:srgbClr val="FF66CC"/>
                </a:solidFill>
                <a:latin typeface="HGS創英角ﾎﾟｯﾌﾟ体" panose="040B0A00000000000000" pitchFamily="50" charset="-128"/>
                <a:ea typeface="HGS創英角ﾎﾟｯﾌﾟ体" panose="040B0A00000000000000" pitchFamily="50" charset="-128"/>
              </a:rPr>
              <a:t>春ピクミン</a:t>
            </a:r>
            <a:r>
              <a:rPr kumimoji="1" lang="en-US" altLang="ja-JP" dirty="0">
                <a:latin typeface="HGS創英角ﾎﾟｯﾌﾟ体" panose="040B0A00000000000000" pitchFamily="50" charset="-128"/>
                <a:ea typeface="HGS創英角ﾎﾟｯﾌﾟ体" panose="040B0A00000000000000" pitchFamily="50" charset="-128"/>
              </a:rPr>
              <a:t>…</a:t>
            </a:r>
            <a:r>
              <a:rPr kumimoji="1" lang="ja-JP" altLang="en-US" dirty="0">
                <a:latin typeface="HGS創英角ﾎﾟｯﾌﾟ体" panose="040B0A00000000000000" pitchFamily="50" charset="-128"/>
                <a:ea typeface="HGS創英角ﾎﾟｯﾌﾟ体" panose="040B0A00000000000000" pitchFamily="50" charset="-128"/>
              </a:rPr>
              <a:t>空飛べる。壁の上から運べる</a:t>
            </a:r>
            <a:endParaRPr kumimoji="1" lang="en-US" altLang="ja-JP" dirty="0">
              <a:latin typeface="HGS創英角ﾎﾟｯﾌﾟ体" panose="040B0A00000000000000" pitchFamily="50" charset="-128"/>
              <a:ea typeface="HGS創英角ﾎﾟｯﾌﾟ体" panose="040B0A00000000000000" pitchFamily="50" charset="-128"/>
            </a:endParaRPr>
          </a:p>
          <a:p>
            <a:r>
              <a:rPr kumimoji="1" lang="ja-JP" altLang="en-US" dirty="0">
                <a:latin typeface="HGS創英角ﾎﾟｯﾌﾟ体" panose="040B0A00000000000000" pitchFamily="50" charset="-128"/>
                <a:ea typeface="HGS創英角ﾎﾟｯﾌﾟ体" panose="040B0A00000000000000" pitchFamily="50" charset="-128"/>
              </a:rPr>
              <a:t>・</a:t>
            </a:r>
            <a:r>
              <a:rPr kumimoji="1" lang="ja-JP" altLang="en-US" dirty="0">
                <a:solidFill>
                  <a:srgbClr val="00B0F0"/>
                </a:solidFill>
                <a:latin typeface="HGS創英角ﾎﾟｯﾌﾟ体" panose="040B0A00000000000000" pitchFamily="50" charset="-128"/>
                <a:ea typeface="HGS創英角ﾎﾟｯﾌﾟ体" panose="040B0A00000000000000" pitchFamily="50" charset="-128"/>
              </a:rPr>
              <a:t>夏ピクミン</a:t>
            </a:r>
            <a:r>
              <a:rPr kumimoji="1" lang="en-US" altLang="ja-JP" dirty="0">
                <a:latin typeface="HGS創英角ﾎﾟｯﾌﾟ体" panose="040B0A00000000000000" pitchFamily="50" charset="-128"/>
                <a:ea typeface="HGS創英角ﾎﾟｯﾌﾟ体" panose="040B0A00000000000000" pitchFamily="50" charset="-128"/>
              </a:rPr>
              <a:t>…</a:t>
            </a:r>
            <a:r>
              <a:rPr kumimoji="1" lang="ja-JP" altLang="en-US" dirty="0">
                <a:latin typeface="HGS創英角ﾎﾟｯﾌﾟ体" panose="040B0A00000000000000" pitchFamily="50" charset="-128"/>
                <a:ea typeface="HGS創英角ﾎﾟｯﾌﾟ体" panose="040B0A00000000000000" pitchFamily="50" charset="-128"/>
              </a:rPr>
              <a:t>火に強い。</a:t>
            </a:r>
            <a:endParaRPr kumimoji="1" lang="en-US" altLang="ja-JP" dirty="0">
              <a:latin typeface="HGS創英角ﾎﾟｯﾌﾟ体" panose="040B0A00000000000000" pitchFamily="50" charset="-128"/>
              <a:ea typeface="HGS創英角ﾎﾟｯﾌﾟ体" panose="040B0A00000000000000" pitchFamily="50" charset="-128"/>
            </a:endParaRPr>
          </a:p>
          <a:p>
            <a:r>
              <a:rPr kumimoji="1" lang="ja-JP" altLang="en-US" dirty="0">
                <a:latin typeface="HGS創英角ﾎﾟｯﾌﾟ体" panose="040B0A00000000000000" pitchFamily="50" charset="-128"/>
                <a:ea typeface="HGS創英角ﾎﾟｯﾌﾟ体" panose="040B0A00000000000000" pitchFamily="50" charset="-128"/>
              </a:rPr>
              <a:t>・</a:t>
            </a:r>
            <a:r>
              <a:rPr kumimoji="1" lang="ja-JP" altLang="en-US" dirty="0">
                <a:solidFill>
                  <a:srgbClr val="FFC000"/>
                </a:solidFill>
                <a:latin typeface="HGS創英角ﾎﾟｯﾌﾟ体" panose="040B0A00000000000000" pitchFamily="50" charset="-128"/>
                <a:ea typeface="HGS創英角ﾎﾟｯﾌﾟ体" panose="040B0A00000000000000" pitchFamily="50" charset="-128"/>
              </a:rPr>
              <a:t>秋ピクミン</a:t>
            </a:r>
            <a:r>
              <a:rPr kumimoji="1" lang="en-US" altLang="ja-JP" dirty="0">
                <a:latin typeface="HGS創英角ﾎﾟｯﾌﾟ体" panose="040B0A00000000000000" pitchFamily="50" charset="-128"/>
                <a:ea typeface="HGS創英角ﾎﾟｯﾌﾟ体" panose="040B0A00000000000000" pitchFamily="50" charset="-128"/>
              </a:rPr>
              <a:t>…</a:t>
            </a:r>
            <a:r>
              <a:rPr kumimoji="1" lang="ja-JP" altLang="en-US" dirty="0">
                <a:latin typeface="HGS創英角ﾎﾟｯﾌﾟ体" panose="040B0A00000000000000" pitchFamily="50" charset="-128"/>
                <a:ea typeface="HGS創英角ﾎﾟｯﾌﾟ体" panose="040B0A00000000000000" pitchFamily="50" charset="-128"/>
              </a:rPr>
              <a:t>地面に埋まってるお宝や土でできた仕掛けを</a:t>
            </a:r>
            <a:endParaRPr kumimoji="1" lang="en-US" altLang="ja-JP" dirty="0">
              <a:latin typeface="HGS創英角ﾎﾟｯﾌﾟ体" panose="040B0A00000000000000" pitchFamily="50" charset="-128"/>
              <a:ea typeface="HGS創英角ﾎﾟｯﾌﾟ体" panose="040B0A00000000000000" pitchFamily="50" charset="-128"/>
            </a:endParaRPr>
          </a:p>
          <a:p>
            <a:r>
              <a:rPr kumimoji="1" lang="en-US" altLang="ja-JP" dirty="0">
                <a:latin typeface="HGS創英角ﾎﾟｯﾌﾟ体" panose="040B0A00000000000000" pitchFamily="50" charset="-128"/>
                <a:ea typeface="HGS創英角ﾎﾟｯﾌﾟ体" panose="040B0A00000000000000" pitchFamily="50" charset="-128"/>
              </a:rPr>
              <a:t>	</a:t>
            </a:r>
            <a:r>
              <a:rPr kumimoji="1" lang="ja-JP" altLang="en-US" dirty="0">
                <a:latin typeface="HGS創英角ﾎﾟｯﾌﾟ体" panose="040B0A00000000000000" pitchFamily="50" charset="-128"/>
                <a:ea typeface="HGS創英角ﾎﾟｯﾌﾟ体" panose="040B0A00000000000000" pitchFamily="50" charset="-128"/>
              </a:rPr>
              <a:t>壊す速度が速い</a:t>
            </a:r>
            <a:endParaRPr kumimoji="1" lang="en-US" altLang="ja-JP" dirty="0">
              <a:latin typeface="HGS創英角ﾎﾟｯﾌﾟ体" panose="040B0A00000000000000" pitchFamily="50" charset="-128"/>
              <a:ea typeface="HGS創英角ﾎﾟｯﾌﾟ体" panose="040B0A00000000000000" pitchFamily="50" charset="-128"/>
            </a:endParaRPr>
          </a:p>
          <a:p>
            <a:r>
              <a:rPr kumimoji="1" lang="ja-JP" altLang="en-US" dirty="0">
                <a:latin typeface="HGS創英角ﾎﾟｯﾌﾟ体" panose="040B0A00000000000000" pitchFamily="50" charset="-128"/>
                <a:ea typeface="HGS創英角ﾎﾟｯﾌﾟ体" panose="040B0A00000000000000" pitchFamily="50" charset="-128"/>
              </a:rPr>
              <a:t>・</a:t>
            </a:r>
            <a:r>
              <a:rPr kumimoji="1" lang="ja-JP" altLang="en-US" dirty="0">
                <a:solidFill>
                  <a:schemeClr val="tx1">
                    <a:lumMod val="75000"/>
                    <a:lumOff val="25000"/>
                  </a:schemeClr>
                </a:solidFill>
                <a:latin typeface="HGS創英角ﾎﾟｯﾌﾟ体" panose="040B0A00000000000000" pitchFamily="50" charset="-128"/>
                <a:ea typeface="HGS創英角ﾎﾟｯﾌﾟ体" panose="040B0A00000000000000" pitchFamily="50" charset="-128"/>
              </a:rPr>
              <a:t>冬ピクミン</a:t>
            </a:r>
            <a:r>
              <a:rPr kumimoji="1" lang="en-US" altLang="ja-JP" dirty="0">
                <a:latin typeface="HGS創英角ﾎﾟｯﾌﾟ体" panose="040B0A00000000000000" pitchFamily="50" charset="-128"/>
                <a:ea typeface="HGS創英角ﾎﾟｯﾌﾟ体" panose="040B0A00000000000000" pitchFamily="50" charset="-128"/>
              </a:rPr>
              <a:t>…</a:t>
            </a:r>
            <a:r>
              <a:rPr kumimoji="1" lang="ja-JP" altLang="en-US" dirty="0">
                <a:latin typeface="HGS創英角ﾎﾟｯﾌﾟ体" panose="040B0A00000000000000" pitchFamily="50" charset="-128"/>
                <a:ea typeface="HGS創英角ﾎﾟｯﾌﾟ体" panose="040B0A00000000000000" pitchFamily="50" charset="-128"/>
              </a:rPr>
              <a:t>雪玉を投げる。水に強い。</a:t>
            </a:r>
            <a:endParaRPr kumimoji="1" lang="en-US" altLang="ja-JP" dirty="0">
              <a:latin typeface="HGS創英角ﾎﾟｯﾌﾟ体" panose="040B0A00000000000000" pitchFamily="50" charset="-128"/>
              <a:ea typeface="HGS創英角ﾎﾟｯﾌﾟ体" panose="040B0A00000000000000" pitchFamily="50" charset="-128"/>
            </a:endParaRPr>
          </a:p>
          <a:p>
            <a:r>
              <a:rPr kumimoji="1" lang="ja-JP" altLang="en-US" dirty="0">
                <a:latin typeface="HGS創英角ﾎﾟｯﾌﾟ体" panose="040B0A00000000000000" pitchFamily="50" charset="-128"/>
                <a:ea typeface="HGS創英角ﾎﾟｯﾌﾟ体" panose="040B0A00000000000000" pitchFamily="50" charset="-128"/>
              </a:rPr>
              <a:t>・</a:t>
            </a:r>
            <a:r>
              <a:rPr kumimoji="1" lang="ja-JP" altLang="en-US" dirty="0">
                <a:gradFill flip="none" rotWithShape="1">
                  <a:gsLst>
                    <a:gs pos="17000">
                      <a:srgbClr val="FFFF00"/>
                    </a:gs>
                    <a:gs pos="0">
                      <a:schemeClr val="tx1">
                        <a:lumMod val="65000"/>
                        <a:lumOff val="35000"/>
                      </a:schemeClr>
                    </a:gs>
                    <a:gs pos="59000">
                      <a:srgbClr val="0070C0"/>
                    </a:gs>
                    <a:gs pos="100000">
                      <a:srgbClr val="FF0000"/>
                    </a:gs>
                  </a:gsLst>
                  <a:lin ang="13500000" scaled="1"/>
                  <a:tileRect/>
                </a:gradFill>
                <a:latin typeface="HGS創英角ﾎﾟｯﾌﾟ体" panose="040B0A00000000000000" pitchFamily="50" charset="-128"/>
                <a:ea typeface="HGS創英角ﾎﾟｯﾌﾟ体" panose="040B0A00000000000000" pitchFamily="50" charset="-128"/>
              </a:rPr>
              <a:t>四季ピクミン</a:t>
            </a:r>
            <a:r>
              <a:rPr kumimoji="1" lang="en-US" altLang="ja-JP" dirty="0">
                <a:latin typeface="HGS創英角ﾎﾟｯﾌﾟ体" panose="040B0A00000000000000" pitchFamily="50" charset="-128"/>
                <a:ea typeface="HGS創英角ﾎﾟｯﾌﾟ体" panose="040B0A00000000000000" pitchFamily="50" charset="-128"/>
              </a:rPr>
              <a:t>…</a:t>
            </a:r>
            <a:r>
              <a:rPr kumimoji="1" lang="ja-JP" altLang="en-US" dirty="0">
                <a:latin typeface="HGS創英角ﾎﾟｯﾌﾟ体" panose="040B0A00000000000000" pitchFamily="50" charset="-128"/>
                <a:ea typeface="HGS創英角ﾎﾟｯﾌﾟ体" panose="040B0A00000000000000" pitchFamily="50" charset="-128"/>
              </a:rPr>
              <a:t>各ピクミン</a:t>
            </a:r>
            <a:r>
              <a:rPr kumimoji="1" lang="en-US" altLang="ja-JP" dirty="0">
                <a:latin typeface="HGS創英角ﾎﾟｯﾌﾟ体" panose="040B0A00000000000000" pitchFamily="50" charset="-128"/>
                <a:ea typeface="HGS創英角ﾎﾟｯﾌﾟ体" panose="040B0A00000000000000" pitchFamily="50" charset="-128"/>
              </a:rPr>
              <a:t>3</a:t>
            </a:r>
            <a:r>
              <a:rPr kumimoji="1" lang="ja-JP" altLang="en-US" dirty="0">
                <a:latin typeface="HGS創英角ﾎﾟｯﾌﾟ体" panose="040B0A00000000000000" pitchFamily="50" charset="-128"/>
                <a:ea typeface="HGS創英角ﾎﾟｯﾌﾟ体" panose="040B0A00000000000000" pitchFamily="50" charset="-128"/>
              </a:rPr>
              <a:t>匹以上が</a:t>
            </a:r>
            <a:r>
              <a:rPr kumimoji="1" lang="en-US" altLang="ja-JP" dirty="0">
                <a:latin typeface="HGS創英角ﾎﾟｯﾌﾟ体" panose="040B0A00000000000000" pitchFamily="50" charset="-128"/>
                <a:ea typeface="HGS創英角ﾎﾟｯﾌﾟ体" panose="040B0A00000000000000" pitchFamily="50" charset="-128"/>
              </a:rPr>
              <a:t>20</a:t>
            </a:r>
            <a:r>
              <a:rPr kumimoji="1" lang="ja-JP" altLang="en-US" dirty="0">
                <a:latin typeface="HGS創英角ﾎﾟｯﾌﾟ体" panose="040B0A00000000000000" pitchFamily="50" charset="-128"/>
                <a:ea typeface="HGS創英角ﾎﾟｯﾌﾟ体" panose="040B0A00000000000000" pitchFamily="50" charset="-128"/>
              </a:rPr>
              <a:t>匹集まったもの。</a:t>
            </a:r>
            <a:endParaRPr kumimoji="1" lang="en-US" altLang="ja-JP" dirty="0">
              <a:latin typeface="HGS創英角ﾎﾟｯﾌﾟ体" panose="040B0A00000000000000" pitchFamily="50" charset="-128"/>
              <a:ea typeface="HGS創英角ﾎﾟｯﾌﾟ体" panose="040B0A00000000000000" pitchFamily="50" charset="-128"/>
            </a:endParaRPr>
          </a:p>
          <a:p>
            <a:r>
              <a:rPr kumimoji="1" lang="en-US" altLang="ja-JP" dirty="0">
                <a:latin typeface="HGS創英角ﾎﾟｯﾌﾟ体" panose="040B0A00000000000000" pitchFamily="50" charset="-128"/>
                <a:ea typeface="HGS創英角ﾎﾟｯﾌﾟ体" panose="040B0A00000000000000" pitchFamily="50" charset="-128"/>
              </a:rPr>
              <a:t>	</a:t>
            </a:r>
            <a:r>
              <a:rPr kumimoji="1" lang="ja-JP" altLang="en-US" dirty="0">
                <a:latin typeface="HGS創英角ﾎﾟｯﾌﾟ体" panose="040B0A00000000000000" pitchFamily="50" charset="-128"/>
                <a:ea typeface="HGS創英角ﾎﾟｯﾌﾟ体" panose="040B0A00000000000000" pitchFamily="50" charset="-128"/>
              </a:rPr>
              <a:t>特大範囲攻撃できる。強敵に一撃。</a:t>
            </a:r>
            <a:endParaRPr kumimoji="1" lang="en-US" altLang="ja-JP" dirty="0">
              <a:latin typeface="HGS創英角ﾎﾟｯﾌﾟ体" panose="040B0A00000000000000" pitchFamily="50" charset="-128"/>
              <a:ea typeface="HGS創英角ﾎﾟｯﾌﾟ体" panose="040B0A00000000000000" pitchFamily="50" charset="-128"/>
            </a:endParaRPr>
          </a:p>
        </p:txBody>
      </p:sp>
      <p:pic>
        <p:nvPicPr>
          <p:cNvPr id="29" name="図 28">
            <a:extLst>
              <a:ext uri="{FF2B5EF4-FFF2-40B4-BE49-F238E27FC236}">
                <a16:creationId xmlns:a16="http://schemas.microsoft.com/office/drawing/2014/main" id="{AC50C29C-86FD-4B04-B1D8-F8EEE504AC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8061" y="5214623"/>
            <a:ext cx="1767160" cy="1325370"/>
          </a:xfrm>
          <a:prstGeom prst="rect">
            <a:avLst/>
          </a:prstGeom>
          <a:effectLst>
            <a:innerShdw blurRad="114300">
              <a:prstClr val="black"/>
            </a:innerShdw>
          </a:effectLst>
        </p:spPr>
      </p:pic>
      <p:sp>
        <p:nvSpPr>
          <p:cNvPr id="30" name="テキスト ボックス 29">
            <a:extLst>
              <a:ext uri="{FF2B5EF4-FFF2-40B4-BE49-F238E27FC236}">
                <a16:creationId xmlns:a16="http://schemas.microsoft.com/office/drawing/2014/main" id="{695C2D0E-2DD4-4F7D-9CA0-99A5C3F22E41}"/>
              </a:ext>
            </a:extLst>
          </p:cNvPr>
          <p:cNvSpPr txBox="1"/>
          <p:nvPr/>
        </p:nvSpPr>
        <p:spPr>
          <a:xfrm>
            <a:off x="1" y="8418828"/>
            <a:ext cx="992777" cy="523220"/>
          </a:xfrm>
          <a:prstGeom prst="rect">
            <a:avLst/>
          </a:prstGeom>
          <a:solidFill>
            <a:schemeClr val="accent4">
              <a:lumMod val="40000"/>
              <a:lumOff val="60000"/>
            </a:schemeClr>
          </a:solidFill>
        </p:spPr>
        <p:txBody>
          <a:bodyPr wrap="square" rtlCol="0">
            <a:spAutoFit/>
          </a:bodyPr>
          <a:lstStyle/>
          <a:p>
            <a:r>
              <a:rPr kumimoji="1" lang="ja-JP" altLang="en-US" sz="2800" dirty="0">
                <a:latin typeface="HGS創英角ﾎﾟｯﾌﾟ体" panose="040B0A00000000000000" pitchFamily="50" charset="-128"/>
                <a:ea typeface="HGS創英角ﾎﾟｯﾌﾟ体" panose="040B0A00000000000000" pitchFamily="50" charset="-128"/>
              </a:rPr>
              <a:t>お宝</a:t>
            </a:r>
          </a:p>
        </p:txBody>
      </p:sp>
      <p:sp>
        <p:nvSpPr>
          <p:cNvPr id="31" name="テキスト ボックス 30">
            <a:extLst>
              <a:ext uri="{FF2B5EF4-FFF2-40B4-BE49-F238E27FC236}">
                <a16:creationId xmlns:a16="http://schemas.microsoft.com/office/drawing/2014/main" id="{D11BF860-A9E3-44D4-9DF1-B3414A4AFBDE}"/>
              </a:ext>
            </a:extLst>
          </p:cNvPr>
          <p:cNvSpPr txBox="1"/>
          <p:nvPr/>
        </p:nvSpPr>
        <p:spPr>
          <a:xfrm>
            <a:off x="71850" y="8942049"/>
            <a:ext cx="1995643" cy="646331"/>
          </a:xfrm>
          <a:prstGeom prst="rect">
            <a:avLst/>
          </a:prstGeom>
          <a:noFill/>
        </p:spPr>
        <p:txBody>
          <a:bodyPr wrap="square" rtlCol="0">
            <a:spAutoFit/>
          </a:bodyPr>
          <a:lstStyle/>
          <a:p>
            <a:r>
              <a:rPr kumimoji="1" lang="ja-JP" altLang="en-US" dirty="0">
                <a:latin typeface="HGS創英角ﾎﾟｯﾌﾟ体" panose="040B0A00000000000000" pitchFamily="50" charset="-128"/>
                <a:ea typeface="HGS創英角ﾎﾟｯﾌﾟ体" panose="040B0A00000000000000" pitchFamily="50" charset="-128"/>
              </a:rPr>
              <a:t>・フルーツ</a:t>
            </a:r>
            <a:r>
              <a:rPr kumimoji="1" lang="en-US" altLang="ja-JP" dirty="0">
                <a:latin typeface="HGS創英角ﾎﾟｯﾌﾟ体" panose="040B0A00000000000000" pitchFamily="50" charset="-128"/>
                <a:ea typeface="HGS創英角ﾎﾟｯﾌﾟ体" panose="040B0A00000000000000" pitchFamily="50" charset="-128"/>
              </a:rPr>
              <a:t>3</a:t>
            </a:r>
            <a:r>
              <a:rPr kumimoji="1" lang="ja-JP" altLang="en-US" dirty="0">
                <a:latin typeface="HGS創英角ﾎﾟｯﾌﾟ体" panose="040B0A00000000000000" pitchFamily="50" charset="-128"/>
                <a:ea typeface="HGS創英角ﾎﾟｯﾌﾟ体" panose="040B0A00000000000000" pitchFamily="50" charset="-128"/>
              </a:rPr>
              <a:t>種類</a:t>
            </a:r>
            <a:endParaRPr kumimoji="1" lang="en-US" altLang="ja-JP" dirty="0">
              <a:latin typeface="HGS創英角ﾎﾟｯﾌﾟ体" panose="040B0A00000000000000" pitchFamily="50" charset="-128"/>
              <a:ea typeface="HGS創英角ﾎﾟｯﾌﾟ体" panose="040B0A00000000000000" pitchFamily="50" charset="-128"/>
            </a:endParaRPr>
          </a:p>
          <a:p>
            <a:r>
              <a:rPr kumimoji="1" lang="ja-JP" altLang="en-US" dirty="0">
                <a:latin typeface="HGS創英角ﾎﾟｯﾌﾟ体" panose="040B0A00000000000000" pitchFamily="50" charset="-128"/>
                <a:ea typeface="HGS創英角ﾎﾟｯﾌﾟ体" panose="040B0A00000000000000" pitchFamily="50" charset="-128"/>
              </a:rPr>
              <a:t>・敵</a:t>
            </a:r>
            <a:r>
              <a:rPr kumimoji="1" lang="en-US" altLang="ja-JP" dirty="0">
                <a:latin typeface="HGS創英角ﾎﾟｯﾌﾟ体" panose="040B0A00000000000000" pitchFamily="50" charset="-128"/>
                <a:ea typeface="HGS創英角ﾎﾟｯﾌﾟ体" panose="040B0A00000000000000" pitchFamily="50" charset="-128"/>
              </a:rPr>
              <a:t>3</a:t>
            </a:r>
            <a:r>
              <a:rPr kumimoji="1" lang="ja-JP" altLang="en-US" dirty="0">
                <a:latin typeface="HGS創英角ﾎﾟｯﾌﾟ体" panose="040B0A00000000000000" pitchFamily="50" charset="-128"/>
                <a:ea typeface="HGS創英角ﾎﾟｯﾌﾟ体" panose="040B0A00000000000000" pitchFamily="50" charset="-128"/>
              </a:rPr>
              <a:t>種類</a:t>
            </a:r>
            <a:endParaRPr kumimoji="1" lang="en-US" altLang="ja-JP" dirty="0">
              <a:latin typeface="HGS創英角ﾎﾟｯﾌﾟ体" panose="040B0A00000000000000" pitchFamily="50" charset="-128"/>
              <a:ea typeface="HGS創英角ﾎﾟｯﾌﾟ体" panose="040B0A00000000000000" pitchFamily="50" charset="-128"/>
            </a:endParaRPr>
          </a:p>
        </p:txBody>
      </p:sp>
      <p:sp>
        <p:nvSpPr>
          <p:cNvPr id="33" name="テキスト ボックス 32">
            <a:extLst>
              <a:ext uri="{FF2B5EF4-FFF2-40B4-BE49-F238E27FC236}">
                <a16:creationId xmlns:a16="http://schemas.microsoft.com/office/drawing/2014/main" id="{9BCA101D-B6E5-4B91-B4C8-222A8FB86BDE}"/>
              </a:ext>
            </a:extLst>
          </p:cNvPr>
          <p:cNvSpPr txBox="1"/>
          <p:nvPr/>
        </p:nvSpPr>
        <p:spPr>
          <a:xfrm>
            <a:off x="7683304" y="4352835"/>
            <a:ext cx="2466988" cy="1200329"/>
          </a:xfrm>
          <a:prstGeom prst="rect">
            <a:avLst/>
          </a:prstGeom>
          <a:noFill/>
        </p:spPr>
        <p:txBody>
          <a:bodyPr wrap="square" rtlCol="0">
            <a:spAutoFit/>
          </a:bodyPr>
          <a:lstStyle/>
          <a:p>
            <a:r>
              <a:rPr kumimoji="1" lang="ja-JP" altLang="en-US" dirty="0"/>
              <a:t>敵</a:t>
            </a:r>
            <a:endParaRPr kumimoji="1" lang="en-US" altLang="ja-JP" dirty="0"/>
          </a:p>
          <a:p>
            <a:r>
              <a:rPr kumimoji="1" lang="ja-JP" altLang="en-US" dirty="0"/>
              <a:t>・ノーマル雑魚敵</a:t>
            </a:r>
            <a:endParaRPr kumimoji="1" lang="en-US" altLang="ja-JP" dirty="0"/>
          </a:p>
          <a:p>
            <a:r>
              <a:rPr kumimoji="1" lang="en-US" altLang="ja-JP" dirty="0"/>
              <a:t>(</a:t>
            </a:r>
            <a:r>
              <a:rPr kumimoji="1" lang="ja-JP" altLang="en-US" dirty="0"/>
              <a:t>・炎吐く敵</a:t>
            </a:r>
            <a:r>
              <a:rPr kumimoji="1" lang="en-US" altLang="ja-JP" dirty="0"/>
              <a:t>)</a:t>
            </a:r>
          </a:p>
          <a:p>
            <a:r>
              <a:rPr kumimoji="1" lang="ja-JP" altLang="en-US" dirty="0"/>
              <a:t>・ボス</a:t>
            </a:r>
            <a:endParaRPr kumimoji="1" lang="en-US" altLang="ja-JP" dirty="0"/>
          </a:p>
        </p:txBody>
      </p:sp>
      <p:sp>
        <p:nvSpPr>
          <p:cNvPr id="34" name="テキスト ボックス 33">
            <a:extLst>
              <a:ext uri="{FF2B5EF4-FFF2-40B4-BE49-F238E27FC236}">
                <a16:creationId xmlns:a16="http://schemas.microsoft.com/office/drawing/2014/main" id="{A48A45FB-6D10-4460-BC6B-55499C32E2C8}"/>
              </a:ext>
            </a:extLst>
          </p:cNvPr>
          <p:cNvSpPr txBox="1"/>
          <p:nvPr/>
        </p:nvSpPr>
        <p:spPr>
          <a:xfrm>
            <a:off x="10375047" y="4352835"/>
            <a:ext cx="1737360" cy="1200329"/>
          </a:xfrm>
          <a:prstGeom prst="rect">
            <a:avLst/>
          </a:prstGeom>
          <a:noFill/>
        </p:spPr>
        <p:txBody>
          <a:bodyPr wrap="square" rtlCol="0">
            <a:spAutoFit/>
          </a:bodyPr>
          <a:lstStyle/>
          <a:p>
            <a:r>
              <a:rPr kumimoji="1" lang="ja-JP" altLang="en-US" dirty="0"/>
              <a:t>フルーツ</a:t>
            </a:r>
            <a:endParaRPr kumimoji="1" lang="en-US" altLang="ja-JP" dirty="0"/>
          </a:p>
          <a:p>
            <a:r>
              <a:rPr kumimoji="1" lang="ja-JP" altLang="en-US" dirty="0"/>
              <a:t>・リンゴ</a:t>
            </a:r>
            <a:endParaRPr kumimoji="1" lang="en-US" altLang="ja-JP" dirty="0"/>
          </a:p>
          <a:p>
            <a:r>
              <a:rPr kumimoji="1" lang="ja-JP" altLang="en-US" dirty="0"/>
              <a:t>・スイカ</a:t>
            </a:r>
            <a:endParaRPr kumimoji="1" lang="en-US" altLang="ja-JP" dirty="0"/>
          </a:p>
          <a:p>
            <a:r>
              <a:rPr kumimoji="1" lang="ja-JP" altLang="en-US" dirty="0"/>
              <a:t>・キウイ</a:t>
            </a:r>
            <a:endParaRPr kumimoji="1" lang="en-US" altLang="ja-JP" dirty="0"/>
          </a:p>
        </p:txBody>
      </p:sp>
      <p:sp>
        <p:nvSpPr>
          <p:cNvPr id="38" name="テキスト ボックス 37">
            <a:extLst>
              <a:ext uri="{FF2B5EF4-FFF2-40B4-BE49-F238E27FC236}">
                <a16:creationId xmlns:a16="http://schemas.microsoft.com/office/drawing/2014/main" id="{37E24E59-9A1F-462C-8E15-2C203358CF3D}"/>
              </a:ext>
            </a:extLst>
          </p:cNvPr>
          <p:cNvSpPr txBox="1"/>
          <p:nvPr/>
        </p:nvSpPr>
        <p:spPr>
          <a:xfrm>
            <a:off x="2514990" y="8418828"/>
            <a:ext cx="1605952" cy="523220"/>
          </a:xfrm>
          <a:prstGeom prst="rect">
            <a:avLst/>
          </a:prstGeom>
          <a:solidFill>
            <a:schemeClr val="bg2">
              <a:lumMod val="90000"/>
            </a:schemeClr>
          </a:solidFill>
        </p:spPr>
        <p:txBody>
          <a:bodyPr wrap="square" rtlCol="0">
            <a:spAutoFit/>
          </a:bodyPr>
          <a:lstStyle/>
          <a:p>
            <a:r>
              <a:rPr kumimoji="1" lang="ja-JP" altLang="en-US" sz="2800" dirty="0">
                <a:latin typeface="HGS創英角ﾎﾟｯﾌﾟ体" panose="040B0A00000000000000" pitchFamily="50" charset="-128"/>
                <a:ea typeface="HGS創英角ﾎﾟｯﾌﾟ体" panose="040B0A00000000000000" pitchFamily="50" charset="-128"/>
              </a:rPr>
              <a:t>ギミック</a:t>
            </a:r>
          </a:p>
        </p:txBody>
      </p:sp>
      <p:sp>
        <p:nvSpPr>
          <p:cNvPr id="39" name="テキスト ボックス 38">
            <a:extLst>
              <a:ext uri="{FF2B5EF4-FFF2-40B4-BE49-F238E27FC236}">
                <a16:creationId xmlns:a16="http://schemas.microsoft.com/office/drawing/2014/main" id="{305DD504-7DE7-4274-B26C-227A0EAD6A48}"/>
              </a:ext>
            </a:extLst>
          </p:cNvPr>
          <p:cNvSpPr txBox="1"/>
          <p:nvPr/>
        </p:nvSpPr>
        <p:spPr>
          <a:xfrm>
            <a:off x="2606882" y="9032931"/>
            <a:ext cx="3103508" cy="923330"/>
          </a:xfrm>
          <a:prstGeom prst="rect">
            <a:avLst/>
          </a:prstGeom>
          <a:noFill/>
        </p:spPr>
        <p:txBody>
          <a:bodyPr wrap="square" rtlCol="0">
            <a:spAutoFit/>
          </a:bodyPr>
          <a:lstStyle/>
          <a:p>
            <a:r>
              <a:rPr kumimoji="1" lang="ja-JP" altLang="en-US" dirty="0">
                <a:latin typeface="HGS創英角ﾎﾟｯﾌﾟ体" panose="040B0A00000000000000" pitchFamily="50" charset="-128"/>
                <a:ea typeface="HGS創英角ﾎﾟｯﾌﾟ体" panose="040B0A00000000000000" pitchFamily="50" charset="-128"/>
              </a:rPr>
              <a:t>・道をふさぐ炎</a:t>
            </a:r>
            <a:endParaRPr kumimoji="1" lang="en-US" altLang="ja-JP" dirty="0">
              <a:latin typeface="HGS創英角ﾎﾟｯﾌﾟ体" panose="040B0A00000000000000" pitchFamily="50" charset="-128"/>
              <a:ea typeface="HGS創英角ﾎﾟｯﾌﾟ体" panose="040B0A00000000000000" pitchFamily="50" charset="-128"/>
            </a:endParaRPr>
          </a:p>
          <a:p>
            <a:r>
              <a:rPr kumimoji="1" lang="ja-JP" altLang="en-US" dirty="0">
                <a:latin typeface="HGS創英角ﾎﾟｯﾌﾟ体" panose="040B0A00000000000000" pitchFamily="50" charset="-128"/>
                <a:ea typeface="HGS創英角ﾎﾟｯﾌﾟ体" panose="040B0A00000000000000" pitchFamily="50" charset="-128"/>
              </a:rPr>
              <a:t>・土で出来た壁</a:t>
            </a:r>
            <a:endParaRPr kumimoji="1" lang="en-US" altLang="ja-JP" dirty="0">
              <a:latin typeface="HGS創英角ﾎﾟｯﾌﾟ体" panose="040B0A00000000000000" pitchFamily="50" charset="-128"/>
              <a:ea typeface="HGS創英角ﾎﾟｯﾌﾟ体" panose="040B0A00000000000000" pitchFamily="50" charset="-128"/>
            </a:endParaRPr>
          </a:p>
          <a:p>
            <a:r>
              <a:rPr kumimoji="1" lang="ja-JP" altLang="en-US" dirty="0">
                <a:latin typeface="HGS創英角ﾎﾟｯﾌﾟ体" panose="040B0A00000000000000" pitchFamily="50" charset="-128"/>
                <a:ea typeface="HGS創英角ﾎﾟｯﾌﾟ体" panose="040B0A00000000000000" pitchFamily="50" charset="-128"/>
              </a:rPr>
              <a:t>・水溜まり</a:t>
            </a:r>
            <a:endParaRPr kumimoji="1" lang="en-US" altLang="ja-JP" dirty="0">
              <a:latin typeface="HGS創英角ﾎﾟｯﾌﾟ体" panose="040B0A00000000000000" pitchFamily="50" charset="-128"/>
              <a:ea typeface="HGS創英角ﾎﾟｯﾌﾟ体" panose="040B0A00000000000000" pitchFamily="50" charset="-128"/>
            </a:endParaRPr>
          </a:p>
        </p:txBody>
      </p:sp>
      <p:sp>
        <p:nvSpPr>
          <p:cNvPr id="27" name="テキスト ボックス 26">
            <a:extLst>
              <a:ext uri="{FF2B5EF4-FFF2-40B4-BE49-F238E27FC236}">
                <a16:creationId xmlns:a16="http://schemas.microsoft.com/office/drawing/2014/main" id="{59ABF67F-2360-41A2-B028-966C47A9AB19}"/>
              </a:ext>
            </a:extLst>
          </p:cNvPr>
          <p:cNvSpPr txBox="1"/>
          <p:nvPr/>
        </p:nvSpPr>
        <p:spPr>
          <a:xfrm>
            <a:off x="8332210" y="6749774"/>
            <a:ext cx="3344470" cy="1477328"/>
          </a:xfrm>
          <a:prstGeom prst="rect">
            <a:avLst/>
          </a:prstGeom>
          <a:noFill/>
        </p:spPr>
        <p:txBody>
          <a:bodyPr wrap="square" rtlCol="0">
            <a:spAutoFit/>
          </a:bodyPr>
          <a:lstStyle/>
          <a:p>
            <a:r>
              <a:rPr kumimoji="1" lang="ja-JP" altLang="en-US" dirty="0"/>
              <a:t>ステージ</a:t>
            </a:r>
            <a:endParaRPr kumimoji="1" lang="en-US" altLang="ja-JP" dirty="0"/>
          </a:p>
          <a:p>
            <a:r>
              <a:rPr kumimoji="1" lang="ja-JP" altLang="en-US" dirty="0"/>
              <a:t>・１種類のみ</a:t>
            </a:r>
            <a:endParaRPr kumimoji="1" lang="en-US" altLang="ja-JP" dirty="0"/>
          </a:p>
          <a:p>
            <a:r>
              <a:rPr kumimoji="1" lang="ja-JP" altLang="en-US" dirty="0"/>
              <a:t>・マップは広すぎないくらい</a:t>
            </a:r>
            <a:endParaRPr kumimoji="1" lang="en-US" altLang="ja-JP" dirty="0"/>
          </a:p>
          <a:p>
            <a:r>
              <a:rPr kumimoji="1" lang="ja-JP" altLang="en-US" dirty="0"/>
              <a:t>・ピクミンで降ろす橋</a:t>
            </a:r>
            <a:r>
              <a:rPr kumimoji="1" lang="en-US" altLang="ja-JP" dirty="0"/>
              <a:t>1</a:t>
            </a:r>
            <a:r>
              <a:rPr kumimoji="1" lang="ja-JP" altLang="en-US" dirty="0"/>
              <a:t>つ</a:t>
            </a:r>
            <a:endParaRPr kumimoji="1" lang="en-US" altLang="ja-JP" dirty="0"/>
          </a:p>
          <a:p>
            <a:r>
              <a:rPr kumimoji="1" lang="ja-JP" altLang="en-US" dirty="0"/>
              <a:t>・水</a:t>
            </a:r>
            <a:r>
              <a:rPr kumimoji="1" lang="en-US" altLang="ja-JP" dirty="0"/>
              <a:t>2</a:t>
            </a:r>
            <a:r>
              <a:rPr kumimoji="1" lang="ja-JP" altLang="en-US" dirty="0"/>
              <a:t>か所</a:t>
            </a:r>
            <a:endParaRPr kumimoji="1" lang="en-US" altLang="ja-JP" dirty="0"/>
          </a:p>
        </p:txBody>
      </p:sp>
      <p:pic>
        <p:nvPicPr>
          <p:cNvPr id="3" name="図 2">
            <a:extLst>
              <a:ext uri="{FF2B5EF4-FFF2-40B4-BE49-F238E27FC236}">
                <a16:creationId xmlns:a16="http://schemas.microsoft.com/office/drawing/2014/main" id="{9C198AD3-6842-43C9-A2A8-BBD558F42B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3271" y="8660317"/>
            <a:ext cx="2163353" cy="946438"/>
          </a:xfrm>
          <a:prstGeom prst="rect">
            <a:avLst/>
          </a:prstGeom>
          <a:effectLst>
            <a:innerShdw blurRad="114300">
              <a:prstClr val="black"/>
            </a:innerShdw>
          </a:effectLst>
        </p:spPr>
      </p:pic>
    </p:spTree>
    <p:extLst>
      <p:ext uri="{BB962C8B-B14F-4D97-AF65-F5344CB8AC3E}">
        <p14:creationId xmlns:p14="http://schemas.microsoft.com/office/powerpoint/2010/main" val="2237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9FDD7DC-2F46-4580-8397-D740F5217E23}"/>
              </a:ext>
            </a:extLst>
          </p:cNvPr>
          <p:cNvSpPr txBox="1"/>
          <p:nvPr/>
        </p:nvSpPr>
        <p:spPr>
          <a:xfrm>
            <a:off x="143691" y="232107"/>
            <a:ext cx="6035040" cy="369332"/>
          </a:xfrm>
          <a:prstGeom prst="rect">
            <a:avLst/>
          </a:prstGeom>
          <a:noFill/>
        </p:spPr>
        <p:txBody>
          <a:bodyPr wrap="square" rtlCol="0">
            <a:spAutoFit/>
          </a:bodyPr>
          <a:lstStyle/>
          <a:p>
            <a:r>
              <a:rPr kumimoji="1" lang="ja-JP" altLang="en-US" dirty="0"/>
              <a:t>タイトル</a:t>
            </a:r>
          </a:p>
        </p:txBody>
      </p:sp>
      <p:sp>
        <p:nvSpPr>
          <p:cNvPr id="5" name="テキスト ボックス 4">
            <a:extLst>
              <a:ext uri="{FF2B5EF4-FFF2-40B4-BE49-F238E27FC236}">
                <a16:creationId xmlns:a16="http://schemas.microsoft.com/office/drawing/2014/main" id="{DD73F913-05D9-4B04-8708-C7EEDC6411A7}"/>
              </a:ext>
            </a:extLst>
          </p:cNvPr>
          <p:cNvSpPr txBox="1"/>
          <p:nvPr/>
        </p:nvSpPr>
        <p:spPr>
          <a:xfrm>
            <a:off x="10469030" y="5125613"/>
            <a:ext cx="7406640" cy="3970318"/>
          </a:xfrm>
          <a:prstGeom prst="rect">
            <a:avLst/>
          </a:prstGeom>
          <a:noFill/>
        </p:spPr>
        <p:txBody>
          <a:bodyPr wrap="square" rtlCol="0">
            <a:spAutoFit/>
          </a:bodyPr>
          <a:lstStyle/>
          <a:p>
            <a:r>
              <a:rPr kumimoji="1" lang="ja-JP" altLang="en-US" dirty="0"/>
              <a:t>やりたいこと</a:t>
            </a:r>
            <a:endParaRPr kumimoji="1" lang="en-US" altLang="ja-JP" dirty="0"/>
          </a:p>
          <a:p>
            <a:r>
              <a:rPr kumimoji="1" lang="ja-JP" altLang="en-US" dirty="0"/>
              <a:t>・</a:t>
            </a:r>
            <a:r>
              <a:rPr kumimoji="1" lang="en-US" altLang="ja-JP" dirty="0"/>
              <a:t>3D</a:t>
            </a:r>
          </a:p>
          <a:p>
            <a:r>
              <a:rPr kumimoji="1" lang="ja-JP" altLang="en-US" dirty="0"/>
              <a:t>・ピクミン</a:t>
            </a:r>
            <a:endParaRPr kumimoji="1" lang="en-US" altLang="ja-JP" dirty="0"/>
          </a:p>
          <a:p>
            <a:r>
              <a:rPr kumimoji="1" lang="ja-JP" altLang="en-US" dirty="0"/>
              <a:t>・フォグ</a:t>
            </a:r>
            <a:endParaRPr kumimoji="1" lang="en-US" altLang="ja-JP" dirty="0"/>
          </a:p>
          <a:p>
            <a:r>
              <a:rPr kumimoji="1" lang="ja-JP" altLang="en-US" dirty="0"/>
              <a:t>・ロックオン</a:t>
            </a:r>
            <a:endParaRPr kumimoji="1" lang="en-US" altLang="ja-JP" dirty="0"/>
          </a:p>
          <a:p>
            <a:r>
              <a:rPr kumimoji="1" lang="ja-JP" altLang="en-US" dirty="0"/>
              <a:t>・エフェクト、パーティクル凝りたい</a:t>
            </a:r>
            <a:r>
              <a:rPr kumimoji="1" lang="en-US" altLang="ja-JP" dirty="0"/>
              <a:t>(</a:t>
            </a:r>
            <a:r>
              <a:rPr kumimoji="1" lang="ja-JP" altLang="en-US" dirty="0"/>
              <a:t>火や水、電気</a:t>
            </a:r>
            <a:r>
              <a:rPr kumimoji="1" lang="en-US" altLang="ja-JP" dirty="0"/>
              <a:t>)</a:t>
            </a:r>
          </a:p>
          <a:p>
            <a:r>
              <a:rPr kumimoji="1" lang="ja-JP" altLang="en-US" dirty="0"/>
              <a:t>・ピクミンを曲線上に投げたい</a:t>
            </a:r>
            <a:endParaRPr kumimoji="1" lang="en-US" altLang="ja-JP" dirty="0"/>
          </a:p>
          <a:p>
            <a:r>
              <a:rPr kumimoji="1" lang="ja-JP" altLang="en-US" dirty="0"/>
              <a:t>・敵が大きく動いた時にピクミンが散らばるやつ</a:t>
            </a:r>
            <a:endParaRPr kumimoji="1" lang="en-US" altLang="ja-JP" dirty="0"/>
          </a:p>
          <a:p>
            <a:r>
              <a:rPr kumimoji="1" lang="ja-JP" altLang="en-US" dirty="0"/>
              <a:t>・ミニマップ</a:t>
            </a:r>
            <a:endParaRPr kumimoji="1" lang="en-US" altLang="ja-JP" dirty="0"/>
          </a:p>
          <a:p>
            <a:r>
              <a:rPr kumimoji="1" lang="ja-JP" altLang="en-US" dirty="0"/>
              <a:t>・本家ほどピクミンの種類はいらないと思う</a:t>
            </a:r>
            <a:endParaRPr kumimoji="1" lang="en-US" altLang="ja-JP" dirty="0"/>
          </a:p>
          <a:p>
            <a:r>
              <a:rPr kumimoji="1" lang="ja-JP" altLang="en-US" dirty="0"/>
              <a:t>・スロー演出入れたい</a:t>
            </a:r>
            <a:endParaRPr kumimoji="1" lang="en-US" altLang="ja-JP" dirty="0"/>
          </a:p>
          <a:p>
            <a:r>
              <a:rPr kumimoji="1" lang="en-US" altLang="ja-JP" dirty="0"/>
              <a:t>(</a:t>
            </a:r>
            <a:r>
              <a:rPr kumimoji="1" lang="ja-JP" altLang="en-US" dirty="0"/>
              <a:t>敵が大きい岩を投げてきたときに、特定のボタンを押すとスローになり、スプラのナイス玉溜める状態になる</a:t>
            </a:r>
            <a:r>
              <a:rPr kumimoji="1" lang="en-US" altLang="ja-JP" dirty="0"/>
              <a:t>)</a:t>
            </a:r>
          </a:p>
          <a:p>
            <a:r>
              <a:rPr kumimoji="1" lang="ja-JP" altLang="en-US" dirty="0"/>
              <a:t>・チュートリアルと、ボス戦までのちょっとした道中と、ボス戦</a:t>
            </a:r>
            <a:endParaRPr kumimoji="1" lang="en-US" altLang="ja-JP" dirty="0"/>
          </a:p>
        </p:txBody>
      </p:sp>
      <p:sp>
        <p:nvSpPr>
          <p:cNvPr id="6" name="テキスト ボックス 5">
            <a:extLst>
              <a:ext uri="{FF2B5EF4-FFF2-40B4-BE49-F238E27FC236}">
                <a16:creationId xmlns:a16="http://schemas.microsoft.com/office/drawing/2014/main" id="{5D12E105-470A-4324-84EA-570E0C786D8C}"/>
              </a:ext>
            </a:extLst>
          </p:cNvPr>
          <p:cNvSpPr txBox="1"/>
          <p:nvPr/>
        </p:nvSpPr>
        <p:spPr>
          <a:xfrm>
            <a:off x="10469030" y="895714"/>
            <a:ext cx="6191794" cy="3416320"/>
          </a:xfrm>
          <a:prstGeom prst="rect">
            <a:avLst/>
          </a:prstGeom>
          <a:noFill/>
        </p:spPr>
        <p:txBody>
          <a:bodyPr wrap="square" rtlCol="0">
            <a:spAutoFit/>
          </a:bodyPr>
          <a:lstStyle/>
          <a:p>
            <a:r>
              <a:rPr kumimoji="1" lang="ja-JP" altLang="en-US" dirty="0"/>
              <a:t>ピクミンの面白さ</a:t>
            </a:r>
            <a:endParaRPr kumimoji="1" lang="en-US" altLang="ja-JP" dirty="0"/>
          </a:p>
          <a:p>
            <a:r>
              <a:rPr kumimoji="1" lang="ja-JP" altLang="en-US" dirty="0"/>
              <a:t>・ユーザーが考えることが多い</a:t>
            </a:r>
            <a:endParaRPr kumimoji="1" lang="en-US" altLang="ja-JP" dirty="0"/>
          </a:p>
          <a:p>
            <a:r>
              <a:rPr kumimoji="1" lang="ja-JP" altLang="en-US" dirty="0"/>
              <a:t>・パズル要素</a:t>
            </a:r>
            <a:endParaRPr kumimoji="1" lang="en-US" altLang="ja-JP" dirty="0"/>
          </a:p>
          <a:p>
            <a:r>
              <a:rPr kumimoji="1" lang="ja-JP" altLang="en-US" dirty="0"/>
              <a:t>・操作は単純</a:t>
            </a:r>
            <a:endParaRPr kumimoji="1" lang="en-US" altLang="ja-JP" dirty="0"/>
          </a:p>
          <a:p>
            <a:r>
              <a:rPr kumimoji="1" lang="ja-JP" altLang="en-US" dirty="0"/>
              <a:t>・マップが単純なので迷いづらい</a:t>
            </a:r>
            <a:endParaRPr kumimoji="1" lang="en-US" altLang="ja-JP" dirty="0"/>
          </a:p>
          <a:p>
            <a:r>
              <a:rPr kumimoji="1" lang="ja-JP" altLang="en-US" dirty="0"/>
              <a:t>・ミニマップもある</a:t>
            </a:r>
            <a:endParaRPr kumimoji="1" lang="en-US" altLang="ja-JP" dirty="0"/>
          </a:p>
          <a:p>
            <a:r>
              <a:rPr kumimoji="1" lang="ja-JP" altLang="en-US" dirty="0"/>
              <a:t>・次の目的が明確にされている</a:t>
            </a:r>
            <a:endParaRPr kumimoji="1" lang="en-US" altLang="ja-JP" dirty="0"/>
          </a:p>
          <a:p>
            <a:r>
              <a:rPr kumimoji="1" lang="ja-JP" altLang="en-US" dirty="0"/>
              <a:t>・ピクミンそれぞれの役割がちゃんとある</a:t>
            </a:r>
            <a:endParaRPr kumimoji="1" lang="en-US" altLang="ja-JP" dirty="0"/>
          </a:p>
          <a:p>
            <a:r>
              <a:rPr kumimoji="1" lang="ja-JP" altLang="en-US" dirty="0"/>
              <a:t>・主人公はジャンプも攻撃もできない</a:t>
            </a:r>
            <a:endParaRPr kumimoji="1" lang="en-US" altLang="ja-JP" dirty="0"/>
          </a:p>
          <a:p>
            <a:r>
              <a:rPr kumimoji="1" lang="ja-JP" altLang="en-US" dirty="0"/>
              <a:t>・一斉にピクミンを敵に攻撃させられる</a:t>
            </a:r>
            <a:endParaRPr kumimoji="1" lang="en-US" altLang="ja-JP" dirty="0"/>
          </a:p>
          <a:p>
            <a:r>
              <a:rPr kumimoji="1" lang="en-US" altLang="ja-JP" dirty="0"/>
              <a:t>	</a:t>
            </a:r>
            <a:r>
              <a:rPr kumimoji="1" lang="ja-JP" altLang="en-US" dirty="0"/>
              <a:t>投げると上への攻撃できる</a:t>
            </a:r>
            <a:endParaRPr kumimoji="1" lang="en-US" altLang="ja-JP" dirty="0"/>
          </a:p>
          <a:p>
            <a:r>
              <a:rPr kumimoji="1" lang="en-US" altLang="ja-JP" dirty="0"/>
              <a:t>	</a:t>
            </a:r>
            <a:r>
              <a:rPr kumimoji="1" lang="ja-JP" altLang="en-US" dirty="0"/>
              <a:t>一斉だと下からしか攻撃できない</a:t>
            </a:r>
            <a:endParaRPr kumimoji="1" lang="en-US" altLang="ja-JP" dirty="0"/>
          </a:p>
        </p:txBody>
      </p:sp>
      <p:sp>
        <p:nvSpPr>
          <p:cNvPr id="7" name="テキスト ボックス 6">
            <a:extLst>
              <a:ext uri="{FF2B5EF4-FFF2-40B4-BE49-F238E27FC236}">
                <a16:creationId xmlns:a16="http://schemas.microsoft.com/office/drawing/2014/main" id="{32774B7A-96DD-4236-B5F7-111CFC9060A3}"/>
              </a:ext>
            </a:extLst>
          </p:cNvPr>
          <p:cNvSpPr txBox="1"/>
          <p:nvPr/>
        </p:nvSpPr>
        <p:spPr>
          <a:xfrm>
            <a:off x="143692" y="4330957"/>
            <a:ext cx="9235441" cy="2585323"/>
          </a:xfrm>
          <a:prstGeom prst="rect">
            <a:avLst/>
          </a:prstGeom>
          <a:noFill/>
        </p:spPr>
        <p:txBody>
          <a:bodyPr wrap="square" rtlCol="0">
            <a:spAutoFit/>
          </a:bodyPr>
          <a:lstStyle/>
          <a:p>
            <a:r>
              <a:rPr kumimoji="1" lang="ja-JP" altLang="en-US" dirty="0"/>
              <a:t>ピクミンの種類</a:t>
            </a:r>
            <a:endParaRPr kumimoji="1" lang="en-US" altLang="ja-JP" dirty="0"/>
          </a:p>
          <a:p>
            <a:r>
              <a:rPr kumimoji="1" lang="ja-JP" altLang="en-US" dirty="0"/>
              <a:t>・春・夏・秋・冬</a:t>
            </a:r>
            <a:r>
              <a:rPr kumimoji="1" lang="en-US" altLang="ja-JP" dirty="0"/>
              <a:t>(</a:t>
            </a:r>
            <a:r>
              <a:rPr kumimoji="1" lang="ja-JP" altLang="en-US" dirty="0"/>
              <a:t>・スーパー四季ピクミン</a:t>
            </a:r>
            <a:r>
              <a:rPr kumimoji="1" lang="en-US" altLang="ja-JP" dirty="0"/>
              <a:t>)</a:t>
            </a:r>
          </a:p>
          <a:p>
            <a:r>
              <a:rPr kumimoji="1" lang="ja-JP" altLang="en-US" dirty="0"/>
              <a:t>・春ピクミン</a:t>
            </a:r>
            <a:r>
              <a:rPr kumimoji="1" lang="en-US" altLang="ja-JP" dirty="0"/>
              <a:t>…</a:t>
            </a:r>
            <a:r>
              <a:rPr kumimoji="1" lang="ja-JP" altLang="en-US" dirty="0"/>
              <a:t>羽ピクミンのような感じ。空飛べる。</a:t>
            </a:r>
            <a:endParaRPr kumimoji="1" lang="en-US" altLang="ja-JP" dirty="0"/>
          </a:p>
          <a:p>
            <a:r>
              <a:rPr kumimoji="1" lang="ja-JP" altLang="en-US" dirty="0"/>
              <a:t>・夏ピクミン</a:t>
            </a:r>
            <a:r>
              <a:rPr kumimoji="1" lang="en-US" altLang="ja-JP" dirty="0"/>
              <a:t>…</a:t>
            </a:r>
            <a:r>
              <a:rPr kumimoji="1" lang="ja-JP" altLang="en-US" dirty="0"/>
              <a:t>火に強い。水滴をまとってる間だけ攻撃の速度上がる。</a:t>
            </a:r>
            <a:endParaRPr kumimoji="1" lang="en-US" altLang="ja-JP" dirty="0"/>
          </a:p>
          <a:p>
            <a:r>
              <a:rPr kumimoji="1" lang="ja-JP" altLang="en-US" dirty="0"/>
              <a:t>・秋ピクミン</a:t>
            </a:r>
            <a:r>
              <a:rPr kumimoji="1" lang="en-US" altLang="ja-JP" dirty="0"/>
              <a:t>…</a:t>
            </a:r>
            <a:r>
              <a:rPr kumimoji="1" lang="ja-JP" altLang="en-US" dirty="0"/>
              <a:t>地面に埋まってるものや土でできた仕掛けを凄い速度で掘れたり壊せる。</a:t>
            </a:r>
            <a:endParaRPr kumimoji="1" lang="en-US" altLang="ja-JP" dirty="0"/>
          </a:p>
          <a:p>
            <a:r>
              <a:rPr kumimoji="1" lang="ja-JP" altLang="en-US" dirty="0"/>
              <a:t>・冬ピクミン</a:t>
            </a:r>
            <a:r>
              <a:rPr kumimoji="1" lang="en-US" altLang="ja-JP" dirty="0"/>
              <a:t>…</a:t>
            </a:r>
            <a:r>
              <a:rPr kumimoji="1" lang="ja-JP" altLang="en-US" dirty="0"/>
              <a:t>雪玉を投げる。水に強い。</a:t>
            </a:r>
            <a:endParaRPr kumimoji="1" lang="en-US" altLang="ja-JP" dirty="0"/>
          </a:p>
          <a:p>
            <a:endParaRPr kumimoji="1" lang="en-US" altLang="ja-JP" dirty="0"/>
          </a:p>
          <a:p>
            <a:r>
              <a:rPr kumimoji="1" lang="en-US" altLang="ja-JP" dirty="0"/>
              <a:t>(</a:t>
            </a:r>
            <a:r>
              <a:rPr kumimoji="1" lang="ja-JP" altLang="en-US" dirty="0"/>
              <a:t>・スーパー四季ピクミン</a:t>
            </a:r>
            <a:r>
              <a:rPr kumimoji="1" lang="en-US" altLang="ja-JP" dirty="0"/>
              <a:t>…</a:t>
            </a:r>
            <a:r>
              <a:rPr kumimoji="1" lang="ja-JP" altLang="en-US" dirty="0"/>
              <a:t>手持ちのピクミンが</a:t>
            </a:r>
            <a:r>
              <a:rPr kumimoji="1" lang="en-US" altLang="ja-JP" dirty="0"/>
              <a:t>20</a:t>
            </a:r>
            <a:r>
              <a:rPr kumimoji="1" lang="ja-JP" altLang="en-US" dirty="0"/>
              <a:t>匹以上合体した姿。</a:t>
            </a:r>
            <a:endParaRPr kumimoji="1" lang="en-US" altLang="ja-JP" dirty="0"/>
          </a:p>
          <a:p>
            <a:r>
              <a:rPr kumimoji="1" lang="en-US" altLang="ja-JP" dirty="0"/>
              <a:t>	</a:t>
            </a:r>
            <a:r>
              <a:rPr kumimoji="1" lang="ja-JP" altLang="en-US" dirty="0"/>
              <a:t>ボスに大きいダメージを与えられる。大きい範囲で攻撃できる</a:t>
            </a:r>
            <a:r>
              <a:rPr kumimoji="1" lang="en-US" altLang="ja-JP" dirty="0"/>
              <a:t>)</a:t>
            </a:r>
          </a:p>
        </p:txBody>
      </p:sp>
      <p:sp>
        <p:nvSpPr>
          <p:cNvPr id="8" name="テキスト ボックス 7">
            <a:extLst>
              <a:ext uri="{FF2B5EF4-FFF2-40B4-BE49-F238E27FC236}">
                <a16:creationId xmlns:a16="http://schemas.microsoft.com/office/drawing/2014/main" id="{F5B39095-699F-440D-B8D7-60D6C718348A}"/>
              </a:ext>
            </a:extLst>
          </p:cNvPr>
          <p:cNvSpPr txBox="1"/>
          <p:nvPr/>
        </p:nvSpPr>
        <p:spPr>
          <a:xfrm>
            <a:off x="143691" y="1126978"/>
            <a:ext cx="6387738" cy="369332"/>
          </a:xfrm>
          <a:prstGeom prst="rect">
            <a:avLst/>
          </a:prstGeom>
          <a:noFill/>
        </p:spPr>
        <p:txBody>
          <a:bodyPr wrap="square" rtlCol="0">
            <a:spAutoFit/>
          </a:bodyPr>
          <a:lstStyle/>
          <a:p>
            <a:r>
              <a:rPr kumimoji="1" lang="ja-JP" altLang="en-US" dirty="0"/>
              <a:t>ジャンル：</a:t>
            </a:r>
            <a:r>
              <a:rPr kumimoji="1" lang="en-US" altLang="ja-JP" dirty="0"/>
              <a:t>3D</a:t>
            </a:r>
            <a:r>
              <a:rPr kumimoji="1" lang="ja-JP" altLang="en-US" dirty="0"/>
              <a:t>アクションアドベンチャーゲーム</a:t>
            </a:r>
          </a:p>
        </p:txBody>
      </p:sp>
      <p:sp>
        <p:nvSpPr>
          <p:cNvPr id="10" name="テキスト ボックス 9">
            <a:extLst>
              <a:ext uri="{FF2B5EF4-FFF2-40B4-BE49-F238E27FC236}">
                <a16:creationId xmlns:a16="http://schemas.microsoft.com/office/drawing/2014/main" id="{B8707384-6A3A-4A64-BCE8-9F0CFB165777}"/>
              </a:ext>
            </a:extLst>
          </p:cNvPr>
          <p:cNvSpPr txBox="1"/>
          <p:nvPr/>
        </p:nvSpPr>
        <p:spPr>
          <a:xfrm>
            <a:off x="143692" y="3339656"/>
            <a:ext cx="9505027" cy="923330"/>
          </a:xfrm>
          <a:prstGeom prst="rect">
            <a:avLst/>
          </a:prstGeom>
          <a:noFill/>
        </p:spPr>
        <p:txBody>
          <a:bodyPr wrap="square" rtlCol="0">
            <a:spAutoFit/>
          </a:bodyPr>
          <a:lstStyle/>
          <a:p>
            <a:r>
              <a:rPr kumimoji="1" lang="ja-JP" altLang="en-US" dirty="0"/>
              <a:t>主人公</a:t>
            </a:r>
            <a:endParaRPr kumimoji="1" lang="en-US" altLang="ja-JP" dirty="0"/>
          </a:p>
          <a:p>
            <a:r>
              <a:rPr kumimoji="1" lang="ja-JP" altLang="en-US" dirty="0"/>
              <a:t>・操作</a:t>
            </a:r>
            <a:r>
              <a:rPr kumimoji="1" lang="en-US" altLang="ja-JP" dirty="0"/>
              <a:t>…</a:t>
            </a:r>
            <a:r>
              <a:rPr kumimoji="1" lang="ja-JP" altLang="en-US" dirty="0"/>
              <a:t>移動、ピクミンへの指示</a:t>
            </a:r>
            <a:r>
              <a:rPr kumimoji="1" lang="en-US" altLang="ja-JP" dirty="0"/>
              <a:t>(</a:t>
            </a:r>
            <a:r>
              <a:rPr kumimoji="1" lang="ja-JP" altLang="en-US" dirty="0"/>
              <a:t>集合、攻撃</a:t>
            </a:r>
            <a:r>
              <a:rPr kumimoji="1" lang="en-US" altLang="ja-JP" dirty="0"/>
              <a:t>[</a:t>
            </a:r>
            <a:r>
              <a:rPr kumimoji="1" lang="ja-JP" altLang="en-US" dirty="0"/>
              <a:t>投げ、一斉攻撃</a:t>
            </a:r>
            <a:r>
              <a:rPr kumimoji="1" lang="en-US" altLang="ja-JP" dirty="0"/>
              <a:t>])</a:t>
            </a:r>
            <a:r>
              <a:rPr kumimoji="1" lang="ja-JP" altLang="en-US" dirty="0" err="1"/>
              <a:t>、</a:t>
            </a:r>
            <a:r>
              <a:rPr kumimoji="1" lang="en-US" altLang="ja-JP" dirty="0"/>
              <a:t>(</a:t>
            </a:r>
            <a:r>
              <a:rPr kumimoji="1" lang="ja-JP" altLang="en-US" dirty="0"/>
              <a:t>スーパー四季笛吹き</a:t>
            </a:r>
            <a:r>
              <a:rPr kumimoji="1" lang="en-US" altLang="ja-JP" dirty="0"/>
              <a:t>)</a:t>
            </a:r>
          </a:p>
          <a:p>
            <a:r>
              <a:rPr kumimoji="1" lang="ja-JP" altLang="en-US" dirty="0"/>
              <a:t>・水などプレイヤーに影響の無い場所には自由に行ける</a:t>
            </a:r>
          </a:p>
        </p:txBody>
      </p:sp>
      <p:sp>
        <p:nvSpPr>
          <p:cNvPr id="11" name="テキスト ボックス 10">
            <a:extLst>
              <a:ext uri="{FF2B5EF4-FFF2-40B4-BE49-F238E27FC236}">
                <a16:creationId xmlns:a16="http://schemas.microsoft.com/office/drawing/2014/main" id="{B67AFE55-F10C-4416-9FB9-11470C19DC23}"/>
              </a:ext>
            </a:extLst>
          </p:cNvPr>
          <p:cNvSpPr txBox="1"/>
          <p:nvPr/>
        </p:nvSpPr>
        <p:spPr>
          <a:xfrm>
            <a:off x="143692" y="1729446"/>
            <a:ext cx="7116417" cy="1477328"/>
          </a:xfrm>
          <a:prstGeom prst="rect">
            <a:avLst/>
          </a:prstGeom>
          <a:noFill/>
        </p:spPr>
        <p:txBody>
          <a:bodyPr wrap="square" rtlCol="0">
            <a:spAutoFit/>
          </a:bodyPr>
          <a:lstStyle/>
          <a:p>
            <a:r>
              <a:rPr kumimoji="1" lang="ja-JP" altLang="en-US" dirty="0"/>
              <a:t>内容</a:t>
            </a:r>
            <a:endParaRPr kumimoji="1" lang="en-US" altLang="ja-JP" dirty="0"/>
          </a:p>
          <a:p>
            <a:r>
              <a:rPr kumimoji="1" lang="ja-JP" altLang="en-US" dirty="0"/>
              <a:t>・ピクミン</a:t>
            </a:r>
            <a:r>
              <a:rPr kumimoji="1" lang="en-US" altLang="ja-JP" dirty="0"/>
              <a:t>4</a:t>
            </a:r>
            <a:r>
              <a:rPr kumimoji="1" lang="ja-JP" altLang="en-US" dirty="0"/>
              <a:t>の「ダンドリチャレンジ」と同じ</a:t>
            </a:r>
            <a:endParaRPr kumimoji="1" lang="en-US" altLang="ja-JP" dirty="0"/>
          </a:p>
          <a:p>
            <a:r>
              <a:rPr kumimoji="1" lang="ja-JP" altLang="en-US" dirty="0"/>
              <a:t>・運ぶ重さによって獲得できるポイントが変わる</a:t>
            </a:r>
            <a:endParaRPr kumimoji="1" lang="en-US" altLang="ja-JP" dirty="0"/>
          </a:p>
          <a:p>
            <a:r>
              <a:rPr kumimoji="1" lang="ja-JP" altLang="en-US" dirty="0"/>
              <a:t>・ステージに１体のみボスっぽい超重量級のやつがいる</a:t>
            </a:r>
            <a:endParaRPr kumimoji="1" lang="en-US" altLang="ja-JP" dirty="0"/>
          </a:p>
          <a:p>
            <a:r>
              <a:rPr kumimoji="1" lang="ja-JP" altLang="en-US" dirty="0"/>
              <a:t>・制限時間以内に稼いだポイントを競う</a:t>
            </a:r>
          </a:p>
        </p:txBody>
      </p:sp>
      <p:sp>
        <p:nvSpPr>
          <p:cNvPr id="12" name="テキスト ボックス 11">
            <a:extLst>
              <a:ext uri="{FF2B5EF4-FFF2-40B4-BE49-F238E27FC236}">
                <a16:creationId xmlns:a16="http://schemas.microsoft.com/office/drawing/2014/main" id="{42D2019F-9B43-46F4-BCB9-508905D4E774}"/>
              </a:ext>
            </a:extLst>
          </p:cNvPr>
          <p:cNvSpPr txBox="1"/>
          <p:nvPr/>
        </p:nvSpPr>
        <p:spPr>
          <a:xfrm>
            <a:off x="2950313" y="7110772"/>
            <a:ext cx="3344470" cy="1477328"/>
          </a:xfrm>
          <a:prstGeom prst="rect">
            <a:avLst/>
          </a:prstGeom>
          <a:noFill/>
        </p:spPr>
        <p:txBody>
          <a:bodyPr wrap="square" rtlCol="0">
            <a:spAutoFit/>
          </a:bodyPr>
          <a:lstStyle/>
          <a:p>
            <a:r>
              <a:rPr kumimoji="1" lang="ja-JP" altLang="en-US" dirty="0"/>
              <a:t>ステージ</a:t>
            </a:r>
            <a:endParaRPr kumimoji="1" lang="en-US" altLang="ja-JP" dirty="0"/>
          </a:p>
          <a:p>
            <a:r>
              <a:rPr kumimoji="1" lang="ja-JP" altLang="en-US" dirty="0"/>
              <a:t>・１種類のみ</a:t>
            </a:r>
            <a:endParaRPr kumimoji="1" lang="en-US" altLang="ja-JP" dirty="0"/>
          </a:p>
          <a:p>
            <a:r>
              <a:rPr kumimoji="1" lang="ja-JP" altLang="en-US" dirty="0"/>
              <a:t>・マップは広すぎないくらい</a:t>
            </a:r>
            <a:endParaRPr kumimoji="1" lang="en-US" altLang="ja-JP" dirty="0"/>
          </a:p>
          <a:p>
            <a:r>
              <a:rPr kumimoji="1" lang="ja-JP" altLang="en-US" dirty="0"/>
              <a:t>・ピクミンで降ろす橋</a:t>
            </a:r>
            <a:r>
              <a:rPr kumimoji="1" lang="en-US" altLang="ja-JP" dirty="0"/>
              <a:t>1</a:t>
            </a:r>
            <a:r>
              <a:rPr kumimoji="1" lang="ja-JP" altLang="en-US" dirty="0"/>
              <a:t>つ</a:t>
            </a:r>
            <a:endParaRPr kumimoji="1" lang="en-US" altLang="ja-JP" dirty="0"/>
          </a:p>
          <a:p>
            <a:r>
              <a:rPr kumimoji="1" lang="ja-JP" altLang="en-US" dirty="0"/>
              <a:t>・水</a:t>
            </a:r>
            <a:r>
              <a:rPr kumimoji="1" lang="en-US" altLang="ja-JP" dirty="0"/>
              <a:t>2</a:t>
            </a:r>
            <a:r>
              <a:rPr kumimoji="1" lang="ja-JP" altLang="en-US" dirty="0"/>
              <a:t>か所</a:t>
            </a:r>
            <a:endParaRPr kumimoji="1" lang="en-US" altLang="ja-JP" dirty="0"/>
          </a:p>
        </p:txBody>
      </p:sp>
      <p:sp>
        <p:nvSpPr>
          <p:cNvPr id="13" name="テキスト ボックス 12">
            <a:extLst>
              <a:ext uri="{FF2B5EF4-FFF2-40B4-BE49-F238E27FC236}">
                <a16:creationId xmlns:a16="http://schemas.microsoft.com/office/drawing/2014/main" id="{1BB48709-26BC-4C0D-A85B-D0C629C7E8BD}"/>
              </a:ext>
            </a:extLst>
          </p:cNvPr>
          <p:cNvSpPr txBox="1"/>
          <p:nvPr/>
        </p:nvSpPr>
        <p:spPr>
          <a:xfrm>
            <a:off x="143690" y="7110774"/>
            <a:ext cx="2466988" cy="1200329"/>
          </a:xfrm>
          <a:prstGeom prst="rect">
            <a:avLst/>
          </a:prstGeom>
          <a:noFill/>
        </p:spPr>
        <p:txBody>
          <a:bodyPr wrap="square" rtlCol="0">
            <a:spAutoFit/>
          </a:bodyPr>
          <a:lstStyle/>
          <a:p>
            <a:r>
              <a:rPr kumimoji="1" lang="ja-JP" altLang="en-US" dirty="0"/>
              <a:t>敵</a:t>
            </a:r>
            <a:endParaRPr kumimoji="1" lang="en-US" altLang="ja-JP" dirty="0"/>
          </a:p>
          <a:p>
            <a:r>
              <a:rPr kumimoji="1" lang="ja-JP" altLang="en-US" dirty="0"/>
              <a:t>・ノーマル雑魚敵</a:t>
            </a:r>
            <a:endParaRPr kumimoji="1" lang="en-US" altLang="ja-JP" dirty="0"/>
          </a:p>
          <a:p>
            <a:r>
              <a:rPr kumimoji="1" lang="en-US" altLang="ja-JP" dirty="0"/>
              <a:t>(</a:t>
            </a:r>
            <a:r>
              <a:rPr kumimoji="1" lang="ja-JP" altLang="en-US" dirty="0"/>
              <a:t>・炎か水吐く敵</a:t>
            </a:r>
            <a:r>
              <a:rPr kumimoji="1" lang="en-US" altLang="ja-JP" dirty="0"/>
              <a:t>)</a:t>
            </a:r>
          </a:p>
          <a:p>
            <a:r>
              <a:rPr kumimoji="1" lang="ja-JP" altLang="en-US" dirty="0"/>
              <a:t>・ボス</a:t>
            </a:r>
            <a:endParaRPr kumimoji="1" lang="en-US" altLang="ja-JP" dirty="0"/>
          </a:p>
        </p:txBody>
      </p:sp>
      <p:sp>
        <p:nvSpPr>
          <p:cNvPr id="14" name="テキスト ボックス 13">
            <a:extLst>
              <a:ext uri="{FF2B5EF4-FFF2-40B4-BE49-F238E27FC236}">
                <a16:creationId xmlns:a16="http://schemas.microsoft.com/office/drawing/2014/main" id="{35B0EF79-6DFC-4B21-B6A3-CE26A278590C}"/>
              </a:ext>
            </a:extLst>
          </p:cNvPr>
          <p:cNvSpPr txBox="1"/>
          <p:nvPr/>
        </p:nvSpPr>
        <p:spPr>
          <a:xfrm>
            <a:off x="143690" y="8588100"/>
            <a:ext cx="2466988" cy="923330"/>
          </a:xfrm>
          <a:prstGeom prst="rect">
            <a:avLst/>
          </a:prstGeom>
          <a:noFill/>
        </p:spPr>
        <p:txBody>
          <a:bodyPr wrap="square" rtlCol="0">
            <a:spAutoFit/>
          </a:bodyPr>
          <a:lstStyle/>
          <a:p>
            <a:r>
              <a:rPr kumimoji="1" lang="ja-JP" altLang="en-US" dirty="0"/>
              <a:t>おたから</a:t>
            </a:r>
            <a:endParaRPr kumimoji="1" lang="en-US" altLang="ja-JP" dirty="0"/>
          </a:p>
          <a:p>
            <a:r>
              <a:rPr kumimoji="1" lang="ja-JP" altLang="en-US" dirty="0"/>
              <a:t>・フルーツ</a:t>
            </a:r>
            <a:r>
              <a:rPr kumimoji="1" lang="en-US" altLang="ja-JP" dirty="0"/>
              <a:t>6</a:t>
            </a:r>
            <a:r>
              <a:rPr kumimoji="1" lang="ja-JP" altLang="en-US" dirty="0"/>
              <a:t>種類</a:t>
            </a:r>
            <a:endParaRPr kumimoji="1" lang="en-US" altLang="ja-JP" dirty="0"/>
          </a:p>
          <a:p>
            <a:r>
              <a:rPr kumimoji="1" lang="en-US" altLang="ja-JP" dirty="0"/>
              <a:t>(</a:t>
            </a:r>
            <a:r>
              <a:rPr kumimoji="1" lang="ja-JP" altLang="en-US" dirty="0"/>
              <a:t>・金塊</a:t>
            </a:r>
            <a:r>
              <a:rPr kumimoji="1" lang="en-US" altLang="ja-JP" dirty="0"/>
              <a:t>)</a:t>
            </a:r>
          </a:p>
        </p:txBody>
      </p:sp>
      <p:sp>
        <p:nvSpPr>
          <p:cNvPr id="15" name="テキスト ボックス 14">
            <a:extLst>
              <a:ext uri="{FF2B5EF4-FFF2-40B4-BE49-F238E27FC236}">
                <a16:creationId xmlns:a16="http://schemas.microsoft.com/office/drawing/2014/main" id="{B9F41DCC-0836-4938-92D0-DB6DFCCC7C4D}"/>
              </a:ext>
            </a:extLst>
          </p:cNvPr>
          <p:cNvSpPr txBox="1"/>
          <p:nvPr/>
        </p:nvSpPr>
        <p:spPr>
          <a:xfrm>
            <a:off x="7132321" y="7710936"/>
            <a:ext cx="1737360" cy="2031325"/>
          </a:xfrm>
          <a:prstGeom prst="rect">
            <a:avLst/>
          </a:prstGeom>
          <a:noFill/>
        </p:spPr>
        <p:txBody>
          <a:bodyPr wrap="square" rtlCol="0">
            <a:spAutoFit/>
          </a:bodyPr>
          <a:lstStyle/>
          <a:p>
            <a:r>
              <a:rPr kumimoji="1" lang="ja-JP" altLang="en-US" dirty="0"/>
              <a:t>フルーツ</a:t>
            </a:r>
            <a:endParaRPr kumimoji="1" lang="en-US" altLang="ja-JP" dirty="0"/>
          </a:p>
          <a:p>
            <a:r>
              <a:rPr kumimoji="1" lang="ja-JP" altLang="en-US" dirty="0"/>
              <a:t>・リンゴ</a:t>
            </a:r>
            <a:endParaRPr kumimoji="1" lang="en-US" altLang="ja-JP" dirty="0"/>
          </a:p>
          <a:p>
            <a:r>
              <a:rPr kumimoji="1" lang="ja-JP" altLang="en-US" dirty="0"/>
              <a:t>・トマト</a:t>
            </a:r>
            <a:endParaRPr kumimoji="1" lang="en-US" altLang="ja-JP" dirty="0"/>
          </a:p>
          <a:p>
            <a:r>
              <a:rPr kumimoji="1" lang="ja-JP" altLang="en-US" dirty="0"/>
              <a:t>・ぶどう</a:t>
            </a:r>
            <a:endParaRPr kumimoji="1" lang="en-US" altLang="ja-JP" dirty="0"/>
          </a:p>
          <a:p>
            <a:r>
              <a:rPr kumimoji="1" lang="ja-JP" altLang="en-US" dirty="0"/>
              <a:t>・スイカ</a:t>
            </a:r>
            <a:endParaRPr kumimoji="1" lang="en-US" altLang="ja-JP" dirty="0"/>
          </a:p>
          <a:p>
            <a:r>
              <a:rPr kumimoji="1" lang="ja-JP" altLang="en-US" dirty="0"/>
              <a:t>・みかん</a:t>
            </a:r>
            <a:endParaRPr kumimoji="1" lang="en-US" altLang="ja-JP" dirty="0"/>
          </a:p>
          <a:p>
            <a:r>
              <a:rPr kumimoji="1" lang="ja-JP" altLang="en-US" dirty="0"/>
              <a:t>・キウイ</a:t>
            </a:r>
            <a:endParaRPr kumimoji="1" lang="en-US" altLang="ja-JP" dirty="0"/>
          </a:p>
        </p:txBody>
      </p:sp>
    </p:spTree>
    <p:extLst>
      <p:ext uri="{BB962C8B-B14F-4D97-AF65-F5344CB8AC3E}">
        <p14:creationId xmlns:p14="http://schemas.microsoft.com/office/powerpoint/2010/main" val="385284869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TotalTime>
  <Words>636</Words>
  <Application>Microsoft Office PowerPoint</Application>
  <PresentationFormat>A4 210 x 297 mm</PresentationFormat>
  <Paragraphs>101</Paragraphs>
  <Slides>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vt:i4>
      </vt:variant>
    </vt:vector>
  </HeadingPairs>
  <TitlesOfParts>
    <vt:vector size="9" baseType="lpstr">
      <vt:lpstr>HGS創英角ﾎﾟｯﾌﾟ体</vt: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student</dc:creator>
  <cp:lastModifiedBy>student</cp:lastModifiedBy>
  <cp:revision>118</cp:revision>
  <dcterms:created xsi:type="dcterms:W3CDTF">2024-01-11T00:48:42Z</dcterms:created>
  <dcterms:modified xsi:type="dcterms:W3CDTF">2024-01-11T10:08:54Z</dcterms:modified>
</cp:coreProperties>
</file>