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4"/>
  </p:notesMasterIdLst>
  <p:sldIdLst>
    <p:sldId id="256" r:id="rId2"/>
    <p:sldId id="304" r:id="rId3"/>
    <p:sldId id="265" r:id="rId4"/>
    <p:sldId id="302" r:id="rId5"/>
    <p:sldId id="303" r:id="rId6"/>
    <p:sldId id="305" r:id="rId7"/>
    <p:sldId id="257" r:id="rId8"/>
    <p:sldId id="289" r:id="rId9"/>
    <p:sldId id="290" r:id="rId10"/>
    <p:sldId id="294" r:id="rId11"/>
    <p:sldId id="295" r:id="rId12"/>
    <p:sldId id="296" r:id="rId13"/>
    <p:sldId id="298" r:id="rId14"/>
    <p:sldId id="258" r:id="rId15"/>
    <p:sldId id="285" r:id="rId16"/>
    <p:sldId id="300" r:id="rId17"/>
    <p:sldId id="301" r:id="rId18"/>
    <p:sldId id="299" r:id="rId19"/>
    <p:sldId id="260" r:id="rId20"/>
    <p:sldId id="262" r:id="rId21"/>
    <p:sldId id="286" r:id="rId22"/>
    <p:sldId id="266" r:id="rId23"/>
  </p:sldIdLst>
  <p:sldSz cx="12187238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7234" autoAdjust="0"/>
  </p:normalViewPr>
  <p:slideViewPr>
    <p:cSldViewPr>
      <p:cViewPr varScale="1">
        <p:scale>
          <a:sx n="75" d="100"/>
          <a:sy n="75" d="100"/>
        </p:scale>
        <p:origin x="946" y="43"/>
      </p:cViewPr>
      <p:guideLst>
        <p:guide orient="horz" pos="2184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0" d="100"/>
        <a:sy n="12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D0EF564-7076-4496-A153-21097EA3AE52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473499CE-E917-4F4C-A6C7-E768C4CF44FE}">
      <dgm:prSet phldrT="[文本]"/>
      <dgm:spPr/>
      <dgm:t>
        <a:bodyPr/>
        <a:lstStyle/>
        <a:p>
          <a:r>
            <a:rPr lang="zh-CN" altLang="en-US" dirty="0"/>
            <a:t>学个大概</a:t>
          </a:r>
        </a:p>
      </dgm:t>
    </dgm:pt>
    <dgm:pt modelId="{54753957-977F-4EF4-B2CF-7A2CD9A7B027}" type="parTrans" cxnId="{D9914B88-5AB4-4A10-9B96-7D603316A419}">
      <dgm:prSet/>
      <dgm:spPr/>
      <dgm:t>
        <a:bodyPr/>
        <a:lstStyle/>
        <a:p>
          <a:endParaRPr lang="zh-CN" altLang="en-US"/>
        </a:p>
      </dgm:t>
    </dgm:pt>
    <dgm:pt modelId="{76D0917E-22CE-48EE-9249-4C53B48A267B}" type="sibTrans" cxnId="{D9914B88-5AB4-4A10-9B96-7D603316A419}">
      <dgm:prSet/>
      <dgm:spPr/>
      <dgm:t>
        <a:bodyPr/>
        <a:lstStyle/>
        <a:p>
          <a:endParaRPr lang="zh-CN" altLang="en-US"/>
        </a:p>
      </dgm:t>
    </dgm:pt>
    <dgm:pt modelId="{13F01772-4C0A-4CF6-873C-BE08EED58296}">
      <dgm:prSet phldrT="[文本]"/>
      <dgm:spPr/>
      <dgm:t>
        <a:bodyPr/>
        <a:lstStyle/>
        <a:p>
          <a:r>
            <a:rPr lang="zh-CN" altLang="en-US" dirty="0"/>
            <a:t>看懂代码功能</a:t>
          </a:r>
        </a:p>
      </dgm:t>
    </dgm:pt>
    <dgm:pt modelId="{AE3C5137-2357-4C48-AED7-5A1514064997}" type="parTrans" cxnId="{80A7C6EE-894C-495A-B55B-E350A0449621}">
      <dgm:prSet/>
      <dgm:spPr/>
      <dgm:t>
        <a:bodyPr/>
        <a:lstStyle/>
        <a:p>
          <a:endParaRPr lang="zh-CN" altLang="en-US"/>
        </a:p>
      </dgm:t>
    </dgm:pt>
    <dgm:pt modelId="{8B0DFF72-F8E7-4CAA-AB67-02617C08C5A5}" type="sibTrans" cxnId="{80A7C6EE-894C-495A-B55B-E350A0449621}">
      <dgm:prSet/>
      <dgm:spPr/>
      <dgm:t>
        <a:bodyPr/>
        <a:lstStyle/>
        <a:p>
          <a:endParaRPr lang="zh-CN" altLang="en-US"/>
        </a:p>
      </dgm:t>
    </dgm:pt>
    <dgm:pt modelId="{E1EB4660-A658-46A1-B24D-40CA518B531E}">
      <dgm:prSet phldrT="[文本]"/>
      <dgm:spPr/>
      <dgm:t>
        <a:bodyPr/>
        <a:lstStyle/>
        <a:p>
          <a:r>
            <a:rPr lang="zh-CN" altLang="en-US" dirty="0"/>
            <a:t>自己尝试去写</a:t>
          </a:r>
        </a:p>
      </dgm:t>
    </dgm:pt>
    <dgm:pt modelId="{3804DA19-F3E6-484A-B612-943F1757E093}" type="parTrans" cxnId="{7BF6D96A-6F78-4410-A91A-7E8C1D11A26E}">
      <dgm:prSet/>
      <dgm:spPr/>
      <dgm:t>
        <a:bodyPr/>
        <a:lstStyle/>
        <a:p>
          <a:endParaRPr lang="zh-CN" altLang="en-US"/>
        </a:p>
      </dgm:t>
    </dgm:pt>
    <dgm:pt modelId="{23DCB1E7-578A-4178-B95C-FC1585C2DC40}" type="sibTrans" cxnId="{7BF6D96A-6F78-4410-A91A-7E8C1D11A26E}">
      <dgm:prSet/>
      <dgm:spPr/>
      <dgm:t>
        <a:bodyPr/>
        <a:lstStyle/>
        <a:p>
          <a:endParaRPr lang="zh-CN" altLang="en-US"/>
        </a:p>
      </dgm:t>
    </dgm:pt>
    <dgm:pt modelId="{94639BC7-AD7C-4819-8495-CF0A800526A7}">
      <dgm:prSet phldrT="[文本]"/>
      <dgm:spPr/>
      <dgm:t>
        <a:bodyPr/>
        <a:lstStyle/>
        <a:p>
          <a:r>
            <a:rPr lang="zh-CN" altLang="en-US" dirty="0"/>
            <a:t>数学原理</a:t>
          </a:r>
        </a:p>
      </dgm:t>
    </dgm:pt>
    <dgm:pt modelId="{3DC08010-6DEE-4234-B6BB-E55A355C3CB0}" type="parTrans" cxnId="{01FBBD52-1A64-442C-972B-6C75C79F232B}">
      <dgm:prSet/>
      <dgm:spPr/>
      <dgm:t>
        <a:bodyPr/>
        <a:lstStyle/>
        <a:p>
          <a:endParaRPr lang="zh-CN" altLang="en-US"/>
        </a:p>
      </dgm:t>
    </dgm:pt>
    <dgm:pt modelId="{6AAD4F9E-0F58-4796-AED4-352B6BAD3490}" type="sibTrans" cxnId="{01FBBD52-1A64-442C-972B-6C75C79F232B}">
      <dgm:prSet/>
      <dgm:spPr/>
      <dgm:t>
        <a:bodyPr/>
        <a:lstStyle/>
        <a:p>
          <a:endParaRPr lang="zh-CN" altLang="en-US"/>
        </a:p>
      </dgm:t>
    </dgm:pt>
    <dgm:pt modelId="{CAA82325-E8C6-419A-9396-F7B9256DEAB6}" type="pres">
      <dgm:prSet presAssocID="{BD0EF564-7076-4496-A153-21097EA3AE52}" presName="Name0" presStyleCnt="0">
        <dgm:presLayoutVars>
          <dgm:dir/>
          <dgm:resizeHandles val="exact"/>
        </dgm:presLayoutVars>
      </dgm:prSet>
      <dgm:spPr/>
    </dgm:pt>
    <dgm:pt modelId="{DC363170-6E4F-4210-B5F3-8C82A49E7B1D}" type="pres">
      <dgm:prSet presAssocID="{473499CE-E917-4F4C-A6C7-E768C4CF44FE}" presName="node" presStyleLbl="node1" presStyleIdx="0" presStyleCnt="4">
        <dgm:presLayoutVars>
          <dgm:bulletEnabled val="1"/>
        </dgm:presLayoutVars>
      </dgm:prSet>
      <dgm:spPr/>
    </dgm:pt>
    <dgm:pt modelId="{68AFAE6D-302B-46A5-A7F9-1478E0A4B851}" type="pres">
      <dgm:prSet presAssocID="{76D0917E-22CE-48EE-9249-4C53B48A267B}" presName="sibTrans" presStyleLbl="sibTrans2D1" presStyleIdx="0" presStyleCnt="3"/>
      <dgm:spPr/>
    </dgm:pt>
    <dgm:pt modelId="{45B1121E-A26E-4668-BBD4-966E7E457242}" type="pres">
      <dgm:prSet presAssocID="{76D0917E-22CE-48EE-9249-4C53B48A267B}" presName="connectorText" presStyleLbl="sibTrans2D1" presStyleIdx="0" presStyleCnt="3"/>
      <dgm:spPr/>
    </dgm:pt>
    <dgm:pt modelId="{E65614B9-AC3D-4A0F-91D9-C7CC8F642323}" type="pres">
      <dgm:prSet presAssocID="{13F01772-4C0A-4CF6-873C-BE08EED58296}" presName="node" presStyleLbl="node1" presStyleIdx="1" presStyleCnt="4">
        <dgm:presLayoutVars>
          <dgm:bulletEnabled val="1"/>
        </dgm:presLayoutVars>
      </dgm:prSet>
      <dgm:spPr/>
    </dgm:pt>
    <dgm:pt modelId="{0F098CE7-858E-4BFD-8259-DB5B633550EE}" type="pres">
      <dgm:prSet presAssocID="{8B0DFF72-F8E7-4CAA-AB67-02617C08C5A5}" presName="sibTrans" presStyleLbl="sibTrans2D1" presStyleIdx="1" presStyleCnt="3"/>
      <dgm:spPr/>
    </dgm:pt>
    <dgm:pt modelId="{996CC26F-E6A4-4315-AE8D-8D6B462E3C74}" type="pres">
      <dgm:prSet presAssocID="{8B0DFF72-F8E7-4CAA-AB67-02617C08C5A5}" presName="connectorText" presStyleLbl="sibTrans2D1" presStyleIdx="1" presStyleCnt="3"/>
      <dgm:spPr/>
    </dgm:pt>
    <dgm:pt modelId="{968E1101-4D58-4705-AA2E-250CFE6B589C}" type="pres">
      <dgm:prSet presAssocID="{E1EB4660-A658-46A1-B24D-40CA518B531E}" presName="node" presStyleLbl="node1" presStyleIdx="2" presStyleCnt="4">
        <dgm:presLayoutVars>
          <dgm:bulletEnabled val="1"/>
        </dgm:presLayoutVars>
      </dgm:prSet>
      <dgm:spPr/>
    </dgm:pt>
    <dgm:pt modelId="{CB277661-CAAE-4985-A4BB-10DE3E6EF419}" type="pres">
      <dgm:prSet presAssocID="{23DCB1E7-578A-4178-B95C-FC1585C2DC40}" presName="sibTrans" presStyleLbl="sibTrans2D1" presStyleIdx="2" presStyleCnt="3"/>
      <dgm:spPr/>
    </dgm:pt>
    <dgm:pt modelId="{859D6FBF-C4FA-4FA9-B9AA-CE9EEF5BFAD2}" type="pres">
      <dgm:prSet presAssocID="{23DCB1E7-578A-4178-B95C-FC1585C2DC40}" presName="connectorText" presStyleLbl="sibTrans2D1" presStyleIdx="2" presStyleCnt="3"/>
      <dgm:spPr/>
    </dgm:pt>
    <dgm:pt modelId="{A141BCAF-927F-46E2-98C7-534B9184DA47}" type="pres">
      <dgm:prSet presAssocID="{94639BC7-AD7C-4819-8495-CF0A800526A7}" presName="node" presStyleLbl="node1" presStyleIdx="3" presStyleCnt="4">
        <dgm:presLayoutVars>
          <dgm:bulletEnabled val="1"/>
        </dgm:presLayoutVars>
      </dgm:prSet>
      <dgm:spPr/>
    </dgm:pt>
  </dgm:ptLst>
  <dgm:cxnLst>
    <dgm:cxn modelId="{1EF60B01-DF54-4767-BC6E-AFC1022BF513}" type="presOf" srcId="{13F01772-4C0A-4CF6-873C-BE08EED58296}" destId="{E65614B9-AC3D-4A0F-91D9-C7CC8F642323}" srcOrd="0" destOrd="0" presId="urn:microsoft.com/office/officeart/2005/8/layout/process1"/>
    <dgm:cxn modelId="{1DB2220C-3545-4ED4-BEA6-728E6D974CFD}" type="presOf" srcId="{76D0917E-22CE-48EE-9249-4C53B48A267B}" destId="{45B1121E-A26E-4668-BBD4-966E7E457242}" srcOrd="1" destOrd="0" presId="urn:microsoft.com/office/officeart/2005/8/layout/process1"/>
    <dgm:cxn modelId="{1FCAD341-C034-4949-82D8-E3F1304439D4}" type="presOf" srcId="{23DCB1E7-578A-4178-B95C-FC1585C2DC40}" destId="{859D6FBF-C4FA-4FA9-B9AA-CE9EEF5BFAD2}" srcOrd="1" destOrd="0" presId="urn:microsoft.com/office/officeart/2005/8/layout/process1"/>
    <dgm:cxn modelId="{FA654E63-EA97-4A9E-BAB5-A53683B1C152}" type="presOf" srcId="{76D0917E-22CE-48EE-9249-4C53B48A267B}" destId="{68AFAE6D-302B-46A5-A7F9-1478E0A4B851}" srcOrd="0" destOrd="0" presId="urn:microsoft.com/office/officeart/2005/8/layout/process1"/>
    <dgm:cxn modelId="{7BF6D96A-6F78-4410-A91A-7E8C1D11A26E}" srcId="{BD0EF564-7076-4496-A153-21097EA3AE52}" destId="{E1EB4660-A658-46A1-B24D-40CA518B531E}" srcOrd="2" destOrd="0" parTransId="{3804DA19-F3E6-484A-B612-943F1757E093}" sibTransId="{23DCB1E7-578A-4178-B95C-FC1585C2DC40}"/>
    <dgm:cxn modelId="{ACB9EE4A-272E-472B-B4CF-D8A588742945}" type="presOf" srcId="{E1EB4660-A658-46A1-B24D-40CA518B531E}" destId="{968E1101-4D58-4705-AA2E-250CFE6B589C}" srcOrd="0" destOrd="0" presId="urn:microsoft.com/office/officeart/2005/8/layout/process1"/>
    <dgm:cxn modelId="{D398764B-B9E0-4ACC-9867-A6FB89C4B188}" type="presOf" srcId="{23DCB1E7-578A-4178-B95C-FC1585C2DC40}" destId="{CB277661-CAAE-4985-A4BB-10DE3E6EF419}" srcOrd="0" destOrd="0" presId="urn:microsoft.com/office/officeart/2005/8/layout/process1"/>
    <dgm:cxn modelId="{01FBBD52-1A64-442C-972B-6C75C79F232B}" srcId="{BD0EF564-7076-4496-A153-21097EA3AE52}" destId="{94639BC7-AD7C-4819-8495-CF0A800526A7}" srcOrd="3" destOrd="0" parTransId="{3DC08010-6DEE-4234-B6BB-E55A355C3CB0}" sibTransId="{6AAD4F9E-0F58-4796-AED4-352B6BAD3490}"/>
    <dgm:cxn modelId="{0AC06473-665C-41BC-8CEA-44B735A556C7}" type="presOf" srcId="{8B0DFF72-F8E7-4CAA-AB67-02617C08C5A5}" destId="{996CC26F-E6A4-4315-AE8D-8D6B462E3C74}" srcOrd="1" destOrd="0" presId="urn:microsoft.com/office/officeart/2005/8/layout/process1"/>
    <dgm:cxn modelId="{1DA62981-835C-4725-B798-9787576E6D45}" type="presOf" srcId="{BD0EF564-7076-4496-A153-21097EA3AE52}" destId="{CAA82325-E8C6-419A-9396-F7B9256DEAB6}" srcOrd="0" destOrd="0" presId="urn:microsoft.com/office/officeart/2005/8/layout/process1"/>
    <dgm:cxn modelId="{D9914B88-5AB4-4A10-9B96-7D603316A419}" srcId="{BD0EF564-7076-4496-A153-21097EA3AE52}" destId="{473499CE-E917-4F4C-A6C7-E768C4CF44FE}" srcOrd="0" destOrd="0" parTransId="{54753957-977F-4EF4-B2CF-7A2CD9A7B027}" sibTransId="{76D0917E-22CE-48EE-9249-4C53B48A267B}"/>
    <dgm:cxn modelId="{01A76495-C056-42B3-9C71-BC24511F700C}" type="presOf" srcId="{94639BC7-AD7C-4819-8495-CF0A800526A7}" destId="{A141BCAF-927F-46E2-98C7-534B9184DA47}" srcOrd="0" destOrd="0" presId="urn:microsoft.com/office/officeart/2005/8/layout/process1"/>
    <dgm:cxn modelId="{3533C5B4-3381-4064-8A77-8111D47179CC}" type="presOf" srcId="{8B0DFF72-F8E7-4CAA-AB67-02617C08C5A5}" destId="{0F098CE7-858E-4BFD-8259-DB5B633550EE}" srcOrd="0" destOrd="0" presId="urn:microsoft.com/office/officeart/2005/8/layout/process1"/>
    <dgm:cxn modelId="{FAE8B2BF-8854-4472-965E-F0DC458A2E48}" type="presOf" srcId="{473499CE-E917-4F4C-A6C7-E768C4CF44FE}" destId="{DC363170-6E4F-4210-B5F3-8C82A49E7B1D}" srcOrd="0" destOrd="0" presId="urn:microsoft.com/office/officeart/2005/8/layout/process1"/>
    <dgm:cxn modelId="{80A7C6EE-894C-495A-B55B-E350A0449621}" srcId="{BD0EF564-7076-4496-A153-21097EA3AE52}" destId="{13F01772-4C0A-4CF6-873C-BE08EED58296}" srcOrd="1" destOrd="0" parTransId="{AE3C5137-2357-4C48-AED7-5A1514064997}" sibTransId="{8B0DFF72-F8E7-4CAA-AB67-02617C08C5A5}"/>
    <dgm:cxn modelId="{EC3B6679-EDE4-4E03-AD0F-4719432969D9}" type="presParOf" srcId="{CAA82325-E8C6-419A-9396-F7B9256DEAB6}" destId="{DC363170-6E4F-4210-B5F3-8C82A49E7B1D}" srcOrd="0" destOrd="0" presId="urn:microsoft.com/office/officeart/2005/8/layout/process1"/>
    <dgm:cxn modelId="{0E352AB0-B47C-4FA9-BD0E-7344F31CD5C1}" type="presParOf" srcId="{CAA82325-E8C6-419A-9396-F7B9256DEAB6}" destId="{68AFAE6D-302B-46A5-A7F9-1478E0A4B851}" srcOrd="1" destOrd="0" presId="urn:microsoft.com/office/officeart/2005/8/layout/process1"/>
    <dgm:cxn modelId="{3F074F9F-296E-46C3-86AB-7DA20ADCE535}" type="presParOf" srcId="{68AFAE6D-302B-46A5-A7F9-1478E0A4B851}" destId="{45B1121E-A26E-4668-BBD4-966E7E457242}" srcOrd="0" destOrd="0" presId="urn:microsoft.com/office/officeart/2005/8/layout/process1"/>
    <dgm:cxn modelId="{54AFEFC9-B0FD-47D9-9E0C-DA54AFC979B8}" type="presParOf" srcId="{CAA82325-E8C6-419A-9396-F7B9256DEAB6}" destId="{E65614B9-AC3D-4A0F-91D9-C7CC8F642323}" srcOrd="2" destOrd="0" presId="urn:microsoft.com/office/officeart/2005/8/layout/process1"/>
    <dgm:cxn modelId="{22A9F754-6EC0-4666-96E5-41B8B5599146}" type="presParOf" srcId="{CAA82325-E8C6-419A-9396-F7B9256DEAB6}" destId="{0F098CE7-858E-4BFD-8259-DB5B633550EE}" srcOrd="3" destOrd="0" presId="urn:microsoft.com/office/officeart/2005/8/layout/process1"/>
    <dgm:cxn modelId="{47DD7D22-5421-4A6B-91F5-40467E51DEF1}" type="presParOf" srcId="{0F098CE7-858E-4BFD-8259-DB5B633550EE}" destId="{996CC26F-E6A4-4315-AE8D-8D6B462E3C74}" srcOrd="0" destOrd="0" presId="urn:microsoft.com/office/officeart/2005/8/layout/process1"/>
    <dgm:cxn modelId="{9FB8C824-14A8-43CB-9C4F-0ABB9FEAA664}" type="presParOf" srcId="{CAA82325-E8C6-419A-9396-F7B9256DEAB6}" destId="{968E1101-4D58-4705-AA2E-250CFE6B589C}" srcOrd="4" destOrd="0" presId="urn:microsoft.com/office/officeart/2005/8/layout/process1"/>
    <dgm:cxn modelId="{3C27BBB4-D53A-4E8A-B9FA-74DCA979A412}" type="presParOf" srcId="{CAA82325-E8C6-419A-9396-F7B9256DEAB6}" destId="{CB277661-CAAE-4985-A4BB-10DE3E6EF419}" srcOrd="5" destOrd="0" presId="urn:microsoft.com/office/officeart/2005/8/layout/process1"/>
    <dgm:cxn modelId="{9FC23EF9-E8A5-485C-AC73-C6EDB6BC4E2E}" type="presParOf" srcId="{CB277661-CAAE-4985-A4BB-10DE3E6EF419}" destId="{859D6FBF-C4FA-4FA9-B9AA-CE9EEF5BFAD2}" srcOrd="0" destOrd="0" presId="urn:microsoft.com/office/officeart/2005/8/layout/process1"/>
    <dgm:cxn modelId="{83A65FAC-8DD1-4B8D-9BE1-FD7B66BDFFC0}" type="presParOf" srcId="{CAA82325-E8C6-419A-9396-F7B9256DEAB6}" destId="{A141BCAF-927F-46E2-98C7-534B9184DA47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A794426-5726-4678-B644-EC4BE37D2AA4}" type="doc">
      <dgm:prSet loTypeId="urn:microsoft.com/office/officeart/2008/layout/AlternatingHexagon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F4BC5BD-F24F-4C25-BFD5-8274AED72200}">
      <dgm:prSet phldrT="[文本]" custT="1"/>
      <dgm:spPr/>
      <dgm:t>
        <a:bodyPr/>
        <a:lstStyle/>
        <a:p>
          <a:r>
            <a:rPr lang="zh-CN" altLang="en-US" sz="2500" dirty="0"/>
            <a:t>自然语言处理</a:t>
          </a:r>
        </a:p>
      </dgm:t>
    </dgm:pt>
    <dgm:pt modelId="{C527CEDE-BD29-4EB2-808D-B177F17615DB}" type="parTrans" cxnId="{17308A83-8AC7-4644-8C3B-EA35F4B45BDA}">
      <dgm:prSet/>
      <dgm:spPr/>
      <dgm:t>
        <a:bodyPr/>
        <a:lstStyle/>
        <a:p>
          <a:endParaRPr lang="zh-CN" altLang="en-US"/>
        </a:p>
      </dgm:t>
    </dgm:pt>
    <dgm:pt modelId="{906007F0-2E0C-441E-A7E3-9C1865EAE75D}" type="sibTrans" cxnId="{17308A83-8AC7-4644-8C3B-EA35F4B45BDA}">
      <dgm:prSet/>
      <dgm:spPr/>
      <dgm:t>
        <a:bodyPr/>
        <a:lstStyle/>
        <a:p>
          <a:r>
            <a:rPr lang="zh-CN" altLang="en-US" dirty="0"/>
            <a:t>计算机视觉</a:t>
          </a:r>
        </a:p>
      </dgm:t>
    </dgm:pt>
    <dgm:pt modelId="{9AA273B6-C8FA-46E4-890D-5AF9AE306989}">
      <dgm:prSet phldrT="[文本]" custT="1"/>
      <dgm:spPr/>
      <dgm:t>
        <a:bodyPr/>
        <a:lstStyle/>
        <a:p>
          <a:endParaRPr lang="zh-CN" altLang="en-US" sz="3100" kern="1200" dirty="0">
            <a:solidFill>
              <a:prstClr val="white"/>
            </a:solidFill>
            <a:latin typeface="Calibri"/>
            <a:ea typeface="宋体" panose="02010600030101010101" pitchFamily="2" charset="-122"/>
            <a:cs typeface="+mn-cs"/>
          </a:endParaRPr>
        </a:p>
      </dgm:t>
    </dgm:pt>
    <dgm:pt modelId="{86C2994F-56F7-4AB4-B5B1-0053CA37E796}" type="parTrans" cxnId="{8B4ED7D8-17F7-4E37-A8B2-B5ECB7DDE2EF}">
      <dgm:prSet/>
      <dgm:spPr/>
      <dgm:t>
        <a:bodyPr/>
        <a:lstStyle/>
        <a:p>
          <a:endParaRPr lang="zh-CN" altLang="en-US"/>
        </a:p>
      </dgm:t>
    </dgm:pt>
    <dgm:pt modelId="{3190A7E4-4D6B-451C-913E-5445AEC701D6}" type="sibTrans" cxnId="{8B4ED7D8-17F7-4E37-A8B2-B5ECB7DDE2EF}">
      <dgm:prSet/>
      <dgm:spPr/>
      <dgm:t>
        <a:bodyPr/>
        <a:lstStyle/>
        <a:p>
          <a:r>
            <a:rPr lang="zh-CN" altLang="en-US" dirty="0"/>
            <a:t>脑电信号识别</a:t>
          </a:r>
        </a:p>
      </dgm:t>
    </dgm:pt>
    <dgm:pt modelId="{16750091-23CA-48D1-A123-8ABDE459271B}">
      <dgm:prSet phldrT="[文本]"/>
      <dgm:spPr/>
      <dgm:t>
        <a:bodyPr/>
        <a:lstStyle/>
        <a:p>
          <a:r>
            <a:rPr lang="zh-CN" altLang="en-US" dirty="0"/>
            <a:t>数据挖掘</a:t>
          </a:r>
        </a:p>
      </dgm:t>
    </dgm:pt>
    <dgm:pt modelId="{484D3FD5-8FDD-4758-A54B-1BF860B6FC50}" type="parTrans" cxnId="{434BB313-6909-4439-9BF5-7B7F38A983C1}">
      <dgm:prSet/>
      <dgm:spPr/>
      <dgm:t>
        <a:bodyPr/>
        <a:lstStyle/>
        <a:p>
          <a:endParaRPr lang="zh-CN" altLang="en-US"/>
        </a:p>
      </dgm:t>
    </dgm:pt>
    <dgm:pt modelId="{A2C1CCB0-0366-478C-ADC0-08971F5748F7}" type="sibTrans" cxnId="{434BB313-6909-4439-9BF5-7B7F38A983C1}">
      <dgm:prSet/>
      <dgm:spPr/>
      <dgm:t>
        <a:bodyPr/>
        <a:lstStyle/>
        <a:p>
          <a:r>
            <a:rPr lang="zh-CN" altLang="en-US" dirty="0"/>
            <a:t>强化学习</a:t>
          </a:r>
        </a:p>
      </dgm:t>
    </dgm:pt>
    <dgm:pt modelId="{D7114A0E-1A1A-44C2-8D91-AB193A6C99A2}" type="pres">
      <dgm:prSet presAssocID="{0A794426-5726-4678-B644-EC4BE37D2AA4}" presName="Name0" presStyleCnt="0">
        <dgm:presLayoutVars>
          <dgm:chMax/>
          <dgm:chPref/>
          <dgm:dir/>
          <dgm:animLvl val="lvl"/>
        </dgm:presLayoutVars>
      </dgm:prSet>
      <dgm:spPr/>
    </dgm:pt>
    <dgm:pt modelId="{2FC73043-8819-4563-8DD6-68747539D026}" type="pres">
      <dgm:prSet presAssocID="{3F4BC5BD-F24F-4C25-BFD5-8274AED72200}" presName="composite" presStyleCnt="0"/>
      <dgm:spPr/>
    </dgm:pt>
    <dgm:pt modelId="{9E89C00A-F604-49F3-82E6-F8DD5AFBAAD1}" type="pres">
      <dgm:prSet presAssocID="{3F4BC5BD-F24F-4C25-BFD5-8274AED72200}" presName="Parent1" presStyleLbl="node1" presStyleIdx="0" presStyleCnt="6">
        <dgm:presLayoutVars>
          <dgm:chMax val="1"/>
          <dgm:chPref val="1"/>
          <dgm:bulletEnabled val="1"/>
        </dgm:presLayoutVars>
      </dgm:prSet>
      <dgm:spPr/>
    </dgm:pt>
    <dgm:pt modelId="{B65C2DCA-887D-44EC-9315-6A27BF64F6D5}" type="pres">
      <dgm:prSet presAssocID="{3F4BC5BD-F24F-4C25-BFD5-8274AED72200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1F82AB80-365C-4FBC-9964-AC90330DF59D}" type="pres">
      <dgm:prSet presAssocID="{3F4BC5BD-F24F-4C25-BFD5-8274AED72200}" presName="BalanceSpacing" presStyleCnt="0"/>
      <dgm:spPr/>
    </dgm:pt>
    <dgm:pt modelId="{891A4C04-EBD1-4E96-AE36-FDDC60A06D54}" type="pres">
      <dgm:prSet presAssocID="{3F4BC5BD-F24F-4C25-BFD5-8274AED72200}" presName="BalanceSpacing1" presStyleCnt="0"/>
      <dgm:spPr/>
    </dgm:pt>
    <dgm:pt modelId="{33BF984E-0286-4710-B383-5AF805D5D61C}" type="pres">
      <dgm:prSet presAssocID="{906007F0-2E0C-441E-A7E3-9C1865EAE75D}" presName="Accent1Text" presStyleLbl="node1" presStyleIdx="1" presStyleCnt="6"/>
      <dgm:spPr/>
    </dgm:pt>
    <dgm:pt modelId="{3945E7C6-6047-41EC-AB34-77B88E468B0D}" type="pres">
      <dgm:prSet presAssocID="{906007F0-2E0C-441E-A7E3-9C1865EAE75D}" presName="spaceBetweenRectangles" presStyleCnt="0"/>
      <dgm:spPr/>
    </dgm:pt>
    <dgm:pt modelId="{CD40773D-4743-4014-9F51-956C1952DCDC}" type="pres">
      <dgm:prSet presAssocID="{9AA273B6-C8FA-46E4-890D-5AF9AE306989}" presName="composite" presStyleCnt="0"/>
      <dgm:spPr/>
    </dgm:pt>
    <dgm:pt modelId="{8E5EEBC6-7E37-4BB0-84A1-5661561FE650}" type="pres">
      <dgm:prSet presAssocID="{9AA273B6-C8FA-46E4-890D-5AF9AE306989}" presName="Parent1" presStyleLbl="node1" presStyleIdx="2" presStyleCnt="6" custLinFactX="-7607" custLinFactNeighborX="-100000" custLinFactNeighborY="-540">
        <dgm:presLayoutVars>
          <dgm:chMax val="1"/>
          <dgm:chPref val="1"/>
          <dgm:bulletEnabled val="1"/>
        </dgm:presLayoutVars>
      </dgm:prSet>
      <dgm:spPr/>
    </dgm:pt>
    <dgm:pt modelId="{5B17BE46-089C-4972-A26A-4905E9EB133E}" type="pres">
      <dgm:prSet presAssocID="{9AA273B6-C8FA-46E4-890D-5AF9AE306989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7F22C0DF-9BCD-4DDA-AF90-1677B3C3DA84}" type="pres">
      <dgm:prSet presAssocID="{9AA273B6-C8FA-46E4-890D-5AF9AE306989}" presName="BalanceSpacing" presStyleCnt="0"/>
      <dgm:spPr/>
    </dgm:pt>
    <dgm:pt modelId="{D8663E11-BC1B-4183-B43B-DBAA6030A358}" type="pres">
      <dgm:prSet presAssocID="{9AA273B6-C8FA-46E4-890D-5AF9AE306989}" presName="BalanceSpacing1" presStyleCnt="0"/>
      <dgm:spPr/>
    </dgm:pt>
    <dgm:pt modelId="{37440E16-50C7-4CFE-8B5B-EE03A3D118D9}" type="pres">
      <dgm:prSet presAssocID="{3190A7E4-4D6B-451C-913E-5445AEC701D6}" presName="Accent1Text" presStyleLbl="node1" presStyleIdx="3" presStyleCnt="6"/>
      <dgm:spPr/>
    </dgm:pt>
    <dgm:pt modelId="{C38BC9F0-70F0-4060-8822-1FCD893C7021}" type="pres">
      <dgm:prSet presAssocID="{3190A7E4-4D6B-451C-913E-5445AEC701D6}" presName="spaceBetweenRectangles" presStyleCnt="0"/>
      <dgm:spPr/>
    </dgm:pt>
    <dgm:pt modelId="{D3164DEA-B9D6-4498-B40D-7AE454184D58}" type="pres">
      <dgm:prSet presAssocID="{16750091-23CA-48D1-A123-8ABDE459271B}" presName="composite" presStyleCnt="0"/>
      <dgm:spPr/>
    </dgm:pt>
    <dgm:pt modelId="{303D137B-9CD6-402E-B2FD-83DBF43C55E7}" type="pres">
      <dgm:prSet presAssocID="{16750091-23CA-48D1-A123-8ABDE459271B}" presName="Parent1" presStyleLbl="node1" presStyleIdx="4" presStyleCnt="6">
        <dgm:presLayoutVars>
          <dgm:chMax val="1"/>
          <dgm:chPref val="1"/>
          <dgm:bulletEnabled val="1"/>
        </dgm:presLayoutVars>
      </dgm:prSet>
      <dgm:spPr/>
    </dgm:pt>
    <dgm:pt modelId="{4A06D7EC-159C-4227-ACCA-CD1EAC1B5869}" type="pres">
      <dgm:prSet presAssocID="{16750091-23CA-48D1-A123-8ABDE459271B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0FDC7B90-57C9-47F3-A8FC-56B63B1CFC52}" type="pres">
      <dgm:prSet presAssocID="{16750091-23CA-48D1-A123-8ABDE459271B}" presName="BalanceSpacing" presStyleCnt="0"/>
      <dgm:spPr/>
    </dgm:pt>
    <dgm:pt modelId="{0C86FC87-A969-4D65-A7EA-3655EB3FE03F}" type="pres">
      <dgm:prSet presAssocID="{16750091-23CA-48D1-A123-8ABDE459271B}" presName="BalanceSpacing1" presStyleCnt="0"/>
      <dgm:spPr/>
    </dgm:pt>
    <dgm:pt modelId="{CD57D5C3-CEAC-4BB0-A4B7-BCFA58F70E86}" type="pres">
      <dgm:prSet presAssocID="{A2C1CCB0-0366-478C-ADC0-08971F5748F7}" presName="Accent1Text" presStyleLbl="node1" presStyleIdx="5" presStyleCnt="6"/>
      <dgm:spPr/>
    </dgm:pt>
  </dgm:ptLst>
  <dgm:cxnLst>
    <dgm:cxn modelId="{434BB313-6909-4439-9BF5-7B7F38A983C1}" srcId="{0A794426-5726-4678-B644-EC4BE37D2AA4}" destId="{16750091-23CA-48D1-A123-8ABDE459271B}" srcOrd="2" destOrd="0" parTransId="{484D3FD5-8FDD-4758-A54B-1BF860B6FC50}" sibTransId="{A2C1CCB0-0366-478C-ADC0-08971F5748F7}"/>
    <dgm:cxn modelId="{34A2824F-4F49-4421-B6A4-46680D91368D}" type="presOf" srcId="{A2C1CCB0-0366-478C-ADC0-08971F5748F7}" destId="{CD57D5C3-CEAC-4BB0-A4B7-BCFA58F70E86}" srcOrd="0" destOrd="0" presId="urn:microsoft.com/office/officeart/2008/layout/AlternatingHexagons"/>
    <dgm:cxn modelId="{0CAE2A73-3315-4AEA-BAB7-E09A4E6E900C}" type="presOf" srcId="{3190A7E4-4D6B-451C-913E-5445AEC701D6}" destId="{37440E16-50C7-4CFE-8B5B-EE03A3D118D9}" srcOrd="0" destOrd="0" presId="urn:microsoft.com/office/officeart/2008/layout/AlternatingHexagons"/>
    <dgm:cxn modelId="{81D9267F-A8AB-4F2F-88E3-F448EA7221A9}" type="presOf" srcId="{0A794426-5726-4678-B644-EC4BE37D2AA4}" destId="{D7114A0E-1A1A-44C2-8D91-AB193A6C99A2}" srcOrd="0" destOrd="0" presId="urn:microsoft.com/office/officeart/2008/layout/AlternatingHexagons"/>
    <dgm:cxn modelId="{17308A83-8AC7-4644-8C3B-EA35F4B45BDA}" srcId="{0A794426-5726-4678-B644-EC4BE37D2AA4}" destId="{3F4BC5BD-F24F-4C25-BFD5-8274AED72200}" srcOrd="0" destOrd="0" parTransId="{C527CEDE-BD29-4EB2-808D-B177F17615DB}" sibTransId="{906007F0-2E0C-441E-A7E3-9C1865EAE75D}"/>
    <dgm:cxn modelId="{E4482888-6495-4651-BE33-685D2C4CDDC8}" type="presOf" srcId="{9AA273B6-C8FA-46E4-890D-5AF9AE306989}" destId="{8E5EEBC6-7E37-4BB0-84A1-5661561FE650}" srcOrd="0" destOrd="0" presId="urn:microsoft.com/office/officeart/2008/layout/AlternatingHexagons"/>
    <dgm:cxn modelId="{E2E539A9-976A-4F5D-868A-38B2D3D3D7DB}" type="presOf" srcId="{16750091-23CA-48D1-A123-8ABDE459271B}" destId="{303D137B-9CD6-402E-B2FD-83DBF43C55E7}" srcOrd="0" destOrd="0" presId="urn:microsoft.com/office/officeart/2008/layout/AlternatingHexagons"/>
    <dgm:cxn modelId="{8B4ED7D8-17F7-4E37-A8B2-B5ECB7DDE2EF}" srcId="{0A794426-5726-4678-B644-EC4BE37D2AA4}" destId="{9AA273B6-C8FA-46E4-890D-5AF9AE306989}" srcOrd="1" destOrd="0" parTransId="{86C2994F-56F7-4AB4-B5B1-0053CA37E796}" sibTransId="{3190A7E4-4D6B-451C-913E-5445AEC701D6}"/>
    <dgm:cxn modelId="{DD35A2DC-217C-4D5E-86D3-1E7B95ABA5B5}" type="presOf" srcId="{906007F0-2E0C-441E-A7E3-9C1865EAE75D}" destId="{33BF984E-0286-4710-B383-5AF805D5D61C}" srcOrd="0" destOrd="0" presId="urn:microsoft.com/office/officeart/2008/layout/AlternatingHexagons"/>
    <dgm:cxn modelId="{75100CE7-0E33-4D1F-8EC9-CA1DA5AE918F}" type="presOf" srcId="{3F4BC5BD-F24F-4C25-BFD5-8274AED72200}" destId="{9E89C00A-F604-49F3-82E6-F8DD5AFBAAD1}" srcOrd="0" destOrd="0" presId="urn:microsoft.com/office/officeart/2008/layout/AlternatingHexagons"/>
    <dgm:cxn modelId="{C7A45363-F84C-4011-923A-25D264B0F00A}" type="presParOf" srcId="{D7114A0E-1A1A-44C2-8D91-AB193A6C99A2}" destId="{2FC73043-8819-4563-8DD6-68747539D026}" srcOrd="0" destOrd="0" presId="urn:microsoft.com/office/officeart/2008/layout/AlternatingHexagons"/>
    <dgm:cxn modelId="{4F1214FA-45F0-4983-99F9-9AB46DDFD1DB}" type="presParOf" srcId="{2FC73043-8819-4563-8DD6-68747539D026}" destId="{9E89C00A-F604-49F3-82E6-F8DD5AFBAAD1}" srcOrd="0" destOrd="0" presId="urn:microsoft.com/office/officeart/2008/layout/AlternatingHexagons"/>
    <dgm:cxn modelId="{F7E716C7-4E28-4575-9E0E-0ABA1E20DF56}" type="presParOf" srcId="{2FC73043-8819-4563-8DD6-68747539D026}" destId="{B65C2DCA-887D-44EC-9315-6A27BF64F6D5}" srcOrd="1" destOrd="0" presId="urn:microsoft.com/office/officeart/2008/layout/AlternatingHexagons"/>
    <dgm:cxn modelId="{C9FB4841-389F-45DE-8BD7-4A3997E88503}" type="presParOf" srcId="{2FC73043-8819-4563-8DD6-68747539D026}" destId="{1F82AB80-365C-4FBC-9964-AC90330DF59D}" srcOrd="2" destOrd="0" presId="urn:microsoft.com/office/officeart/2008/layout/AlternatingHexagons"/>
    <dgm:cxn modelId="{CC0CBE08-673E-41C1-A96A-45BB66A9D65F}" type="presParOf" srcId="{2FC73043-8819-4563-8DD6-68747539D026}" destId="{891A4C04-EBD1-4E96-AE36-FDDC60A06D54}" srcOrd="3" destOrd="0" presId="urn:microsoft.com/office/officeart/2008/layout/AlternatingHexagons"/>
    <dgm:cxn modelId="{74F62A77-083C-4137-A565-C690E02CABCF}" type="presParOf" srcId="{2FC73043-8819-4563-8DD6-68747539D026}" destId="{33BF984E-0286-4710-B383-5AF805D5D61C}" srcOrd="4" destOrd="0" presId="urn:microsoft.com/office/officeart/2008/layout/AlternatingHexagons"/>
    <dgm:cxn modelId="{7D6798D1-8888-4E13-AD61-6922AB0BB34A}" type="presParOf" srcId="{D7114A0E-1A1A-44C2-8D91-AB193A6C99A2}" destId="{3945E7C6-6047-41EC-AB34-77B88E468B0D}" srcOrd="1" destOrd="0" presId="urn:microsoft.com/office/officeart/2008/layout/AlternatingHexagons"/>
    <dgm:cxn modelId="{F35CA18E-ED89-44A5-A041-16DF57B0038C}" type="presParOf" srcId="{D7114A0E-1A1A-44C2-8D91-AB193A6C99A2}" destId="{CD40773D-4743-4014-9F51-956C1952DCDC}" srcOrd="2" destOrd="0" presId="urn:microsoft.com/office/officeart/2008/layout/AlternatingHexagons"/>
    <dgm:cxn modelId="{79AF9A43-C3F7-4FD6-8ED4-C061FFA253BB}" type="presParOf" srcId="{CD40773D-4743-4014-9F51-956C1952DCDC}" destId="{8E5EEBC6-7E37-4BB0-84A1-5661561FE650}" srcOrd="0" destOrd="0" presId="urn:microsoft.com/office/officeart/2008/layout/AlternatingHexagons"/>
    <dgm:cxn modelId="{0672C7CB-7383-473A-BC56-C2E0DE043AD6}" type="presParOf" srcId="{CD40773D-4743-4014-9F51-956C1952DCDC}" destId="{5B17BE46-089C-4972-A26A-4905E9EB133E}" srcOrd="1" destOrd="0" presId="urn:microsoft.com/office/officeart/2008/layout/AlternatingHexagons"/>
    <dgm:cxn modelId="{D52F4C69-75E9-493E-A0A2-FD53BDF6DC6A}" type="presParOf" srcId="{CD40773D-4743-4014-9F51-956C1952DCDC}" destId="{7F22C0DF-9BCD-4DDA-AF90-1677B3C3DA84}" srcOrd="2" destOrd="0" presId="urn:microsoft.com/office/officeart/2008/layout/AlternatingHexagons"/>
    <dgm:cxn modelId="{8CB8DE90-8786-4D27-A339-D15F8C7472FC}" type="presParOf" srcId="{CD40773D-4743-4014-9F51-956C1952DCDC}" destId="{D8663E11-BC1B-4183-B43B-DBAA6030A358}" srcOrd="3" destOrd="0" presId="urn:microsoft.com/office/officeart/2008/layout/AlternatingHexagons"/>
    <dgm:cxn modelId="{3847F892-CF4F-4F83-9461-ED3BF10ECF67}" type="presParOf" srcId="{CD40773D-4743-4014-9F51-956C1952DCDC}" destId="{37440E16-50C7-4CFE-8B5B-EE03A3D118D9}" srcOrd="4" destOrd="0" presId="urn:microsoft.com/office/officeart/2008/layout/AlternatingHexagons"/>
    <dgm:cxn modelId="{94BB4D48-FEF0-4C6A-8A30-4E40FE0981AD}" type="presParOf" srcId="{D7114A0E-1A1A-44C2-8D91-AB193A6C99A2}" destId="{C38BC9F0-70F0-4060-8822-1FCD893C7021}" srcOrd="3" destOrd="0" presId="urn:microsoft.com/office/officeart/2008/layout/AlternatingHexagons"/>
    <dgm:cxn modelId="{5D1A7424-BF14-4933-8F1C-2C0D04D156CE}" type="presParOf" srcId="{D7114A0E-1A1A-44C2-8D91-AB193A6C99A2}" destId="{D3164DEA-B9D6-4498-B40D-7AE454184D58}" srcOrd="4" destOrd="0" presId="urn:microsoft.com/office/officeart/2008/layout/AlternatingHexagons"/>
    <dgm:cxn modelId="{AE424F57-D2D6-4AB9-B005-42A6B47A3DCD}" type="presParOf" srcId="{D3164DEA-B9D6-4498-B40D-7AE454184D58}" destId="{303D137B-9CD6-402E-B2FD-83DBF43C55E7}" srcOrd="0" destOrd="0" presId="urn:microsoft.com/office/officeart/2008/layout/AlternatingHexagons"/>
    <dgm:cxn modelId="{53CC36AA-A2C5-4621-B1AD-77CF09635F92}" type="presParOf" srcId="{D3164DEA-B9D6-4498-B40D-7AE454184D58}" destId="{4A06D7EC-159C-4227-ACCA-CD1EAC1B5869}" srcOrd="1" destOrd="0" presId="urn:microsoft.com/office/officeart/2008/layout/AlternatingHexagons"/>
    <dgm:cxn modelId="{6CC2F882-7C96-4082-B1B9-2FB4F4CC6C66}" type="presParOf" srcId="{D3164DEA-B9D6-4498-B40D-7AE454184D58}" destId="{0FDC7B90-57C9-47F3-A8FC-56B63B1CFC52}" srcOrd="2" destOrd="0" presId="urn:microsoft.com/office/officeart/2008/layout/AlternatingHexagons"/>
    <dgm:cxn modelId="{069ABF26-B66D-4D05-AFB1-B0F14ACD78E8}" type="presParOf" srcId="{D3164DEA-B9D6-4498-B40D-7AE454184D58}" destId="{0C86FC87-A969-4D65-A7EA-3655EB3FE03F}" srcOrd="3" destOrd="0" presId="urn:microsoft.com/office/officeart/2008/layout/AlternatingHexagons"/>
    <dgm:cxn modelId="{D2315F87-A0F7-4F80-A21B-94460BAA60B5}" type="presParOf" srcId="{D3164DEA-B9D6-4498-B40D-7AE454184D58}" destId="{CD57D5C3-CEAC-4BB0-A4B7-BCFA58F70E86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363170-6E4F-4210-B5F3-8C82A49E7B1D}">
      <dsp:nvSpPr>
        <dsp:cNvPr id="0" name=""/>
        <dsp:cNvSpPr/>
      </dsp:nvSpPr>
      <dsp:spPr>
        <a:xfrm>
          <a:off x="3354" y="964186"/>
          <a:ext cx="1466565" cy="8799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/>
            <a:t>学个大概</a:t>
          </a:r>
        </a:p>
      </dsp:txBody>
      <dsp:txXfrm>
        <a:off x="29127" y="989959"/>
        <a:ext cx="1415019" cy="828393"/>
      </dsp:txXfrm>
    </dsp:sp>
    <dsp:sp modelId="{68AFAE6D-302B-46A5-A7F9-1478E0A4B851}">
      <dsp:nvSpPr>
        <dsp:cNvPr id="0" name=""/>
        <dsp:cNvSpPr/>
      </dsp:nvSpPr>
      <dsp:spPr>
        <a:xfrm>
          <a:off x="1616576" y="1222301"/>
          <a:ext cx="310911" cy="36370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500" kern="1200"/>
        </a:p>
      </dsp:txBody>
      <dsp:txXfrm>
        <a:off x="1616576" y="1295043"/>
        <a:ext cx="217638" cy="218224"/>
      </dsp:txXfrm>
    </dsp:sp>
    <dsp:sp modelId="{E65614B9-AC3D-4A0F-91D9-C7CC8F642323}">
      <dsp:nvSpPr>
        <dsp:cNvPr id="0" name=""/>
        <dsp:cNvSpPr/>
      </dsp:nvSpPr>
      <dsp:spPr>
        <a:xfrm>
          <a:off x="2056545" y="964186"/>
          <a:ext cx="1466565" cy="8799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/>
            <a:t>看懂代码功能</a:t>
          </a:r>
        </a:p>
      </dsp:txBody>
      <dsp:txXfrm>
        <a:off x="2082318" y="989959"/>
        <a:ext cx="1415019" cy="828393"/>
      </dsp:txXfrm>
    </dsp:sp>
    <dsp:sp modelId="{0F098CE7-858E-4BFD-8259-DB5B633550EE}">
      <dsp:nvSpPr>
        <dsp:cNvPr id="0" name=""/>
        <dsp:cNvSpPr/>
      </dsp:nvSpPr>
      <dsp:spPr>
        <a:xfrm>
          <a:off x="3669767" y="1222301"/>
          <a:ext cx="310911" cy="36370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500" kern="1200"/>
        </a:p>
      </dsp:txBody>
      <dsp:txXfrm>
        <a:off x="3669767" y="1295043"/>
        <a:ext cx="217638" cy="218224"/>
      </dsp:txXfrm>
    </dsp:sp>
    <dsp:sp modelId="{968E1101-4D58-4705-AA2E-250CFE6B589C}">
      <dsp:nvSpPr>
        <dsp:cNvPr id="0" name=""/>
        <dsp:cNvSpPr/>
      </dsp:nvSpPr>
      <dsp:spPr>
        <a:xfrm>
          <a:off x="4109737" y="964186"/>
          <a:ext cx="1466565" cy="8799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/>
            <a:t>自己尝试去写</a:t>
          </a:r>
        </a:p>
      </dsp:txBody>
      <dsp:txXfrm>
        <a:off x="4135510" y="989959"/>
        <a:ext cx="1415019" cy="828393"/>
      </dsp:txXfrm>
    </dsp:sp>
    <dsp:sp modelId="{CB277661-CAAE-4985-A4BB-10DE3E6EF419}">
      <dsp:nvSpPr>
        <dsp:cNvPr id="0" name=""/>
        <dsp:cNvSpPr/>
      </dsp:nvSpPr>
      <dsp:spPr>
        <a:xfrm>
          <a:off x="5722958" y="1222301"/>
          <a:ext cx="310911" cy="36370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500" kern="1200"/>
        </a:p>
      </dsp:txBody>
      <dsp:txXfrm>
        <a:off x="5722958" y="1295043"/>
        <a:ext cx="217638" cy="218224"/>
      </dsp:txXfrm>
    </dsp:sp>
    <dsp:sp modelId="{A141BCAF-927F-46E2-98C7-534B9184DA47}">
      <dsp:nvSpPr>
        <dsp:cNvPr id="0" name=""/>
        <dsp:cNvSpPr/>
      </dsp:nvSpPr>
      <dsp:spPr>
        <a:xfrm>
          <a:off x="6162928" y="964186"/>
          <a:ext cx="1466565" cy="8799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/>
            <a:t>数学原理</a:t>
          </a:r>
        </a:p>
      </dsp:txBody>
      <dsp:txXfrm>
        <a:off x="6188701" y="989959"/>
        <a:ext cx="1415019" cy="82839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89C00A-F604-49F3-82E6-F8DD5AFBAAD1}">
      <dsp:nvSpPr>
        <dsp:cNvPr id="0" name=""/>
        <dsp:cNvSpPr/>
      </dsp:nvSpPr>
      <dsp:spPr>
        <a:xfrm rot="5400000">
          <a:off x="2368832" y="91593"/>
          <a:ext cx="1393199" cy="1212083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500" kern="1200" dirty="0"/>
            <a:t>自然语言处理</a:t>
          </a:r>
        </a:p>
      </dsp:txBody>
      <dsp:txXfrm rot="-5400000">
        <a:off x="2648273" y="218142"/>
        <a:ext cx="834317" cy="958985"/>
      </dsp:txXfrm>
    </dsp:sp>
    <dsp:sp modelId="{B65C2DCA-887D-44EC-9315-6A27BF64F6D5}">
      <dsp:nvSpPr>
        <dsp:cNvPr id="0" name=""/>
        <dsp:cNvSpPr/>
      </dsp:nvSpPr>
      <dsp:spPr>
        <a:xfrm>
          <a:off x="3708253" y="279675"/>
          <a:ext cx="1554810" cy="8359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BF984E-0286-4710-B383-5AF805D5D61C}">
      <dsp:nvSpPr>
        <dsp:cNvPr id="0" name=""/>
        <dsp:cNvSpPr/>
      </dsp:nvSpPr>
      <dsp:spPr>
        <a:xfrm rot="5400000">
          <a:off x="1059782" y="91593"/>
          <a:ext cx="1393199" cy="1212083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100" kern="1200" dirty="0"/>
            <a:t>计算机视觉</a:t>
          </a:r>
        </a:p>
      </dsp:txBody>
      <dsp:txXfrm rot="-5400000">
        <a:off x="1339223" y="218142"/>
        <a:ext cx="834317" cy="958985"/>
      </dsp:txXfrm>
    </dsp:sp>
    <dsp:sp modelId="{8E5EEBC6-7E37-4BB0-84A1-5661561FE650}">
      <dsp:nvSpPr>
        <dsp:cNvPr id="0" name=""/>
        <dsp:cNvSpPr/>
      </dsp:nvSpPr>
      <dsp:spPr>
        <a:xfrm rot="5400000">
          <a:off x="407512" y="1266618"/>
          <a:ext cx="1393199" cy="1212083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3100" kern="1200" dirty="0">
            <a:solidFill>
              <a:prstClr val="white"/>
            </a:solidFill>
            <a:latin typeface="Calibri"/>
            <a:ea typeface="宋体" panose="02010600030101010101" pitchFamily="2" charset="-122"/>
            <a:cs typeface="+mn-cs"/>
          </a:endParaRPr>
        </a:p>
      </dsp:txBody>
      <dsp:txXfrm rot="-5400000">
        <a:off x="686953" y="1393167"/>
        <a:ext cx="834317" cy="958985"/>
      </dsp:txXfrm>
    </dsp:sp>
    <dsp:sp modelId="{5B17BE46-089C-4972-A26A-4905E9EB133E}">
      <dsp:nvSpPr>
        <dsp:cNvPr id="0" name=""/>
        <dsp:cNvSpPr/>
      </dsp:nvSpPr>
      <dsp:spPr>
        <a:xfrm>
          <a:off x="247546" y="1462223"/>
          <a:ext cx="1504655" cy="8359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440E16-50C7-4CFE-8B5B-EE03A3D118D9}">
      <dsp:nvSpPr>
        <dsp:cNvPr id="0" name=""/>
        <dsp:cNvSpPr/>
      </dsp:nvSpPr>
      <dsp:spPr>
        <a:xfrm rot="5400000">
          <a:off x="3020849" y="1274141"/>
          <a:ext cx="1393199" cy="1212083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100" kern="1200" dirty="0"/>
            <a:t>脑电信号识别</a:t>
          </a:r>
        </a:p>
      </dsp:txBody>
      <dsp:txXfrm rot="-5400000">
        <a:off x="3300290" y="1400690"/>
        <a:ext cx="834317" cy="958985"/>
      </dsp:txXfrm>
    </dsp:sp>
    <dsp:sp modelId="{303D137B-9CD6-402E-B2FD-83DBF43C55E7}">
      <dsp:nvSpPr>
        <dsp:cNvPr id="0" name=""/>
        <dsp:cNvSpPr/>
      </dsp:nvSpPr>
      <dsp:spPr>
        <a:xfrm rot="5400000">
          <a:off x="2368832" y="2456688"/>
          <a:ext cx="1393199" cy="1212083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500" kern="1200" dirty="0"/>
            <a:t>数据挖掘</a:t>
          </a:r>
        </a:p>
      </dsp:txBody>
      <dsp:txXfrm rot="-5400000">
        <a:off x="2648273" y="2583237"/>
        <a:ext cx="834317" cy="958985"/>
      </dsp:txXfrm>
    </dsp:sp>
    <dsp:sp modelId="{4A06D7EC-159C-4227-ACCA-CD1EAC1B5869}">
      <dsp:nvSpPr>
        <dsp:cNvPr id="0" name=""/>
        <dsp:cNvSpPr/>
      </dsp:nvSpPr>
      <dsp:spPr>
        <a:xfrm>
          <a:off x="3708253" y="2644770"/>
          <a:ext cx="1554810" cy="8359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57D5C3-CEAC-4BB0-A4B7-BCFA58F70E86}">
      <dsp:nvSpPr>
        <dsp:cNvPr id="0" name=""/>
        <dsp:cNvSpPr/>
      </dsp:nvSpPr>
      <dsp:spPr>
        <a:xfrm rot="5400000">
          <a:off x="1059782" y="2456688"/>
          <a:ext cx="1393199" cy="1212083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kern="1200" dirty="0"/>
            <a:t>强化学习</a:t>
          </a:r>
        </a:p>
      </dsp:txBody>
      <dsp:txXfrm rot="-5400000">
        <a:off x="1339223" y="2583237"/>
        <a:ext cx="834317" cy="9589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72C7C7-88BC-46EF-A085-D97AB3FA7B3E}" type="datetimeFigureOut">
              <a:rPr lang="zh-CN" altLang="en-US" smtClean="0"/>
              <a:t>2021/2/23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89F7FC-093F-4156-BE2A-D78451AEE5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11012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有一次，我对开放实验选课的选课咨询我的老师，老师是视觉方向的，当时是问他我是选一个计算机视觉的课呀，还是</a:t>
            </a:r>
            <a:r>
              <a:rPr lang="en-US" altLang="zh-CN" dirty="0"/>
              <a:t>NLP</a:t>
            </a:r>
            <a:r>
              <a:rPr lang="zh-CN" altLang="en-US" dirty="0"/>
              <a:t>的课，我以为他会让我学视觉方向的，结果让我去学</a:t>
            </a:r>
            <a:r>
              <a:rPr lang="en-US" altLang="zh-CN" dirty="0"/>
              <a:t>NLP</a:t>
            </a:r>
            <a:r>
              <a:rPr lang="zh-CN" altLang="en-US" dirty="0"/>
              <a:t>，理由是因为他不了解</a:t>
            </a:r>
            <a:r>
              <a:rPr lang="en-US" altLang="zh-CN" dirty="0"/>
              <a:t>NLP</a:t>
            </a:r>
            <a:r>
              <a:rPr lang="zh-CN" altLang="en-US" dirty="0"/>
              <a:t>，希望我多了解了解各个领域的发展情况。</a:t>
            </a:r>
            <a:endParaRPr lang="en-US" altLang="zh-CN" dirty="0"/>
          </a:p>
          <a:p>
            <a:r>
              <a:rPr lang="zh-CN" altLang="en-US" dirty="0"/>
              <a:t>但总体来说，还是要选定一个自己感兴趣的方向，不要等研究生时再做选择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89F7FC-093F-4156-BE2A-D78451AEE545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38699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043" y="2130427"/>
            <a:ext cx="10359153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087" y="3886200"/>
            <a:ext cx="8531067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33BD4-2AC8-48E4-853A-1FDA0C57337A}" type="datetimeFigureOut">
              <a:rPr lang="zh-CN" altLang="en-US" smtClean="0"/>
              <a:t>2021/2/23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BC1D0-4AE0-4CA0-BD1D-5B89170BC9F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33BD4-2AC8-48E4-853A-1FDA0C57337A}" type="datetimeFigureOut">
              <a:rPr lang="zh-CN" altLang="en-US" smtClean="0"/>
              <a:t>2021/2/23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BC1D0-4AE0-4CA0-BD1D-5B89170BC9F7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Picture 2" descr="http://pic17.nipic.com/20110914/7807978_105643065000_2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9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7291" b="8126"/>
          <a:stretch>
            <a:fillRect/>
          </a:stretch>
        </p:blipFill>
        <p:spPr bwMode="auto">
          <a:xfrm>
            <a:off x="0" y="3267580"/>
            <a:ext cx="12166275" cy="3617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/>
          <p:cNvSpPr/>
          <p:nvPr userDrawn="1"/>
        </p:nvSpPr>
        <p:spPr>
          <a:xfrm>
            <a:off x="1" y="0"/>
            <a:ext cx="12187238" cy="326758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" name="组合 8"/>
          <p:cNvGrpSpPr/>
          <p:nvPr userDrawn="1"/>
        </p:nvGrpSpPr>
        <p:grpSpPr>
          <a:xfrm>
            <a:off x="4869483" y="2046100"/>
            <a:ext cx="2448272" cy="2448272"/>
            <a:chOff x="6897738" y="2060848"/>
            <a:chExt cx="2448272" cy="2448272"/>
          </a:xfrm>
        </p:grpSpPr>
        <p:sp>
          <p:nvSpPr>
            <p:cNvPr id="10" name="空心弧 9"/>
            <p:cNvSpPr/>
            <p:nvPr/>
          </p:nvSpPr>
          <p:spPr>
            <a:xfrm>
              <a:off x="6897738" y="2060848"/>
              <a:ext cx="2448272" cy="2448272"/>
            </a:xfrm>
            <a:prstGeom prst="blockArc">
              <a:avLst>
                <a:gd name="adj1" fmla="val 13344530"/>
                <a:gd name="adj2" fmla="val 8861204"/>
                <a:gd name="adj3" fmla="val 12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空心弧 10"/>
            <p:cNvSpPr/>
            <p:nvPr/>
          </p:nvSpPr>
          <p:spPr>
            <a:xfrm rot="15949199">
              <a:off x="6897738" y="2060848"/>
              <a:ext cx="2448272" cy="2448272"/>
            </a:xfrm>
            <a:prstGeom prst="blockArc">
              <a:avLst>
                <a:gd name="adj1" fmla="val 13344530"/>
                <a:gd name="adj2" fmla="val 7902189"/>
                <a:gd name="adj3" fmla="val 12088"/>
              </a:avLst>
            </a:prstGeom>
            <a:solidFill>
              <a:schemeClr val="bg1">
                <a:alpha val="3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2" name="TextBox 11"/>
          <p:cNvSpPr txBox="1"/>
          <p:nvPr userDrawn="1"/>
        </p:nvSpPr>
        <p:spPr>
          <a:xfrm>
            <a:off x="5394161" y="2628201"/>
            <a:ext cx="13576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5394161" y="3284984"/>
            <a:ext cx="13576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40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437440" y="274640"/>
            <a:ext cx="323935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19385" y="274640"/>
            <a:ext cx="9514933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33BD4-2AC8-48E4-853A-1FDA0C57337A}" type="datetimeFigureOut">
              <a:rPr lang="zh-CN" altLang="en-US" smtClean="0"/>
              <a:t>2021/2/23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BC1D0-4AE0-4CA0-BD1D-5B89170BC9F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33BD4-2AC8-48E4-853A-1FDA0C57337A}" type="datetimeFigureOut">
              <a:rPr lang="zh-CN" altLang="en-US" smtClean="0"/>
              <a:t>2021/2/23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BC1D0-4AE0-4CA0-BD1D-5B89170BC9F7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Picture 2" descr="http://pic17.nipic.com/20110914/7807978_105643065000_2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9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7291" b="8126"/>
          <a:stretch>
            <a:fillRect/>
          </a:stretch>
        </p:blipFill>
        <p:spPr bwMode="auto">
          <a:xfrm>
            <a:off x="0" y="3267580"/>
            <a:ext cx="12166275" cy="3617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/>
          <p:cNvSpPr/>
          <p:nvPr userDrawn="1"/>
        </p:nvSpPr>
        <p:spPr>
          <a:xfrm>
            <a:off x="1" y="0"/>
            <a:ext cx="12187238" cy="326758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" name="组合 8"/>
          <p:cNvGrpSpPr/>
          <p:nvPr userDrawn="1"/>
        </p:nvGrpSpPr>
        <p:grpSpPr>
          <a:xfrm>
            <a:off x="4869483" y="2046100"/>
            <a:ext cx="2448272" cy="2448272"/>
            <a:chOff x="6897738" y="2060848"/>
            <a:chExt cx="2448272" cy="2448272"/>
          </a:xfrm>
        </p:grpSpPr>
        <p:sp>
          <p:nvSpPr>
            <p:cNvPr id="10" name="空心弧 9"/>
            <p:cNvSpPr/>
            <p:nvPr/>
          </p:nvSpPr>
          <p:spPr>
            <a:xfrm>
              <a:off x="6897738" y="2060848"/>
              <a:ext cx="2448272" cy="2448272"/>
            </a:xfrm>
            <a:prstGeom prst="blockArc">
              <a:avLst>
                <a:gd name="adj1" fmla="val 13344530"/>
                <a:gd name="adj2" fmla="val 8861204"/>
                <a:gd name="adj3" fmla="val 12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空心弧 10"/>
            <p:cNvSpPr/>
            <p:nvPr/>
          </p:nvSpPr>
          <p:spPr>
            <a:xfrm rot="15949199">
              <a:off x="6897738" y="2060848"/>
              <a:ext cx="2448272" cy="2448272"/>
            </a:xfrm>
            <a:prstGeom prst="blockArc">
              <a:avLst>
                <a:gd name="adj1" fmla="val 13344530"/>
                <a:gd name="adj2" fmla="val 7902189"/>
                <a:gd name="adj3" fmla="val 12088"/>
              </a:avLst>
            </a:prstGeom>
            <a:solidFill>
              <a:schemeClr val="bg1">
                <a:alpha val="3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2" name="TextBox 11"/>
          <p:cNvSpPr txBox="1"/>
          <p:nvPr userDrawn="1"/>
        </p:nvSpPr>
        <p:spPr>
          <a:xfrm>
            <a:off x="5394161" y="2628201"/>
            <a:ext cx="13576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5394161" y="3284984"/>
            <a:ext cx="13576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40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2708" y="4406902"/>
            <a:ext cx="10359153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2708" y="2906713"/>
            <a:ext cx="10359153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33BD4-2AC8-48E4-853A-1FDA0C57337A}" type="datetimeFigureOut">
              <a:rPr lang="zh-CN" altLang="en-US" smtClean="0"/>
              <a:t>2021/2/23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BC1D0-4AE0-4CA0-BD1D-5B89170BC9F7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1701131" cy="83671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Part 1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1720927" y="0"/>
            <a:ext cx="1701131" cy="54868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Part 2</a:t>
            </a:r>
            <a:endParaRPr lang="zh-CN" altLang="en-US" sz="20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3441854" y="0"/>
            <a:ext cx="1701131" cy="54868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Part 3</a:t>
            </a:r>
            <a:endParaRPr lang="zh-CN" altLang="en-US" sz="20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5162781" y="0"/>
            <a:ext cx="1701131" cy="54868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Part 4</a:t>
            </a:r>
            <a:endParaRPr lang="zh-CN" altLang="en-US" sz="20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12011154" y="0"/>
            <a:ext cx="182124" cy="54868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矩形 11"/>
          <p:cNvSpPr/>
          <p:nvPr userDrawn="1"/>
        </p:nvSpPr>
        <p:spPr>
          <a:xfrm>
            <a:off x="0" y="6597352"/>
            <a:ext cx="12180399" cy="26064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 userDrawn="1"/>
        </p:nvSpPr>
        <p:spPr>
          <a:xfrm>
            <a:off x="5841591" y="6470436"/>
            <a:ext cx="504056" cy="504056"/>
          </a:xfrm>
          <a:prstGeom prst="ellipse">
            <a:avLst/>
          </a:prstGeom>
          <a:solidFill>
            <a:schemeClr val="bg1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D61BC1D0-4AE0-4CA0-BD1D-5B89170BC9F7}" type="slidenum">
              <a:rPr lang="zh-CN" altLang="en-US" sz="1100" smtClean="0">
                <a:solidFill>
                  <a:schemeClr val="accent5">
                    <a:lumMod val="75000"/>
                  </a:schemeClr>
                </a:solidFill>
              </a:rPr>
              <a:t>‹#›</a:t>
            </a:fld>
            <a:endParaRPr lang="zh-CN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15" name="直接连接符 14"/>
          <p:cNvCxnSpPr/>
          <p:nvPr userDrawn="1"/>
        </p:nvCxnSpPr>
        <p:spPr>
          <a:xfrm flipH="1">
            <a:off x="7101731" y="534166"/>
            <a:ext cx="5000485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19386" y="1600202"/>
            <a:ext cx="637714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299648" y="1600202"/>
            <a:ext cx="637714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33BD4-2AC8-48E4-853A-1FDA0C57337A}" type="datetimeFigureOut">
              <a:rPr lang="zh-CN" altLang="en-US" smtClean="0"/>
              <a:t>2021/2/23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BC1D0-4AE0-4CA0-BD1D-5B89170BC9F7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Picture 2" descr="http://pic17.nipic.com/20110914/7807978_105643065000_2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9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7291" b="8126"/>
          <a:stretch>
            <a:fillRect/>
          </a:stretch>
        </p:blipFill>
        <p:spPr bwMode="auto">
          <a:xfrm>
            <a:off x="0" y="3267580"/>
            <a:ext cx="12166275" cy="3617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矩形 8"/>
          <p:cNvSpPr/>
          <p:nvPr userDrawn="1"/>
        </p:nvSpPr>
        <p:spPr>
          <a:xfrm>
            <a:off x="1" y="0"/>
            <a:ext cx="12187238" cy="326758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4869483" y="2046100"/>
            <a:ext cx="2448272" cy="2448272"/>
            <a:chOff x="6897738" y="2060848"/>
            <a:chExt cx="2448272" cy="2448272"/>
          </a:xfrm>
        </p:grpSpPr>
        <p:sp>
          <p:nvSpPr>
            <p:cNvPr id="11" name="空心弧 10"/>
            <p:cNvSpPr/>
            <p:nvPr/>
          </p:nvSpPr>
          <p:spPr>
            <a:xfrm>
              <a:off x="6897738" y="2060848"/>
              <a:ext cx="2448272" cy="2448272"/>
            </a:xfrm>
            <a:prstGeom prst="blockArc">
              <a:avLst>
                <a:gd name="adj1" fmla="val 13344530"/>
                <a:gd name="adj2" fmla="val 8861204"/>
                <a:gd name="adj3" fmla="val 12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空心弧 11"/>
            <p:cNvSpPr/>
            <p:nvPr/>
          </p:nvSpPr>
          <p:spPr>
            <a:xfrm rot="15949199">
              <a:off x="6897738" y="2060848"/>
              <a:ext cx="2448272" cy="2448272"/>
            </a:xfrm>
            <a:prstGeom prst="blockArc">
              <a:avLst>
                <a:gd name="adj1" fmla="val 13344530"/>
                <a:gd name="adj2" fmla="val 7902189"/>
                <a:gd name="adj3" fmla="val 12088"/>
              </a:avLst>
            </a:prstGeom>
            <a:solidFill>
              <a:schemeClr val="bg1">
                <a:alpha val="3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3" name="TextBox 12"/>
          <p:cNvSpPr txBox="1"/>
          <p:nvPr userDrawn="1"/>
        </p:nvSpPr>
        <p:spPr>
          <a:xfrm>
            <a:off x="5394161" y="2628201"/>
            <a:ext cx="13576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5394161" y="3284984"/>
            <a:ext cx="13576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40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363" y="274638"/>
            <a:ext cx="10968514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363" y="1535113"/>
            <a:ext cx="538481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363" y="2174875"/>
            <a:ext cx="538481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0948" y="1535113"/>
            <a:ext cx="5386929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0948" y="2174875"/>
            <a:ext cx="5386929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33BD4-2AC8-48E4-853A-1FDA0C57337A}" type="datetimeFigureOut">
              <a:rPr lang="zh-CN" altLang="en-US" smtClean="0"/>
              <a:t>2021/2/23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BC1D0-4AE0-4CA0-BD1D-5B89170BC9F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0" y="0"/>
            <a:ext cx="1701131" cy="54868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Part 1</a:t>
            </a:r>
            <a:endParaRPr lang="zh-CN" altLang="en-US" sz="20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1720927" y="0"/>
            <a:ext cx="1701131" cy="83671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r>
              <a:rPr lang="en-US" altLang="zh-CN" sz="2800" b="1" kern="1200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Part 2</a:t>
            </a:r>
            <a:endParaRPr lang="zh-CN" altLang="en-US" sz="2800" b="1" kern="1200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3441854" y="0"/>
            <a:ext cx="1701131" cy="54868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Part 3</a:t>
            </a:r>
            <a:endParaRPr lang="zh-CN" altLang="en-US" sz="20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5162781" y="0"/>
            <a:ext cx="1701131" cy="54868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Part 4</a:t>
            </a:r>
            <a:endParaRPr lang="zh-CN" altLang="en-US" sz="20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 userDrawn="1"/>
        </p:nvSpPr>
        <p:spPr>
          <a:xfrm>
            <a:off x="12011154" y="0"/>
            <a:ext cx="182124" cy="54868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矩形 15"/>
          <p:cNvSpPr/>
          <p:nvPr userDrawn="1"/>
        </p:nvSpPr>
        <p:spPr>
          <a:xfrm>
            <a:off x="0" y="6597352"/>
            <a:ext cx="12180399" cy="26064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5841591" y="6470436"/>
            <a:ext cx="504056" cy="504056"/>
          </a:xfrm>
          <a:prstGeom prst="ellipse">
            <a:avLst/>
          </a:prstGeom>
          <a:solidFill>
            <a:schemeClr val="bg1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D61BC1D0-4AE0-4CA0-BD1D-5B89170BC9F7}" type="slidenum">
              <a:rPr lang="zh-CN" altLang="en-US" sz="1100" smtClean="0">
                <a:solidFill>
                  <a:schemeClr val="accent5">
                    <a:lumMod val="75000"/>
                  </a:schemeClr>
                </a:solidFill>
              </a:rPr>
              <a:t>‹#›</a:t>
            </a:fld>
            <a:endParaRPr lang="zh-CN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18" name="直接连接符 17"/>
          <p:cNvCxnSpPr/>
          <p:nvPr userDrawn="1"/>
        </p:nvCxnSpPr>
        <p:spPr>
          <a:xfrm flipH="1">
            <a:off x="7101731" y="534166"/>
            <a:ext cx="5000485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33BD4-2AC8-48E4-853A-1FDA0C57337A}" type="datetimeFigureOut">
              <a:rPr lang="zh-CN" altLang="en-US" smtClean="0"/>
              <a:t>2021/2/23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BC1D0-4AE0-4CA0-BD1D-5B89170BC9F7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Picture 2" descr="http://pic17.nipic.com/20110914/7807978_105643065000_2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9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7291" b="8126"/>
          <a:stretch>
            <a:fillRect/>
          </a:stretch>
        </p:blipFill>
        <p:spPr bwMode="auto">
          <a:xfrm>
            <a:off x="0" y="3267580"/>
            <a:ext cx="12166275" cy="3617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/>
          <p:cNvSpPr/>
          <p:nvPr userDrawn="1"/>
        </p:nvSpPr>
        <p:spPr>
          <a:xfrm>
            <a:off x="1" y="0"/>
            <a:ext cx="12187238" cy="326758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" name="组合 7"/>
          <p:cNvGrpSpPr/>
          <p:nvPr userDrawn="1"/>
        </p:nvGrpSpPr>
        <p:grpSpPr>
          <a:xfrm>
            <a:off x="4869483" y="2046100"/>
            <a:ext cx="2448272" cy="2448272"/>
            <a:chOff x="6897738" y="2060848"/>
            <a:chExt cx="2448272" cy="2448272"/>
          </a:xfrm>
        </p:grpSpPr>
        <p:sp>
          <p:nvSpPr>
            <p:cNvPr id="9" name="空心弧 8"/>
            <p:cNvSpPr/>
            <p:nvPr/>
          </p:nvSpPr>
          <p:spPr>
            <a:xfrm>
              <a:off x="6897738" y="2060848"/>
              <a:ext cx="2448272" cy="2448272"/>
            </a:xfrm>
            <a:prstGeom prst="blockArc">
              <a:avLst>
                <a:gd name="adj1" fmla="val 13344530"/>
                <a:gd name="adj2" fmla="val 8861204"/>
                <a:gd name="adj3" fmla="val 12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空心弧 9"/>
            <p:cNvSpPr/>
            <p:nvPr/>
          </p:nvSpPr>
          <p:spPr>
            <a:xfrm rot="15949199">
              <a:off x="6897738" y="2060848"/>
              <a:ext cx="2448272" cy="2448272"/>
            </a:xfrm>
            <a:prstGeom prst="blockArc">
              <a:avLst>
                <a:gd name="adj1" fmla="val 13344530"/>
                <a:gd name="adj2" fmla="val 7902189"/>
                <a:gd name="adj3" fmla="val 12088"/>
              </a:avLst>
            </a:prstGeom>
            <a:solidFill>
              <a:schemeClr val="bg1">
                <a:alpha val="3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1" name="TextBox 10"/>
          <p:cNvSpPr txBox="1"/>
          <p:nvPr userDrawn="1"/>
        </p:nvSpPr>
        <p:spPr>
          <a:xfrm>
            <a:off x="5394161" y="2628201"/>
            <a:ext cx="13576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5394161" y="3284984"/>
            <a:ext cx="13576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40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33BD4-2AC8-48E4-853A-1FDA0C57337A}" type="datetimeFigureOut">
              <a:rPr lang="zh-CN" altLang="en-US" smtClean="0"/>
              <a:t>2021/2/23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BC1D0-4AE0-4CA0-BD1D-5B89170BC9F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0" y="0"/>
            <a:ext cx="1701131" cy="54868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Part 1</a:t>
            </a:r>
            <a:endParaRPr lang="zh-CN" altLang="en-US" sz="20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 userDrawn="1"/>
        </p:nvSpPr>
        <p:spPr>
          <a:xfrm>
            <a:off x="1720927" y="0"/>
            <a:ext cx="1701131" cy="54868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Part 2</a:t>
            </a:r>
            <a:endParaRPr lang="zh-CN" altLang="en-US" sz="20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 userDrawn="1"/>
        </p:nvSpPr>
        <p:spPr>
          <a:xfrm>
            <a:off x="3441854" y="0"/>
            <a:ext cx="1701131" cy="83671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kern="1200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Part 3</a:t>
            </a:r>
            <a:endParaRPr lang="zh-CN" altLang="en-US" sz="2800" b="1" kern="1200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5162781" y="0"/>
            <a:ext cx="1701131" cy="54868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Part 4</a:t>
            </a:r>
            <a:endParaRPr lang="zh-CN" altLang="en-US" sz="20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12011154" y="0"/>
            <a:ext cx="182124" cy="54868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矩形 10"/>
          <p:cNvSpPr/>
          <p:nvPr userDrawn="1"/>
        </p:nvSpPr>
        <p:spPr>
          <a:xfrm>
            <a:off x="0" y="6597352"/>
            <a:ext cx="12180399" cy="26064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 userDrawn="1"/>
        </p:nvSpPr>
        <p:spPr>
          <a:xfrm>
            <a:off x="5841591" y="6470436"/>
            <a:ext cx="504056" cy="504056"/>
          </a:xfrm>
          <a:prstGeom prst="ellipse">
            <a:avLst/>
          </a:prstGeom>
          <a:solidFill>
            <a:schemeClr val="bg1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D61BC1D0-4AE0-4CA0-BD1D-5B89170BC9F7}" type="slidenum">
              <a:rPr lang="zh-CN" altLang="en-US" sz="1100" smtClean="0">
                <a:solidFill>
                  <a:schemeClr val="accent5">
                    <a:lumMod val="75000"/>
                  </a:schemeClr>
                </a:solidFill>
              </a:rPr>
              <a:t>‹#›</a:t>
            </a:fld>
            <a:endParaRPr lang="zh-CN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13" name="直接连接符 12"/>
          <p:cNvCxnSpPr/>
          <p:nvPr userDrawn="1"/>
        </p:nvCxnSpPr>
        <p:spPr>
          <a:xfrm flipH="1">
            <a:off x="7101731" y="534166"/>
            <a:ext cx="5000485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362" y="273050"/>
            <a:ext cx="400951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4872" y="273052"/>
            <a:ext cx="6813005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362" y="1435102"/>
            <a:ext cx="400951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33BD4-2AC8-48E4-853A-1FDA0C57337A}" type="datetimeFigureOut">
              <a:rPr lang="zh-CN" altLang="en-US" smtClean="0"/>
              <a:t>2021/2/23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BC1D0-4AE0-4CA0-BD1D-5B89170BC9F7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Picture 2" descr="http://pic17.nipic.com/20110914/7807978_105643065000_2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9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7291" b="8126"/>
          <a:stretch>
            <a:fillRect/>
          </a:stretch>
        </p:blipFill>
        <p:spPr bwMode="auto">
          <a:xfrm>
            <a:off x="0" y="3267580"/>
            <a:ext cx="12166275" cy="3617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矩形 8"/>
          <p:cNvSpPr/>
          <p:nvPr userDrawn="1"/>
        </p:nvSpPr>
        <p:spPr>
          <a:xfrm>
            <a:off x="1" y="0"/>
            <a:ext cx="12187238" cy="326758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4869483" y="2046100"/>
            <a:ext cx="2448272" cy="2448272"/>
            <a:chOff x="6897738" y="2060848"/>
            <a:chExt cx="2448272" cy="2448272"/>
          </a:xfrm>
        </p:grpSpPr>
        <p:sp>
          <p:nvSpPr>
            <p:cNvPr id="11" name="空心弧 10"/>
            <p:cNvSpPr/>
            <p:nvPr/>
          </p:nvSpPr>
          <p:spPr>
            <a:xfrm>
              <a:off x="6897738" y="2060848"/>
              <a:ext cx="2448272" cy="2448272"/>
            </a:xfrm>
            <a:prstGeom prst="blockArc">
              <a:avLst>
                <a:gd name="adj1" fmla="val 13344530"/>
                <a:gd name="adj2" fmla="val 8861204"/>
                <a:gd name="adj3" fmla="val 12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空心弧 11"/>
            <p:cNvSpPr/>
            <p:nvPr/>
          </p:nvSpPr>
          <p:spPr>
            <a:xfrm rot="15949199">
              <a:off x="6897738" y="2060848"/>
              <a:ext cx="2448272" cy="2448272"/>
            </a:xfrm>
            <a:prstGeom prst="blockArc">
              <a:avLst>
                <a:gd name="adj1" fmla="val 13344530"/>
                <a:gd name="adj2" fmla="val 7902189"/>
                <a:gd name="adj3" fmla="val 12088"/>
              </a:avLst>
            </a:prstGeom>
            <a:solidFill>
              <a:schemeClr val="bg1">
                <a:alpha val="3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3" name="TextBox 12"/>
          <p:cNvSpPr txBox="1"/>
          <p:nvPr userDrawn="1"/>
        </p:nvSpPr>
        <p:spPr>
          <a:xfrm>
            <a:off x="5394161" y="2628201"/>
            <a:ext cx="13576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5394161" y="3284984"/>
            <a:ext cx="13576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40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8784" y="4800600"/>
            <a:ext cx="7312343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8784" y="612775"/>
            <a:ext cx="7312343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8784" y="5367338"/>
            <a:ext cx="7312343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33BD4-2AC8-48E4-853A-1FDA0C57337A}" type="datetimeFigureOut">
              <a:rPr lang="zh-CN" altLang="en-US" smtClean="0"/>
              <a:t>2021/2/23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BC1D0-4AE0-4CA0-BD1D-5B89170BC9F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1701131" cy="54868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Part 1</a:t>
            </a:r>
            <a:endParaRPr lang="zh-CN" altLang="en-US" sz="20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1720927" y="0"/>
            <a:ext cx="1701131" cy="54868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Part 2</a:t>
            </a:r>
            <a:endParaRPr lang="zh-CN" altLang="en-US" sz="20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3441854" y="0"/>
            <a:ext cx="1701131" cy="54868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Part 3</a:t>
            </a:r>
            <a:endParaRPr lang="zh-CN" altLang="en-US" sz="20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5162781" y="0"/>
            <a:ext cx="1701131" cy="83671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kern="1200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Part 4</a:t>
            </a:r>
            <a:endParaRPr lang="zh-CN" altLang="en-US" sz="2800" b="1" kern="1200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12011154" y="0"/>
            <a:ext cx="182124" cy="54868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矩形 13"/>
          <p:cNvSpPr/>
          <p:nvPr userDrawn="1"/>
        </p:nvSpPr>
        <p:spPr>
          <a:xfrm>
            <a:off x="0" y="6597352"/>
            <a:ext cx="12180399" cy="26064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5841591" y="6470436"/>
            <a:ext cx="504056" cy="504056"/>
          </a:xfrm>
          <a:prstGeom prst="ellipse">
            <a:avLst/>
          </a:prstGeom>
          <a:solidFill>
            <a:schemeClr val="bg1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D61BC1D0-4AE0-4CA0-BD1D-5B89170BC9F7}" type="slidenum">
              <a:rPr lang="zh-CN" altLang="en-US" sz="1100" smtClean="0">
                <a:solidFill>
                  <a:schemeClr val="accent5">
                    <a:lumMod val="75000"/>
                  </a:schemeClr>
                </a:solidFill>
              </a:rPr>
              <a:t>‹#›</a:t>
            </a:fld>
            <a:endParaRPr lang="zh-CN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16" name="直接连接符 15"/>
          <p:cNvCxnSpPr/>
          <p:nvPr userDrawn="1"/>
        </p:nvCxnSpPr>
        <p:spPr>
          <a:xfrm flipH="1">
            <a:off x="7101731" y="534166"/>
            <a:ext cx="5000485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363" y="274638"/>
            <a:ext cx="1096851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363" y="1600202"/>
            <a:ext cx="10968514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363" y="6356352"/>
            <a:ext cx="28436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633BD4-2AC8-48E4-853A-1FDA0C57337A}" type="datetimeFigureOut">
              <a:rPr lang="zh-CN" altLang="en-US" smtClean="0"/>
              <a:t>2021/2/23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3973" y="6356352"/>
            <a:ext cx="385929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4188" y="6356352"/>
            <a:ext cx="28436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1BC1D0-4AE0-4CA0-BD1D-5B89170BC9F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005387" y="2060848"/>
            <a:ext cx="7488831" cy="2520280"/>
          </a:xfrm>
          <a:prstGeom prst="rect">
            <a:avLst/>
          </a:prstGeom>
          <a:solidFill>
            <a:schemeClr val="tx1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" y="2060848"/>
            <a:ext cx="4005386" cy="252028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116834" y="1412776"/>
            <a:ext cx="2448272" cy="2448272"/>
            <a:chOff x="6897738" y="2060848"/>
            <a:chExt cx="2448272" cy="2448272"/>
          </a:xfrm>
        </p:grpSpPr>
        <p:sp>
          <p:nvSpPr>
            <p:cNvPr id="5" name="空心弧 4"/>
            <p:cNvSpPr/>
            <p:nvPr/>
          </p:nvSpPr>
          <p:spPr>
            <a:xfrm>
              <a:off x="6897738" y="2060848"/>
              <a:ext cx="2448272" cy="2448272"/>
            </a:xfrm>
            <a:prstGeom prst="blockArc">
              <a:avLst>
                <a:gd name="adj1" fmla="val 13344530"/>
                <a:gd name="adj2" fmla="val 8861204"/>
                <a:gd name="adj3" fmla="val 12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空心弧 5"/>
            <p:cNvSpPr/>
            <p:nvPr/>
          </p:nvSpPr>
          <p:spPr>
            <a:xfrm rot="15949199">
              <a:off x="6897738" y="2060848"/>
              <a:ext cx="2448272" cy="2448272"/>
            </a:xfrm>
            <a:prstGeom prst="blockArc">
              <a:avLst>
                <a:gd name="adj1" fmla="val 13344530"/>
                <a:gd name="adj2" fmla="val 7902189"/>
                <a:gd name="adj3" fmla="val 12088"/>
              </a:avLst>
            </a:prstGeom>
            <a:solidFill>
              <a:schemeClr val="bg1">
                <a:alpha val="3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9" name="矩形 8"/>
          <p:cNvSpPr/>
          <p:nvPr/>
        </p:nvSpPr>
        <p:spPr>
          <a:xfrm>
            <a:off x="11494218" y="2060848"/>
            <a:ext cx="693019" cy="252028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4074214" y="2313746"/>
            <a:ext cx="745993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科协寒假培训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191305" y="3383019"/>
            <a:ext cx="3510826" cy="75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汇报人：王中琦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邮箱：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2485794339@qq.com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425" y="1809248"/>
            <a:ext cx="1722762" cy="165848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89763" y="24099"/>
            <a:ext cx="32622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入门书单</a:t>
            </a:r>
          </a:p>
        </p:txBody>
      </p:sp>
      <p:sp>
        <p:nvSpPr>
          <p:cNvPr id="20" name="六边形 4">
            <a:extLst>
              <a:ext uri="{FF2B5EF4-FFF2-40B4-BE49-F238E27FC236}">
                <a16:creationId xmlns:a16="http://schemas.microsoft.com/office/drawing/2014/main" id="{C014DD19-3617-4794-8842-EF8402201942}"/>
              </a:ext>
            </a:extLst>
          </p:cNvPr>
          <p:cNvSpPr txBox="1"/>
          <p:nvPr/>
        </p:nvSpPr>
        <p:spPr>
          <a:xfrm>
            <a:off x="5715310" y="4062083"/>
            <a:ext cx="515141" cy="110573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21920" tIns="121920" rIns="121920" bIns="121920" numCol="1" spcCol="1270" anchor="ctr" anchorCtr="0">
            <a:noAutofit/>
          </a:bodyPr>
          <a:lstStyle/>
          <a:p>
            <a:pPr marL="0" lvl="0" indent="0" algn="ctr" defTabSz="1422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3200" kern="1200" dirty="0"/>
              <a:t>数据挖掘</a:t>
            </a:r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94FF837B-52E5-4A95-BCFF-84EF8978B3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4456" y="2066773"/>
            <a:ext cx="1893314" cy="2423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71C9FF17-F9DF-4379-8171-A3EE1EF2CC58}"/>
              </a:ext>
            </a:extLst>
          </p:cNvPr>
          <p:cNvSpPr txBox="1"/>
          <p:nvPr/>
        </p:nvSpPr>
        <p:spPr>
          <a:xfrm>
            <a:off x="3567692" y="4768842"/>
            <a:ext cx="913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花书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73D3E14-3263-4601-B221-2DF8C4E9C724}"/>
              </a:ext>
            </a:extLst>
          </p:cNvPr>
          <p:cNvSpPr txBox="1"/>
          <p:nvPr/>
        </p:nvSpPr>
        <p:spPr>
          <a:xfrm>
            <a:off x="5436336" y="4772882"/>
            <a:ext cx="2088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Pytorch</a:t>
            </a:r>
            <a:r>
              <a:rPr lang="zh-CN" altLang="en-US" dirty="0"/>
              <a:t>的使用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F427C61-60B0-42D4-8308-B93F371F6374}"/>
              </a:ext>
            </a:extLst>
          </p:cNvPr>
          <p:cNvSpPr txBox="1"/>
          <p:nvPr/>
        </p:nvSpPr>
        <p:spPr>
          <a:xfrm>
            <a:off x="7476418" y="4768842"/>
            <a:ext cx="1893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动手学深度学习</a:t>
            </a:r>
          </a:p>
        </p:txBody>
      </p:sp>
      <p:pic>
        <p:nvPicPr>
          <p:cNvPr id="12" name="Picture 6">
            <a:extLst>
              <a:ext uri="{FF2B5EF4-FFF2-40B4-BE49-F238E27FC236}">
                <a16:creationId xmlns:a16="http://schemas.microsoft.com/office/drawing/2014/main" id="{9F9BCFC1-E100-46B4-B565-D34CE73EBE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1758" y="2150484"/>
            <a:ext cx="1895475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81727FB6-B5CC-47CF-AEC6-B925B81E9376}"/>
              </a:ext>
            </a:extLst>
          </p:cNvPr>
          <p:cNvSpPr txBox="1"/>
          <p:nvPr/>
        </p:nvSpPr>
        <p:spPr>
          <a:xfrm>
            <a:off x="10094064" y="4768842"/>
            <a:ext cx="2088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用</a:t>
            </a:r>
            <a:r>
              <a:rPr lang="en-US" altLang="zh-CN" dirty="0"/>
              <a:t>python</a:t>
            </a:r>
            <a:r>
              <a:rPr lang="zh-CN" altLang="en-US" dirty="0"/>
              <a:t>深度学习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227A012-6343-448B-A25E-1357D8DD72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444" y="2150484"/>
            <a:ext cx="1893694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934B20BD-5126-449E-9B9D-27702E53C0ED}"/>
              </a:ext>
            </a:extLst>
          </p:cNvPr>
          <p:cNvSpPr txBox="1"/>
          <p:nvPr/>
        </p:nvSpPr>
        <p:spPr>
          <a:xfrm>
            <a:off x="755127" y="4774958"/>
            <a:ext cx="2088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Python</a:t>
            </a:r>
            <a:r>
              <a:rPr lang="zh-CN" altLang="en-US" dirty="0"/>
              <a:t>的使用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DA53DB0B-0E45-4B92-9305-FC5939AE71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1916" y="2147198"/>
            <a:ext cx="1893315" cy="2406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https://timgsa.baidu.com/timg?image&amp;quality=80&amp;size=b9999_10000&amp;sec=1594099646719&amp;di=f8bd0017e008cae012a186e699fb83e8&amp;imgtype=0&amp;src=http%3A%2F%2Fimg0.winxuancdn.com%2F9168%2F1201529168_9_1.jpg%3F1499996610504">
            <a:extLst>
              <a:ext uri="{FF2B5EF4-FFF2-40B4-BE49-F238E27FC236}">
                <a16:creationId xmlns:a16="http://schemas.microsoft.com/office/drawing/2014/main" id="{DACC3FEE-9F9D-4AA0-AC68-636610BB460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19" r="22311"/>
          <a:stretch>
            <a:fillRect/>
          </a:stretch>
        </p:blipFill>
        <p:spPr bwMode="auto">
          <a:xfrm>
            <a:off x="2983994" y="2176822"/>
            <a:ext cx="1808789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86779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7285CC62-BA94-4E86-BDC6-DEECF63405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3260" y="1196752"/>
            <a:ext cx="5832648" cy="2638297"/>
          </a:xfrm>
          <a:prstGeom prst="rect">
            <a:avLst/>
          </a:prstGeom>
        </p:spPr>
      </p:pic>
      <p:sp>
        <p:nvSpPr>
          <p:cNvPr id="6" name="TextBox 58">
            <a:extLst>
              <a:ext uri="{FF2B5EF4-FFF2-40B4-BE49-F238E27FC236}">
                <a16:creationId xmlns:a16="http://schemas.microsoft.com/office/drawing/2014/main" id="{9405FD7F-B73B-495D-A62F-12F7EF9A04D3}"/>
              </a:ext>
            </a:extLst>
          </p:cNvPr>
          <p:cNvSpPr txBox="1"/>
          <p:nvPr/>
        </p:nvSpPr>
        <p:spPr>
          <a:xfrm>
            <a:off x="6885707" y="43542"/>
            <a:ext cx="5040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入门网课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E150302-F1F3-4C15-9AF9-74ED3761E3F8}"/>
              </a:ext>
            </a:extLst>
          </p:cNvPr>
          <p:cNvSpPr/>
          <p:nvPr/>
        </p:nvSpPr>
        <p:spPr>
          <a:xfrm>
            <a:off x="1917155" y="4365104"/>
            <a:ext cx="8058150" cy="15204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14313" indent="-214313" defTabSz="685800">
              <a:spcBef>
                <a:spcPct val="20000"/>
              </a:spcBef>
              <a:buSzPct val="80000"/>
              <a:buFont typeface="Arial" panose="020B0604020202020204" pitchFamily="34" charset="0"/>
              <a:buChar char="•"/>
            </a:pPr>
            <a:r>
              <a:rPr lang="zh-CN" altLang="en-US" sz="16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斯坦福大学</a:t>
            </a:r>
            <a:r>
              <a:rPr lang="en-US" altLang="zh-CN" sz="16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CS231n: Convolutional Neural Networks for Visual Recognition</a:t>
            </a:r>
          </a:p>
          <a:p>
            <a:pPr marL="342900" lvl="1" defTabSz="685800">
              <a:spcBef>
                <a:spcPct val="20000"/>
              </a:spcBef>
              <a:buClr>
                <a:srgbClr val="D51203"/>
              </a:buClr>
              <a:buSzPct val="80000"/>
            </a:pPr>
            <a:r>
              <a:rPr lang="en-US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http://cs231n.stanford.edu/</a:t>
            </a:r>
          </a:p>
          <a:p>
            <a:pPr marL="342900" lvl="1" defTabSz="685800">
              <a:spcBef>
                <a:spcPct val="20000"/>
              </a:spcBef>
              <a:buClr>
                <a:srgbClr val="D51203"/>
              </a:buClr>
              <a:buSzPct val="80000"/>
            </a:pPr>
            <a:r>
              <a:rPr lang="en-US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Fei-Fei Li Andrej </a:t>
            </a:r>
            <a:r>
              <a:rPr lang="en-US" altLang="zh-CN" sz="16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Karpathy</a:t>
            </a:r>
            <a:r>
              <a:rPr lang="en-US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主要讲解</a:t>
            </a:r>
            <a:r>
              <a:rPr lang="en-US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CNN</a:t>
            </a:r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RNN</a:t>
            </a:r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在图像领域的应用</a:t>
            </a:r>
            <a:endParaRPr lang="en-US" altLang="zh-CN" sz="1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14313" indent="-214313" defTabSz="685800">
              <a:spcBef>
                <a:spcPct val="20000"/>
              </a:spcBef>
              <a:buSzPct val="80000"/>
              <a:buFont typeface="Arial" panose="020B0604020202020204" pitchFamily="34" charset="0"/>
              <a:buChar char="•"/>
            </a:pPr>
            <a:r>
              <a:rPr lang="zh-CN" altLang="en-US" sz="16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李宏毅</a:t>
            </a:r>
            <a:r>
              <a:rPr lang="en-US" altLang="zh-CN" sz="16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《1</a:t>
            </a:r>
            <a:r>
              <a:rPr lang="zh-CN" altLang="en-US" sz="16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天搞懂深度学习</a:t>
            </a:r>
            <a:r>
              <a:rPr lang="en-US" altLang="zh-CN" sz="16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</a:p>
          <a:p>
            <a:pPr marL="342900" lvl="2" defTabSz="685800">
              <a:spcBef>
                <a:spcPct val="20000"/>
              </a:spcBef>
              <a:buSzPct val="80000"/>
            </a:pPr>
            <a:r>
              <a:rPr lang="en-US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http://speech.ee.ntu.edu.tw/~tlkagk/slide/Tutorial_HYLee_Deep.pptx</a:t>
            </a:r>
          </a:p>
        </p:txBody>
      </p:sp>
    </p:spTree>
    <p:extLst>
      <p:ext uri="{BB962C8B-B14F-4D97-AF65-F5344CB8AC3E}">
        <p14:creationId xmlns:p14="http://schemas.microsoft.com/office/powerpoint/2010/main" val="21087592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8">
            <a:extLst>
              <a:ext uri="{FF2B5EF4-FFF2-40B4-BE49-F238E27FC236}">
                <a16:creationId xmlns:a16="http://schemas.microsoft.com/office/drawing/2014/main" id="{9405FD7F-B73B-495D-A62F-12F7EF9A04D3}"/>
              </a:ext>
            </a:extLst>
          </p:cNvPr>
          <p:cNvSpPr txBox="1"/>
          <p:nvPr/>
        </p:nvSpPr>
        <p:spPr>
          <a:xfrm>
            <a:off x="6885707" y="43542"/>
            <a:ext cx="5040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入门项目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D9A5A25-135C-431F-AD99-40AFAF0F6C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8619" y="1484784"/>
            <a:ext cx="7509999" cy="2731939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238FC8A9-9147-46D6-9D10-DF6D8DF48D47}"/>
              </a:ext>
            </a:extLst>
          </p:cNvPr>
          <p:cNvSpPr txBox="1"/>
          <p:nvPr/>
        </p:nvSpPr>
        <p:spPr>
          <a:xfrm>
            <a:off x="3285307" y="4996245"/>
            <a:ext cx="56166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</a:rPr>
              <a:t>更重要的是，要依托于自己熟悉的深度学习框架</a:t>
            </a:r>
          </a:p>
        </p:txBody>
      </p:sp>
    </p:spTree>
    <p:extLst>
      <p:ext uri="{BB962C8B-B14F-4D97-AF65-F5344CB8AC3E}">
        <p14:creationId xmlns:p14="http://schemas.microsoft.com/office/powerpoint/2010/main" val="326625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EBAC94E5-1282-409D-B23F-49EE66E8AB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179" y="1124744"/>
            <a:ext cx="7632848" cy="429217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4E4BB86-0AE0-4E15-A9AE-DD7A153195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4059" y="5733256"/>
            <a:ext cx="1543050" cy="600075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0B1784DA-4812-4CF4-AFEB-DAC1645E8C0F}"/>
              </a:ext>
            </a:extLst>
          </p:cNvPr>
          <p:cNvSpPr txBox="1"/>
          <p:nvPr/>
        </p:nvSpPr>
        <p:spPr>
          <a:xfrm>
            <a:off x="3645347" y="5733256"/>
            <a:ext cx="46085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这些都可以在</a:t>
            </a:r>
            <a:r>
              <a:rPr lang="en-US" altLang="zh-CN" sz="2000" b="1" dirty="0" err="1"/>
              <a:t>arXiv</a:t>
            </a:r>
            <a:r>
              <a:rPr lang="zh-CN" altLang="en-US" sz="2000" b="1" dirty="0"/>
              <a:t>上找到并免费下载</a:t>
            </a:r>
          </a:p>
        </p:txBody>
      </p:sp>
      <p:sp>
        <p:nvSpPr>
          <p:cNvPr id="9" name="TextBox 58">
            <a:extLst>
              <a:ext uri="{FF2B5EF4-FFF2-40B4-BE49-F238E27FC236}">
                <a16:creationId xmlns:a16="http://schemas.microsoft.com/office/drawing/2014/main" id="{EFF8644D-40BE-4139-A13A-6472B78B252C}"/>
              </a:ext>
            </a:extLst>
          </p:cNvPr>
          <p:cNvSpPr txBox="1"/>
          <p:nvPr/>
        </p:nvSpPr>
        <p:spPr>
          <a:xfrm>
            <a:off x="6885707" y="43542"/>
            <a:ext cx="5040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入门论文（计算机视觉）</a:t>
            </a:r>
          </a:p>
        </p:txBody>
      </p:sp>
    </p:spTree>
    <p:extLst>
      <p:ext uri="{BB962C8B-B14F-4D97-AF65-F5344CB8AC3E}">
        <p14:creationId xmlns:p14="http://schemas.microsoft.com/office/powerpoint/2010/main" val="17921258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31401" y="476672"/>
            <a:ext cx="39244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我的体会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Box 58"/>
          <p:cNvSpPr txBox="1"/>
          <p:nvPr/>
        </p:nvSpPr>
        <p:spPr>
          <a:xfrm>
            <a:off x="6957715" y="9024"/>
            <a:ext cx="5040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关于如何学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B417151-742F-48EB-9A80-DC7F271BB2E9}"/>
              </a:ext>
            </a:extLst>
          </p:cNvPr>
          <p:cNvSpPr txBox="1"/>
          <p:nvPr/>
        </p:nvSpPr>
        <p:spPr>
          <a:xfrm>
            <a:off x="621011" y="1052736"/>
            <a:ext cx="73448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rgbClr val="FF0000"/>
                </a:solidFill>
              </a:rPr>
              <a:t>边做边学</a:t>
            </a:r>
            <a:r>
              <a:rPr lang="en-US" altLang="zh-CN" sz="2800" dirty="0">
                <a:solidFill>
                  <a:srgbClr val="FF0000"/>
                </a:solidFill>
              </a:rPr>
              <a:t>&gt;</a:t>
            </a:r>
            <a:r>
              <a:rPr lang="zh-CN" altLang="en-US" sz="2800" dirty="0">
                <a:solidFill>
                  <a:srgbClr val="FF0000"/>
                </a:solidFill>
              </a:rPr>
              <a:t>先学后做</a:t>
            </a:r>
            <a:r>
              <a:rPr lang="en-US" altLang="zh-CN" sz="2800" dirty="0">
                <a:solidFill>
                  <a:srgbClr val="FF0000"/>
                </a:solidFill>
              </a:rPr>
              <a:t>&gt;</a:t>
            </a:r>
            <a:r>
              <a:rPr lang="zh-CN" altLang="en-US" sz="2800" dirty="0">
                <a:solidFill>
                  <a:srgbClr val="FF0000"/>
                </a:solidFill>
              </a:rPr>
              <a:t>只做不学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3F79093-00C4-4189-AA1E-A57520E315BD}"/>
              </a:ext>
            </a:extLst>
          </p:cNvPr>
          <p:cNvSpPr txBox="1"/>
          <p:nvPr/>
        </p:nvSpPr>
        <p:spPr>
          <a:xfrm>
            <a:off x="1125067" y="3244334"/>
            <a:ext cx="83529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有些同学想着先把基础知识全搞明白，直到后来才发现，这水越趟越浑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991E37C-AC33-4E29-8E93-E3C18D134C48}"/>
              </a:ext>
            </a:extLst>
          </p:cNvPr>
          <p:cNvSpPr txBox="1"/>
          <p:nvPr/>
        </p:nvSpPr>
        <p:spPr>
          <a:xfrm>
            <a:off x="1129189" y="2420888"/>
            <a:ext cx="9788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简单例子：大创的时候抱大腿，就会跑开源代码，不求甚解，自己不关注如何去学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DCF3A4F-4054-48ED-86E1-8C09D50ECEF5}"/>
              </a:ext>
            </a:extLst>
          </p:cNvPr>
          <p:cNvSpPr txBox="1"/>
          <p:nvPr/>
        </p:nvSpPr>
        <p:spPr>
          <a:xfrm>
            <a:off x="1125067" y="4084384"/>
            <a:ext cx="102971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做项目的时候需要什么学什么，以项目为依托，学的最快。大二或大三最好能进实验室，跟着老师做，避免盲从</a:t>
            </a:r>
          </a:p>
        </p:txBody>
      </p:sp>
    </p:spTree>
    <p:extLst>
      <p:ext uri="{BB962C8B-B14F-4D97-AF65-F5344CB8AC3E}">
        <p14:creationId xmlns:p14="http://schemas.microsoft.com/office/powerpoint/2010/main" val="15221019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Box 58"/>
          <p:cNvSpPr txBox="1"/>
          <p:nvPr/>
        </p:nvSpPr>
        <p:spPr>
          <a:xfrm>
            <a:off x="6957715" y="9024"/>
            <a:ext cx="5040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关于如何学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1C700A0-FDB4-4519-9CA6-DBB84DD140C2}"/>
              </a:ext>
            </a:extLst>
          </p:cNvPr>
          <p:cNvSpPr txBox="1"/>
          <p:nvPr/>
        </p:nvSpPr>
        <p:spPr>
          <a:xfrm>
            <a:off x="404987" y="1412777"/>
            <a:ext cx="1159328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sz="2800" dirty="0"/>
              <a:t>用好开源工具，比方说如何在</a:t>
            </a:r>
            <a:r>
              <a:rPr lang="en-US" altLang="zh-CN" sz="2800" dirty="0" err="1"/>
              <a:t>github</a:t>
            </a:r>
            <a:r>
              <a:rPr lang="zh-CN" altLang="en-US" sz="2800" dirty="0"/>
              <a:t>上下载源码，进行系统环境的配置</a:t>
            </a:r>
            <a:endParaRPr lang="en-US" altLang="zh-CN" sz="2800" dirty="0"/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altLang="zh-CN" sz="28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sz="2800" dirty="0"/>
              <a:t>许多代码需要在</a:t>
            </a:r>
            <a:r>
              <a:rPr lang="en-US" altLang="zh-CN" sz="2800" dirty="0"/>
              <a:t>Linux</a:t>
            </a:r>
            <a:r>
              <a:rPr lang="zh-CN" altLang="en-US" sz="2800" dirty="0"/>
              <a:t>下运行，就去学使用虚拟机或双系统</a:t>
            </a:r>
            <a:endParaRPr lang="en-US" altLang="zh-CN" sz="2800" dirty="0"/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altLang="zh-CN" sz="28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sz="2800" dirty="0"/>
              <a:t>阅读英文论文的感受</a:t>
            </a:r>
            <a:endParaRPr lang="en-US" altLang="zh-CN" sz="2800" dirty="0"/>
          </a:p>
          <a:p>
            <a:endParaRPr lang="en-US" altLang="zh-CN" sz="28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sz="2800" dirty="0"/>
              <a:t>官网上的教程真是太优秀了，所以英语非常非常重要！！！</a:t>
            </a:r>
            <a:endParaRPr lang="en-US" altLang="zh-CN" sz="2800" dirty="0"/>
          </a:p>
          <a:p>
            <a:endParaRPr lang="en-US" altLang="zh-CN" sz="28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sz="2800" dirty="0"/>
              <a:t>下载需要镜像，甚至</a:t>
            </a:r>
            <a:r>
              <a:rPr lang="en-US" altLang="zh-CN" sz="2800" dirty="0"/>
              <a:t>……</a:t>
            </a:r>
          </a:p>
        </p:txBody>
      </p:sp>
    </p:spTree>
    <p:extLst>
      <p:ext uri="{BB962C8B-B14F-4D97-AF65-F5344CB8AC3E}">
        <p14:creationId xmlns:p14="http://schemas.microsoft.com/office/powerpoint/2010/main" val="12710171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Box 58"/>
          <p:cNvSpPr txBox="1"/>
          <p:nvPr/>
        </p:nvSpPr>
        <p:spPr>
          <a:xfrm>
            <a:off x="6957715" y="9024"/>
            <a:ext cx="5040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关于数学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E947563-E9C1-45AB-A56C-DC97F7E962A1}"/>
              </a:ext>
            </a:extLst>
          </p:cNvPr>
          <p:cNvSpPr txBox="1"/>
          <p:nvPr/>
        </p:nvSpPr>
        <p:spPr>
          <a:xfrm>
            <a:off x="1161071" y="1291028"/>
            <a:ext cx="7992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/>
              <a:t>学到现在发现，深度学习约等于数学</a:t>
            </a:r>
            <a:endParaRPr lang="en-US" altLang="zh-CN" sz="2400" dirty="0"/>
          </a:p>
        </p:txBody>
      </p:sp>
      <p:graphicFrame>
        <p:nvGraphicFramePr>
          <p:cNvPr id="3" name="图示 2">
            <a:extLst>
              <a:ext uri="{FF2B5EF4-FFF2-40B4-BE49-F238E27FC236}">
                <a16:creationId xmlns:a16="http://schemas.microsoft.com/office/drawing/2014/main" id="{37CCB39F-3B58-47C6-9EF9-0A9B6B978F0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90675114"/>
              </p:ext>
            </p:extLst>
          </p:nvPr>
        </p:nvGraphicFramePr>
        <p:xfrm>
          <a:off x="2277195" y="2204864"/>
          <a:ext cx="7632848" cy="28083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344823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Box 58"/>
          <p:cNvSpPr txBox="1"/>
          <p:nvPr/>
        </p:nvSpPr>
        <p:spPr>
          <a:xfrm>
            <a:off x="6957715" y="9024"/>
            <a:ext cx="5040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关于如何确定方向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B417151-742F-48EB-9A80-DC7F271BB2E9}"/>
              </a:ext>
            </a:extLst>
          </p:cNvPr>
          <p:cNvSpPr txBox="1"/>
          <p:nvPr/>
        </p:nvSpPr>
        <p:spPr>
          <a:xfrm>
            <a:off x="549003" y="2524219"/>
            <a:ext cx="73448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rgbClr val="FF0000"/>
                </a:solidFill>
              </a:rPr>
              <a:t>多开拓视野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9AC7C86-C980-431B-9C01-E85DE653D57B}"/>
              </a:ext>
            </a:extLst>
          </p:cNvPr>
          <p:cNvSpPr txBox="1"/>
          <p:nvPr/>
        </p:nvSpPr>
        <p:spPr>
          <a:xfrm>
            <a:off x="1557115" y="3224120"/>
            <a:ext cx="3384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老师给我的建议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01B98BC5-16C9-409E-A0E0-3E1D3865596A}"/>
              </a:ext>
            </a:extLst>
          </p:cNvPr>
          <p:cNvGrpSpPr/>
          <p:nvPr/>
        </p:nvGrpSpPr>
        <p:grpSpPr>
          <a:xfrm>
            <a:off x="6381651" y="1548817"/>
            <a:ext cx="5510611" cy="3760366"/>
            <a:chOff x="3141291" y="764704"/>
            <a:chExt cx="8124825" cy="5416550"/>
          </a:xfrm>
        </p:grpSpPr>
        <p:graphicFrame>
          <p:nvGraphicFramePr>
            <p:cNvPr id="18" name="图示 17">
              <a:extLst>
                <a:ext uri="{FF2B5EF4-FFF2-40B4-BE49-F238E27FC236}">
                  <a16:creationId xmlns:a16="http://schemas.microsoft.com/office/drawing/2014/main" id="{15795BC6-6AA9-4543-9412-522D587B9EB8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403374947"/>
                </p:ext>
              </p:extLst>
            </p:nvPr>
          </p:nvGraphicFramePr>
          <p:xfrm>
            <a:off x="3141291" y="764704"/>
            <a:ext cx="8124825" cy="541655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8C9C701D-5607-4C71-9799-614BF786AAF6}"/>
                </a:ext>
              </a:extLst>
            </p:cNvPr>
            <p:cNvGrpSpPr/>
            <p:nvPr/>
          </p:nvGrpSpPr>
          <p:grpSpPr>
            <a:xfrm>
              <a:off x="3933379" y="2469058"/>
              <a:ext cx="3691287" cy="2007843"/>
              <a:chOff x="3933379" y="2469058"/>
              <a:chExt cx="3691287" cy="2007843"/>
            </a:xfrm>
          </p:grpSpPr>
          <p:grpSp>
            <p:nvGrpSpPr>
              <p:cNvPr id="20" name="组合 19">
                <a:extLst>
                  <a:ext uri="{FF2B5EF4-FFF2-40B4-BE49-F238E27FC236}">
                    <a16:creationId xmlns:a16="http://schemas.microsoft.com/office/drawing/2014/main" id="{722CCB1A-EC4E-4089-8E05-579B4A5AFF7E}"/>
                  </a:ext>
                </a:extLst>
              </p:cNvPr>
              <p:cNvGrpSpPr/>
              <p:nvPr/>
            </p:nvGrpSpPr>
            <p:grpSpPr>
              <a:xfrm>
                <a:off x="5752457" y="2469058"/>
                <a:ext cx="1872209" cy="2007843"/>
                <a:chOff x="3573252" y="3408610"/>
                <a:chExt cx="1872209" cy="2007843"/>
              </a:xfrm>
            </p:grpSpPr>
            <p:sp>
              <p:nvSpPr>
                <p:cNvPr id="22" name="六边形 21">
                  <a:extLst>
                    <a:ext uri="{FF2B5EF4-FFF2-40B4-BE49-F238E27FC236}">
                      <a16:creationId xmlns:a16="http://schemas.microsoft.com/office/drawing/2014/main" id="{A1B0A3AC-BF2F-4648-B9CE-DD6276D5FA0E}"/>
                    </a:ext>
                  </a:extLst>
                </p:cNvPr>
                <p:cNvSpPr/>
                <p:nvPr/>
              </p:nvSpPr>
              <p:spPr>
                <a:xfrm rot="5400000">
                  <a:off x="3505436" y="3539120"/>
                  <a:ext cx="2007843" cy="1746824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23" name="六边形 4">
                  <a:extLst>
                    <a:ext uri="{FF2B5EF4-FFF2-40B4-BE49-F238E27FC236}">
                      <a16:creationId xmlns:a16="http://schemas.microsoft.com/office/drawing/2014/main" id="{0A23C2BD-FA7D-49DC-B63F-CC1FCC540D6C}"/>
                    </a:ext>
                  </a:extLst>
                </p:cNvPr>
                <p:cNvSpPr txBox="1"/>
                <p:nvPr/>
              </p:nvSpPr>
              <p:spPr>
                <a:xfrm>
                  <a:off x="3573252" y="3721499"/>
                  <a:ext cx="1872209" cy="1382065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121920" tIns="121920" rIns="121920" bIns="121920" numCol="1" spcCol="1270" anchor="ctr" anchorCtr="0">
                  <a:noAutofit/>
                </a:bodyPr>
                <a:lstStyle/>
                <a:p>
                  <a:pPr marL="0" lvl="0" indent="0" algn="ctr" defTabSz="14224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r>
                    <a:rPr lang="en-US" altLang="zh-CN" sz="3200" dirty="0"/>
                    <a:t>AI</a:t>
                  </a:r>
                  <a:endParaRPr lang="zh-CN" altLang="en-US" sz="3200" kern="1200" dirty="0"/>
                </a:p>
              </p:txBody>
            </p:sp>
          </p:grpSp>
          <p:sp>
            <p:nvSpPr>
              <p:cNvPr id="21" name="六边形 4">
                <a:extLst>
                  <a:ext uri="{FF2B5EF4-FFF2-40B4-BE49-F238E27FC236}">
                    <a16:creationId xmlns:a16="http://schemas.microsoft.com/office/drawing/2014/main" id="{E2F655EA-8EB5-43DF-A86F-B5AD9779B447}"/>
                  </a:ext>
                </a:extLst>
              </p:cNvPr>
              <p:cNvSpPr txBox="1"/>
              <p:nvPr/>
            </p:nvSpPr>
            <p:spPr>
              <a:xfrm>
                <a:off x="3933379" y="2781948"/>
                <a:ext cx="1872209" cy="1382065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21920" tIns="121920" rIns="121920" bIns="121920" numCol="1" spcCol="1270" anchor="ctr" anchorCtr="0">
                <a:noAutofit/>
              </a:bodyPr>
              <a:lstStyle/>
              <a:p>
                <a:pPr marL="0" lvl="0" indent="0" algn="ctr" defTabSz="14224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zh-CN" altLang="en-US" sz="3200" kern="1200" dirty="0"/>
                  <a:t>人机对弈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665560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31401" y="476672"/>
            <a:ext cx="39244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课程安排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60DB8E94-555D-4032-9EF7-D5D2D4FEC5C3}"/>
              </a:ext>
            </a:extLst>
          </p:cNvPr>
          <p:cNvSpPr txBox="1"/>
          <p:nvPr/>
        </p:nvSpPr>
        <p:spPr>
          <a:xfrm>
            <a:off x="1341091" y="3789040"/>
            <a:ext cx="805204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华光楷体_CNKI" panose="02000500000000000000" pitchFamily="2" charset="-122"/>
                <a:ea typeface="华光楷体_CNKI" panose="02000500000000000000" pitchFamily="2" charset="-122"/>
              </a:rPr>
              <a:t>  深度学习专题</a:t>
            </a:r>
            <a:endParaRPr lang="en-US" altLang="zh-CN" sz="2400" dirty="0">
              <a:latin typeface="华光楷体_CNKI" panose="02000500000000000000" pitchFamily="2" charset="-122"/>
              <a:ea typeface="华光楷体_CNKI" panose="02000500000000000000" pitchFamily="2" charset="-122"/>
            </a:endParaRPr>
          </a:p>
          <a:p>
            <a:endParaRPr lang="en-US" altLang="zh-CN" sz="2400" dirty="0">
              <a:latin typeface="华光楷体_CNKI" panose="02000500000000000000" pitchFamily="2" charset="-122"/>
              <a:ea typeface="华光楷体_CNKI" panose="02000500000000000000" pitchFamily="2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华光楷体_CNKI" panose="02000500000000000000" pitchFamily="2" charset="-122"/>
                <a:ea typeface="华光楷体_CNKI" panose="02000500000000000000" pitchFamily="2" charset="-122"/>
              </a:rPr>
              <a:t>第</a:t>
            </a:r>
            <a:r>
              <a:rPr lang="en-US" altLang="zh-CN" sz="2400" dirty="0">
                <a:latin typeface="华光楷体_CNKI" panose="02000500000000000000" pitchFamily="2" charset="-122"/>
                <a:ea typeface="华光楷体_CNKI" panose="02000500000000000000" pitchFamily="2" charset="-122"/>
              </a:rPr>
              <a:t>3</a:t>
            </a:r>
            <a:r>
              <a:rPr lang="zh-CN" altLang="en-US" sz="2400" dirty="0">
                <a:latin typeface="华光楷体_CNKI" panose="02000500000000000000" pitchFamily="2" charset="-122"/>
                <a:ea typeface="华光楷体_CNKI" panose="02000500000000000000" pitchFamily="2" charset="-122"/>
              </a:rPr>
              <a:t>次：如何入门，深度学习发展历史脉络</a:t>
            </a:r>
            <a:endParaRPr lang="en-US" altLang="zh-CN" sz="2400" dirty="0">
              <a:latin typeface="华光楷体_CNKI" panose="02000500000000000000" pitchFamily="2" charset="-122"/>
              <a:ea typeface="华光楷体_CNKI" panose="02000500000000000000" pitchFamily="2" charset="-122"/>
            </a:endParaRPr>
          </a:p>
          <a:p>
            <a:endParaRPr lang="en-US" altLang="zh-CN" sz="2400" dirty="0">
              <a:latin typeface="华光楷体_CNKI" panose="02000500000000000000" pitchFamily="2" charset="-122"/>
              <a:ea typeface="华光楷体_CNKI" panose="02000500000000000000" pitchFamily="2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华光楷体_CNKI" panose="02000500000000000000" pitchFamily="2" charset="-122"/>
                <a:ea typeface="华光楷体_CNKI" panose="02000500000000000000" pitchFamily="2" charset="-122"/>
              </a:rPr>
              <a:t>第</a:t>
            </a:r>
            <a:r>
              <a:rPr lang="en-US" altLang="zh-CN" sz="2400" dirty="0">
                <a:latin typeface="华光楷体_CNKI" panose="02000500000000000000" pitchFamily="2" charset="-122"/>
                <a:ea typeface="华光楷体_CNKI" panose="02000500000000000000" pitchFamily="2" charset="-122"/>
              </a:rPr>
              <a:t>4</a:t>
            </a:r>
            <a:r>
              <a:rPr lang="zh-CN" altLang="en-US" sz="2400" dirty="0">
                <a:latin typeface="华光楷体_CNKI" panose="02000500000000000000" pitchFamily="2" charset="-122"/>
                <a:ea typeface="华光楷体_CNKI" panose="02000500000000000000" pitchFamily="2" charset="-122"/>
              </a:rPr>
              <a:t>次：应用概览，</a:t>
            </a:r>
            <a:r>
              <a:rPr lang="en-US" altLang="zh-CN" sz="2400" dirty="0" err="1">
                <a:latin typeface="华光楷体_CNKI" panose="02000500000000000000" pitchFamily="2" charset="-122"/>
                <a:ea typeface="华光楷体_CNKI" panose="02000500000000000000" pitchFamily="2" charset="-122"/>
              </a:rPr>
              <a:t>pytorch</a:t>
            </a:r>
            <a:r>
              <a:rPr lang="zh-CN" altLang="en-US" sz="2400" dirty="0">
                <a:latin typeface="华光楷体_CNKI" panose="02000500000000000000" pitchFamily="2" charset="-122"/>
                <a:ea typeface="华光楷体_CNKI" panose="02000500000000000000" pitchFamily="2" charset="-122"/>
              </a:rPr>
              <a:t>介绍及实战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17F0365-DFD2-4EA6-86FB-785388D64D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043" y="332656"/>
            <a:ext cx="6031582" cy="3015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50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85707" y="43542"/>
            <a:ext cx="5040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大二上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88B49D9-1027-41DB-BC3A-16D5DCFD05B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5347" y="692696"/>
            <a:ext cx="8208912" cy="5783737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C8A543F6-6C59-4765-8360-81A6C9C428AA}"/>
              </a:ext>
            </a:extLst>
          </p:cNvPr>
          <p:cNvSpPr txBox="1"/>
          <p:nvPr/>
        </p:nvSpPr>
        <p:spPr>
          <a:xfrm>
            <a:off x="188963" y="1340768"/>
            <a:ext cx="3600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华光楷体一_CNKI" panose="02000500000000000000" pitchFamily="2" charset="-122"/>
                <a:ea typeface="华光楷体一_CNKI" panose="02000500000000000000" pitchFamily="2" charset="-122"/>
              </a:rPr>
              <a:t>大二上（必修）：</a:t>
            </a:r>
            <a:endParaRPr lang="en-US" altLang="zh-CN" sz="2000" dirty="0">
              <a:latin typeface="华光楷体一_CNKI" panose="02000500000000000000" pitchFamily="2" charset="-122"/>
              <a:ea typeface="华光楷体一_CNKI" panose="02000500000000000000" pitchFamily="2" charset="-122"/>
            </a:endParaRPr>
          </a:p>
          <a:p>
            <a:endParaRPr lang="en-US" altLang="zh-CN" sz="2000" dirty="0">
              <a:latin typeface="华光楷体一_CNKI" panose="02000500000000000000" pitchFamily="2" charset="-122"/>
              <a:ea typeface="华光楷体一_CNKI" panose="02000500000000000000" pitchFamily="2" charset="-122"/>
            </a:endParaRPr>
          </a:p>
          <a:p>
            <a:r>
              <a:rPr lang="zh-CN" altLang="en-US" sz="2000" dirty="0">
                <a:latin typeface="华光楷体一_CNKI" panose="02000500000000000000" pitchFamily="2" charset="-122"/>
                <a:ea typeface="华光楷体一_CNKI" panose="02000500000000000000" pitchFamily="2" charset="-122"/>
              </a:rPr>
              <a:t>程序设计（小学期）</a:t>
            </a:r>
            <a:endParaRPr lang="en-US" altLang="zh-CN" sz="2000" dirty="0">
              <a:latin typeface="华光楷体一_CNKI" panose="02000500000000000000" pitchFamily="2" charset="-122"/>
              <a:ea typeface="华光楷体一_CNKI" panose="02000500000000000000" pitchFamily="2" charset="-122"/>
            </a:endParaRPr>
          </a:p>
          <a:p>
            <a:r>
              <a:rPr lang="en-US" altLang="zh-CN" sz="2000" dirty="0">
                <a:latin typeface="华光楷体一_CNKI" panose="02000500000000000000" pitchFamily="2" charset="-122"/>
                <a:ea typeface="华光楷体一_CNKI" panose="02000500000000000000" pitchFamily="2" charset="-122"/>
              </a:rPr>
              <a:t>Python</a:t>
            </a:r>
          </a:p>
          <a:p>
            <a:r>
              <a:rPr lang="zh-CN" altLang="en-US" sz="2000" dirty="0">
                <a:solidFill>
                  <a:srgbClr val="FF0000"/>
                </a:solidFill>
                <a:latin typeface="华光楷体一_CNKI" panose="02000500000000000000" pitchFamily="2" charset="-122"/>
                <a:ea typeface="华光楷体一_CNKI" panose="02000500000000000000" pitchFamily="2" charset="-122"/>
              </a:rPr>
              <a:t>数据结构</a:t>
            </a:r>
            <a:r>
              <a:rPr lang="en-US" altLang="zh-CN" sz="2000" dirty="0">
                <a:solidFill>
                  <a:srgbClr val="FF0000"/>
                </a:solidFill>
                <a:latin typeface="华光楷体一_CNKI" panose="02000500000000000000" pitchFamily="2" charset="-122"/>
                <a:ea typeface="华光楷体一_CNKI" panose="02000500000000000000" pitchFamily="2" charset="-122"/>
              </a:rPr>
              <a:t>+</a:t>
            </a:r>
            <a:r>
              <a:rPr lang="zh-CN" altLang="en-US" sz="2000" dirty="0">
                <a:solidFill>
                  <a:srgbClr val="FF0000"/>
                </a:solidFill>
                <a:latin typeface="华光楷体一_CNKI" panose="02000500000000000000" pitchFamily="2" charset="-122"/>
                <a:ea typeface="华光楷体一_CNKI" panose="02000500000000000000" pitchFamily="2" charset="-122"/>
              </a:rPr>
              <a:t>算法设计</a:t>
            </a:r>
            <a:r>
              <a:rPr lang="en-US" altLang="zh-CN" sz="2000" dirty="0">
                <a:solidFill>
                  <a:srgbClr val="FF0000"/>
                </a:solidFill>
                <a:latin typeface="华光楷体一_CNKI" panose="02000500000000000000" pitchFamily="2" charset="-122"/>
                <a:ea typeface="华光楷体一_CNKI" panose="02000500000000000000" pitchFamily="2" charset="-122"/>
              </a:rPr>
              <a:t>+</a:t>
            </a:r>
            <a:r>
              <a:rPr lang="zh-CN" altLang="en-US" sz="2000" dirty="0">
                <a:solidFill>
                  <a:srgbClr val="FF0000"/>
                </a:solidFill>
                <a:latin typeface="华光楷体一_CNKI" panose="02000500000000000000" pitchFamily="2" charset="-122"/>
                <a:ea typeface="华光楷体一_CNKI" panose="02000500000000000000" pitchFamily="2" charset="-122"/>
              </a:rPr>
              <a:t>计算理论</a:t>
            </a:r>
            <a:endParaRPr lang="en-US" altLang="zh-CN" sz="2000" dirty="0">
              <a:solidFill>
                <a:srgbClr val="FF0000"/>
              </a:solidFill>
              <a:latin typeface="华光楷体一_CNKI" panose="02000500000000000000" pitchFamily="2" charset="-122"/>
              <a:ea typeface="华光楷体一_CNKI" panose="02000500000000000000" pitchFamily="2" charset="-122"/>
            </a:endParaRPr>
          </a:p>
          <a:p>
            <a:r>
              <a:rPr lang="zh-CN" altLang="en-US" sz="2000" dirty="0">
                <a:solidFill>
                  <a:srgbClr val="FF0000"/>
                </a:solidFill>
                <a:latin typeface="华光楷体一_CNKI" panose="02000500000000000000" pitchFamily="2" charset="-122"/>
                <a:ea typeface="华光楷体一_CNKI" panose="02000500000000000000" pitchFamily="2" charset="-122"/>
              </a:rPr>
              <a:t>离散数学</a:t>
            </a:r>
            <a:endParaRPr lang="en-US" altLang="zh-CN" sz="2000" dirty="0">
              <a:solidFill>
                <a:srgbClr val="FF0000"/>
              </a:solidFill>
              <a:latin typeface="华光楷体一_CNKI" panose="02000500000000000000" pitchFamily="2" charset="-122"/>
              <a:ea typeface="华光楷体一_CNKI" panose="02000500000000000000" pitchFamily="2" charset="-122"/>
            </a:endParaRPr>
          </a:p>
          <a:p>
            <a:r>
              <a:rPr lang="zh-CN" altLang="en-US" sz="2000" dirty="0">
                <a:solidFill>
                  <a:srgbClr val="FF0000"/>
                </a:solidFill>
                <a:latin typeface="华光楷体一_CNKI" panose="02000500000000000000" pitchFamily="2" charset="-122"/>
                <a:ea typeface="华光楷体一_CNKI" panose="02000500000000000000" pitchFamily="2" charset="-122"/>
              </a:rPr>
              <a:t>大学物理</a:t>
            </a:r>
            <a:endParaRPr lang="en-US" altLang="zh-CN" sz="2000" dirty="0">
              <a:solidFill>
                <a:srgbClr val="FF0000"/>
              </a:solidFill>
              <a:latin typeface="华光楷体一_CNKI" panose="02000500000000000000" pitchFamily="2" charset="-122"/>
              <a:ea typeface="华光楷体一_CNKI" panose="02000500000000000000" pitchFamily="2" charset="-122"/>
            </a:endParaRPr>
          </a:p>
          <a:p>
            <a:r>
              <a:rPr lang="zh-CN" altLang="en-US" sz="2000" dirty="0">
                <a:latin typeface="华光楷体一_CNKI" panose="02000500000000000000" pitchFamily="2" charset="-122"/>
                <a:ea typeface="华光楷体一_CNKI" panose="02000500000000000000" pitchFamily="2" charset="-122"/>
              </a:rPr>
              <a:t>概率论</a:t>
            </a:r>
            <a:endParaRPr lang="en-US" altLang="zh-CN" sz="2000" dirty="0">
              <a:latin typeface="华光楷体一_CNKI" panose="02000500000000000000" pitchFamily="2" charset="-122"/>
              <a:ea typeface="华光楷体一_CNKI" panose="02000500000000000000" pitchFamily="2" charset="-122"/>
            </a:endParaRPr>
          </a:p>
          <a:p>
            <a:r>
              <a:rPr lang="zh-CN" altLang="en-US" sz="2000" dirty="0">
                <a:latin typeface="华光楷体一_CNKI" panose="02000500000000000000" pitchFamily="2" charset="-122"/>
                <a:ea typeface="华光楷体一_CNKI" panose="02000500000000000000" pitchFamily="2" charset="-122"/>
              </a:rPr>
              <a:t>马原</a:t>
            </a:r>
            <a:endParaRPr lang="en-US" altLang="zh-CN" sz="2000" dirty="0">
              <a:latin typeface="华光楷体一_CNKI" panose="02000500000000000000" pitchFamily="2" charset="-122"/>
              <a:ea typeface="华光楷体一_CNKI" panose="02000500000000000000" pitchFamily="2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85707" y="43542"/>
            <a:ext cx="5040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大二下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8A543F6-6C59-4765-8360-81A6C9C428AA}"/>
              </a:ext>
            </a:extLst>
          </p:cNvPr>
          <p:cNvSpPr txBox="1"/>
          <p:nvPr/>
        </p:nvSpPr>
        <p:spPr>
          <a:xfrm>
            <a:off x="188963" y="1340768"/>
            <a:ext cx="331236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华光楷体一_CNKI" panose="02000500000000000000" pitchFamily="2" charset="-122"/>
                <a:ea typeface="华光楷体一_CNKI" panose="02000500000000000000" pitchFamily="2" charset="-122"/>
              </a:rPr>
              <a:t>大二下（必修）：</a:t>
            </a:r>
            <a:endParaRPr lang="en-US" altLang="zh-CN" sz="2000" dirty="0">
              <a:latin typeface="华光楷体一_CNKI" panose="02000500000000000000" pitchFamily="2" charset="-122"/>
              <a:ea typeface="华光楷体一_CNKI" panose="02000500000000000000" pitchFamily="2" charset="-122"/>
            </a:endParaRPr>
          </a:p>
          <a:p>
            <a:endParaRPr lang="en-US" altLang="zh-CN" sz="2000" dirty="0">
              <a:latin typeface="华光楷体一_CNKI" panose="02000500000000000000" pitchFamily="2" charset="-122"/>
              <a:ea typeface="华光楷体一_CNKI" panose="02000500000000000000" pitchFamily="2" charset="-122"/>
            </a:endParaRPr>
          </a:p>
          <a:p>
            <a:r>
              <a:rPr lang="zh-CN" altLang="en-US" sz="2000" dirty="0">
                <a:latin typeface="华光楷体一_CNKI" panose="02000500000000000000" pitchFamily="2" charset="-122"/>
                <a:ea typeface="华光楷体一_CNKI" panose="02000500000000000000" pitchFamily="2" charset="-122"/>
              </a:rPr>
              <a:t>人工智能</a:t>
            </a:r>
            <a:endParaRPr lang="en-US" altLang="zh-CN" sz="2000" dirty="0">
              <a:latin typeface="华光楷体一_CNKI" panose="02000500000000000000" pitchFamily="2" charset="-122"/>
              <a:ea typeface="华光楷体一_CNKI" panose="02000500000000000000" pitchFamily="2" charset="-122"/>
            </a:endParaRPr>
          </a:p>
          <a:p>
            <a:r>
              <a:rPr lang="zh-CN" altLang="en-US" sz="2000" dirty="0">
                <a:latin typeface="华光楷体一_CNKI" panose="02000500000000000000" pitchFamily="2" charset="-122"/>
                <a:ea typeface="华光楷体一_CNKI" panose="02000500000000000000" pitchFamily="2" charset="-122"/>
              </a:rPr>
              <a:t>随机过程</a:t>
            </a:r>
            <a:endParaRPr lang="en-US" altLang="zh-CN" sz="2000" dirty="0">
              <a:latin typeface="华光楷体一_CNKI" panose="02000500000000000000" pitchFamily="2" charset="-122"/>
              <a:ea typeface="华光楷体一_CNKI" panose="02000500000000000000" pitchFamily="2" charset="-122"/>
            </a:endParaRPr>
          </a:p>
          <a:p>
            <a:r>
              <a:rPr lang="zh-CN" altLang="en-US" sz="2000" dirty="0">
                <a:latin typeface="华光楷体一_CNKI" panose="02000500000000000000" pitchFamily="2" charset="-122"/>
                <a:ea typeface="华光楷体一_CNKI" panose="02000500000000000000" pitchFamily="2" charset="-122"/>
              </a:rPr>
              <a:t>数字逻辑基础</a:t>
            </a:r>
            <a:endParaRPr lang="en-US" altLang="zh-CN" sz="2000" dirty="0">
              <a:latin typeface="华光楷体一_CNKI" panose="02000500000000000000" pitchFamily="2" charset="-122"/>
              <a:ea typeface="华光楷体一_CNKI" panose="02000500000000000000" pitchFamily="2" charset="-122"/>
            </a:endParaRPr>
          </a:p>
          <a:p>
            <a:r>
              <a:rPr lang="zh-CN" altLang="en-US" sz="2000" dirty="0">
                <a:latin typeface="华光楷体一_CNKI" panose="02000500000000000000" pitchFamily="2" charset="-122"/>
                <a:ea typeface="华光楷体一_CNKI" panose="02000500000000000000" pitchFamily="2" charset="-122"/>
              </a:rPr>
              <a:t>数据库原理</a:t>
            </a:r>
            <a:endParaRPr lang="en-US" altLang="zh-CN" sz="2000" dirty="0">
              <a:latin typeface="华光楷体一_CNKI" panose="02000500000000000000" pitchFamily="2" charset="-122"/>
              <a:ea typeface="华光楷体一_CNKI" panose="02000500000000000000" pitchFamily="2" charset="-122"/>
            </a:endParaRPr>
          </a:p>
          <a:p>
            <a:r>
              <a:rPr lang="zh-CN" altLang="en-US" sz="2000" dirty="0">
                <a:latin typeface="华光楷体一_CNKI" panose="02000500000000000000" pitchFamily="2" charset="-122"/>
                <a:ea typeface="华光楷体一_CNKI" panose="02000500000000000000" pitchFamily="2" charset="-122"/>
              </a:rPr>
              <a:t>认知科学导论</a:t>
            </a:r>
            <a:endParaRPr lang="en-US" altLang="zh-CN" sz="2000" dirty="0">
              <a:latin typeface="华光楷体一_CNKI" panose="02000500000000000000" pitchFamily="2" charset="-122"/>
              <a:ea typeface="华光楷体一_CNKI" panose="02000500000000000000" pitchFamily="2" charset="-122"/>
            </a:endParaRPr>
          </a:p>
          <a:p>
            <a:r>
              <a:rPr lang="zh-CN" altLang="en-US" sz="2000" dirty="0">
                <a:latin typeface="华光楷体一_CNKI" panose="02000500000000000000" pitchFamily="2" charset="-122"/>
                <a:ea typeface="华光楷体一_CNKI" panose="02000500000000000000" pitchFamily="2" charset="-122"/>
              </a:rPr>
              <a:t>矩阵分析</a:t>
            </a:r>
            <a:endParaRPr lang="en-US" altLang="zh-CN" sz="2000" dirty="0">
              <a:latin typeface="华光楷体一_CNKI" panose="02000500000000000000" pitchFamily="2" charset="-122"/>
              <a:ea typeface="华光楷体一_CNKI" panose="02000500000000000000" pitchFamily="2" charset="-122"/>
            </a:endParaRPr>
          </a:p>
          <a:p>
            <a:r>
              <a:rPr lang="zh-CN" altLang="en-US" sz="2000" dirty="0">
                <a:latin typeface="华光楷体一_CNKI" panose="02000500000000000000" pitchFamily="2" charset="-122"/>
                <a:ea typeface="华光楷体一_CNKI" panose="02000500000000000000" pitchFamily="2" charset="-122"/>
              </a:rPr>
              <a:t>机器学习</a:t>
            </a:r>
            <a:endParaRPr lang="en-US" altLang="zh-CN" sz="2000" dirty="0">
              <a:latin typeface="华光楷体一_CNKI" panose="02000500000000000000" pitchFamily="2" charset="-122"/>
              <a:ea typeface="华光楷体一_CNKI" panose="02000500000000000000" pitchFamily="2" charset="-122"/>
            </a:endParaRPr>
          </a:p>
          <a:p>
            <a:r>
              <a:rPr lang="zh-CN" altLang="en-US" sz="2000" dirty="0">
                <a:latin typeface="华光楷体一_CNKI" panose="02000500000000000000" pitchFamily="2" charset="-122"/>
                <a:ea typeface="华光楷体一_CNKI" panose="02000500000000000000" pitchFamily="2" charset="-122"/>
              </a:rPr>
              <a:t>毛概</a:t>
            </a:r>
            <a:endParaRPr lang="en-US" altLang="zh-CN" sz="2000" dirty="0">
              <a:latin typeface="华光楷体一_CNKI" panose="02000500000000000000" pitchFamily="2" charset="-122"/>
              <a:ea typeface="华光楷体一_CNKI" panose="02000500000000000000" pitchFamily="2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2DAF3B8-E2E1-4BBE-A5A0-9B473C82AC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3299" y="709154"/>
            <a:ext cx="8878323" cy="5439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8505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3807365" y="3380799"/>
            <a:ext cx="45725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200" b="1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谢谢聆听！</a:t>
            </a:r>
          </a:p>
        </p:txBody>
      </p:sp>
      <p:grpSp>
        <p:nvGrpSpPr>
          <p:cNvPr id="14" name="组合 13"/>
          <p:cNvGrpSpPr/>
          <p:nvPr/>
        </p:nvGrpSpPr>
        <p:grpSpPr>
          <a:xfrm>
            <a:off x="3763202" y="0"/>
            <a:ext cx="4660835" cy="2636912"/>
            <a:chOff x="3440290" y="0"/>
            <a:chExt cx="4660835" cy="2636912"/>
          </a:xfrm>
        </p:grpSpPr>
        <p:sp>
          <p:nvSpPr>
            <p:cNvPr id="7" name="矩形 6"/>
            <p:cNvSpPr/>
            <p:nvPr/>
          </p:nvSpPr>
          <p:spPr>
            <a:xfrm>
              <a:off x="4445577" y="0"/>
              <a:ext cx="792088" cy="1412776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5450864" y="0"/>
              <a:ext cx="720080" cy="2636912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6384143" y="0"/>
              <a:ext cx="711696" cy="198884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3440290" y="0"/>
              <a:ext cx="792088" cy="404664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7309037" y="0"/>
              <a:ext cx="792088" cy="99442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844440" y="-744"/>
            <a:ext cx="216024" cy="182651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179523" y="912515"/>
            <a:ext cx="216024" cy="91325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428652" y="814809"/>
            <a:ext cx="16406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目录页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99965" y="1569090"/>
            <a:ext cx="2073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 PAGE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任意多边形 12"/>
          <p:cNvSpPr/>
          <p:nvPr/>
        </p:nvSpPr>
        <p:spPr>
          <a:xfrm>
            <a:off x="2417448" y="2652266"/>
            <a:ext cx="1963271" cy="1672070"/>
          </a:xfrm>
          <a:custGeom>
            <a:avLst/>
            <a:gdLst>
              <a:gd name="connsiteX0" fmla="*/ 0 w 1963271"/>
              <a:gd name="connsiteY0" fmla="*/ 0 h 1672070"/>
              <a:gd name="connsiteX1" fmla="*/ 1963271 w 1963271"/>
              <a:gd name="connsiteY1" fmla="*/ 0 h 1672070"/>
              <a:gd name="connsiteX2" fmla="*/ 1963271 w 1963271"/>
              <a:gd name="connsiteY2" fmla="*/ 1358153 h 1672070"/>
              <a:gd name="connsiteX3" fmla="*/ 1140337 w 1963271"/>
              <a:gd name="connsiteY3" fmla="*/ 1358153 h 1672070"/>
              <a:gd name="connsiteX4" fmla="*/ 981635 w 1963271"/>
              <a:gd name="connsiteY4" fmla="*/ 1672070 h 1672070"/>
              <a:gd name="connsiteX5" fmla="*/ 822932 w 1963271"/>
              <a:gd name="connsiteY5" fmla="*/ 1358153 h 1672070"/>
              <a:gd name="connsiteX6" fmla="*/ 0 w 1963271"/>
              <a:gd name="connsiteY6" fmla="*/ 1358153 h 1672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63271" h="1672070">
                <a:moveTo>
                  <a:pt x="0" y="0"/>
                </a:moveTo>
                <a:lnTo>
                  <a:pt x="1963271" y="0"/>
                </a:lnTo>
                <a:lnTo>
                  <a:pt x="1963271" y="1358153"/>
                </a:lnTo>
                <a:lnTo>
                  <a:pt x="1140337" y="1358153"/>
                </a:lnTo>
                <a:lnTo>
                  <a:pt x="981635" y="1672070"/>
                </a:lnTo>
                <a:lnTo>
                  <a:pt x="822932" y="1358153"/>
                </a:lnTo>
                <a:lnTo>
                  <a:pt x="0" y="1358153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任意多边形 14"/>
          <p:cNvSpPr/>
          <p:nvPr/>
        </p:nvSpPr>
        <p:spPr>
          <a:xfrm>
            <a:off x="7965827" y="2652266"/>
            <a:ext cx="1963271" cy="1672070"/>
          </a:xfrm>
          <a:custGeom>
            <a:avLst/>
            <a:gdLst>
              <a:gd name="connsiteX0" fmla="*/ 0 w 1963271"/>
              <a:gd name="connsiteY0" fmla="*/ 0 h 1672070"/>
              <a:gd name="connsiteX1" fmla="*/ 1963271 w 1963271"/>
              <a:gd name="connsiteY1" fmla="*/ 0 h 1672070"/>
              <a:gd name="connsiteX2" fmla="*/ 1963271 w 1963271"/>
              <a:gd name="connsiteY2" fmla="*/ 1358153 h 1672070"/>
              <a:gd name="connsiteX3" fmla="*/ 1140337 w 1963271"/>
              <a:gd name="connsiteY3" fmla="*/ 1358153 h 1672070"/>
              <a:gd name="connsiteX4" fmla="*/ 981635 w 1963271"/>
              <a:gd name="connsiteY4" fmla="*/ 1672070 h 1672070"/>
              <a:gd name="connsiteX5" fmla="*/ 822932 w 1963271"/>
              <a:gd name="connsiteY5" fmla="*/ 1358153 h 1672070"/>
              <a:gd name="connsiteX6" fmla="*/ 0 w 1963271"/>
              <a:gd name="connsiteY6" fmla="*/ 1358153 h 1672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63271" h="1672070">
                <a:moveTo>
                  <a:pt x="0" y="0"/>
                </a:moveTo>
                <a:lnTo>
                  <a:pt x="1963271" y="0"/>
                </a:lnTo>
                <a:lnTo>
                  <a:pt x="1963271" y="1358153"/>
                </a:lnTo>
                <a:lnTo>
                  <a:pt x="1140337" y="1358153"/>
                </a:lnTo>
                <a:lnTo>
                  <a:pt x="981635" y="1672070"/>
                </a:lnTo>
                <a:lnTo>
                  <a:pt x="822932" y="1358153"/>
                </a:lnTo>
                <a:lnTo>
                  <a:pt x="0" y="1358153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1" name="组合 30"/>
          <p:cNvGrpSpPr/>
          <p:nvPr/>
        </p:nvGrpSpPr>
        <p:grpSpPr>
          <a:xfrm>
            <a:off x="8546062" y="2788698"/>
            <a:ext cx="804799" cy="887270"/>
            <a:chOff x="5608638" y="1517650"/>
            <a:chExt cx="449263" cy="495301"/>
          </a:xfrm>
          <a:solidFill>
            <a:schemeClr val="bg1"/>
          </a:solidFill>
        </p:grpSpPr>
        <p:sp>
          <p:nvSpPr>
            <p:cNvPr id="32" name="Freeform 73"/>
            <p:cNvSpPr>
              <a:spLocks noEditPoints="1"/>
            </p:cNvSpPr>
            <p:nvPr/>
          </p:nvSpPr>
          <p:spPr bwMode="auto">
            <a:xfrm>
              <a:off x="5657850" y="1797050"/>
              <a:ext cx="400050" cy="185738"/>
            </a:xfrm>
            <a:custGeom>
              <a:avLst/>
              <a:gdLst>
                <a:gd name="T0" fmla="*/ 433 w 502"/>
                <a:gd name="T1" fmla="*/ 17 h 235"/>
                <a:gd name="T2" fmla="*/ 0 w 502"/>
                <a:gd name="T3" fmla="*/ 0 h 235"/>
                <a:gd name="T4" fmla="*/ 1 w 502"/>
                <a:gd name="T5" fmla="*/ 24 h 235"/>
                <a:gd name="T6" fmla="*/ 8 w 502"/>
                <a:gd name="T7" fmla="*/ 69 h 235"/>
                <a:gd name="T8" fmla="*/ 22 w 502"/>
                <a:gd name="T9" fmla="*/ 111 h 235"/>
                <a:gd name="T10" fmla="*/ 42 w 502"/>
                <a:gd name="T11" fmla="*/ 149 h 235"/>
                <a:gd name="T12" fmla="*/ 70 w 502"/>
                <a:gd name="T13" fmla="*/ 180 h 235"/>
                <a:gd name="T14" fmla="*/ 103 w 502"/>
                <a:gd name="T15" fmla="*/ 206 h 235"/>
                <a:gd name="T16" fmla="*/ 143 w 502"/>
                <a:gd name="T17" fmla="*/ 223 h 235"/>
                <a:gd name="T18" fmla="*/ 191 w 502"/>
                <a:gd name="T19" fmla="*/ 233 h 235"/>
                <a:gd name="T20" fmla="*/ 216 w 502"/>
                <a:gd name="T21" fmla="*/ 235 h 235"/>
                <a:gd name="T22" fmla="*/ 269 w 502"/>
                <a:gd name="T23" fmla="*/ 228 h 235"/>
                <a:gd name="T24" fmla="*/ 314 w 502"/>
                <a:gd name="T25" fmla="*/ 213 h 235"/>
                <a:gd name="T26" fmla="*/ 354 w 502"/>
                <a:gd name="T27" fmla="*/ 189 h 235"/>
                <a:gd name="T28" fmla="*/ 384 w 502"/>
                <a:gd name="T29" fmla="*/ 158 h 235"/>
                <a:gd name="T30" fmla="*/ 432 w 502"/>
                <a:gd name="T31" fmla="*/ 159 h 235"/>
                <a:gd name="T32" fmla="*/ 445 w 502"/>
                <a:gd name="T33" fmla="*/ 158 h 235"/>
                <a:gd name="T34" fmla="*/ 471 w 502"/>
                <a:gd name="T35" fmla="*/ 146 h 235"/>
                <a:gd name="T36" fmla="*/ 491 w 502"/>
                <a:gd name="T37" fmla="*/ 127 h 235"/>
                <a:gd name="T38" fmla="*/ 501 w 502"/>
                <a:gd name="T39" fmla="*/ 102 h 235"/>
                <a:gd name="T40" fmla="*/ 502 w 502"/>
                <a:gd name="T41" fmla="*/ 88 h 235"/>
                <a:gd name="T42" fmla="*/ 497 w 502"/>
                <a:gd name="T43" fmla="*/ 61 h 235"/>
                <a:gd name="T44" fmla="*/ 482 w 502"/>
                <a:gd name="T45" fmla="*/ 38 h 235"/>
                <a:gd name="T46" fmla="*/ 461 w 502"/>
                <a:gd name="T47" fmla="*/ 23 h 235"/>
                <a:gd name="T48" fmla="*/ 433 w 502"/>
                <a:gd name="T49" fmla="*/ 17 h 235"/>
                <a:gd name="T50" fmla="*/ 432 w 502"/>
                <a:gd name="T51" fmla="*/ 134 h 235"/>
                <a:gd name="T52" fmla="*/ 418 w 502"/>
                <a:gd name="T53" fmla="*/ 134 h 235"/>
                <a:gd name="T54" fmla="*/ 400 w 502"/>
                <a:gd name="T55" fmla="*/ 132 h 235"/>
                <a:gd name="T56" fmla="*/ 419 w 502"/>
                <a:gd name="T57" fmla="*/ 90 h 235"/>
                <a:gd name="T58" fmla="*/ 430 w 502"/>
                <a:gd name="T59" fmla="*/ 43 h 235"/>
                <a:gd name="T60" fmla="*/ 432 w 502"/>
                <a:gd name="T61" fmla="*/ 43 h 235"/>
                <a:gd name="T62" fmla="*/ 440 w 502"/>
                <a:gd name="T63" fmla="*/ 43 h 235"/>
                <a:gd name="T64" fmla="*/ 457 w 502"/>
                <a:gd name="T65" fmla="*/ 51 h 235"/>
                <a:gd name="T66" fmla="*/ 469 w 502"/>
                <a:gd name="T67" fmla="*/ 63 h 235"/>
                <a:gd name="T68" fmla="*/ 476 w 502"/>
                <a:gd name="T69" fmla="*/ 78 h 235"/>
                <a:gd name="T70" fmla="*/ 477 w 502"/>
                <a:gd name="T71" fmla="*/ 88 h 235"/>
                <a:gd name="T72" fmla="*/ 473 w 502"/>
                <a:gd name="T73" fmla="*/ 106 h 235"/>
                <a:gd name="T74" fmla="*/ 463 w 502"/>
                <a:gd name="T75" fmla="*/ 120 h 235"/>
                <a:gd name="T76" fmla="*/ 449 w 502"/>
                <a:gd name="T77" fmla="*/ 130 h 235"/>
                <a:gd name="T78" fmla="*/ 432 w 502"/>
                <a:gd name="T79" fmla="*/ 1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02" h="235">
                  <a:moveTo>
                    <a:pt x="433" y="17"/>
                  </a:moveTo>
                  <a:lnTo>
                    <a:pt x="433" y="17"/>
                  </a:lnTo>
                  <a:lnTo>
                    <a:pt x="434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" y="24"/>
                  </a:lnTo>
                  <a:lnTo>
                    <a:pt x="3" y="47"/>
                  </a:lnTo>
                  <a:lnTo>
                    <a:pt x="8" y="69"/>
                  </a:lnTo>
                  <a:lnTo>
                    <a:pt x="15" y="91"/>
                  </a:lnTo>
                  <a:lnTo>
                    <a:pt x="22" y="111"/>
                  </a:lnTo>
                  <a:lnTo>
                    <a:pt x="31" y="131"/>
                  </a:lnTo>
                  <a:lnTo>
                    <a:pt x="42" y="149"/>
                  </a:lnTo>
                  <a:lnTo>
                    <a:pt x="55" y="165"/>
                  </a:lnTo>
                  <a:lnTo>
                    <a:pt x="70" y="180"/>
                  </a:lnTo>
                  <a:lnTo>
                    <a:pt x="85" y="194"/>
                  </a:lnTo>
                  <a:lnTo>
                    <a:pt x="103" y="206"/>
                  </a:lnTo>
                  <a:lnTo>
                    <a:pt x="123" y="216"/>
                  </a:lnTo>
                  <a:lnTo>
                    <a:pt x="143" y="223"/>
                  </a:lnTo>
                  <a:lnTo>
                    <a:pt x="166" y="229"/>
                  </a:lnTo>
                  <a:lnTo>
                    <a:pt x="191" y="233"/>
                  </a:lnTo>
                  <a:lnTo>
                    <a:pt x="216" y="235"/>
                  </a:lnTo>
                  <a:lnTo>
                    <a:pt x="216" y="235"/>
                  </a:lnTo>
                  <a:lnTo>
                    <a:pt x="244" y="232"/>
                  </a:lnTo>
                  <a:lnTo>
                    <a:pt x="269" y="228"/>
                  </a:lnTo>
                  <a:lnTo>
                    <a:pt x="293" y="222"/>
                  </a:lnTo>
                  <a:lnTo>
                    <a:pt x="314" y="213"/>
                  </a:lnTo>
                  <a:lnTo>
                    <a:pt x="335" y="203"/>
                  </a:lnTo>
                  <a:lnTo>
                    <a:pt x="354" y="189"/>
                  </a:lnTo>
                  <a:lnTo>
                    <a:pt x="370" y="175"/>
                  </a:lnTo>
                  <a:lnTo>
                    <a:pt x="384" y="158"/>
                  </a:lnTo>
                  <a:lnTo>
                    <a:pt x="384" y="158"/>
                  </a:lnTo>
                  <a:lnTo>
                    <a:pt x="432" y="159"/>
                  </a:lnTo>
                  <a:lnTo>
                    <a:pt x="432" y="159"/>
                  </a:lnTo>
                  <a:lnTo>
                    <a:pt x="445" y="158"/>
                  </a:lnTo>
                  <a:lnTo>
                    <a:pt x="459" y="154"/>
                  </a:lnTo>
                  <a:lnTo>
                    <a:pt x="471" y="146"/>
                  </a:lnTo>
                  <a:lnTo>
                    <a:pt x="482" y="137"/>
                  </a:lnTo>
                  <a:lnTo>
                    <a:pt x="491" y="127"/>
                  </a:lnTo>
                  <a:lnTo>
                    <a:pt x="497" y="116"/>
                  </a:lnTo>
                  <a:lnTo>
                    <a:pt x="501" y="102"/>
                  </a:lnTo>
                  <a:lnTo>
                    <a:pt x="502" y="88"/>
                  </a:lnTo>
                  <a:lnTo>
                    <a:pt x="502" y="88"/>
                  </a:lnTo>
                  <a:lnTo>
                    <a:pt x="501" y="73"/>
                  </a:lnTo>
                  <a:lnTo>
                    <a:pt x="497" y="61"/>
                  </a:lnTo>
                  <a:lnTo>
                    <a:pt x="491" y="49"/>
                  </a:lnTo>
                  <a:lnTo>
                    <a:pt x="482" y="38"/>
                  </a:lnTo>
                  <a:lnTo>
                    <a:pt x="472" y="29"/>
                  </a:lnTo>
                  <a:lnTo>
                    <a:pt x="461" y="23"/>
                  </a:lnTo>
                  <a:lnTo>
                    <a:pt x="447" y="19"/>
                  </a:lnTo>
                  <a:lnTo>
                    <a:pt x="433" y="17"/>
                  </a:lnTo>
                  <a:lnTo>
                    <a:pt x="433" y="17"/>
                  </a:lnTo>
                  <a:close/>
                  <a:moveTo>
                    <a:pt x="432" y="134"/>
                  </a:moveTo>
                  <a:lnTo>
                    <a:pt x="432" y="134"/>
                  </a:lnTo>
                  <a:lnTo>
                    <a:pt x="418" y="134"/>
                  </a:lnTo>
                  <a:lnTo>
                    <a:pt x="400" y="132"/>
                  </a:lnTo>
                  <a:lnTo>
                    <a:pt x="400" y="132"/>
                  </a:lnTo>
                  <a:lnTo>
                    <a:pt x="411" y="112"/>
                  </a:lnTo>
                  <a:lnTo>
                    <a:pt x="419" y="90"/>
                  </a:lnTo>
                  <a:lnTo>
                    <a:pt x="425" y="67"/>
                  </a:lnTo>
                  <a:lnTo>
                    <a:pt x="430" y="43"/>
                  </a:lnTo>
                  <a:lnTo>
                    <a:pt x="430" y="43"/>
                  </a:lnTo>
                  <a:lnTo>
                    <a:pt x="432" y="43"/>
                  </a:lnTo>
                  <a:lnTo>
                    <a:pt x="432" y="43"/>
                  </a:lnTo>
                  <a:lnTo>
                    <a:pt x="440" y="43"/>
                  </a:lnTo>
                  <a:lnTo>
                    <a:pt x="449" y="47"/>
                  </a:lnTo>
                  <a:lnTo>
                    <a:pt x="457" y="51"/>
                  </a:lnTo>
                  <a:lnTo>
                    <a:pt x="463" y="56"/>
                  </a:lnTo>
                  <a:lnTo>
                    <a:pt x="469" y="63"/>
                  </a:lnTo>
                  <a:lnTo>
                    <a:pt x="473" y="71"/>
                  </a:lnTo>
                  <a:lnTo>
                    <a:pt x="476" y="78"/>
                  </a:lnTo>
                  <a:lnTo>
                    <a:pt x="477" y="88"/>
                  </a:lnTo>
                  <a:lnTo>
                    <a:pt x="477" y="88"/>
                  </a:lnTo>
                  <a:lnTo>
                    <a:pt x="476" y="97"/>
                  </a:lnTo>
                  <a:lnTo>
                    <a:pt x="473" y="106"/>
                  </a:lnTo>
                  <a:lnTo>
                    <a:pt x="469" y="114"/>
                  </a:lnTo>
                  <a:lnTo>
                    <a:pt x="463" y="120"/>
                  </a:lnTo>
                  <a:lnTo>
                    <a:pt x="457" y="125"/>
                  </a:lnTo>
                  <a:lnTo>
                    <a:pt x="449" y="130"/>
                  </a:lnTo>
                  <a:lnTo>
                    <a:pt x="440" y="132"/>
                  </a:lnTo>
                  <a:lnTo>
                    <a:pt x="432" y="134"/>
                  </a:lnTo>
                  <a:lnTo>
                    <a:pt x="432" y="1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74"/>
            <p:cNvSpPr/>
            <p:nvPr/>
          </p:nvSpPr>
          <p:spPr bwMode="auto">
            <a:xfrm>
              <a:off x="5608638" y="1992313"/>
              <a:ext cx="449263" cy="20638"/>
            </a:xfrm>
            <a:custGeom>
              <a:avLst/>
              <a:gdLst>
                <a:gd name="T0" fmla="*/ 0 w 566"/>
                <a:gd name="T1" fmla="*/ 0 h 25"/>
                <a:gd name="T2" fmla="*/ 0 w 566"/>
                <a:gd name="T3" fmla="*/ 0 h 25"/>
                <a:gd name="T4" fmla="*/ 5 w 566"/>
                <a:gd name="T5" fmla="*/ 2 h 25"/>
                <a:gd name="T6" fmla="*/ 12 w 566"/>
                <a:gd name="T7" fmla="*/ 5 h 25"/>
                <a:gd name="T8" fmla="*/ 31 w 566"/>
                <a:gd name="T9" fmla="*/ 10 h 25"/>
                <a:gd name="T10" fmla="*/ 58 w 566"/>
                <a:gd name="T11" fmla="*/ 14 h 25"/>
                <a:gd name="T12" fmla="*/ 90 w 566"/>
                <a:gd name="T13" fmla="*/ 17 h 25"/>
                <a:gd name="T14" fmla="*/ 131 w 566"/>
                <a:gd name="T15" fmla="*/ 20 h 25"/>
                <a:gd name="T16" fmla="*/ 176 w 566"/>
                <a:gd name="T17" fmla="*/ 23 h 25"/>
                <a:gd name="T18" fmla="*/ 226 w 566"/>
                <a:gd name="T19" fmla="*/ 24 h 25"/>
                <a:gd name="T20" fmla="*/ 283 w 566"/>
                <a:gd name="T21" fmla="*/ 25 h 25"/>
                <a:gd name="T22" fmla="*/ 283 w 566"/>
                <a:gd name="T23" fmla="*/ 25 h 25"/>
                <a:gd name="T24" fmla="*/ 340 w 566"/>
                <a:gd name="T25" fmla="*/ 24 h 25"/>
                <a:gd name="T26" fmla="*/ 390 w 566"/>
                <a:gd name="T27" fmla="*/ 23 h 25"/>
                <a:gd name="T28" fmla="*/ 435 w 566"/>
                <a:gd name="T29" fmla="*/ 20 h 25"/>
                <a:gd name="T30" fmla="*/ 476 w 566"/>
                <a:gd name="T31" fmla="*/ 17 h 25"/>
                <a:gd name="T32" fmla="*/ 508 w 566"/>
                <a:gd name="T33" fmla="*/ 14 h 25"/>
                <a:gd name="T34" fmla="*/ 535 w 566"/>
                <a:gd name="T35" fmla="*/ 10 h 25"/>
                <a:gd name="T36" fmla="*/ 554 w 566"/>
                <a:gd name="T37" fmla="*/ 5 h 25"/>
                <a:gd name="T38" fmla="*/ 561 w 566"/>
                <a:gd name="T39" fmla="*/ 2 h 25"/>
                <a:gd name="T40" fmla="*/ 566 w 566"/>
                <a:gd name="T41" fmla="*/ 0 h 25"/>
                <a:gd name="T42" fmla="*/ 0 w 566"/>
                <a:gd name="T43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66" h="25">
                  <a:moveTo>
                    <a:pt x="0" y="0"/>
                  </a:moveTo>
                  <a:lnTo>
                    <a:pt x="0" y="0"/>
                  </a:lnTo>
                  <a:lnTo>
                    <a:pt x="5" y="2"/>
                  </a:lnTo>
                  <a:lnTo>
                    <a:pt x="12" y="5"/>
                  </a:lnTo>
                  <a:lnTo>
                    <a:pt x="31" y="10"/>
                  </a:lnTo>
                  <a:lnTo>
                    <a:pt x="58" y="14"/>
                  </a:lnTo>
                  <a:lnTo>
                    <a:pt x="90" y="17"/>
                  </a:lnTo>
                  <a:lnTo>
                    <a:pt x="131" y="20"/>
                  </a:lnTo>
                  <a:lnTo>
                    <a:pt x="176" y="23"/>
                  </a:lnTo>
                  <a:lnTo>
                    <a:pt x="226" y="24"/>
                  </a:lnTo>
                  <a:lnTo>
                    <a:pt x="283" y="25"/>
                  </a:lnTo>
                  <a:lnTo>
                    <a:pt x="283" y="25"/>
                  </a:lnTo>
                  <a:lnTo>
                    <a:pt x="340" y="24"/>
                  </a:lnTo>
                  <a:lnTo>
                    <a:pt x="390" y="23"/>
                  </a:lnTo>
                  <a:lnTo>
                    <a:pt x="435" y="20"/>
                  </a:lnTo>
                  <a:lnTo>
                    <a:pt x="476" y="17"/>
                  </a:lnTo>
                  <a:lnTo>
                    <a:pt x="508" y="14"/>
                  </a:lnTo>
                  <a:lnTo>
                    <a:pt x="535" y="10"/>
                  </a:lnTo>
                  <a:lnTo>
                    <a:pt x="554" y="5"/>
                  </a:lnTo>
                  <a:lnTo>
                    <a:pt x="561" y="2"/>
                  </a:lnTo>
                  <a:lnTo>
                    <a:pt x="56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75"/>
            <p:cNvSpPr/>
            <p:nvPr/>
          </p:nvSpPr>
          <p:spPr bwMode="auto">
            <a:xfrm>
              <a:off x="5737225" y="1517650"/>
              <a:ext cx="122238" cy="255588"/>
            </a:xfrm>
            <a:custGeom>
              <a:avLst/>
              <a:gdLst>
                <a:gd name="T0" fmla="*/ 96 w 154"/>
                <a:gd name="T1" fmla="*/ 321 h 321"/>
                <a:gd name="T2" fmla="*/ 130 w 154"/>
                <a:gd name="T3" fmla="*/ 287 h 321"/>
                <a:gd name="T4" fmla="*/ 147 w 154"/>
                <a:gd name="T5" fmla="*/ 267 h 321"/>
                <a:gd name="T6" fmla="*/ 154 w 154"/>
                <a:gd name="T7" fmla="*/ 252 h 321"/>
                <a:gd name="T8" fmla="*/ 153 w 154"/>
                <a:gd name="T9" fmla="*/ 235 h 321"/>
                <a:gd name="T10" fmla="*/ 142 w 154"/>
                <a:gd name="T11" fmla="*/ 216 h 321"/>
                <a:gd name="T12" fmla="*/ 122 w 154"/>
                <a:gd name="T13" fmla="*/ 192 h 321"/>
                <a:gd name="T14" fmla="*/ 108 w 154"/>
                <a:gd name="T15" fmla="*/ 177 h 321"/>
                <a:gd name="T16" fmla="*/ 83 w 154"/>
                <a:gd name="T17" fmla="*/ 150 h 321"/>
                <a:gd name="T18" fmla="*/ 71 w 154"/>
                <a:gd name="T19" fmla="*/ 127 h 321"/>
                <a:gd name="T20" fmla="*/ 68 w 154"/>
                <a:gd name="T21" fmla="*/ 105 h 321"/>
                <a:gd name="T22" fmla="*/ 74 w 154"/>
                <a:gd name="T23" fmla="*/ 87 h 321"/>
                <a:gd name="T24" fmla="*/ 86 w 154"/>
                <a:gd name="T25" fmla="*/ 68 h 321"/>
                <a:gd name="T26" fmla="*/ 120 w 154"/>
                <a:gd name="T27" fmla="*/ 26 h 321"/>
                <a:gd name="T28" fmla="*/ 139 w 154"/>
                <a:gd name="T29" fmla="*/ 0 h 321"/>
                <a:gd name="T30" fmla="*/ 129 w 154"/>
                <a:gd name="T31" fmla="*/ 13 h 321"/>
                <a:gd name="T32" fmla="*/ 103 w 154"/>
                <a:gd name="T33" fmla="*/ 37 h 321"/>
                <a:gd name="T34" fmla="*/ 59 w 154"/>
                <a:gd name="T35" fmla="*/ 68 h 321"/>
                <a:gd name="T36" fmla="*/ 22 w 154"/>
                <a:gd name="T37" fmla="*/ 95 h 321"/>
                <a:gd name="T38" fmla="*/ 5 w 154"/>
                <a:gd name="T39" fmla="*/ 116 h 321"/>
                <a:gd name="T40" fmla="*/ 0 w 154"/>
                <a:gd name="T41" fmla="*/ 127 h 321"/>
                <a:gd name="T42" fmla="*/ 0 w 154"/>
                <a:gd name="T43" fmla="*/ 138 h 321"/>
                <a:gd name="T44" fmla="*/ 4 w 154"/>
                <a:gd name="T45" fmla="*/ 150 h 321"/>
                <a:gd name="T46" fmla="*/ 11 w 154"/>
                <a:gd name="T47" fmla="*/ 163 h 321"/>
                <a:gd name="T48" fmla="*/ 25 w 154"/>
                <a:gd name="T49" fmla="*/ 177 h 321"/>
                <a:gd name="T50" fmla="*/ 54 w 154"/>
                <a:gd name="T51" fmla="*/ 205 h 321"/>
                <a:gd name="T52" fmla="*/ 97 w 154"/>
                <a:gd name="T53" fmla="*/ 244 h 321"/>
                <a:gd name="T54" fmla="*/ 110 w 154"/>
                <a:gd name="T55" fmla="*/ 259 h 321"/>
                <a:gd name="T56" fmla="*/ 116 w 154"/>
                <a:gd name="T57" fmla="*/ 273 h 321"/>
                <a:gd name="T58" fmla="*/ 116 w 154"/>
                <a:gd name="T59" fmla="*/ 287 h 321"/>
                <a:gd name="T60" fmla="*/ 110 w 154"/>
                <a:gd name="T61" fmla="*/ 302 h 321"/>
                <a:gd name="T62" fmla="*/ 96 w 154"/>
                <a:gd name="T63" fmla="*/ 321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54" h="321">
                  <a:moveTo>
                    <a:pt x="96" y="321"/>
                  </a:moveTo>
                  <a:lnTo>
                    <a:pt x="96" y="321"/>
                  </a:lnTo>
                  <a:lnTo>
                    <a:pt x="113" y="302"/>
                  </a:lnTo>
                  <a:lnTo>
                    <a:pt x="130" y="287"/>
                  </a:lnTo>
                  <a:lnTo>
                    <a:pt x="142" y="273"/>
                  </a:lnTo>
                  <a:lnTo>
                    <a:pt x="147" y="267"/>
                  </a:lnTo>
                  <a:lnTo>
                    <a:pt x="151" y="259"/>
                  </a:lnTo>
                  <a:lnTo>
                    <a:pt x="154" y="252"/>
                  </a:lnTo>
                  <a:lnTo>
                    <a:pt x="154" y="244"/>
                  </a:lnTo>
                  <a:lnTo>
                    <a:pt x="153" y="235"/>
                  </a:lnTo>
                  <a:lnTo>
                    <a:pt x="149" y="226"/>
                  </a:lnTo>
                  <a:lnTo>
                    <a:pt x="142" y="216"/>
                  </a:lnTo>
                  <a:lnTo>
                    <a:pt x="134" y="205"/>
                  </a:lnTo>
                  <a:lnTo>
                    <a:pt x="122" y="192"/>
                  </a:lnTo>
                  <a:lnTo>
                    <a:pt x="108" y="177"/>
                  </a:lnTo>
                  <a:lnTo>
                    <a:pt x="108" y="177"/>
                  </a:lnTo>
                  <a:lnTo>
                    <a:pt x="95" y="163"/>
                  </a:lnTo>
                  <a:lnTo>
                    <a:pt x="83" y="150"/>
                  </a:lnTo>
                  <a:lnTo>
                    <a:pt x="76" y="138"/>
                  </a:lnTo>
                  <a:lnTo>
                    <a:pt x="71" y="127"/>
                  </a:lnTo>
                  <a:lnTo>
                    <a:pt x="68" y="116"/>
                  </a:lnTo>
                  <a:lnTo>
                    <a:pt x="68" y="105"/>
                  </a:lnTo>
                  <a:lnTo>
                    <a:pt x="71" y="95"/>
                  </a:lnTo>
                  <a:lnTo>
                    <a:pt x="74" y="87"/>
                  </a:lnTo>
                  <a:lnTo>
                    <a:pt x="79" y="78"/>
                  </a:lnTo>
                  <a:lnTo>
                    <a:pt x="86" y="68"/>
                  </a:lnTo>
                  <a:lnTo>
                    <a:pt x="102" y="48"/>
                  </a:lnTo>
                  <a:lnTo>
                    <a:pt x="120" y="26"/>
                  </a:lnTo>
                  <a:lnTo>
                    <a:pt x="130" y="13"/>
                  </a:lnTo>
                  <a:lnTo>
                    <a:pt x="139" y="0"/>
                  </a:lnTo>
                  <a:lnTo>
                    <a:pt x="139" y="0"/>
                  </a:lnTo>
                  <a:lnTo>
                    <a:pt x="129" y="13"/>
                  </a:lnTo>
                  <a:lnTo>
                    <a:pt x="116" y="26"/>
                  </a:lnTo>
                  <a:lnTo>
                    <a:pt x="103" y="37"/>
                  </a:lnTo>
                  <a:lnTo>
                    <a:pt x="90" y="48"/>
                  </a:lnTo>
                  <a:lnTo>
                    <a:pt x="59" y="68"/>
                  </a:lnTo>
                  <a:lnTo>
                    <a:pt x="33" y="87"/>
                  </a:lnTo>
                  <a:lnTo>
                    <a:pt x="22" y="95"/>
                  </a:lnTo>
                  <a:lnTo>
                    <a:pt x="11" y="105"/>
                  </a:lnTo>
                  <a:lnTo>
                    <a:pt x="5" y="116"/>
                  </a:lnTo>
                  <a:lnTo>
                    <a:pt x="3" y="121"/>
                  </a:lnTo>
                  <a:lnTo>
                    <a:pt x="0" y="127"/>
                  </a:lnTo>
                  <a:lnTo>
                    <a:pt x="0" y="132"/>
                  </a:lnTo>
                  <a:lnTo>
                    <a:pt x="0" y="138"/>
                  </a:lnTo>
                  <a:lnTo>
                    <a:pt x="1" y="143"/>
                  </a:lnTo>
                  <a:lnTo>
                    <a:pt x="4" y="150"/>
                  </a:lnTo>
                  <a:lnTo>
                    <a:pt x="8" y="156"/>
                  </a:lnTo>
                  <a:lnTo>
                    <a:pt x="11" y="163"/>
                  </a:lnTo>
                  <a:lnTo>
                    <a:pt x="18" y="170"/>
                  </a:lnTo>
                  <a:lnTo>
                    <a:pt x="25" y="177"/>
                  </a:lnTo>
                  <a:lnTo>
                    <a:pt x="25" y="177"/>
                  </a:lnTo>
                  <a:lnTo>
                    <a:pt x="54" y="205"/>
                  </a:lnTo>
                  <a:lnTo>
                    <a:pt x="78" y="226"/>
                  </a:lnTo>
                  <a:lnTo>
                    <a:pt x="97" y="244"/>
                  </a:lnTo>
                  <a:lnTo>
                    <a:pt x="103" y="252"/>
                  </a:lnTo>
                  <a:lnTo>
                    <a:pt x="110" y="259"/>
                  </a:lnTo>
                  <a:lnTo>
                    <a:pt x="113" y="267"/>
                  </a:lnTo>
                  <a:lnTo>
                    <a:pt x="116" y="273"/>
                  </a:lnTo>
                  <a:lnTo>
                    <a:pt x="117" y="279"/>
                  </a:lnTo>
                  <a:lnTo>
                    <a:pt x="116" y="287"/>
                  </a:lnTo>
                  <a:lnTo>
                    <a:pt x="115" y="294"/>
                  </a:lnTo>
                  <a:lnTo>
                    <a:pt x="110" y="302"/>
                  </a:lnTo>
                  <a:lnTo>
                    <a:pt x="103" y="311"/>
                  </a:lnTo>
                  <a:lnTo>
                    <a:pt x="96" y="321"/>
                  </a:lnTo>
                  <a:lnTo>
                    <a:pt x="96" y="3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35" name="文本框 147"/>
          <p:cNvSpPr txBox="1"/>
          <p:nvPr/>
        </p:nvSpPr>
        <p:spPr>
          <a:xfrm>
            <a:off x="2203762" y="4487662"/>
            <a:ext cx="24339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P1.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如何入门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AI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7642024" y="4487662"/>
            <a:ext cx="2570160" cy="4979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P3.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人工智能专业</a:t>
            </a:r>
          </a:p>
        </p:txBody>
      </p:sp>
      <p:sp>
        <p:nvSpPr>
          <p:cNvPr id="11" name="AutoShape 5" descr="http://img5.imgtn.bdimg.com/it/u=2495480723,1032560664&amp;fm=21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" name="AutoShape 7" descr="http://img5.imgtn.bdimg.com/it/u=2495480723,1032560664&amp;fm=21&amp;gp=0.jp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39" name="组合 38"/>
          <p:cNvGrpSpPr/>
          <p:nvPr/>
        </p:nvGrpSpPr>
        <p:grpSpPr>
          <a:xfrm>
            <a:off x="3157914" y="2980103"/>
            <a:ext cx="482338" cy="812099"/>
            <a:chOff x="11491901" y="1483273"/>
            <a:chExt cx="348694" cy="587087"/>
          </a:xfrm>
        </p:grpSpPr>
        <p:sp>
          <p:nvSpPr>
            <p:cNvPr id="48" name="Freeform 1391"/>
            <p:cNvSpPr/>
            <p:nvPr/>
          </p:nvSpPr>
          <p:spPr bwMode="auto">
            <a:xfrm>
              <a:off x="11491901" y="1483273"/>
              <a:ext cx="348694" cy="426972"/>
            </a:xfrm>
            <a:custGeom>
              <a:avLst/>
              <a:gdLst>
                <a:gd name="T0" fmla="*/ 76 w 76"/>
                <a:gd name="T1" fmla="*/ 36 h 94"/>
                <a:gd name="T2" fmla="*/ 38 w 76"/>
                <a:gd name="T3" fmla="*/ 0 h 94"/>
                <a:gd name="T4" fmla="*/ 0 w 76"/>
                <a:gd name="T5" fmla="*/ 36 h 94"/>
                <a:gd name="T6" fmla="*/ 3 w 76"/>
                <a:gd name="T7" fmla="*/ 50 h 94"/>
                <a:gd name="T8" fmla="*/ 3 w 76"/>
                <a:gd name="T9" fmla="*/ 50 h 94"/>
                <a:gd name="T10" fmla="*/ 7 w 76"/>
                <a:gd name="T11" fmla="*/ 56 h 94"/>
                <a:gd name="T12" fmla="*/ 20 w 76"/>
                <a:gd name="T13" fmla="*/ 90 h 94"/>
                <a:gd name="T14" fmla="*/ 25 w 76"/>
                <a:gd name="T15" fmla="*/ 94 h 94"/>
                <a:gd name="T16" fmla="*/ 51 w 76"/>
                <a:gd name="T17" fmla="*/ 94 h 94"/>
                <a:gd name="T18" fmla="*/ 56 w 76"/>
                <a:gd name="T19" fmla="*/ 90 h 94"/>
                <a:gd name="T20" fmla="*/ 69 w 76"/>
                <a:gd name="T21" fmla="*/ 56 h 94"/>
                <a:gd name="T22" fmla="*/ 73 w 76"/>
                <a:gd name="T23" fmla="*/ 50 h 94"/>
                <a:gd name="T24" fmla="*/ 73 w 76"/>
                <a:gd name="T25" fmla="*/ 50 h 94"/>
                <a:gd name="T26" fmla="*/ 73 w 76"/>
                <a:gd name="T27" fmla="*/ 50 h 94"/>
                <a:gd name="T28" fmla="*/ 76 w 76"/>
                <a:gd name="T29" fmla="*/ 36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6" h="94">
                  <a:moveTo>
                    <a:pt x="76" y="36"/>
                  </a:moveTo>
                  <a:cubicBezTo>
                    <a:pt x="76" y="16"/>
                    <a:pt x="59" y="0"/>
                    <a:pt x="38" y="0"/>
                  </a:cubicBezTo>
                  <a:cubicBezTo>
                    <a:pt x="17" y="0"/>
                    <a:pt x="0" y="16"/>
                    <a:pt x="0" y="36"/>
                  </a:cubicBezTo>
                  <a:cubicBezTo>
                    <a:pt x="0" y="41"/>
                    <a:pt x="1" y="46"/>
                    <a:pt x="3" y="50"/>
                  </a:cubicBezTo>
                  <a:cubicBezTo>
                    <a:pt x="3" y="50"/>
                    <a:pt x="3" y="50"/>
                    <a:pt x="3" y="50"/>
                  </a:cubicBezTo>
                  <a:cubicBezTo>
                    <a:pt x="4" y="52"/>
                    <a:pt x="5" y="54"/>
                    <a:pt x="7" y="56"/>
                  </a:cubicBezTo>
                  <a:cubicBezTo>
                    <a:pt x="13" y="67"/>
                    <a:pt x="20" y="86"/>
                    <a:pt x="20" y="90"/>
                  </a:cubicBezTo>
                  <a:cubicBezTo>
                    <a:pt x="20" y="92"/>
                    <a:pt x="22" y="94"/>
                    <a:pt x="25" y="94"/>
                  </a:cubicBezTo>
                  <a:cubicBezTo>
                    <a:pt x="51" y="94"/>
                    <a:pt x="51" y="94"/>
                    <a:pt x="51" y="94"/>
                  </a:cubicBezTo>
                  <a:cubicBezTo>
                    <a:pt x="54" y="94"/>
                    <a:pt x="56" y="92"/>
                    <a:pt x="56" y="90"/>
                  </a:cubicBezTo>
                  <a:cubicBezTo>
                    <a:pt x="56" y="86"/>
                    <a:pt x="63" y="67"/>
                    <a:pt x="69" y="56"/>
                  </a:cubicBezTo>
                  <a:cubicBezTo>
                    <a:pt x="71" y="54"/>
                    <a:pt x="72" y="52"/>
                    <a:pt x="73" y="50"/>
                  </a:cubicBezTo>
                  <a:cubicBezTo>
                    <a:pt x="73" y="50"/>
                    <a:pt x="73" y="50"/>
                    <a:pt x="73" y="50"/>
                  </a:cubicBezTo>
                  <a:cubicBezTo>
                    <a:pt x="73" y="50"/>
                    <a:pt x="73" y="50"/>
                    <a:pt x="73" y="50"/>
                  </a:cubicBezTo>
                  <a:cubicBezTo>
                    <a:pt x="75" y="46"/>
                    <a:pt x="76" y="41"/>
                    <a:pt x="76" y="3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Freeform 1392"/>
            <p:cNvSpPr/>
            <p:nvPr/>
          </p:nvSpPr>
          <p:spPr bwMode="auto">
            <a:xfrm>
              <a:off x="11584412" y="1935151"/>
              <a:ext cx="163673" cy="32024"/>
            </a:xfrm>
            <a:custGeom>
              <a:avLst/>
              <a:gdLst>
                <a:gd name="T0" fmla="*/ 36 w 36"/>
                <a:gd name="T1" fmla="*/ 3 h 7"/>
                <a:gd name="T2" fmla="*/ 32 w 36"/>
                <a:gd name="T3" fmla="*/ 0 h 7"/>
                <a:gd name="T4" fmla="*/ 4 w 36"/>
                <a:gd name="T5" fmla="*/ 0 h 7"/>
                <a:gd name="T6" fmla="*/ 0 w 36"/>
                <a:gd name="T7" fmla="*/ 3 h 7"/>
                <a:gd name="T8" fmla="*/ 0 w 36"/>
                <a:gd name="T9" fmla="*/ 3 h 7"/>
                <a:gd name="T10" fmla="*/ 4 w 36"/>
                <a:gd name="T11" fmla="*/ 7 h 7"/>
                <a:gd name="T12" fmla="*/ 32 w 36"/>
                <a:gd name="T13" fmla="*/ 7 h 7"/>
                <a:gd name="T14" fmla="*/ 36 w 36"/>
                <a:gd name="T15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" h="7">
                  <a:moveTo>
                    <a:pt x="36" y="3"/>
                  </a:moveTo>
                  <a:cubicBezTo>
                    <a:pt x="36" y="1"/>
                    <a:pt x="34" y="0"/>
                    <a:pt x="32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5"/>
                    <a:pt x="2" y="7"/>
                    <a:pt x="4" y="7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4" y="7"/>
                    <a:pt x="36" y="5"/>
                    <a:pt x="36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Freeform 1393"/>
            <p:cNvSpPr/>
            <p:nvPr/>
          </p:nvSpPr>
          <p:spPr bwMode="auto">
            <a:xfrm>
              <a:off x="11584412" y="1984964"/>
              <a:ext cx="163673" cy="32024"/>
            </a:xfrm>
            <a:custGeom>
              <a:avLst/>
              <a:gdLst>
                <a:gd name="T0" fmla="*/ 36 w 36"/>
                <a:gd name="T1" fmla="*/ 4 h 7"/>
                <a:gd name="T2" fmla="*/ 32 w 36"/>
                <a:gd name="T3" fmla="*/ 0 h 7"/>
                <a:gd name="T4" fmla="*/ 4 w 36"/>
                <a:gd name="T5" fmla="*/ 0 h 7"/>
                <a:gd name="T6" fmla="*/ 0 w 36"/>
                <a:gd name="T7" fmla="*/ 4 h 7"/>
                <a:gd name="T8" fmla="*/ 0 w 36"/>
                <a:gd name="T9" fmla="*/ 4 h 7"/>
                <a:gd name="T10" fmla="*/ 4 w 36"/>
                <a:gd name="T11" fmla="*/ 7 h 7"/>
                <a:gd name="T12" fmla="*/ 32 w 36"/>
                <a:gd name="T13" fmla="*/ 7 h 7"/>
                <a:gd name="T14" fmla="*/ 36 w 36"/>
                <a:gd name="T15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" h="7">
                  <a:moveTo>
                    <a:pt x="36" y="4"/>
                  </a:moveTo>
                  <a:cubicBezTo>
                    <a:pt x="36" y="2"/>
                    <a:pt x="34" y="0"/>
                    <a:pt x="32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6"/>
                    <a:pt x="2" y="7"/>
                    <a:pt x="4" y="7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4" y="7"/>
                    <a:pt x="36" y="6"/>
                    <a:pt x="36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Freeform 1394"/>
            <p:cNvSpPr/>
            <p:nvPr/>
          </p:nvSpPr>
          <p:spPr bwMode="auto">
            <a:xfrm>
              <a:off x="11619993" y="2038336"/>
              <a:ext cx="92510" cy="32024"/>
            </a:xfrm>
            <a:custGeom>
              <a:avLst/>
              <a:gdLst>
                <a:gd name="T0" fmla="*/ 20 w 20"/>
                <a:gd name="T1" fmla="*/ 4 h 7"/>
                <a:gd name="T2" fmla="*/ 17 w 20"/>
                <a:gd name="T3" fmla="*/ 7 h 7"/>
                <a:gd name="T4" fmla="*/ 4 w 20"/>
                <a:gd name="T5" fmla="*/ 7 h 7"/>
                <a:gd name="T6" fmla="*/ 0 w 20"/>
                <a:gd name="T7" fmla="*/ 4 h 7"/>
                <a:gd name="T8" fmla="*/ 0 w 20"/>
                <a:gd name="T9" fmla="*/ 4 h 7"/>
                <a:gd name="T10" fmla="*/ 4 w 20"/>
                <a:gd name="T11" fmla="*/ 0 h 7"/>
                <a:gd name="T12" fmla="*/ 17 w 20"/>
                <a:gd name="T13" fmla="*/ 0 h 7"/>
                <a:gd name="T14" fmla="*/ 20 w 20"/>
                <a:gd name="T15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" h="7">
                  <a:moveTo>
                    <a:pt x="20" y="4"/>
                  </a:moveTo>
                  <a:cubicBezTo>
                    <a:pt x="20" y="5"/>
                    <a:pt x="19" y="7"/>
                    <a:pt x="17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2" y="7"/>
                    <a:pt x="0" y="5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9" y="0"/>
                    <a:pt x="20" y="2"/>
                    <a:pt x="20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6" name="任意多边形 13">
            <a:extLst>
              <a:ext uri="{FF2B5EF4-FFF2-40B4-BE49-F238E27FC236}">
                <a16:creationId xmlns:a16="http://schemas.microsoft.com/office/drawing/2014/main" id="{B0413121-36B4-4064-B69D-288FEA78337B}"/>
              </a:ext>
            </a:extLst>
          </p:cNvPr>
          <p:cNvSpPr/>
          <p:nvPr/>
        </p:nvSpPr>
        <p:spPr>
          <a:xfrm>
            <a:off x="5256446" y="2652266"/>
            <a:ext cx="1963271" cy="1672070"/>
          </a:xfrm>
          <a:custGeom>
            <a:avLst/>
            <a:gdLst>
              <a:gd name="connsiteX0" fmla="*/ 0 w 1963271"/>
              <a:gd name="connsiteY0" fmla="*/ 0 h 1672070"/>
              <a:gd name="connsiteX1" fmla="*/ 1963271 w 1963271"/>
              <a:gd name="connsiteY1" fmla="*/ 0 h 1672070"/>
              <a:gd name="connsiteX2" fmla="*/ 1963271 w 1963271"/>
              <a:gd name="connsiteY2" fmla="*/ 1358153 h 1672070"/>
              <a:gd name="connsiteX3" fmla="*/ 1136276 w 1963271"/>
              <a:gd name="connsiteY3" fmla="*/ 1358153 h 1672070"/>
              <a:gd name="connsiteX4" fmla="*/ 977574 w 1963271"/>
              <a:gd name="connsiteY4" fmla="*/ 1672070 h 1672070"/>
              <a:gd name="connsiteX5" fmla="*/ 818871 w 1963271"/>
              <a:gd name="connsiteY5" fmla="*/ 1358153 h 1672070"/>
              <a:gd name="connsiteX6" fmla="*/ 0 w 1963271"/>
              <a:gd name="connsiteY6" fmla="*/ 1358153 h 1672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63271" h="1672070">
                <a:moveTo>
                  <a:pt x="0" y="0"/>
                </a:moveTo>
                <a:lnTo>
                  <a:pt x="1963271" y="0"/>
                </a:lnTo>
                <a:lnTo>
                  <a:pt x="1963271" y="1358153"/>
                </a:lnTo>
                <a:lnTo>
                  <a:pt x="1136276" y="1358153"/>
                </a:lnTo>
                <a:lnTo>
                  <a:pt x="977574" y="1672070"/>
                </a:lnTo>
                <a:lnTo>
                  <a:pt x="818871" y="1358153"/>
                </a:lnTo>
                <a:lnTo>
                  <a:pt x="0" y="1358153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文本框 148">
            <a:extLst>
              <a:ext uri="{FF2B5EF4-FFF2-40B4-BE49-F238E27FC236}">
                <a16:creationId xmlns:a16="http://schemas.microsoft.com/office/drawing/2014/main" id="{EB63CF8A-C35D-46BF-875D-790E74404248}"/>
              </a:ext>
            </a:extLst>
          </p:cNvPr>
          <p:cNvSpPr txBox="1"/>
          <p:nvPr/>
        </p:nvSpPr>
        <p:spPr>
          <a:xfrm>
            <a:off x="5021334" y="4505808"/>
            <a:ext cx="243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P2.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我的体会</a:t>
            </a:r>
          </a:p>
        </p:txBody>
      </p:sp>
      <p:sp>
        <p:nvSpPr>
          <p:cNvPr id="61" name="Freeform 1408">
            <a:extLst>
              <a:ext uri="{FF2B5EF4-FFF2-40B4-BE49-F238E27FC236}">
                <a16:creationId xmlns:a16="http://schemas.microsoft.com/office/drawing/2014/main" id="{C7D4D0C6-7504-4AAC-8D16-A50626102488}"/>
              </a:ext>
            </a:extLst>
          </p:cNvPr>
          <p:cNvSpPr>
            <a:spLocks noEditPoints="1"/>
          </p:cNvSpPr>
          <p:nvPr/>
        </p:nvSpPr>
        <p:spPr bwMode="auto">
          <a:xfrm>
            <a:off x="5868546" y="3024498"/>
            <a:ext cx="739069" cy="761130"/>
          </a:xfrm>
          <a:custGeom>
            <a:avLst/>
            <a:gdLst>
              <a:gd name="T0" fmla="*/ 82 w 104"/>
              <a:gd name="T1" fmla="*/ 27 h 108"/>
              <a:gd name="T2" fmla="*/ 67 w 104"/>
              <a:gd name="T3" fmla="*/ 37 h 108"/>
              <a:gd name="T4" fmla="*/ 65 w 104"/>
              <a:gd name="T5" fmla="*/ 38 h 108"/>
              <a:gd name="T6" fmla="*/ 62 w 104"/>
              <a:gd name="T7" fmla="*/ 33 h 108"/>
              <a:gd name="T8" fmla="*/ 51 w 104"/>
              <a:gd name="T9" fmla="*/ 13 h 108"/>
              <a:gd name="T10" fmla="*/ 65 w 104"/>
              <a:gd name="T11" fmla="*/ 2 h 108"/>
              <a:gd name="T12" fmla="*/ 79 w 104"/>
              <a:gd name="T13" fmla="*/ 21 h 108"/>
              <a:gd name="T14" fmla="*/ 83 w 104"/>
              <a:gd name="T15" fmla="*/ 26 h 108"/>
              <a:gd name="T16" fmla="*/ 61 w 104"/>
              <a:gd name="T17" fmla="*/ 0 h 108"/>
              <a:gd name="T18" fmla="*/ 34 w 104"/>
              <a:gd name="T19" fmla="*/ 2 h 108"/>
              <a:gd name="T20" fmla="*/ 20 w 104"/>
              <a:gd name="T21" fmla="*/ 27 h 108"/>
              <a:gd name="T22" fmla="*/ 39 w 104"/>
              <a:gd name="T23" fmla="*/ 31 h 108"/>
              <a:gd name="T24" fmla="*/ 50 w 104"/>
              <a:gd name="T25" fmla="*/ 12 h 108"/>
              <a:gd name="T26" fmla="*/ 50 w 104"/>
              <a:gd name="T27" fmla="*/ 11 h 108"/>
              <a:gd name="T28" fmla="*/ 66 w 104"/>
              <a:gd name="T29" fmla="*/ 108 h 108"/>
              <a:gd name="T30" fmla="*/ 81 w 104"/>
              <a:gd name="T31" fmla="*/ 97 h 108"/>
              <a:gd name="T32" fmla="*/ 88 w 104"/>
              <a:gd name="T33" fmla="*/ 81 h 108"/>
              <a:gd name="T34" fmla="*/ 82 w 104"/>
              <a:gd name="T35" fmla="*/ 76 h 108"/>
              <a:gd name="T36" fmla="*/ 62 w 104"/>
              <a:gd name="T37" fmla="*/ 64 h 108"/>
              <a:gd name="T38" fmla="*/ 57 w 104"/>
              <a:gd name="T39" fmla="*/ 76 h 108"/>
              <a:gd name="T40" fmla="*/ 53 w 104"/>
              <a:gd name="T41" fmla="*/ 87 h 108"/>
              <a:gd name="T42" fmla="*/ 59 w 104"/>
              <a:gd name="T43" fmla="*/ 97 h 108"/>
              <a:gd name="T44" fmla="*/ 90 w 104"/>
              <a:gd name="T45" fmla="*/ 80 h 108"/>
              <a:gd name="T46" fmla="*/ 104 w 104"/>
              <a:gd name="T47" fmla="*/ 69 h 108"/>
              <a:gd name="T48" fmla="*/ 104 w 104"/>
              <a:gd name="T49" fmla="*/ 66 h 108"/>
              <a:gd name="T50" fmla="*/ 73 w 104"/>
              <a:gd name="T51" fmla="*/ 50 h 108"/>
              <a:gd name="T52" fmla="*/ 86 w 104"/>
              <a:gd name="T53" fmla="*/ 72 h 108"/>
              <a:gd name="T54" fmla="*/ 88 w 104"/>
              <a:gd name="T55" fmla="*/ 75 h 108"/>
              <a:gd name="T56" fmla="*/ 90 w 104"/>
              <a:gd name="T57" fmla="*/ 80 h 108"/>
              <a:gd name="T58" fmla="*/ 10 w 104"/>
              <a:gd name="T59" fmla="*/ 48 h 108"/>
              <a:gd name="T60" fmla="*/ 1 w 104"/>
              <a:gd name="T61" fmla="*/ 70 h 108"/>
              <a:gd name="T62" fmla="*/ 17 w 104"/>
              <a:gd name="T63" fmla="*/ 77 h 108"/>
              <a:gd name="T64" fmla="*/ 29 w 104"/>
              <a:gd name="T65" fmla="*/ 57 h 108"/>
              <a:gd name="T66" fmla="*/ 32 w 104"/>
              <a:gd name="T67" fmla="*/ 52 h 108"/>
              <a:gd name="T68" fmla="*/ 31 w 104"/>
              <a:gd name="T69" fmla="*/ 51 h 108"/>
              <a:gd name="T70" fmla="*/ 14 w 104"/>
              <a:gd name="T71" fmla="*/ 43 h 108"/>
              <a:gd name="T72" fmla="*/ 0 w 104"/>
              <a:gd name="T73" fmla="*/ 44 h 108"/>
              <a:gd name="T74" fmla="*/ 2 w 104"/>
              <a:gd name="T75" fmla="*/ 74 h 108"/>
              <a:gd name="T76" fmla="*/ 17 w 104"/>
              <a:gd name="T77" fmla="*/ 97 h 108"/>
              <a:gd name="T78" fmla="*/ 46 w 104"/>
              <a:gd name="T79" fmla="*/ 97 h 108"/>
              <a:gd name="T80" fmla="*/ 39 w 104"/>
              <a:gd name="T81" fmla="*/ 78 h 108"/>
              <a:gd name="T82" fmla="*/ 18 w 104"/>
              <a:gd name="T83" fmla="*/ 79 h 108"/>
              <a:gd name="T84" fmla="*/ 17 w 104"/>
              <a:gd name="T85" fmla="*/ 79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04" h="108">
                <a:moveTo>
                  <a:pt x="83" y="26"/>
                </a:moveTo>
                <a:cubicBezTo>
                  <a:pt x="82" y="27"/>
                  <a:pt x="82" y="27"/>
                  <a:pt x="82" y="27"/>
                </a:cubicBezTo>
                <a:cubicBezTo>
                  <a:pt x="78" y="36"/>
                  <a:pt x="78" y="36"/>
                  <a:pt x="78" y="36"/>
                </a:cubicBezTo>
                <a:cubicBezTo>
                  <a:pt x="67" y="37"/>
                  <a:pt x="67" y="37"/>
                  <a:pt x="67" y="37"/>
                </a:cubicBezTo>
                <a:cubicBezTo>
                  <a:pt x="66" y="38"/>
                  <a:pt x="66" y="38"/>
                  <a:pt x="66" y="38"/>
                </a:cubicBezTo>
                <a:cubicBezTo>
                  <a:pt x="65" y="38"/>
                  <a:pt x="65" y="38"/>
                  <a:pt x="65" y="38"/>
                </a:cubicBezTo>
                <a:cubicBezTo>
                  <a:pt x="53" y="39"/>
                  <a:pt x="53" y="39"/>
                  <a:pt x="53" y="39"/>
                </a:cubicBezTo>
                <a:cubicBezTo>
                  <a:pt x="62" y="33"/>
                  <a:pt x="62" y="33"/>
                  <a:pt x="62" y="33"/>
                </a:cubicBezTo>
                <a:cubicBezTo>
                  <a:pt x="59" y="26"/>
                  <a:pt x="55" y="21"/>
                  <a:pt x="53" y="16"/>
                </a:cubicBezTo>
                <a:cubicBezTo>
                  <a:pt x="52" y="15"/>
                  <a:pt x="52" y="14"/>
                  <a:pt x="51" y="13"/>
                </a:cubicBezTo>
                <a:cubicBezTo>
                  <a:pt x="52" y="11"/>
                  <a:pt x="53" y="10"/>
                  <a:pt x="54" y="9"/>
                </a:cubicBezTo>
                <a:cubicBezTo>
                  <a:pt x="57" y="5"/>
                  <a:pt x="61" y="2"/>
                  <a:pt x="65" y="2"/>
                </a:cubicBezTo>
                <a:cubicBezTo>
                  <a:pt x="67" y="2"/>
                  <a:pt x="69" y="3"/>
                  <a:pt x="71" y="7"/>
                </a:cubicBezTo>
                <a:cubicBezTo>
                  <a:pt x="79" y="21"/>
                  <a:pt x="79" y="21"/>
                  <a:pt x="79" y="21"/>
                </a:cubicBezTo>
                <a:cubicBezTo>
                  <a:pt x="89" y="14"/>
                  <a:pt x="89" y="14"/>
                  <a:pt x="89" y="14"/>
                </a:cubicBezTo>
                <a:lnTo>
                  <a:pt x="83" y="26"/>
                </a:lnTo>
                <a:close/>
                <a:moveTo>
                  <a:pt x="53" y="7"/>
                </a:moveTo>
                <a:cubicBezTo>
                  <a:pt x="55" y="4"/>
                  <a:pt x="58" y="2"/>
                  <a:pt x="61" y="0"/>
                </a:cubicBezTo>
                <a:cubicBezTo>
                  <a:pt x="36" y="0"/>
                  <a:pt x="36" y="0"/>
                  <a:pt x="36" y="0"/>
                </a:cubicBezTo>
                <a:cubicBezTo>
                  <a:pt x="35" y="1"/>
                  <a:pt x="34" y="2"/>
                  <a:pt x="34" y="2"/>
                </a:cubicBezTo>
                <a:cubicBezTo>
                  <a:pt x="34" y="2"/>
                  <a:pt x="34" y="2"/>
                  <a:pt x="34" y="2"/>
                </a:cubicBezTo>
                <a:cubicBezTo>
                  <a:pt x="20" y="27"/>
                  <a:pt x="20" y="27"/>
                  <a:pt x="20" y="27"/>
                </a:cubicBezTo>
                <a:cubicBezTo>
                  <a:pt x="35" y="37"/>
                  <a:pt x="35" y="37"/>
                  <a:pt x="35" y="37"/>
                </a:cubicBezTo>
                <a:cubicBezTo>
                  <a:pt x="36" y="35"/>
                  <a:pt x="38" y="33"/>
                  <a:pt x="39" y="31"/>
                </a:cubicBezTo>
                <a:cubicBezTo>
                  <a:pt x="48" y="15"/>
                  <a:pt x="48" y="15"/>
                  <a:pt x="48" y="15"/>
                </a:cubicBezTo>
                <a:cubicBezTo>
                  <a:pt x="48" y="15"/>
                  <a:pt x="49" y="13"/>
                  <a:pt x="50" y="12"/>
                </a:cubicBezTo>
                <a:cubicBezTo>
                  <a:pt x="50" y="12"/>
                  <a:pt x="50" y="12"/>
                  <a:pt x="50" y="12"/>
                </a:cubicBezTo>
                <a:cubicBezTo>
                  <a:pt x="50" y="11"/>
                  <a:pt x="50" y="11"/>
                  <a:pt x="50" y="11"/>
                </a:cubicBezTo>
                <a:cubicBezTo>
                  <a:pt x="51" y="10"/>
                  <a:pt x="52" y="9"/>
                  <a:pt x="53" y="7"/>
                </a:cubicBezTo>
                <a:close/>
                <a:moveTo>
                  <a:pt x="66" y="108"/>
                </a:moveTo>
                <a:cubicBezTo>
                  <a:pt x="65" y="97"/>
                  <a:pt x="65" y="97"/>
                  <a:pt x="65" y="97"/>
                </a:cubicBezTo>
                <a:cubicBezTo>
                  <a:pt x="81" y="97"/>
                  <a:pt x="81" y="97"/>
                  <a:pt x="81" y="97"/>
                </a:cubicBezTo>
                <a:cubicBezTo>
                  <a:pt x="85" y="96"/>
                  <a:pt x="87" y="95"/>
                  <a:pt x="89" y="93"/>
                </a:cubicBezTo>
                <a:cubicBezTo>
                  <a:pt x="91" y="90"/>
                  <a:pt x="90" y="85"/>
                  <a:pt x="88" y="81"/>
                </a:cubicBezTo>
                <a:cubicBezTo>
                  <a:pt x="88" y="79"/>
                  <a:pt x="87" y="77"/>
                  <a:pt x="86" y="76"/>
                </a:cubicBezTo>
                <a:cubicBezTo>
                  <a:pt x="85" y="76"/>
                  <a:pt x="84" y="76"/>
                  <a:pt x="82" y="76"/>
                </a:cubicBezTo>
                <a:cubicBezTo>
                  <a:pt x="77" y="76"/>
                  <a:pt x="71" y="76"/>
                  <a:pt x="63" y="75"/>
                </a:cubicBezTo>
                <a:cubicBezTo>
                  <a:pt x="62" y="64"/>
                  <a:pt x="62" y="64"/>
                  <a:pt x="62" y="64"/>
                </a:cubicBezTo>
                <a:cubicBezTo>
                  <a:pt x="58" y="75"/>
                  <a:pt x="58" y="75"/>
                  <a:pt x="58" y="75"/>
                </a:cubicBezTo>
                <a:cubicBezTo>
                  <a:pt x="57" y="76"/>
                  <a:pt x="57" y="76"/>
                  <a:pt x="57" y="76"/>
                </a:cubicBezTo>
                <a:cubicBezTo>
                  <a:pt x="57" y="77"/>
                  <a:pt x="57" y="77"/>
                  <a:pt x="57" y="77"/>
                </a:cubicBezTo>
                <a:cubicBezTo>
                  <a:pt x="53" y="87"/>
                  <a:pt x="53" y="87"/>
                  <a:pt x="53" y="87"/>
                </a:cubicBezTo>
                <a:cubicBezTo>
                  <a:pt x="58" y="96"/>
                  <a:pt x="58" y="96"/>
                  <a:pt x="58" y="96"/>
                </a:cubicBezTo>
                <a:cubicBezTo>
                  <a:pt x="59" y="97"/>
                  <a:pt x="59" y="97"/>
                  <a:pt x="59" y="97"/>
                </a:cubicBezTo>
                <a:lnTo>
                  <a:pt x="66" y="108"/>
                </a:lnTo>
                <a:close/>
                <a:moveTo>
                  <a:pt x="90" y="80"/>
                </a:moveTo>
                <a:cubicBezTo>
                  <a:pt x="91" y="83"/>
                  <a:pt x="92" y="87"/>
                  <a:pt x="92" y="91"/>
                </a:cubicBezTo>
                <a:cubicBezTo>
                  <a:pt x="104" y="69"/>
                  <a:pt x="104" y="69"/>
                  <a:pt x="104" y="69"/>
                </a:cubicBezTo>
                <a:cubicBezTo>
                  <a:pt x="104" y="67"/>
                  <a:pt x="104" y="67"/>
                  <a:pt x="104" y="66"/>
                </a:cubicBezTo>
                <a:cubicBezTo>
                  <a:pt x="104" y="66"/>
                  <a:pt x="104" y="66"/>
                  <a:pt x="104" y="66"/>
                </a:cubicBezTo>
                <a:cubicBezTo>
                  <a:pt x="90" y="42"/>
                  <a:pt x="90" y="42"/>
                  <a:pt x="90" y="42"/>
                </a:cubicBezTo>
                <a:cubicBezTo>
                  <a:pt x="73" y="50"/>
                  <a:pt x="73" y="50"/>
                  <a:pt x="73" y="50"/>
                </a:cubicBezTo>
                <a:cubicBezTo>
                  <a:pt x="74" y="52"/>
                  <a:pt x="76" y="54"/>
                  <a:pt x="77" y="56"/>
                </a:cubicBezTo>
                <a:cubicBezTo>
                  <a:pt x="86" y="72"/>
                  <a:pt x="86" y="72"/>
                  <a:pt x="86" y="72"/>
                </a:cubicBezTo>
                <a:cubicBezTo>
                  <a:pt x="86" y="72"/>
                  <a:pt x="87" y="73"/>
                  <a:pt x="88" y="75"/>
                </a:cubicBezTo>
                <a:cubicBezTo>
                  <a:pt x="88" y="75"/>
                  <a:pt x="88" y="75"/>
                  <a:pt x="88" y="75"/>
                </a:cubicBezTo>
                <a:cubicBezTo>
                  <a:pt x="88" y="76"/>
                  <a:pt x="88" y="76"/>
                  <a:pt x="88" y="76"/>
                </a:cubicBezTo>
                <a:cubicBezTo>
                  <a:pt x="89" y="77"/>
                  <a:pt x="89" y="78"/>
                  <a:pt x="90" y="80"/>
                </a:cubicBezTo>
                <a:close/>
                <a:moveTo>
                  <a:pt x="0" y="44"/>
                </a:moveTo>
                <a:cubicBezTo>
                  <a:pt x="10" y="48"/>
                  <a:pt x="10" y="48"/>
                  <a:pt x="10" y="48"/>
                </a:cubicBezTo>
                <a:cubicBezTo>
                  <a:pt x="2" y="62"/>
                  <a:pt x="2" y="62"/>
                  <a:pt x="2" y="62"/>
                </a:cubicBezTo>
                <a:cubicBezTo>
                  <a:pt x="0" y="66"/>
                  <a:pt x="0" y="68"/>
                  <a:pt x="1" y="70"/>
                </a:cubicBezTo>
                <a:cubicBezTo>
                  <a:pt x="3" y="74"/>
                  <a:pt x="8" y="75"/>
                  <a:pt x="12" y="76"/>
                </a:cubicBezTo>
                <a:cubicBezTo>
                  <a:pt x="14" y="76"/>
                  <a:pt x="16" y="77"/>
                  <a:pt x="17" y="77"/>
                </a:cubicBezTo>
                <a:cubicBezTo>
                  <a:pt x="18" y="76"/>
                  <a:pt x="19" y="75"/>
                  <a:pt x="20" y="73"/>
                </a:cubicBezTo>
                <a:cubicBezTo>
                  <a:pt x="22" y="69"/>
                  <a:pt x="26" y="63"/>
                  <a:pt x="29" y="57"/>
                </a:cubicBezTo>
                <a:cubicBezTo>
                  <a:pt x="39" y="62"/>
                  <a:pt x="39" y="62"/>
                  <a:pt x="39" y="62"/>
                </a:cubicBezTo>
                <a:cubicBezTo>
                  <a:pt x="32" y="52"/>
                  <a:pt x="32" y="52"/>
                  <a:pt x="32" y="52"/>
                </a:cubicBezTo>
                <a:cubicBezTo>
                  <a:pt x="32" y="52"/>
                  <a:pt x="32" y="52"/>
                  <a:pt x="32" y="52"/>
                </a:cubicBezTo>
                <a:cubicBezTo>
                  <a:pt x="31" y="51"/>
                  <a:pt x="31" y="51"/>
                  <a:pt x="31" y="51"/>
                </a:cubicBezTo>
                <a:cubicBezTo>
                  <a:pt x="25" y="42"/>
                  <a:pt x="25" y="42"/>
                  <a:pt x="25" y="42"/>
                </a:cubicBezTo>
                <a:cubicBezTo>
                  <a:pt x="14" y="43"/>
                  <a:pt x="14" y="43"/>
                  <a:pt x="14" y="43"/>
                </a:cubicBezTo>
                <a:cubicBezTo>
                  <a:pt x="13" y="43"/>
                  <a:pt x="13" y="43"/>
                  <a:pt x="13" y="43"/>
                </a:cubicBezTo>
                <a:lnTo>
                  <a:pt x="0" y="44"/>
                </a:lnTo>
                <a:close/>
                <a:moveTo>
                  <a:pt x="12" y="78"/>
                </a:moveTo>
                <a:cubicBezTo>
                  <a:pt x="8" y="78"/>
                  <a:pt x="5" y="77"/>
                  <a:pt x="2" y="74"/>
                </a:cubicBezTo>
                <a:cubicBezTo>
                  <a:pt x="15" y="96"/>
                  <a:pt x="15" y="96"/>
                  <a:pt x="15" y="96"/>
                </a:cubicBezTo>
                <a:cubicBezTo>
                  <a:pt x="16" y="97"/>
                  <a:pt x="17" y="97"/>
                  <a:pt x="17" y="97"/>
                </a:cubicBezTo>
                <a:cubicBezTo>
                  <a:pt x="17" y="97"/>
                  <a:pt x="17" y="97"/>
                  <a:pt x="17" y="97"/>
                </a:cubicBezTo>
                <a:cubicBezTo>
                  <a:pt x="46" y="97"/>
                  <a:pt x="46" y="97"/>
                  <a:pt x="46" y="97"/>
                </a:cubicBezTo>
                <a:cubicBezTo>
                  <a:pt x="46" y="78"/>
                  <a:pt x="46" y="78"/>
                  <a:pt x="46" y="78"/>
                </a:cubicBezTo>
                <a:cubicBezTo>
                  <a:pt x="44" y="79"/>
                  <a:pt x="42" y="78"/>
                  <a:pt x="39" y="78"/>
                </a:cubicBezTo>
                <a:cubicBezTo>
                  <a:pt x="21" y="78"/>
                  <a:pt x="21" y="78"/>
                  <a:pt x="21" y="78"/>
                </a:cubicBezTo>
                <a:cubicBezTo>
                  <a:pt x="21" y="79"/>
                  <a:pt x="19" y="79"/>
                  <a:pt x="18" y="79"/>
                </a:cubicBezTo>
                <a:cubicBezTo>
                  <a:pt x="18" y="79"/>
                  <a:pt x="18" y="79"/>
                  <a:pt x="18" y="79"/>
                </a:cubicBezTo>
                <a:cubicBezTo>
                  <a:pt x="17" y="79"/>
                  <a:pt x="17" y="79"/>
                  <a:pt x="17" y="79"/>
                </a:cubicBezTo>
                <a:cubicBezTo>
                  <a:pt x="16" y="79"/>
                  <a:pt x="14" y="78"/>
                  <a:pt x="12" y="7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77DA96-DA0A-4DA8-8065-B747351AF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179" y="2916702"/>
            <a:ext cx="7920879" cy="1024595"/>
          </a:xfrm>
        </p:spPr>
        <p:txBody>
          <a:bodyPr>
            <a:normAutofit/>
          </a:bodyPr>
          <a:lstStyle/>
          <a:p>
            <a:r>
              <a:rPr lang="zh-CN" altLang="en-US" dirty="0"/>
              <a:t>人工智能</a:t>
            </a:r>
            <a:r>
              <a:rPr lang="en-US" altLang="zh-CN" dirty="0"/>
              <a:t> </a:t>
            </a: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or </a:t>
            </a:r>
            <a:r>
              <a:rPr lang="zh-CN" altLang="en-US" dirty="0"/>
              <a:t>机器学习 </a:t>
            </a: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or </a:t>
            </a:r>
            <a:r>
              <a:rPr lang="zh-CN" altLang="en-US" dirty="0"/>
              <a:t>深度学习？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575FC43-FC10-448E-85B4-7B19BCE0C1DB}"/>
              </a:ext>
            </a:extLst>
          </p:cNvPr>
          <p:cNvSpPr txBox="1"/>
          <p:nvPr/>
        </p:nvSpPr>
        <p:spPr>
          <a:xfrm>
            <a:off x="7122227" y="30805"/>
            <a:ext cx="321986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首先明确一个概念</a:t>
            </a:r>
          </a:p>
        </p:txBody>
      </p:sp>
    </p:spTree>
    <p:extLst>
      <p:ext uri="{BB962C8B-B14F-4D97-AF65-F5344CB8AC3E}">
        <p14:creationId xmlns:p14="http://schemas.microsoft.com/office/powerpoint/2010/main" val="1806274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575FC43-FC10-448E-85B4-7B19BCE0C1DB}"/>
              </a:ext>
            </a:extLst>
          </p:cNvPr>
          <p:cNvSpPr txBox="1"/>
          <p:nvPr/>
        </p:nvSpPr>
        <p:spPr>
          <a:xfrm>
            <a:off x="7122227" y="30805"/>
            <a:ext cx="321986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首先明确一个概念</a:t>
            </a:r>
          </a:p>
        </p:txBody>
      </p:sp>
      <p:pic>
        <p:nvPicPr>
          <p:cNvPr id="1026" name="Picture 2" descr="preview">
            <a:extLst>
              <a:ext uri="{FF2B5EF4-FFF2-40B4-BE49-F238E27FC236}">
                <a16:creationId xmlns:a16="http://schemas.microsoft.com/office/drawing/2014/main" id="{63ABB9EB-5D38-4242-8E50-BB1D0FC65A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3099" y="1052736"/>
            <a:ext cx="9361039" cy="5174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97399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575FC43-FC10-448E-85B4-7B19BCE0C1DB}"/>
              </a:ext>
            </a:extLst>
          </p:cNvPr>
          <p:cNvSpPr txBox="1"/>
          <p:nvPr/>
        </p:nvSpPr>
        <p:spPr>
          <a:xfrm>
            <a:off x="7122227" y="30805"/>
            <a:ext cx="321986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首先明确一个概念</a:t>
            </a:r>
          </a:p>
        </p:txBody>
      </p:sp>
      <p:pic>
        <p:nvPicPr>
          <p:cNvPr id="5" name="Picture 2" descr="相关图片">
            <a:extLst>
              <a:ext uri="{FF2B5EF4-FFF2-40B4-BE49-F238E27FC236}">
                <a16:creationId xmlns:a16="http://schemas.microsoft.com/office/drawing/2014/main" id="{54817056-3EE6-421A-B37C-33079A291F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1485107" y="1124744"/>
            <a:ext cx="9217024" cy="5213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89910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17355" y="620688"/>
            <a:ext cx="49685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如何入门</a:t>
            </a:r>
            <a:r>
              <a:rPr lang="en-US" altLang="zh-CN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AI</a:t>
            </a:r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六边形 4">
            <a:extLst>
              <a:ext uri="{FF2B5EF4-FFF2-40B4-BE49-F238E27FC236}">
                <a16:creationId xmlns:a16="http://schemas.microsoft.com/office/drawing/2014/main" id="{C014DD19-3617-4794-8842-EF8402201942}"/>
              </a:ext>
            </a:extLst>
          </p:cNvPr>
          <p:cNvSpPr txBox="1"/>
          <p:nvPr/>
        </p:nvSpPr>
        <p:spPr>
          <a:xfrm>
            <a:off x="6096155" y="4490215"/>
            <a:ext cx="1872209" cy="1382065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21920" tIns="121920" rIns="121920" bIns="121920" numCol="1" spcCol="1270" anchor="ctr" anchorCtr="0">
            <a:noAutofit/>
          </a:bodyPr>
          <a:lstStyle/>
          <a:p>
            <a:pPr marL="0" lvl="0" indent="0" algn="ctr" defTabSz="1422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3200" kern="1200" dirty="0"/>
              <a:t>数据挖掘</a:t>
            </a: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B9FAD960-7B68-4F06-B1AB-40E5D0F3AF47}"/>
              </a:ext>
            </a:extLst>
          </p:cNvPr>
          <p:cNvGrpSpPr/>
          <p:nvPr/>
        </p:nvGrpSpPr>
        <p:grpSpPr>
          <a:xfrm>
            <a:off x="1660834" y="1340768"/>
            <a:ext cx="8055809" cy="4714797"/>
            <a:chOff x="-246756" y="1393058"/>
            <a:chExt cx="8104187" cy="4714797"/>
          </a:xfrm>
        </p:grpSpPr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1D72E180-B177-4A5B-8F20-E4C5CAA74ACA}"/>
                </a:ext>
              </a:extLst>
            </p:cNvPr>
            <p:cNvSpPr/>
            <p:nvPr/>
          </p:nvSpPr>
          <p:spPr>
            <a:xfrm>
              <a:off x="-246756" y="3280837"/>
              <a:ext cx="1299815" cy="1322613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学习路线</a:t>
              </a:r>
            </a:p>
          </p:txBody>
        </p:sp>
        <p:sp>
          <p:nvSpPr>
            <p:cNvPr id="13" name="虚尾箭头 60">
              <a:extLst>
                <a:ext uri="{FF2B5EF4-FFF2-40B4-BE49-F238E27FC236}">
                  <a16:creationId xmlns:a16="http://schemas.microsoft.com/office/drawing/2014/main" id="{C76D3C4A-E889-4D08-9841-660ECEC2DA8F}"/>
                </a:ext>
              </a:extLst>
            </p:cNvPr>
            <p:cNvSpPr/>
            <p:nvPr/>
          </p:nvSpPr>
          <p:spPr>
            <a:xfrm>
              <a:off x="1312241" y="3733095"/>
              <a:ext cx="546100" cy="355600"/>
            </a:xfrm>
            <a:prstGeom prst="stripedRightArrow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C90CD2C3-F64B-4CC0-BA8D-246EDA5F5B4B}"/>
                </a:ext>
              </a:extLst>
            </p:cNvPr>
            <p:cNvSpPr/>
            <p:nvPr/>
          </p:nvSpPr>
          <p:spPr>
            <a:xfrm>
              <a:off x="1971300" y="3287961"/>
              <a:ext cx="1217820" cy="1322612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实践</a:t>
              </a:r>
            </a:p>
          </p:txBody>
        </p:sp>
        <p:sp>
          <p:nvSpPr>
            <p:cNvPr id="15" name="虚尾箭头 62">
              <a:extLst>
                <a:ext uri="{FF2B5EF4-FFF2-40B4-BE49-F238E27FC236}">
                  <a16:creationId xmlns:a16="http://schemas.microsoft.com/office/drawing/2014/main" id="{A380544C-7337-452B-A58F-F0CC78DD571C}"/>
                </a:ext>
              </a:extLst>
            </p:cNvPr>
            <p:cNvSpPr/>
            <p:nvPr/>
          </p:nvSpPr>
          <p:spPr>
            <a:xfrm>
              <a:off x="3316508" y="3733095"/>
              <a:ext cx="546100" cy="355600"/>
            </a:xfrm>
            <a:prstGeom prst="stripedRightArrow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D34058EE-7CD1-4F5B-ABB3-359BA4280297}"/>
                </a:ext>
              </a:extLst>
            </p:cNvPr>
            <p:cNvSpPr/>
            <p:nvPr/>
          </p:nvSpPr>
          <p:spPr>
            <a:xfrm>
              <a:off x="4054531" y="3270380"/>
              <a:ext cx="1217819" cy="1322612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科研</a:t>
              </a:r>
            </a:p>
          </p:txBody>
        </p:sp>
        <p:sp>
          <p:nvSpPr>
            <p:cNvPr id="22" name="虚尾箭头 64">
              <a:extLst>
                <a:ext uri="{FF2B5EF4-FFF2-40B4-BE49-F238E27FC236}">
                  <a16:creationId xmlns:a16="http://schemas.microsoft.com/office/drawing/2014/main" id="{95B4860C-8E30-445D-90B0-280DCA4DDBC9}"/>
                </a:ext>
              </a:extLst>
            </p:cNvPr>
            <p:cNvSpPr/>
            <p:nvPr/>
          </p:nvSpPr>
          <p:spPr>
            <a:xfrm>
              <a:off x="5335413" y="3733095"/>
              <a:ext cx="546100" cy="355600"/>
            </a:xfrm>
            <a:prstGeom prst="stripedRightArrow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382AC42D-CB60-4385-B56E-77B061C4756C}"/>
                </a:ext>
              </a:extLst>
            </p:cNvPr>
            <p:cNvSpPr/>
            <p:nvPr/>
          </p:nvSpPr>
          <p:spPr>
            <a:xfrm>
              <a:off x="6137762" y="3077475"/>
              <a:ext cx="1719669" cy="1719669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Bingo</a:t>
              </a: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！</a:t>
              </a:r>
            </a:p>
          </p:txBody>
        </p:sp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id="{93AE5837-2B04-405D-9C6D-DB0028A0136F}"/>
                </a:ext>
              </a:extLst>
            </p:cNvPr>
            <p:cNvGrpSpPr/>
            <p:nvPr/>
          </p:nvGrpSpPr>
          <p:grpSpPr>
            <a:xfrm>
              <a:off x="304878" y="1393058"/>
              <a:ext cx="1542487" cy="1785099"/>
              <a:chOff x="665672" y="1131564"/>
              <a:chExt cx="1542487" cy="1785099"/>
            </a:xfrm>
          </p:grpSpPr>
          <p:sp>
            <p:nvSpPr>
              <p:cNvPr id="30" name="椭圆 29">
                <a:extLst>
                  <a:ext uri="{FF2B5EF4-FFF2-40B4-BE49-F238E27FC236}">
                    <a16:creationId xmlns:a16="http://schemas.microsoft.com/office/drawing/2014/main" id="{2EA6D787-5A89-49F5-99CE-9E498E57CE64}"/>
                  </a:ext>
                </a:extLst>
              </p:cNvPr>
              <p:cNvSpPr/>
              <p:nvPr/>
            </p:nvSpPr>
            <p:spPr>
              <a:xfrm>
                <a:off x="665672" y="2789663"/>
                <a:ext cx="127000" cy="1270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31" name="直接连接符 30">
                <a:extLst>
                  <a:ext uri="{FF2B5EF4-FFF2-40B4-BE49-F238E27FC236}">
                    <a16:creationId xmlns:a16="http://schemas.microsoft.com/office/drawing/2014/main" id="{F39C46D1-64F4-41E8-B01A-755B31C2519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32281" y="1131564"/>
                <a:ext cx="0" cy="1653378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文本框 3">
                <a:extLst>
                  <a:ext uri="{FF2B5EF4-FFF2-40B4-BE49-F238E27FC236}">
                    <a16:creationId xmlns:a16="http://schemas.microsoft.com/office/drawing/2014/main" id="{C353E0B3-7D41-461B-9937-E05A8734798A}"/>
                  </a:ext>
                </a:extLst>
              </p:cNvPr>
              <p:cNvSpPr txBox="1"/>
              <p:nvPr/>
            </p:nvSpPr>
            <p:spPr>
              <a:xfrm>
                <a:off x="732281" y="1185813"/>
                <a:ext cx="1475878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理论基础</a:t>
                </a:r>
                <a:endParaRPr lang="en-US" altLang="zh-CN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网课</a:t>
                </a: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书籍</a:t>
                </a: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练手项目等</a:t>
                </a: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7C3F819D-EBB3-4C74-BF5B-87DF63CEBBAC}"/>
                </a:ext>
              </a:extLst>
            </p:cNvPr>
            <p:cNvGrpSpPr/>
            <p:nvPr/>
          </p:nvGrpSpPr>
          <p:grpSpPr>
            <a:xfrm>
              <a:off x="2516710" y="4664236"/>
              <a:ext cx="1389673" cy="1443619"/>
              <a:chOff x="2516710" y="4547515"/>
              <a:chExt cx="1389673" cy="1443619"/>
            </a:xfrm>
          </p:grpSpPr>
          <p:sp>
            <p:nvSpPr>
              <p:cNvPr id="27" name="椭圆 26">
                <a:extLst>
                  <a:ext uri="{FF2B5EF4-FFF2-40B4-BE49-F238E27FC236}">
                    <a16:creationId xmlns:a16="http://schemas.microsoft.com/office/drawing/2014/main" id="{E914173B-41B6-4018-8F8C-157A46B66CF0}"/>
                  </a:ext>
                </a:extLst>
              </p:cNvPr>
              <p:cNvSpPr/>
              <p:nvPr/>
            </p:nvSpPr>
            <p:spPr>
              <a:xfrm>
                <a:off x="2516710" y="4547515"/>
                <a:ext cx="127000" cy="1270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28" name="直接连接符 27">
                <a:extLst>
                  <a:ext uri="{FF2B5EF4-FFF2-40B4-BE49-F238E27FC236}">
                    <a16:creationId xmlns:a16="http://schemas.microsoft.com/office/drawing/2014/main" id="{3B7C0CE8-351D-4E6A-BAEC-CCED54C33707}"/>
                  </a:ext>
                </a:extLst>
              </p:cNvPr>
              <p:cNvCxnSpPr/>
              <p:nvPr/>
            </p:nvCxnSpPr>
            <p:spPr>
              <a:xfrm>
                <a:off x="2580210" y="4668520"/>
                <a:ext cx="0" cy="1322614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文本框 3">
                <a:extLst>
                  <a:ext uri="{FF2B5EF4-FFF2-40B4-BE49-F238E27FC236}">
                    <a16:creationId xmlns:a16="http://schemas.microsoft.com/office/drawing/2014/main" id="{02C74261-1187-4B51-ADF0-F7FDDB28B078}"/>
                  </a:ext>
                </a:extLst>
              </p:cNvPr>
              <p:cNvSpPr txBox="1"/>
              <p:nvPr/>
            </p:nvSpPr>
            <p:spPr>
              <a:xfrm>
                <a:off x="2688525" y="4583092"/>
                <a:ext cx="1217858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各种比赛</a:t>
                </a:r>
                <a:endParaRPr lang="en-US" altLang="zh-CN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入门的</a:t>
                </a: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国内的</a:t>
                </a: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国外的</a:t>
                </a: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6" name="文本框 3">
              <a:extLst>
                <a:ext uri="{FF2B5EF4-FFF2-40B4-BE49-F238E27FC236}">
                  <a16:creationId xmlns:a16="http://schemas.microsoft.com/office/drawing/2014/main" id="{94058E0D-6BD9-4891-8D73-FC24FD98A707}"/>
                </a:ext>
              </a:extLst>
            </p:cNvPr>
            <p:cNvSpPr txBox="1"/>
            <p:nvPr/>
          </p:nvSpPr>
          <p:spPr>
            <a:xfrm>
              <a:off x="4731566" y="1412542"/>
              <a:ext cx="2398253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阅读论文</a:t>
              </a:r>
              <a:endPara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经典论文</a:t>
              </a:r>
              <a:endPara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论文阅读路线</a:t>
              </a:r>
              <a:endPara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3" name="椭圆 32">
            <a:extLst>
              <a:ext uri="{FF2B5EF4-FFF2-40B4-BE49-F238E27FC236}">
                <a16:creationId xmlns:a16="http://schemas.microsoft.com/office/drawing/2014/main" id="{52441848-262C-447E-A9E3-18007C3D00D6}"/>
              </a:ext>
            </a:extLst>
          </p:cNvPr>
          <p:cNvSpPr/>
          <p:nvPr/>
        </p:nvSpPr>
        <p:spPr>
          <a:xfrm>
            <a:off x="6504908" y="2958212"/>
            <a:ext cx="126242" cy="127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095F7B9D-941A-427C-9473-D22FB7524D0D}"/>
              </a:ext>
            </a:extLst>
          </p:cNvPr>
          <p:cNvCxnSpPr>
            <a:cxnSpLocks/>
          </p:cNvCxnSpPr>
          <p:nvPr/>
        </p:nvCxnSpPr>
        <p:spPr>
          <a:xfrm flipV="1">
            <a:off x="6574886" y="1319011"/>
            <a:ext cx="0" cy="165337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10F0DBD9-6AA2-4ABD-95A1-8112C58CC1DD}"/>
              </a:ext>
            </a:extLst>
          </p:cNvPr>
          <p:cNvSpPr txBox="1"/>
          <p:nvPr/>
        </p:nvSpPr>
        <p:spPr>
          <a:xfrm>
            <a:off x="7122228" y="30804"/>
            <a:ext cx="197096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该怎样去做？</a:t>
            </a:r>
          </a:p>
        </p:txBody>
      </p:sp>
    </p:spTree>
    <p:extLst>
      <p:ext uri="{BB962C8B-B14F-4D97-AF65-F5344CB8AC3E}">
        <p14:creationId xmlns:p14="http://schemas.microsoft.com/office/powerpoint/2010/main" val="13340711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89763" y="24099"/>
            <a:ext cx="32622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入门书单</a:t>
            </a:r>
          </a:p>
        </p:txBody>
      </p:sp>
      <p:sp>
        <p:nvSpPr>
          <p:cNvPr id="20" name="六边形 4">
            <a:extLst>
              <a:ext uri="{FF2B5EF4-FFF2-40B4-BE49-F238E27FC236}">
                <a16:creationId xmlns:a16="http://schemas.microsoft.com/office/drawing/2014/main" id="{C014DD19-3617-4794-8842-EF8402201942}"/>
              </a:ext>
            </a:extLst>
          </p:cNvPr>
          <p:cNvSpPr txBox="1"/>
          <p:nvPr/>
        </p:nvSpPr>
        <p:spPr>
          <a:xfrm>
            <a:off x="6096155" y="4490215"/>
            <a:ext cx="1872209" cy="1382065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21920" tIns="121920" rIns="121920" bIns="121920" numCol="1" spcCol="1270" anchor="ctr" anchorCtr="0">
            <a:noAutofit/>
          </a:bodyPr>
          <a:lstStyle/>
          <a:p>
            <a:pPr marL="0" lvl="0" indent="0" algn="ctr" defTabSz="1422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3200" kern="1200" dirty="0"/>
              <a:t>数据挖掘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8DF29DA-BA35-4694-9D8A-328285C3A989}"/>
              </a:ext>
            </a:extLst>
          </p:cNvPr>
          <p:cNvSpPr txBox="1"/>
          <p:nvPr/>
        </p:nvSpPr>
        <p:spPr>
          <a:xfrm>
            <a:off x="621011" y="1496456"/>
            <a:ext cx="10585176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    </a:t>
            </a:r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首先说明一下学习主要内容，主要是以下三个部分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编程语言，主要是</a:t>
            </a:r>
            <a:r>
              <a:rPr lang="en-US" altLang="zh-CN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python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数学基础 包括微积分、线性代数和概率论内容，要求不高，能看懂书就行，用到现学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机器学习算法、深度学习算法和工具框架使用，深度学习是机器学习的一个方向，用到很多机器学习的概念，机器学习的相关内容我们了解就行，然后深度学习提到了我们要知道，另外是工具框架，现在很多工具像</a:t>
            </a:r>
            <a:r>
              <a:rPr lang="en-US" altLang="zh-CN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TensorFlow</a:t>
            </a:r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、</a:t>
            </a:r>
            <a:r>
              <a:rPr lang="en-US" altLang="zh-CN" sz="2400" b="1" dirty="0" err="1">
                <a:latin typeface="仿宋" panose="02010609060101010101" pitchFamily="49" charset="-122"/>
                <a:ea typeface="仿宋" panose="02010609060101010101" pitchFamily="49" charset="-122"/>
              </a:rPr>
              <a:t>pyTorch</a:t>
            </a:r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都把这些东西封装好了，我们到时候调用修改就行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524690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1811</TotalTime>
  <Words>731</Words>
  <Application>Microsoft Office PowerPoint</Application>
  <PresentationFormat>自定义</PresentationFormat>
  <Paragraphs>116</Paragraphs>
  <Slides>22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1" baseType="lpstr">
      <vt:lpstr>等线</vt:lpstr>
      <vt:lpstr>仿宋</vt:lpstr>
      <vt:lpstr>华光楷体_CNKI</vt:lpstr>
      <vt:lpstr>华光楷体一_CNKI</vt:lpstr>
      <vt:lpstr>微软雅黑</vt:lpstr>
      <vt:lpstr>Arial</vt:lpstr>
      <vt:lpstr>Calibri</vt:lpstr>
      <vt:lpstr>Wingdings</vt:lpstr>
      <vt:lpstr>Office 主题​​</vt:lpstr>
      <vt:lpstr>PowerPoint 演示文稿</vt:lpstr>
      <vt:lpstr>PowerPoint 演示文稿</vt:lpstr>
      <vt:lpstr>PowerPoint 演示文稿</vt:lpstr>
      <vt:lpstr>人工智能 or 机器学习 or 深度学习？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王 中琦</cp:lastModifiedBy>
  <cp:revision>98</cp:revision>
  <dcterms:created xsi:type="dcterms:W3CDTF">2014-05-22T15:27:00Z</dcterms:created>
  <dcterms:modified xsi:type="dcterms:W3CDTF">2021-02-23T13:06:57Z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2052-11.1.0.10132</vt:lpwstr>
  </property>
</Properties>
</file>