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2"/>
    <p:sldId id="266" r:id="rId3"/>
    <p:sldId id="267" r:id="rId4"/>
    <p:sldId id="268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EFF"/>
    <a:srgbClr val="D5EEFA"/>
    <a:srgbClr val="F1CDDB"/>
    <a:srgbClr val="C5E8DE"/>
    <a:srgbClr val="23B200"/>
    <a:srgbClr val="FFFAFC"/>
    <a:srgbClr val="FAFFFE"/>
    <a:srgbClr val="29CD00"/>
    <a:srgbClr val="66FF3F"/>
    <a:srgbClr val="F3EF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73" autoAdjust="0"/>
    <p:restoredTop sz="94684"/>
  </p:normalViewPr>
  <p:slideViewPr>
    <p:cSldViewPr snapToGrid="0">
      <p:cViewPr>
        <p:scale>
          <a:sx n="84" d="100"/>
          <a:sy n="84" d="100"/>
        </p:scale>
        <p:origin x="1504" y="1008"/>
      </p:cViewPr>
      <p:guideLst/>
    </p:cSldViewPr>
  </p:slideViewPr>
  <p:notesTextViewPr>
    <p:cViewPr>
      <p:scale>
        <a:sx n="145" d="100"/>
        <a:sy n="14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4DC8D2-E98E-4A2E-881A-E72301017346}" type="datetimeFigureOut">
              <a:rPr kumimoji="1" lang="ja-JP" altLang="en-US" smtClean="0"/>
              <a:t>2025/4/30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4958F0-377C-4D5B-A706-4041DBADA3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11469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1">
            <a:extLst>
              <a:ext uri="{FF2B5EF4-FFF2-40B4-BE49-F238E27FC236}">
                <a16:creationId xmlns:a16="http://schemas.microsoft.com/office/drawing/2014/main" id="{B82A13BF-384C-4BBC-5D1D-51E3057960E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7584" y="1727644"/>
            <a:ext cx="7682837" cy="737647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400" b="1" i="0">
                <a:solidFill>
                  <a:srgbClr val="1C1C82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defRPr>
            </a:lvl1pPr>
          </a:lstStyle>
          <a:p>
            <a:r>
              <a:rPr kumimoji="1" lang="en-US" altLang="ja-JP" b="0" dirty="0"/>
              <a:t>Title</a:t>
            </a:r>
            <a:endParaRPr kumimoji="1" lang="ja-JP" altLang="en-US" dirty="0"/>
          </a:p>
        </p:txBody>
      </p:sp>
      <p:sp>
        <p:nvSpPr>
          <p:cNvPr id="8" name="字幕 2">
            <a:extLst>
              <a:ext uri="{FF2B5EF4-FFF2-40B4-BE49-F238E27FC236}">
                <a16:creationId xmlns:a16="http://schemas.microsoft.com/office/drawing/2014/main" id="{6C3D5638-172A-D2FC-4621-2991EF797B7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97585" y="968551"/>
            <a:ext cx="7682836" cy="456288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240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ja-JP" dirty="0"/>
              <a:t>Subtitle</a:t>
            </a:r>
            <a:endParaRPr kumimoji="1" lang="ja-JP" altLang="en-US" dirty="0"/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79A318DF-52EF-13D7-B413-8C0E582F0B70}"/>
              </a:ext>
            </a:extLst>
          </p:cNvPr>
          <p:cNvCxnSpPr/>
          <p:nvPr userDrawn="1"/>
        </p:nvCxnSpPr>
        <p:spPr>
          <a:xfrm>
            <a:off x="391886" y="3429000"/>
            <a:ext cx="8360228" cy="0"/>
          </a:xfrm>
          <a:prstGeom prst="line">
            <a:avLst/>
          </a:prstGeom>
          <a:ln>
            <a:solidFill>
              <a:srgbClr val="1C1C8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テキスト プレースホルダー 22">
            <a:extLst>
              <a:ext uri="{FF2B5EF4-FFF2-40B4-BE49-F238E27FC236}">
                <a16:creationId xmlns:a16="http://schemas.microsoft.com/office/drawing/2014/main" id="{35EF0145-3D0A-D075-B5EB-EDA9E4311EE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7592" y="3643522"/>
            <a:ext cx="5981923" cy="46885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defRPr>
            </a:lvl1pPr>
          </a:lstStyle>
          <a:p>
            <a:pPr lvl="0"/>
            <a:r>
              <a:rPr kumimoji="1" lang="en-US" altLang="ja-JP" dirty="0"/>
              <a:t>Author 1</a:t>
            </a:r>
            <a:endParaRPr kumimoji="1" lang="ja-JP" altLang="en-US" dirty="0"/>
          </a:p>
        </p:txBody>
      </p:sp>
      <p:sp>
        <p:nvSpPr>
          <p:cNvPr id="11" name="テキスト プレースホルダー 22">
            <a:extLst>
              <a:ext uri="{FF2B5EF4-FFF2-40B4-BE49-F238E27FC236}">
                <a16:creationId xmlns:a16="http://schemas.microsoft.com/office/drawing/2014/main" id="{6D0D1591-FB86-043A-B39A-875B18ACE53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97585" y="4159458"/>
            <a:ext cx="5981923" cy="468193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40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defRPr>
            </a:lvl1pPr>
          </a:lstStyle>
          <a:p>
            <a:pPr lvl="0"/>
            <a:r>
              <a:rPr kumimoji="1" lang="en-US" altLang="ja-JP" dirty="0"/>
              <a:t>Author 2</a:t>
            </a:r>
            <a:endParaRPr kumimoji="1" lang="ja-JP" altLang="en-US" dirty="0"/>
          </a:p>
        </p:txBody>
      </p:sp>
      <p:sp>
        <p:nvSpPr>
          <p:cNvPr id="12" name="テキスト プレースホルダー 22">
            <a:extLst>
              <a:ext uri="{FF2B5EF4-FFF2-40B4-BE49-F238E27FC236}">
                <a16:creationId xmlns:a16="http://schemas.microsoft.com/office/drawing/2014/main" id="{F77E8060-C8F2-EDE9-BE84-A14AB8300C7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97589" y="4674086"/>
            <a:ext cx="5981923" cy="468193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40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defRPr>
            </a:lvl1pPr>
          </a:lstStyle>
          <a:p>
            <a:pPr lvl="0"/>
            <a:r>
              <a:rPr kumimoji="1" lang="en-US" altLang="ja-JP" dirty="0"/>
              <a:t>Author 3</a:t>
            </a:r>
            <a:endParaRPr kumimoji="1" lang="ja-JP" altLang="en-US" dirty="0"/>
          </a:p>
        </p:txBody>
      </p:sp>
      <p:sp>
        <p:nvSpPr>
          <p:cNvPr id="13" name="テキスト プレースホルダー 22">
            <a:extLst>
              <a:ext uri="{FF2B5EF4-FFF2-40B4-BE49-F238E27FC236}">
                <a16:creationId xmlns:a16="http://schemas.microsoft.com/office/drawing/2014/main" id="{425E097A-35CB-9054-47B5-E1C61AFDFB0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97588" y="5188066"/>
            <a:ext cx="5981923" cy="468193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40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defRPr>
            </a:lvl1pPr>
          </a:lstStyle>
          <a:p>
            <a:pPr lvl="0"/>
            <a:r>
              <a:rPr kumimoji="1" lang="en-US" altLang="ja-JP" dirty="0"/>
              <a:t>Affiliation</a:t>
            </a:r>
            <a:endParaRPr kumimoji="1" lang="ja-JP" altLang="en-US" dirty="0"/>
          </a:p>
        </p:txBody>
      </p:sp>
      <p:sp>
        <p:nvSpPr>
          <p:cNvPr id="14" name="テキスト プレースホルダー 22">
            <a:extLst>
              <a:ext uri="{FF2B5EF4-FFF2-40B4-BE49-F238E27FC236}">
                <a16:creationId xmlns:a16="http://schemas.microsoft.com/office/drawing/2014/main" id="{4DE87A14-CE8D-848A-FC2D-B0D11972AD1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97587" y="5703342"/>
            <a:ext cx="5981923" cy="468193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40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defRPr>
            </a:lvl1pPr>
          </a:lstStyle>
          <a:p>
            <a:pPr lvl="0"/>
            <a:r>
              <a:rPr kumimoji="1" lang="en-US" altLang="ja-JP" dirty="0"/>
              <a:t>Date, Place</a:t>
            </a:r>
            <a:endParaRPr kumimoji="1" lang="ja-JP" altLang="en-US" dirty="0"/>
          </a:p>
        </p:txBody>
      </p:sp>
      <p:sp>
        <p:nvSpPr>
          <p:cNvPr id="16" name="スライド番号プレースホルダー 5">
            <a:extLst>
              <a:ext uri="{FF2B5EF4-FFF2-40B4-BE49-F238E27FC236}">
                <a16:creationId xmlns:a16="http://schemas.microsoft.com/office/drawing/2014/main" id="{F9D1CE1D-FEDF-1448-E8A0-304FC158C0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1354" y="6513224"/>
            <a:ext cx="2057400" cy="312856"/>
          </a:xfrm>
          <a:prstGeom prst="rect">
            <a:avLst/>
          </a:prstGeom>
        </p:spPr>
        <p:txBody>
          <a:bodyPr anchor="ctr"/>
          <a:lstStyle>
            <a:lvl1pPr algn="r">
              <a:defRPr sz="3200" b="1">
                <a:solidFill>
                  <a:schemeClr val="bg1"/>
                </a:solidFill>
                <a:latin typeface="Arial" panose="020B0604020202020204" pitchFamily="34" charset="0"/>
                <a:ea typeface="游ゴシック Medium" panose="020B0500000000000000" pitchFamily="50" charset="-128"/>
                <a:cs typeface="Arial" panose="020B0604020202020204" pitchFamily="34" charset="0"/>
              </a:defRPr>
            </a:lvl1pPr>
          </a:lstStyle>
          <a:p>
            <a:fld id="{E025A48F-C8C6-4749-8D6D-B241B2D2F01E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37974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50CF50E4-6F23-F098-5825-52E7CCDCB3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667" y="435423"/>
            <a:ext cx="8746665" cy="646870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3600" b="1" i="0">
                <a:solidFill>
                  <a:srgbClr val="1C1C82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defRPr>
            </a:lvl1pPr>
          </a:lstStyle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  <p:sp>
        <p:nvSpPr>
          <p:cNvPr id="5" name="L 字 4">
            <a:extLst>
              <a:ext uri="{FF2B5EF4-FFF2-40B4-BE49-F238E27FC236}">
                <a16:creationId xmlns:a16="http://schemas.microsoft.com/office/drawing/2014/main" id="{EC76B892-37AE-2EFA-8E28-2CCEC71AA12A}"/>
              </a:ext>
            </a:extLst>
          </p:cNvPr>
          <p:cNvSpPr/>
          <p:nvPr userDrawn="1"/>
        </p:nvSpPr>
        <p:spPr>
          <a:xfrm>
            <a:off x="144048" y="475989"/>
            <a:ext cx="8877109" cy="646870"/>
          </a:xfrm>
          <a:prstGeom prst="corner">
            <a:avLst>
              <a:gd name="adj1" fmla="val 13461"/>
              <a:gd name="adj2" fmla="val 12862"/>
            </a:avLst>
          </a:prstGeom>
          <a:solidFill>
            <a:srgbClr val="1D82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350">
              <a:latin typeface="Helvetica" pitchFamily="2" charset="0"/>
            </a:endParaRPr>
          </a:p>
        </p:txBody>
      </p:sp>
      <p:sp>
        <p:nvSpPr>
          <p:cNvPr id="6" name="コンテンツ プレースホルダー 6">
            <a:extLst>
              <a:ext uri="{FF2B5EF4-FFF2-40B4-BE49-F238E27FC236}">
                <a16:creationId xmlns:a16="http://schemas.microsoft.com/office/drawing/2014/main" id="{A5D52124-B30B-5929-AA13-948AB7F7A3C6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266311" y="1296186"/>
            <a:ext cx="8611377" cy="50858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0000"/>
              </a:lnSpc>
              <a:buNone/>
              <a:defRPr sz="240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defRPr>
            </a:lvl1pPr>
            <a:lvl2pPr marL="457200" indent="0">
              <a:lnSpc>
                <a:spcPct val="110000"/>
              </a:lnSpc>
              <a:buNone/>
              <a:defRPr sz="240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defRPr>
            </a:lvl2pPr>
            <a:lvl3pPr marL="914400" indent="0">
              <a:lnSpc>
                <a:spcPct val="110000"/>
              </a:lnSpc>
              <a:buNone/>
              <a:defRPr sz="240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defRPr>
            </a:lvl3pPr>
            <a:lvl4pPr marL="1371600" indent="0">
              <a:lnSpc>
                <a:spcPct val="110000"/>
              </a:lnSpc>
              <a:buNone/>
              <a:defRPr sz="240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defRPr>
            </a:lvl4pPr>
            <a:lvl5pPr marL="1828800" indent="0">
              <a:lnSpc>
                <a:spcPct val="110000"/>
              </a:lnSpc>
              <a:buNone/>
              <a:defRPr sz="240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defRPr>
            </a:lvl5pPr>
          </a:lstStyle>
          <a:p>
            <a:pPr lvl="0"/>
            <a:r>
              <a:rPr kumimoji="1" lang="en-US" altLang="ja-JP" dirty="0"/>
              <a:t>Master text</a:t>
            </a:r>
            <a:endParaRPr kumimoji="1" lang="ja-JP" altLang="en-US" dirty="0"/>
          </a:p>
          <a:p>
            <a:pPr lvl="1"/>
            <a:r>
              <a:rPr kumimoji="1" lang="en-US" altLang="ja-JP" dirty="0"/>
              <a:t>Second level</a:t>
            </a:r>
            <a:endParaRPr kumimoji="1" lang="ja-JP" altLang="en-US" dirty="0"/>
          </a:p>
          <a:p>
            <a:pPr lvl="2"/>
            <a:r>
              <a:rPr kumimoji="1" lang="en-US" altLang="ja-JP" dirty="0"/>
              <a:t>Third level</a:t>
            </a:r>
            <a:endParaRPr kumimoji="1" lang="ja-JP" altLang="en-US" dirty="0"/>
          </a:p>
          <a:p>
            <a:pPr lvl="3"/>
            <a:r>
              <a:rPr kumimoji="1" lang="en-US" altLang="ja-JP" dirty="0"/>
              <a:t>Forth level</a:t>
            </a:r>
            <a:endParaRPr kumimoji="1" lang="ja-JP" altLang="en-US" dirty="0"/>
          </a:p>
          <a:p>
            <a:pPr lvl="4"/>
            <a:r>
              <a:rPr kumimoji="1" lang="en-US" altLang="ja-JP" dirty="0"/>
              <a:t>Fifth level</a:t>
            </a:r>
            <a:endParaRPr kumimoji="1" lang="ja-JP" altLang="en-US" dirty="0"/>
          </a:p>
        </p:txBody>
      </p:sp>
      <p:sp>
        <p:nvSpPr>
          <p:cNvPr id="11" name="スライド番号プレースホルダー 5">
            <a:extLst>
              <a:ext uri="{FF2B5EF4-FFF2-40B4-BE49-F238E27FC236}">
                <a16:creationId xmlns:a16="http://schemas.microsoft.com/office/drawing/2014/main" id="{17BCDB86-28BF-AB5D-D5F1-A285990C9E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1354" y="6513224"/>
            <a:ext cx="2057400" cy="312856"/>
          </a:xfrm>
          <a:prstGeom prst="rect">
            <a:avLst/>
          </a:prstGeom>
        </p:spPr>
        <p:txBody>
          <a:bodyPr anchor="ctr"/>
          <a:lstStyle>
            <a:lvl1pPr algn="r">
              <a:defRPr sz="3200" b="1">
                <a:solidFill>
                  <a:schemeClr val="bg1"/>
                </a:solidFill>
                <a:latin typeface="Arial" panose="020B0604020202020204" pitchFamily="34" charset="0"/>
                <a:ea typeface="游ゴシック Medium" panose="020B0500000000000000" pitchFamily="50" charset="-128"/>
                <a:cs typeface="Arial" panose="020B0604020202020204" pitchFamily="34" charset="0"/>
              </a:defRPr>
            </a:lvl1pPr>
          </a:lstStyle>
          <a:p>
            <a:fld id="{E025A48F-C8C6-4749-8D6D-B241B2D2F01E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31353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8EF9F5DD-2628-452E-AF3E-C38F7043B0A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6492240"/>
            <a:ext cx="9144000" cy="365760"/>
          </a:xfrm>
          <a:prstGeom prst="rect">
            <a:avLst/>
          </a:prstGeom>
        </p:spPr>
      </p:pic>
      <p:sp>
        <p:nvSpPr>
          <p:cNvPr id="9" name="スライド番号プレースホルダー 5">
            <a:extLst>
              <a:ext uri="{FF2B5EF4-FFF2-40B4-BE49-F238E27FC236}">
                <a16:creationId xmlns:a16="http://schemas.microsoft.com/office/drawing/2014/main" id="{C263ED5E-6055-CD27-5728-03CCDDAD37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1354" y="6513224"/>
            <a:ext cx="2057400" cy="312856"/>
          </a:xfrm>
          <a:prstGeom prst="rect">
            <a:avLst/>
          </a:prstGeom>
        </p:spPr>
        <p:txBody>
          <a:bodyPr anchor="ctr"/>
          <a:lstStyle>
            <a:lvl1pPr algn="r">
              <a:defRPr sz="3200" b="1">
                <a:solidFill>
                  <a:schemeClr val="bg1"/>
                </a:solidFill>
                <a:latin typeface="Arial" panose="020B0604020202020204" pitchFamily="34" charset="0"/>
                <a:ea typeface="游ゴシック Medium" panose="020B0500000000000000" pitchFamily="50" charset="-128"/>
                <a:cs typeface="Arial" panose="020B0604020202020204" pitchFamily="34" charset="0"/>
              </a:defRPr>
            </a:lvl1pPr>
          </a:lstStyle>
          <a:p>
            <a:fld id="{E025A48F-C8C6-4749-8D6D-B241B2D2F01E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4510D80B-B55D-A2D8-AF98-D5F160BBAC5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-1"/>
            <a:ext cx="9144000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041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oeis.org/A000088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7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4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D472F50-F9C3-5B6D-5C9A-B7AA38723E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25A48F-C8C6-4749-8D6D-B241B2D2F01E}" type="slidenum">
              <a:rPr kumimoji="1" lang="ja-JP" altLang="en-US" smtClean="0"/>
              <a:pPr/>
              <a:t>1</a:t>
            </a:fld>
            <a:endParaRPr kumimoji="1" lang="ja-JP" altLang="en-US" dirty="0"/>
          </a:p>
        </p:txBody>
      </p:sp>
      <p:sp>
        <p:nvSpPr>
          <p:cNvPr id="10" name="タイトル 1">
            <a:extLst>
              <a:ext uri="{FF2B5EF4-FFF2-40B4-BE49-F238E27FC236}">
                <a16:creationId xmlns:a16="http://schemas.microsoft.com/office/drawing/2014/main" id="{C06FD213-C736-7A41-D554-8E7490ED9A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7584" y="1727644"/>
            <a:ext cx="7682837" cy="737647"/>
          </a:xfrm>
        </p:spPr>
        <p:txBody>
          <a:bodyPr>
            <a:normAutofit/>
          </a:bodyPr>
          <a:lstStyle/>
          <a:p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Meeting on May </a:t>
            </a:r>
            <a:r>
              <a:rPr lang="en-US" altLang="ja-JP" dirty="0"/>
              <a:t>1</a:t>
            </a:r>
            <a:endParaRPr kumimoji="1" lang="ja-JP" altLang="en-US"/>
          </a:p>
        </p:txBody>
      </p:sp>
      <p:sp>
        <p:nvSpPr>
          <p:cNvPr id="11" name="テキスト プレースホルダー 3">
            <a:extLst>
              <a:ext uri="{FF2B5EF4-FFF2-40B4-BE49-F238E27FC236}">
                <a16:creationId xmlns:a16="http://schemas.microsoft.com/office/drawing/2014/main" id="{B112ECE5-73EB-D5AF-59A5-B360E13922E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7592" y="3983489"/>
            <a:ext cx="5981923" cy="565063"/>
          </a:xfrm>
        </p:spPr>
        <p:txBody>
          <a:bodyPr/>
          <a:lstStyle/>
          <a:p>
            <a:r>
              <a:rPr kumimoji="1" lang="en-US" altLang="ja-JP" sz="3200" dirty="0">
                <a:latin typeface="Arial" panose="020B0604020202020204" pitchFamily="34" charset="0"/>
                <a:cs typeface="Arial" panose="020B0604020202020204" pitchFamily="34" charset="0"/>
              </a:rPr>
              <a:t>Takumi Shiota</a:t>
            </a:r>
            <a:endParaRPr kumimoji="1" lang="ja-JP" altLang="en-US" sz="3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テキスト プレースホルダー 6">
            <a:extLst>
              <a:ext uri="{FF2B5EF4-FFF2-40B4-BE49-F238E27FC236}">
                <a16:creationId xmlns:a16="http://schemas.microsoft.com/office/drawing/2014/main" id="{89A8835C-94A0-A2E1-0730-6795988E13C3}"/>
              </a:ext>
            </a:extLst>
          </p:cNvPr>
          <p:cNvSpPr txBox="1">
            <a:spLocks/>
          </p:cNvSpPr>
          <p:nvPr/>
        </p:nvSpPr>
        <p:spPr>
          <a:xfrm>
            <a:off x="697587" y="4801205"/>
            <a:ext cx="5981923" cy="468193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/>
              <a:t>May 1, 2025</a:t>
            </a:r>
            <a:endParaRPr lang="ja-JP" altLang="en-US"/>
          </a:p>
        </p:txBody>
      </p:sp>
      <p:sp>
        <p:nvSpPr>
          <p:cNvPr id="13" name="テキスト プレースホルダー 7">
            <a:extLst>
              <a:ext uri="{FF2B5EF4-FFF2-40B4-BE49-F238E27FC236}">
                <a16:creationId xmlns:a16="http://schemas.microsoft.com/office/drawing/2014/main" id="{28B5C75A-FB62-5A1F-F154-566D057C1668}"/>
              </a:ext>
            </a:extLst>
          </p:cNvPr>
          <p:cNvSpPr txBox="1">
            <a:spLocks/>
          </p:cNvSpPr>
          <p:nvPr/>
        </p:nvSpPr>
        <p:spPr>
          <a:xfrm>
            <a:off x="697584" y="5393461"/>
            <a:ext cx="5981923" cy="468193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/>
              <a:t>@Maastricht univ.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15807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3E98411-1AE1-20D1-B52F-C19EF3F2B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Progress report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1ED8B4F-D863-BD64-112F-9DB4A9DBD50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66311" y="3266499"/>
            <a:ext cx="8611377" cy="3156078"/>
          </a:xfrm>
        </p:spPr>
        <p:txBody>
          <a:bodyPr/>
          <a:lstStyle/>
          <a:p>
            <a:pPr marL="342900" indent="-342900">
              <a:buClr>
                <a:schemeClr val="tx2"/>
              </a:buClr>
              <a:buFont typeface="Wingdings" pitchFamily="2" charset="2"/>
              <a:buChar char="p"/>
            </a:pPr>
            <a:r>
              <a:rPr kumimoji="1" lang="en-US" altLang="ja-JP" dirty="0"/>
              <a:t>Writing a test program for </a:t>
            </a:r>
            <a:r>
              <a:rPr kumimoji="1" lang="en-US" altLang="ja-JP" b="1" dirty="0"/>
              <a:t>Nauty</a:t>
            </a:r>
          </a:p>
          <a:p>
            <a:pPr marL="342900" indent="-342900">
              <a:buClr>
                <a:schemeClr val="tx2"/>
              </a:buClr>
              <a:buFont typeface="Wingdings" pitchFamily="2" charset="2"/>
              <a:buChar char="p"/>
            </a:pPr>
            <a:endParaRPr lang="en-US" altLang="ja-JP" b="1" dirty="0"/>
          </a:p>
          <a:p>
            <a:pPr marL="342900" indent="-342900">
              <a:buClr>
                <a:schemeClr val="tx2"/>
              </a:buClr>
              <a:buFont typeface="Wingdings" pitchFamily="2" charset="2"/>
              <a:buChar char="p"/>
            </a:pPr>
            <a:endParaRPr kumimoji="1" lang="en-US" altLang="ja-JP" b="1" dirty="0"/>
          </a:p>
          <a:p>
            <a:pPr marL="342900" indent="-342900">
              <a:buClr>
                <a:schemeClr val="tx2"/>
              </a:buClr>
              <a:buFont typeface="Wingdings" pitchFamily="2" charset="2"/>
              <a:buChar char="p"/>
            </a:pPr>
            <a:endParaRPr lang="en-US" altLang="ja-JP" b="1" dirty="0"/>
          </a:p>
          <a:p>
            <a:pPr marL="342900" indent="-342900">
              <a:buClr>
                <a:schemeClr val="tx2"/>
              </a:buClr>
              <a:buFont typeface="Wingdings" pitchFamily="2" charset="2"/>
              <a:buChar char="p"/>
            </a:pPr>
            <a:endParaRPr kumimoji="1" lang="en-US" altLang="ja-JP" b="1" dirty="0"/>
          </a:p>
          <a:p>
            <a:pPr>
              <a:buClr>
                <a:schemeClr val="tx2"/>
              </a:buClr>
            </a:pPr>
            <a:r>
              <a:rPr lang="en-US" altLang="ja-JP" b="1" dirty="0">
                <a:solidFill>
                  <a:srgbClr val="FF0000"/>
                </a:solidFill>
              </a:rPr>
              <a:t>I expect to use Nauty by next week!</a:t>
            </a:r>
            <a:endParaRPr kumimoji="1" lang="en-US" altLang="ja-JP" b="1" dirty="0">
              <a:solidFill>
                <a:srgbClr val="FF0000"/>
              </a:solidFill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2CDB3A9-6DF2-F6A3-6AF6-28134095F1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25A48F-C8C6-4749-8D6D-B241B2D2F01E}" type="slidenum">
              <a:rPr kumimoji="1" lang="ja-JP" altLang="en-US" smtClean="0"/>
              <a:pPr/>
              <a:t>2</a:t>
            </a:fld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03132310-705B-9B23-3EA4-39E3ACFC994E}"/>
                  </a:ext>
                </a:extLst>
              </p:cNvPr>
              <p:cNvSpPr/>
              <p:nvPr/>
            </p:nvSpPr>
            <p:spPr>
              <a:xfrm>
                <a:off x="167227" y="4215027"/>
                <a:ext cx="8866970" cy="537001"/>
              </a:xfrm>
              <a:prstGeom prst="rect">
                <a:avLst/>
              </a:prstGeom>
              <a:solidFill>
                <a:srgbClr val="FAFEFF"/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44000" tIns="72000" rIns="180000" bIns="216000" rtlCol="0" anchor="t"/>
              <a:lstStyle/>
              <a:p>
                <a:pPr>
                  <a:buClr>
                    <a:schemeClr val="accent1"/>
                  </a:buClr>
                </a:pPr>
                <a:r>
                  <a:rPr kumimoji="1" lang="en-US" altLang="ja-JP" sz="2400" spc="-30" dirty="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Counting the number of simple graphs with </a:t>
                </a:r>
                <a14:m>
                  <m:oMath xmlns:m="http://schemas.openxmlformats.org/officeDocument/2006/math">
                    <m:r>
                      <a:rPr kumimoji="1" lang="en-US" altLang="ja-JP" sz="2400" i="1" spc="-3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m:t>𝑛</m:t>
                    </m:r>
                  </m:oMath>
                </a14:m>
                <a:r>
                  <a:rPr kumimoji="1" lang="en-US" altLang="ja-JP" sz="2400" spc="-30" dirty="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 unlabeled nodes.</a:t>
                </a:r>
              </a:p>
            </p:txBody>
          </p:sp>
        </mc:Choice>
        <mc:Fallback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03132310-705B-9B23-3EA4-39E3ACFC99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227" y="4215027"/>
                <a:ext cx="8866970" cy="537001"/>
              </a:xfrm>
              <a:prstGeom prst="rect">
                <a:avLst/>
              </a:prstGeom>
              <a:blipFill>
                <a:blip r:embed="rId2"/>
                <a:stretch>
                  <a:fillRect l="-428" b="-10870"/>
                </a:stretch>
              </a:blipFill>
              <a:ln w="28575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2062B0F-2797-1D2C-998C-7DD7BE2D580C}"/>
              </a:ext>
            </a:extLst>
          </p:cNvPr>
          <p:cNvSpPr txBox="1"/>
          <p:nvPr/>
        </p:nvSpPr>
        <p:spPr>
          <a:xfrm>
            <a:off x="167227" y="3755669"/>
            <a:ext cx="8866970" cy="461665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accent1"/>
            </a:solidFill>
          </a:ln>
        </p:spPr>
        <p:txBody>
          <a:bodyPr wrap="none" lIns="144000" rtlCol="0">
            <a:noAutofit/>
          </a:bodyPr>
          <a:lstStyle/>
          <a:p>
            <a:r>
              <a:rPr lang="en-US" altLang="ja-JP" sz="2400" dirty="0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Target problem of the test program </a:t>
            </a:r>
            <a:r>
              <a:rPr lang="en-US" altLang="ja-JP" sz="2000" dirty="0"/>
              <a:t>(</a:t>
            </a:r>
            <a:r>
              <a:rPr lang="ja-JP" altLang="en-US" sz="2000">
                <a:solidFill>
                  <a:srgbClr val="0563C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https://oeis.org/A000088</a:t>
            </a:r>
            <a:r>
              <a:rPr lang="en-US" altLang="ja-JP" sz="2000" dirty="0"/>
              <a:t>)</a:t>
            </a:r>
          </a:p>
          <a:p>
            <a:endParaRPr lang="en-US" altLang="ja-JP" sz="2400" dirty="0"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正方形/長方形 6">
                <a:extLst>
                  <a:ext uri="{FF2B5EF4-FFF2-40B4-BE49-F238E27FC236}">
                    <a16:creationId xmlns:a16="http://schemas.microsoft.com/office/drawing/2014/main" id="{12B1380B-AA81-451E-4410-9194F9A59474}"/>
                  </a:ext>
                </a:extLst>
              </p:cNvPr>
              <p:cNvSpPr/>
              <p:nvPr/>
            </p:nvSpPr>
            <p:spPr>
              <a:xfrm>
                <a:off x="167227" y="1651981"/>
                <a:ext cx="8866970" cy="1581873"/>
              </a:xfrm>
              <a:prstGeom prst="rect">
                <a:avLst/>
              </a:prstGeom>
              <a:solidFill>
                <a:srgbClr val="FAFEFF"/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44000" tIns="72000" rIns="180000" bIns="216000" rtlCol="0" anchor="t"/>
              <a:lstStyle/>
              <a:p>
                <a:pPr marL="457200" indent="-457200">
                  <a:lnSpc>
                    <a:spcPct val="130000"/>
                  </a:lnSpc>
                  <a:buClr>
                    <a:schemeClr val="accent1"/>
                  </a:buClr>
                  <a:buFont typeface="+mj-lt"/>
                  <a:buAutoNum type="arabicPeriod"/>
                </a:pPr>
                <a:r>
                  <a:rPr kumimoji="1" lang="en-US" altLang="ja-JP" sz="2400" spc="-30" dirty="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Create the base graph (complete graph)</a:t>
                </a:r>
              </a:p>
              <a:p>
                <a:pPr marL="457200" indent="-457200">
                  <a:lnSpc>
                    <a:spcPct val="130000"/>
                  </a:lnSpc>
                  <a:buClr>
                    <a:schemeClr val="accent1"/>
                  </a:buClr>
                  <a:buFont typeface="+mj-lt"/>
                  <a:buAutoNum type="arabicPeriod"/>
                </a:pPr>
                <a:r>
                  <a:rPr kumimoji="1" lang="en-US" altLang="ja-JP" sz="2400" spc="-30" dirty="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Enumerate polyhedral graph (</a:t>
                </a:r>
                <a:r>
                  <a:rPr kumimoji="1" lang="en-US" altLang="ja-JP" sz="2400" spc="-30" dirty="0" err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graphillon</a:t>
                </a:r>
                <a:r>
                  <a:rPr kumimoji="1" lang="en-US" altLang="ja-JP" sz="2400" spc="-30" dirty="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)</a:t>
                </a:r>
              </a:p>
              <a:p>
                <a:pPr marL="457200" indent="-457200">
                  <a:lnSpc>
                    <a:spcPct val="130000"/>
                  </a:lnSpc>
                  <a:buClr>
                    <a:schemeClr val="accent1"/>
                  </a:buClr>
                  <a:buFont typeface="+mj-lt"/>
                  <a:buAutoNum type="arabicPeriod"/>
                </a:pPr>
                <a:r>
                  <a:rPr kumimoji="1" lang="en-US" altLang="ja-JP" sz="2400" spc="-30" dirty="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Remove isomorphic graphs (</a:t>
                </a:r>
                <a:r>
                  <a:rPr kumimoji="1" lang="en-US" altLang="ja-JP" sz="2400" spc="-30" dirty="0" err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NetworkX</a:t>
                </a:r>
                <a:r>
                  <a:rPr kumimoji="1" lang="en-US" altLang="ja-JP" sz="2400" spc="-30" dirty="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) </a:t>
                </a:r>
                <a14:m>
                  <m:oMath xmlns:m="http://schemas.openxmlformats.org/officeDocument/2006/math">
                    <m:r>
                      <a:rPr kumimoji="1" lang="en-US" altLang="ja-JP" sz="2400" b="1" i="1" spc="-3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⇐</m:t>
                    </m:r>
                  </m:oMath>
                </a14:m>
                <a:r>
                  <a:rPr kumimoji="1" lang="en-US" altLang="ja-JP" sz="2400" b="1" spc="-30" dirty="0">
                    <a:solidFill>
                      <a:srgbClr val="FF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 Too slow!</a:t>
                </a:r>
                <a:endParaRPr kumimoji="1" lang="en-US" altLang="ja-JP" sz="2400" b="1" spc="-30" dirty="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7" name="正方形/長方形 6">
                <a:extLst>
                  <a:ext uri="{FF2B5EF4-FFF2-40B4-BE49-F238E27FC236}">
                    <a16:creationId xmlns:a16="http://schemas.microsoft.com/office/drawing/2014/main" id="{12B1380B-AA81-451E-4410-9194F9A594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227" y="1651981"/>
                <a:ext cx="8866970" cy="1581873"/>
              </a:xfrm>
              <a:prstGeom prst="rect">
                <a:avLst/>
              </a:prstGeom>
              <a:blipFill>
                <a:blip r:embed="rId4"/>
                <a:stretch>
                  <a:fillRect l="-285" b="-2362"/>
                </a:stretch>
              </a:blipFill>
              <a:ln w="28575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F7D7CA1-D33C-A4B3-9B02-11147519CA68}"/>
              </a:ext>
            </a:extLst>
          </p:cNvPr>
          <p:cNvSpPr txBox="1"/>
          <p:nvPr/>
        </p:nvSpPr>
        <p:spPr>
          <a:xfrm>
            <a:off x="167227" y="1192624"/>
            <a:ext cx="8866970" cy="461665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accent1"/>
            </a:solidFill>
          </a:ln>
        </p:spPr>
        <p:txBody>
          <a:bodyPr wrap="none" lIns="144000" rtlCol="0">
            <a:noAutofit/>
          </a:bodyPr>
          <a:lstStyle/>
          <a:p>
            <a:r>
              <a:rPr lang="en-US" altLang="ja-JP" sz="2400" dirty="0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Current program flow</a:t>
            </a:r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74210FD5-7B47-6CBA-A43B-FC6E7C9205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2365" y="4841410"/>
            <a:ext cx="6591953" cy="1028854"/>
          </a:xfrm>
          <a:prstGeom prst="rect">
            <a:avLst/>
          </a:prstGeom>
        </p:spPr>
      </p:pic>
      <p:sp>
        <p:nvSpPr>
          <p:cNvPr id="12" name="円/楕円 11">
            <a:extLst>
              <a:ext uri="{FF2B5EF4-FFF2-40B4-BE49-F238E27FC236}">
                <a16:creationId xmlns:a16="http://schemas.microsoft.com/office/drawing/2014/main" id="{2F9235E3-B216-7F1A-9BCD-2EC838AEF8F6}"/>
              </a:ext>
            </a:extLst>
          </p:cNvPr>
          <p:cNvSpPr/>
          <p:nvPr/>
        </p:nvSpPr>
        <p:spPr>
          <a:xfrm>
            <a:off x="7490831" y="4932273"/>
            <a:ext cx="90934" cy="9093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/楕円 12">
            <a:extLst>
              <a:ext uri="{FF2B5EF4-FFF2-40B4-BE49-F238E27FC236}">
                <a16:creationId xmlns:a16="http://schemas.microsoft.com/office/drawing/2014/main" id="{273F98F2-693A-5137-24DF-56220D95B80C}"/>
              </a:ext>
            </a:extLst>
          </p:cNvPr>
          <p:cNvSpPr/>
          <p:nvPr/>
        </p:nvSpPr>
        <p:spPr>
          <a:xfrm>
            <a:off x="7270273" y="5315228"/>
            <a:ext cx="90934" cy="9093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13">
            <a:extLst>
              <a:ext uri="{FF2B5EF4-FFF2-40B4-BE49-F238E27FC236}">
                <a16:creationId xmlns:a16="http://schemas.microsoft.com/office/drawing/2014/main" id="{4251D050-C624-C766-FACD-2136589EE666}"/>
              </a:ext>
            </a:extLst>
          </p:cNvPr>
          <p:cNvSpPr/>
          <p:nvPr/>
        </p:nvSpPr>
        <p:spPr>
          <a:xfrm>
            <a:off x="7711390" y="5315228"/>
            <a:ext cx="90934" cy="9093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円/楕円 25">
            <a:extLst>
              <a:ext uri="{FF2B5EF4-FFF2-40B4-BE49-F238E27FC236}">
                <a16:creationId xmlns:a16="http://schemas.microsoft.com/office/drawing/2014/main" id="{ED684D2A-F675-0DFB-B37D-240BD912E09F}"/>
              </a:ext>
            </a:extLst>
          </p:cNvPr>
          <p:cNvSpPr/>
          <p:nvPr/>
        </p:nvSpPr>
        <p:spPr>
          <a:xfrm>
            <a:off x="8339112" y="4910380"/>
            <a:ext cx="90934" cy="9093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円/楕円 26">
            <a:extLst>
              <a:ext uri="{FF2B5EF4-FFF2-40B4-BE49-F238E27FC236}">
                <a16:creationId xmlns:a16="http://schemas.microsoft.com/office/drawing/2014/main" id="{663EDA9F-F3D4-25DC-7AB9-7B3BEDB2ABAB}"/>
              </a:ext>
            </a:extLst>
          </p:cNvPr>
          <p:cNvSpPr/>
          <p:nvPr/>
        </p:nvSpPr>
        <p:spPr>
          <a:xfrm>
            <a:off x="8118554" y="5293335"/>
            <a:ext cx="90934" cy="9093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円/楕円 27">
            <a:extLst>
              <a:ext uri="{FF2B5EF4-FFF2-40B4-BE49-F238E27FC236}">
                <a16:creationId xmlns:a16="http://schemas.microsoft.com/office/drawing/2014/main" id="{0415154C-E40E-FCB5-F3A4-88D7ADA19BE0}"/>
              </a:ext>
            </a:extLst>
          </p:cNvPr>
          <p:cNvSpPr/>
          <p:nvPr/>
        </p:nvSpPr>
        <p:spPr>
          <a:xfrm>
            <a:off x="8559671" y="5293335"/>
            <a:ext cx="90934" cy="9093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5F4CD417-2A38-3CED-26E4-FDBA89F8CC36}"/>
              </a:ext>
            </a:extLst>
          </p:cNvPr>
          <p:cNvCxnSpPr>
            <a:cxnSpLocks/>
          </p:cNvCxnSpPr>
          <p:nvPr/>
        </p:nvCxnSpPr>
        <p:spPr>
          <a:xfrm flipH="1">
            <a:off x="8151178" y="4932765"/>
            <a:ext cx="252708" cy="41510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円/楕円 31">
            <a:extLst>
              <a:ext uri="{FF2B5EF4-FFF2-40B4-BE49-F238E27FC236}">
                <a16:creationId xmlns:a16="http://schemas.microsoft.com/office/drawing/2014/main" id="{EC211AA7-57A9-2A53-E61C-A741470F0CB7}"/>
              </a:ext>
            </a:extLst>
          </p:cNvPr>
          <p:cNvSpPr/>
          <p:nvPr/>
        </p:nvSpPr>
        <p:spPr>
          <a:xfrm>
            <a:off x="7490831" y="5568921"/>
            <a:ext cx="90934" cy="9093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円/楕円 32">
            <a:extLst>
              <a:ext uri="{FF2B5EF4-FFF2-40B4-BE49-F238E27FC236}">
                <a16:creationId xmlns:a16="http://schemas.microsoft.com/office/drawing/2014/main" id="{EDF6416E-A36D-1604-9C2E-07BDEA7045DF}"/>
              </a:ext>
            </a:extLst>
          </p:cNvPr>
          <p:cNvSpPr/>
          <p:nvPr/>
        </p:nvSpPr>
        <p:spPr>
          <a:xfrm>
            <a:off x="7270273" y="5951876"/>
            <a:ext cx="90934" cy="9093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円/楕円 33">
            <a:extLst>
              <a:ext uri="{FF2B5EF4-FFF2-40B4-BE49-F238E27FC236}">
                <a16:creationId xmlns:a16="http://schemas.microsoft.com/office/drawing/2014/main" id="{F8C2FA36-E38E-9872-9AE4-270A7ADD5B69}"/>
              </a:ext>
            </a:extLst>
          </p:cNvPr>
          <p:cNvSpPr/>
          <p:nvPr/>
        </p:nvSpPr>
        <p:spPr>
          <a:xfrm>
            <a:off x="7711390" y="5951876"/>
            <a:ext cx="90934" cy="9093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BDF79F19-46AF-4CDE-9B94-983266B1B1B6}"/>
              </a:ext>
            </a:extLst>
          </p:cNvPr>
          <p:cNvCxnSpPr>
            <a:cxnSpLocks/>
          </p:cNvCxnSpPr>
          <p:nvPr/>
        </p:nvCxnSpPr>
        <p:spPr>
          <a:xfrm flipH="1">
            <a:off x="7302897" y="5591306"/>
            <a:ext cx="252708" cy="41510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EECC9C51-F647-7711-176B-4C9ECD4FE31C}"/>
              </a:ext>
            </a:extLst>
          </p:cNvPr>
          <p:cNvCxnSpPr>
            <a:cxnSpLocks/>
          </p:cNvCxnSpPr>
          <p:nvPr/>
        </p:nvCxnSpPr>
        <p:spPr>
          <a:xfrm>
            <a:off x="7518760" y="5591306"/>
            <a:ext cx="252708" cy="41510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円/楕円 37">
            <a:extLst>
              <a:ext uri="{FF2B5EF4-FFF2-40B4-BE49-F238E27FC236}">
                <a16:creationId xmlns:a16="http://schemas.microsoft.com/office/drawing/2014/main" id="{DB27F09D-024B-5E3B-580D-94272A96D77F}"/>
              </a:ext>
            </a:extLst>
          </p:cNvPr>
          <p:cNvSpPr/>
          <p:nvPr/>
        </p:nvSpPr>
        <p:spPr>
          <a:xfrm>
            <a:off x="8339112" y="5568921"/>
            <a:ext cx="90934" cy="9093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円/楕円 38">
            <a:extLst>
              <a:ext uri="{FF2B5EF4-FFF2-40B4-BE49-F238E27FC236}">
                <a16:creationId xmlns:a16="http://schemas.microsoft.com/office/drawing/2014/main" id="{2061809C-FD1D-3E6C-FD81-43E6C643CA16}"/>
              </a:ext>
            </a:extLst>
          </p:cNvPr>
          <p:cNvSpPr/>
          <p:nvPr/>
        </p:nvSpPr>
        <p:spPr>
          <a:xfrm>
            <a:off x="8118554" y="5951876"/>
            <a:ext cx="90934" cy="9093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円/楕円 39">
            <a:extLst>
              <a:ext uri="{FF2B5EF4-FFF2-40B4-BE49-F238E27FC236}">
                <a16:creationId xmlns:a16="http://schemas.microsoft.com/office/drawing/2014/main" id="{318565E9-EA54-3E6C-CF7D-D7B311AB8216}"/>
              </a:ext>
            </a:extLst>
          </p:cNvPr>
          <p:cNvSpPr/>
          <p:nvPr/>
        </p:nvSpPr>
        <p:spPr>
          <a:xfrm>
            <a:off x="8559671" y="5951876"/>
            <a:ext cx="90934" cy="9093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33442B81-4DF0-8018-3C36-3F0F7198B934}"/>
              </a:ext>
            </a:extLst>
          </p:cNvPr>
          <p:cNvCxnSpPr>
            <a:cxnSpLocks/>
          </p:cNvCxnSpPr>
          <p:nvPr/>
        </p:nvCxnSpPr>
        <p:spPr>
          <a:xfrm flipH="1" flipV="1">
            <a:off x="8164021" y="5997343"/>
            <a:ext cx="44111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D4B5F96C-5331-08F4-DFE0-1D8CFD40502D}"/>
              </a:ext>
            </a:extLst>
          </p:cNvPr>
          <p:cNvCxnSpPr>
            <a:cxnSpLocks/>
          </p:cNvCxnSpPr>
          <p:nvPr/>
        </p:nvCxnSpPr>
        <p:spPr>
          <a:xfrm flipH="1">
            <a:off x="8151178" y="5591306"/>
            <a:ext cx="252708" cy="41510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8D8C0C86-FDA9-86B2-E0E9-F2C50A8F33DC}"/>
              </a:ext>
            </a:extLst>
          </p:cNvPr>
          <p:cNvCxnSpPr>
            <a:cxnSpLocks/>
          </p:cNvCxnSpPr>
          <p:nvPr/>
        </p:nvCxnSpPr>
        <p:spPr>
          <a:xfrm>
            <a:off x="8367041" y="5591306"/>
            <a:ext cx="252708" cy="41510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44" name="表 43">
            <a:extLst>
              <a:ext uri="{FF2B5EF4-FFF2-40B4-BE49-F238E27FC236}">
                <a16:creationId xmlns:a16="http://schemas.microsoft.com/office/drawing/2014/main" id="{7062BC24-A9FE-7219-38F9-7AFBC443A6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0091994"/>
              </p:ext>
            </p:extLst>
          </p:nvPr>
        </p:nvGraphicFramePr>
        <p:xfrm>
          <a:off x="7081310" y="4849993"/>
          <a:ext cx="1781466" cy="12922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0733">
                  <a:extLst>
                    <a:ext uri="{9D8B030D-6E8A-4147-A177-3AD203B41FA5}">
                      <a16:colId xmlns:a16="http://schemas.microsoft.com/office/drawing/2014/main" val="1399502597"/>
                    </a:ext>
                  </a:extLst>
                </a:gridCol>
                <a:gridCol w="890733">
                  <a:extLst>
                    <a:ext uri="{9D8B030D-6E8A-4147-A177-3AD203B41FA5}">
                      <a16:colId xmlns:a16="http://schemas.microsoft.com/office/drawing/2014/main" val="189690931"/>
                    </a:ext>
                  </a:extLst>
                </a:gridCol>
              </a:tblGrid>
              <a:tr h="646126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0583309"/>
                  </a:ext>
                </a:extLst>
              </a:tr>
              <a:tr h="646126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5223832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46" name="テキスト ボックス 45">
                <a:extLst>
                  <a:ext uri="{FF2B5EF4-FFF2-40B4-BE49-F238E27FC236}">
                    <a16:creationId xmlns:a16="http://schemas.microsoft.com/office/drawing/2014/main" id="{0D0FC65C-6434-C658-26C4-D489D31B4A82}"/>
                  </a:ext>
                </a:extLst>
              </p:cNvPr>
              <p:cNvSpPr txBox="1"/>
              <p:nvPr/>
            </p:nvSpPr>
            <p:spPr>
              <a:xfrm>
                <a:off x="6853660" y="6106429"/>
                <a:ext cx="2236765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ja-JP" sz="2000" dirty="0"/>
                  <a:t>(Ex.) when </a:t>
                </a:r>
                <a14:m>
                  <m:oMath xmlns:m="http://schemas.openxmlformats.org/officeDocument/2006/math">
                    <m:r>
                      <a:rPr lang="en-US" altLang="ja-JP" sz="20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ja-JP" sz="2000" i="1" dirty="0" smtClean="0">
                        <a:latin typeface="Cambria Math" panose="02040503050406030204" pitchFamily="18" charset="0"/>
                      </a:rPr>
                      <m:t> = 3</m:t>
                    </m:r>
                  </m:oMath>
                </a14:m>
                <a:endParaRPr lang="en-US" altLang="ja-JP" sz="2000" dirty="0"/>
              </a:p>
            </p:txBody>
          </p:sp>
        </mc:Choice>
        <mc:Fallback>
          <p:sp>
            <p:nvSpPr>
              <p:cNvPr id="46" name="テキスト ボックス 45">
                <a:extLst>
                  <a:ext uri="{FF2B5EF4-FFF2-40B4-BE49-F238E27FC236}">
                    <a16:creationId xmlns:a16="http://schemas.microsoft.com/office/drawing/2014/main" id="{0D0FC65C-6434-C658-26C4-D489D31B4A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3660" y="6106429"/>
                <a:ext cx="2236765" cy="400110"/>
              </a:xfrm>
              <a:prstGeom prst="rect">
                <a:avLst/>
              </a:prstGeom>
              <a:blipFill>
                <a:blip r:embed="rId6"/>
                <a:stretch>
                  <a:fillRect l="-1695" t="-6061" b="-2424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円/楕円 46">
            <a:extLst>
              <a:ext uri="{FF2B5EF4-FFF2-40B4-BE49-F238E27FC236}">
                <a16:creationId xmlns:a16="http://schemas.microsoft.com/office/drawing/2014/main" id="{B982C788-7946-F438-0476-DDA0FCE5DE4A}"/>
              </a:ext>
            </a:extLst>
          </p:cNvPr>
          <p:cNvSpPr/>
          <p:nvPr/>
        </p:nvSpPr>
        <p:spPr>
          <a:xfrm>
            <a:off x="1468374" y="5354984"/>
            <a:ext cx="344627" cy="34462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626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41A962-0A94-C803-4206-663101348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Geometric graph covering problem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601EA51-5C58-0D36-1E77-B4688EFE11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25A48F-C8C6-4749-8D6D-B241B2D2F01E}" type="slidenum">
              <a:rPr kumimoji="1" lang="ja-JP" altLang="en-US" smtClean="0"/>
              <a:pPr/>
              <a:t>3</a:t>
            </a:fld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297114C5-6FC7-3F53-7F7E-ABDAC826CC10}"/>
                  </a:ext>
                </a:extLst>
              </p:cNvPr>
              <p:cNvSpPr/>
              <p:nvPr/>
            </p:nvSpPr>
            <p:spPr>
              <a:xfrm>
                <a:off x="167227" y="1651982"/>
                <a:ext cx="8866970" cy="630823"/>
              </a:xfrm>
              <a:prstGeom prst="rect">
                <a:avLst/>
              </a:prstGeom>
              <a:solidFill>
                <a:srgbClr val="FAFEFF"/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44000" tIns="72000" rIns="180000" bIns="72000" rtlCol="0" anchor="ctr"/>
              <a:lstStyle/>
              <a:p>
                <a:pPr>
                  <a:buClr>
                    <a:schemeClr val="accent1"/>
                  </a:buClr>
                </a:pPr>
                <a:r>
                  <a:rPr kumimoji="1" lang="en-US" altLang="ja-JP" sz="2400" spc="-30" dirty="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Can all edges in the right figure be covered by </a:t>
                </a:r>
                <a14:m>
                  <m:oMath xmlns:m="http://schemas.openxmlformats.org/officeDocument/2006/math">
                    <m:r>
                      <a:rPr kumimoji="1" lang="en-US" altLang="ja-JP" sz="2400" b="0" i="1" spc="-3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m:t>𝑘</m:t>
                    </m:r>
                    <m:r>
                      <a:rPr kumimoji="1" lang="en-US" altLang="ja-JP" sz="2400" b="0" i="1" spc="-3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m:t> 2×2</m:t>
                    </m:r>
                  </m:oMath>
                </a14:m>
                <a:r>
                  <a:rPr kumimoji="1" lang="en-US" altLang="ja-JP" sz="2400" spc="-30" dirty="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 blocks?</a:t>
                </a:r>
              </a:p>
            </p:txBody>
          </p:sp>
        </mc:Choice>
        <mc:Fallback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297114C5-6FC7-3F53-7F7E-ABDAC826CC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227" y="1651982"/>
                <a:ext cx="8866970" cy="630823"/>
              </a:xfrm>
              <a:prstGeom prst="rect">
                <a:avLst/>
              </a:prstGeom>
              <a:blipFill>
                <a:blip r:embed="rId2"/>
                <a:stretch>
                  <a:fillRect l="-428" b="-5769"/>
                </a:stretch>
              </a:blipFill>
              <a:ln w="28575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DB4658B-53A5-A9B3-BD20-F180C144D62A}"/>
              </a:ext>
            </a:extLst>
          </p:cNvPr>
          <p:cNvSpPr txBox="1"/>
          <p:nvPr/>
        </p:nvSpPr>
        <p:spPr>
          <a:xfrm>
            <a:off x="167227" y="1192624"/>
            <a:ext cx="8866970" cy="461665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accent1"/>
            </a:solidFill>
          </a:ln>
        </p:spPr>
        <p:txBody>
          <a:bodyPr wrap="none" lIns="144000" rtlCol="0">
            <a:noAutofit/>
          </a:bodyPr>
          <a:lstStyle/>
          <a:p>
            <a:r>
              <a:rPr lang="en-US" altLang="ja-JP" sz="2400" dirty="0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Problem setting</a:t>
            </a:r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9584CB87-13F2-7361-18AE-22CB3036FA08}"/>
              </a:ext>
            </a:extLst>
          </p:cNvPr>
          <p:cNvGrpSpPr/>
          <p:nvPr/>
        </p:nvGrpSpPr>
        <p:grpSpPr>
          <a:xfrm>
            <a:off x="6390367" y="2490666"/>
            <a:ext cx="1928244" cy="2571358"/>
            <a:chOff x="692669" y="2361402"/>
            <a:chExt cx="2160008" cy="2880420"/>
          </a:xfrm>
        </p:grpSpPr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BF15ABBD-D9B7-104E-389E-A4EAEFEB34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2677" y="2747817"/>
              <a:ext cx="720000" cy="720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1EA43B93-D8AA-B60E-47D6-F7C1CCD382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52677" y="2361402"/>
              <a:ext cx="720000" cy="720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15F91905-6296-0896-99BF-985EBE5015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52676" y="3081402"/>
              <a:ext cx="720000" cy="720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0D54A05E-92C3-00DA-A757-C598F01346D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12677" y="2747817"/>
              <a:ext cx="720000" cy="720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3644EF47-10F0-01B9-DD8C-DFDF982F11E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32677" y="2747817"/>
              <a:ext cx="720000" cy="720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4238E968-5F16-43C0-3036-651CB4188E2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72677" y="3081402"/>
              <a:ext cx="720000" cy="720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6CBC5A61-B7C8-F48D-2486-F902A7F49E7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12675" y="3467817"/>
              <a:ext cx="720000" cy="720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89F17A54-2F49-FC97-75A9-4CA2805C2FE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52673" y="3801822"/>
              <a:ext cx="720000" cy="720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62C25296-9AF7-D579-8CA0-3CDC2C7350A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72674" y="4187817"/>
              <a:ext cx="720000" cy="720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4C06178E-9AA2-69E9-A722-9C878115C08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32672" y="3801402"/>
              <a:ext cx="720000" cy="720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5EE40B06-6891-E7BB-8993-B7B1490B76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32672" y="4521822"/>
              <a:ext cx="720000" cy="720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540E2FE1-01D5-5A3D-029B-A0281334B5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2669" y="4187817"/>
              <a:ext cx="720000" cy="720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79BA7097-D68D-6E93-45A4-F025F93333FF}"/>
              </a:ext>
            </a:extLst>
          </p:cNvPr>
          <p:cNvGrpSpPr/>
          <p:nvPr/>
        </p:nvGrpSpPr>
        <p:grpSpPr>
          <a:xfrm>
            <a:off x="595838" y="3369330"/>
            <a:ext cx="4541317" cy="669074"/>
            <a:chOff x="574024" y="3534553"/>
            <a:chExt cx="4541317" cy="669074"/>
          </a:xfrm>
        </p:grpSpPr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8AB1E5D0-B03B-7DCA-806D-4BF0B6CCDDC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4024" y="3558133"/>
              <a:ext cx="642746" cy="64274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AB7D83A5-B008-6041-94BE-329EE33E2A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29010" y="3560881"/>
              <a:ext cx="642746" cy="64274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E969328B-224D-12FA-A3F4-77CBC7F38A5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83996" y="3534553"/>
              <a:ext cx="642746" cy="64274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id="{0B98C15D-FFA5-F4F4-12E3-3C9E2FE04C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72595" y="3558133"/>
              <a:ext cx="642746" cy="64274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テキスト ボックス 24">
                  <a:extLst>
                    <a:ext uri="{FF2B5EF4-FFF2-40B4-BE49-F238E27FC236}">
                      <a16:creationId xmlns:a16="http://schemas.microsoft.com/office/drawing/2014/main" id="{8B93B688-F5BB-623D-6C1A-82C192731F97}"/>
                    </a:ext>
                  </a:extLst>
                </p:cNvPr>
                <p:cNvSpPr txBox="1"/>
                <p:nvPr/>
              </p:nvSpPr>
              <p:spPr>
                <a:xfrm>
                  <a:off x="3637577" y="3578927"/>
                  <a:ext cx="524182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3600" b="0" i="1" smtClean="0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kumimoji="1" lang="ja-JP" altLang="en-US" sz="3600"/>
                </a:p>
              </p:txBody>
            </p:sp>
          </mc:Choice>
          <mc:Fallback xmlns="">
            <p:sp>
              <p:nvSpPr>
                <p:cNvPr id="47" name="テキスト ボックス 46">
                  <a:extLst>
                    <a:ext uri="{FF2B5EF4-FFF2-40B4-BE49-F238E27FC236}">
                      <a16:creationId xmlns:a16="http://schemas.microsoft.com/office/drawing/2014/main" id="{983747AB-23E3-1F99-1AFB-3AFCB5EB97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37577" y="3578927"/>
                  <a:ext cx="524182" cy="553998"/>
                </a:xfrm>
                <a:prstGeom prst="rect">
                  <a:avLst/>
                </a:prstGeom>
                <a:blipFill>
                  <a:blip r:embed="rId4"/>
                  <a:stretch>
                    <a:fillRect l="-4762" r="-238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6" name="右矢印 25">
            <a:extLst>
              <a:ext uri="{FF2B5EF4-FFF2-40B4-BE49-F238E27FC236}">
                <a16:creationId xmlns:a16="http://schemas.microsoft.com/office/drawing/2014/main" id="{9BBAFC93-8E45-536D-1133-738A5C5B412E}"/>
              </a:ext>
            </a:extLst>
          </p:cNvPr>
          <p:cNvSpPr/>
          <p:nvPr/>
        </p:nvSpPr>
        <p:spPr>
          <a:xfrm>
            <a:off x="5586742" y="3511260"/>
            <a:ext cx="370535" cy="40604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左中かっこ 26">
            <a:extLst>
              <a:ext uri="{FF2B5EF4-FFF2-40B4-BE49-F238E27FC236}">
                <a16:creationId xmlns:a16="http://schemas.microsoft.com/office/drawing/2014/main" id="{5A5D5FD7-05D0-B097-10FA-13471E149755}"/>
              </a:ext>
            </a:extLst>
          </p:cNvPr>
          <p:cNvSpPr/>
          <p:nvPr/>
        </p:nvSpPr>
        <p:spPr>
          <a:xfrm rot="16200000">
            <a:off x="2707778" y="1919296"/>
            <a:ext cx="317437" cy="4762729"/>
          </a:xfrm>
          <a:prstGeom prst="leftBrace">
            <a:avLst>
              <a:gd name="adj1" fmla="val 53185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DBE997CE-97C6-2111-6AA1-45A14EB695D1}"/>
                  </a:ext>
                </a:extLst>
              </p:cNvPr>
              <p:cNvSpPr txBox="1"/>
              <p:nvPr/>
            </p:nvSpPr>
            <p:spPr>
              <a:xfrm>
                <a:off x="2465897" y="4478760"/>
                <a:ext cx="824948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i="1" spc="-3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MS PGothic" panose="020B0600070205080204" pitchFamily="34" charset="-128"/>
                        </a:rPr>
                        <m:t>𝑘</m:t>
                      </m:r>
                    </m:oMath>
                  </m:oMathPara>
                </a14:m>
                <a:endParaRPr lang="ja-JP" altLang="en-US" sz="2400"/>
              </a:p>
            </p:txBody>
          </p:sp>
        </mc:Choice>
        <mc:Fallback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DBE997CE-97C6-2111-6AA1-45A14EB695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5897" y="4478760"/>
                <a:ext cx="824948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アーチ 28">
            <a:extLst>
              <a:ext uri="{FF2B5EF4-FFF2-40B4-BE49-F238E27FC236}">
                <a16:creationId xmlns:a16="http://schemas.microsoft.com/office/drawing/2014/main" id="{5C6B9FBF-9571-30D2-7C48-5F865EFF25E2}"/>
              </a:ext>
            </a:extLst>
          </p:cNvPr>
          <p:cNvSpPr/>
          <p:nvPr/>
        </p:nvSpPr>
        <p:spPr>
          <a:xfrm rot="16200000">
            <a:off x="6544358" y="3802343"/>
            <a:ext cx="321372" cy="283519"/>
          </a:xfrm>
          <a:prstGeom prst="blockArc">
            <a:avLst>
              <a:gd name="adj1" fmla="val 10855174"/>
              <a:gd name="adj2" fmla="val 21537077"/>
              <a:gd name="adj3" fmla="val 0"/>
            </a:avLst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76452C8E-4D00-7F20-53F6-0D2ABE2B487C}"/>
                  </a:ext>
                </a:extLst>
              </p:cNvPr>
              <p:cNvSpPr txBox="1"/>
              <p:nvPr/>
            </p:nvSpPr>
            <p:spPr>
              <a:xfrm>
                <a:off x="6275056" y="3676860"/>
                <a:ext cx="369794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pc="-3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MS PGothic" panose="020B0600070205080204" pitchFamily="34" charset="-128"/>
                        </a:rPr>
                        <m:t>1</m:t>
                      </m:r>
                    </m:oMath>
                  </m:oMathPara>
                </a14:m>
                <a:endParaRPr lang="ja-JP" altLang="en-US" sz="2400"/>
              </a:p>
            </p:txBody>
          </p:sp>
        </mc:Choice>
        <mc:Fallback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76452C8E-4D00-7F20-53F6-0D2ABE2B48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5056" y="3676860"/>
                <a:ext cx="369794" cy="461665"/>
              </a:xfrm>
              <a:prstGeom prst="rect">
                <a:avLst/>
              </a:prstGeom>
              <a:blipFill>
                <a:blip r:embed="rId6"/>
                <a:stretch>
                  <a:fillRect l="-967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A41E0CA5-6B83-0C2C-FC38-046D09709D8D}"/>
                  </a:ext>
                </a:extLst>
              </p:cNvPr>
              <p:cNvSpPr txBox="1"/>
              <p:nvPr/>
            </p:nvSpPr>
            <p:spPr>
              <a:xfrm>
                <a:off x="772934" y="2794202"/>
                <a:ext cx="369794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pc="-3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MS PGothic" panose="020B0600070205080204" pitchFamily="34" charset="-128"/>
                        </a:rPr>
                        <m:t>2</m:t>
                      </m:r>
                    </m:oMath>
                  </m:oMathPara>
                </a14:m>
                <a:endParaRPr lang="ja-JP" altLang="en-US" sz="2400"/>
              </a:p>
            </p:txBody>
          </p:sp>
        </mc:Choice>
        <mc:Fallback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A41E0CA5-6B83-0C2C-FC38-046D09709D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934" y="2794202"/>
                <a:ext cx="369794" cy="461665"/>
              </a:xfrm>
              <a:prstGeom prst="rect">
                <a:avLst/>
              </a:prstGeom>
              <a:blipFill>
                <a:blip r:embed="rId7"/>
                <a:stretch>
                  <a:fillRect l="-1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アーチ 31">
            <a:extLst>
              <a:ext uri="{FF2B5EF4-FFF2-40B4-BE49-F238E27FC236}">
                <a16:creationId xmlns:a16="http://schemas.microsoft.com/office/drawing/2014/main" id="{C296C3D4-CB65-2F74-86EE-447126EF5BFD}"/>
              </a:ext>
            </a:extLst>
          </p:cNvPr>
          <p:cNvSpPr/>
          <p:nvPr/>
        </p:nvSpPr>
        <p:spPr>
          <a:xfrm>
            <a:off x="598669" y="3207624"/>
            <a:ext cx="639915" cy="375417"/>
          </a:xfrm>
          <a:prstGeom prst="blockArc">
            <a:avLst>
              <a:gd name="adj1" fmla="val 10855174"/>
              <a:gd name="adj2" fmla="val 21537077"/>
              <a:gd name="adj3" fmla="val 0"/>
            </a:avLst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05F05292-0333-F380-5A64-C6736C795878}"/>
              </a:ext>
            </a:extLst>
          </p:cNvPr>
          <p:cNvSpPr>
            <a:spLocks noChangeAspect="1"/>
          </p:cNvSpPr>
          <p:nvPr/>
        </p:nvSpPr>
        <p:spPr>
          <a:xfrm>
            <a:off x="7354486" y="3775784"/>
            <a:ext cx="642746" cy="642746"/>
          </a:xfrm>
          <a:prstGeom prst="rect">
            <a:avLst/>
          </a:prstGeom>
          <a:noFill/>
          <a:ln w="285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4266FF11-D382-B4F3-D3AF-DC85BDE7007F}"/>
              </a:ext>
            </a:extLst>
          </p:cNvPr>
          <p:cNvSpPr>
            <a:spLocks noChangeAspect="1"/>
          </p:cNvSpPr>
          <p:nvPr/>
        </p:nvSpPr>
        <p:spPr>
          <a:xfrm>
            <a:off x="6063039" y="2835620"/>
            <a:ext cx="642746" cy="642746"/>
          </a:xfrm>
          <a:prstGeom prst="rect">
            <a:avLst/>
          </a:prstGeom>
          <a:noFill/>
          <a:ln w="285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0071CFB2-5023-DC0F-1C93-08B2029A02C6}"/>
              </a:ext>
            </a:extLst>
          </p:cNvPr>
          <p:cNvSpPr>
            <a:spLocks noChangeAspect="1"/>
          </p:cNvSpPr>
          <p:nvPr/>
        </p:nvSpPr>
        <p:spPr>
          <a:xfrm>
            <a:off x="7033108" y="2835245"/>
            <a:ext cx="642746" cy="642746"/>
          </a:xfrm>
          <a:prstGeom prst="rect">
            <a:avLst/>
          </a:prstGeom>
          <a:noFill/>
          <a:ln w="285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8A5724B3-8C74-4FBA-6DEE-7ED92449D457}"/>
              </a:ext>
            </a:extLst>
          </p:cNvPr>
          <p:cNvSpPr>
            <a:spLocks noChangeAspect="1"/>
          </p:cNvSpPr>
          <p:nvPr/>
        </p:nvSpPr>
        <p:spPr>
          <a:xfrm>
            <a:off x="7675854" y="4419278"/>
            <a:ext cx="642746" cy="642746"/>
          </a:xfrm>
          <a:prstGeom prst="rect">
            <a:avLst/>
          </a:prstGeom>
          <a:noFill/>
          <a:ln w="285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17D6D09A-C6D9-10E4-021E-5A6667952B42}"/>
              </a:ext>
            </a:extLst>
          </p:cNvPr>
          <p:cNvSpPr>
            <a:spLocks noChangeAspect="1"/>
          </p:cNvSpPr>
          <p:nvPr/>
        </p:nvSpPr>
        <p:spPr>
          <a:xfrm>
            <a:off x="6711735" y="2836571"/>
            <a:ext cx="642746" cy="642746"/>
          </a:xfrm>
          <a:prstGeom prst="rect">
            <a:avLst/>
          </a:prstGeom>
          <a:noFill/>
          <a:ln w="285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正方形/長方形 41">
                <a:extLst>
                  <a:ext uri="{FF2B5EF4-FFF2-40B4-BE49-F238E27FC236}">
                    <a16:creationId xmlns:a16="http://schemas.microsoft.com/office/drawing/2014/main" id="{E2CE95A5-C4A8-195D-4BFB-9F582C84BBA7}"/>
                  </a:ext>
                </a:extLst>
              </p:cNvPr>
              <p:cNvSpPr/>
              <p:nvPr/>
            </p:nvSpPr>
            <p:spPr>
              <a:xfrm>
                <a:off x="161784" y="5698430"/>
                <a:ext cx="8866970" cy="630823"/>
              </a:xfrm>
              <a:prstGeom prst="rect">
                <a:avLst/>
              </a:prstGeom>
              <a:solidFill>
                <a:srgbClr val="FAFEFF"/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44000" tIns="72000" rIns="180000" bIns="72000" rtlCol="0" anchor="ctr"/>
              <a:lstStyle/>
              <a:p>
                <a:pPr>
                  <a:buClr>
                    <a:schemeClr val="accent1"/>
                  </a:buClr>
                </a:pPr>
                <a:r>
                  <a:rPr kumimoji="1" lang="en-US" altLang="ja-JP" sz="2400" spc="-30" dirty="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The problem is solvable in polynomial time if </a:t>
                </a:r>
                <a14:m>
                  <m:oMath xmlns:m="http://schemas.openxmlformats.org/officeDocument/2006/math">
                    <m:r>
                      <a:rPr kumimoji="1" lang="en-US" altLang="ja-JP" sz="2400" i="1" spc="-3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m:t>𝑘</m:t>
                    </m:r>
                  </m:oMath>
                </a14:m>
                <a:r>
                  <a:rPr kumimoji="1" lang="en-US" altLang="ja-JP" sz="2400" spc="-30" dirty="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 is unrestricted.</a:t>
                </a:r>
              </a:p>
            </p:txBody>
          </p:sp>
        </mc:Choice>
        <mc:Fallback>
          <p:sp>
            <p:nvSpPr>
              <p:cNvPr id="42" name="正方形/長方形 41">
                <a:extLst>
                  <a:ext uri="{FF2B5EF4-FFF2-40B4-BE49-F238E27FC236}">
                    <a16:creationId xmlns:a16="http://schemas.microsoft.com/office/drawing/2014/main" id="{E2CE95A5-C4A8-195D-4BFB-9F582C84BB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784" y="5698430"/>
                <a:ext cx="8866970" cy="630823"/>
              </a:xfrm>
              <a:prstGeom prst="rect">
                <a:avLst/>
              </a:prstGeom>
              <a:blipFill>
                <a:blip r:embed="rId8"/>
                <a:stretch>
                  <a:fillRect l="-428" b="-5660"/>
                </a:stretch>
              </a:blipFill>
              <a:ln w="28575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2372C6DD-54FA-F087-4F2A-09BE207EE72E}"/>
              </a:ext>
            </a:extLst>
          </p:cNvPr>
          <p:cNvSpPr txBox="1"/>
          <p:nvPr/>
        </p:nvSpPr>
        <p:spPr>
          <a:xfrm>
            <a:off x="161784" y="5239072"/>
            <a:ext cx="8866970" cy="461665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accent1"/>
            </a:solidFill>
          </a:ln>
        </p:spPr>
        <p:txBody>
          <a:bodyPr wrap="none" lIns="144000" rtlCol="0">
            <a:noAutofit/>
          </a:bodyPr>
          <a:lstStyle/>
          <a:p>
            <a:r>
              <a:rPr lang="en-US" altLang="ja-JP" sz="2400" dirty="0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Lemma 1</a:t>
            </a:r>
          </a:p>
        </p:txBody>
      </p:sp>
    </p:spTree>
    <p:extLst>
      <p:ext uri="{BB962C8B-B14F-4D97-AF65-F5344CB8AC3E}">
        <p14:creationId xmlns:p14="http://schemas.microsoft.com/office/powerpoint/2010/main" val="1328656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表 21">
            <a:extLst>
              <a:ext uri="{FF2B5EF4-FFF2-40B4-BE49-F238E27FC236}">
                <a16:creationId xmlns:a16="http://schemas.microsoft.com/office/drawing/2014/main" id="{04946A35-6FDB-5D23-3B40-127EBB2193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068023"/>
              </p:ext>
            </p:extLst>
          </p:nvPr>
        </p:nvGraphicFramePr>
        <p:xfrm>
          <a:off x="4039597" y="2780297"/>
          <a:ext cx="4430811" cy="315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2973">
                  <a:extLst>
                    <a:ext uri="{9D8B030D-6E8A-4147-A177-3AD203B41FA5}">
                      <a16:colId xmlns:a16="http://schemas.microsoft.com/office/drawing/2014/main" val="1368196227"/>
                    </a:ext>
                  </a:extLst>
                </a:gridCol>
                <a:gridCol w="632973">
                  <a:extLst>
                    <a:ext uri="{9D8B030D-6E8A-4147-A177-3AD203B41FA5}">
                      <a16:colId xmlns:a16="http://schemas.microsoft.com/office/drawing/2014/main" val="75666966"/>
                    </a:ext>
                  </a:extLst>
                </a:gridCol>
                <a:gridCol w="632973">
                  <a:extLst>
                    <a:ext uri="{9D8B030D-6E8A-4147-A177-3AD203B41FA5}">
                      <a16:colId xmlns:a16="http://schemas.microsoft.com/office/drawing/2014/main" val="2142050499"/>
                    </a:ext>
                  </a:extLst>
                </a:gridCol>
                <a:gridCol w="632973">
                  <a:extLst>
                    <a:ext uri="{9D8B030D-6E8A-4147-A177-3AD203B41FA5}">
                      <a16:colId xmlns:a16="http://schemas.microsoft.com/office/drawing/2014/main" val="3151727243"/>
                    </a:ext>
                  </a:extLst>
                </a:gridCol>
                <a:gridCol w="632973">
                  <a:extLst>
                    <a:ext uri="{9D8B030D-6E8A-4147-A177-3AD203B41FA5}">
                      <a16:colId xmlns:a16="http://schemas.microsoft.com/office/drawing/2014/main" val="1318258607"/>
                    </a:ext>
                  </a:extLst>
                </a:gridCol>
                <a:gridCol w="632973">
                  <a:extLst>
                    <a:ext uri="{9D8B030D-6E8A-4147-A177-3AD203B41FA5}">
                      <a16:colId xmlns:a16="http://schemas.microsoft.com/office/drawing/2014/main" val="522993205"/>
                    </a:ext>
                  </a:extLst>
                </a:gridCol>
                <a:gridCol w="632973">
                  <a:extLst>
                    <a:ext uri="{9D8B030D-6E8A-4147-A177-3AD203B41FA5}">
                      <a16:colId xmlns:a16="http://schemas.microsoft.com/office/drawing/2014/main" val="3174389416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8940840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9905240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4829250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8107063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8213826"/>
                  </a:ext>
                </a:extLst>
              </a:tr>
            </a:tbl>
          </a:graphicData>
        </a:graphic>
      </p:graphicFrame>
      <p:sp>
        <p:nvSpPr>
          <p:cNvPr id="2" name="タイトル 1">
            <a:extLst>
              <a:ext uri="{FF2B5EF4-FFF2-40B4-BE49-F238E27FC236}">
                <a16:creationId xmlns:a16="http://schemas.microsoft.com/office/drawing/2014/main" id="{9E4EF411-0AB9-E5D9-FD24-C4306842A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Geometric graph covering problem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920DF76-4F20-CDB1-A1FD-A7BF8FEE60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25A48F-C8C6-4749-8D6D-B241B2D2F01E}" type="slidenum">
              <a:rPr kumimoji="1" lang="ja-JP" altLang="en-US" smtClean="0"/>
              <a:pPr/>
              <a:t>4</a:t>
            </a:fld>
            <a:endParaRPr kumimoji="1"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9ECB695-18A1-41B4-3289-F6DF2AB9B430}"/>
              </a:ext>
            </a:extLst>
          </p:cNvPr>
          <p:cNvSpPr>
            <a:spLocks noChangeAspect="1"/>
          </p:cNvSpPr>
          <p:nvPr/>
        </p:nvSpPr>
        <p:spPr>
          <a:xfrm>
            <a:off x="1039352" y="3391179"/>
            <a:ext cx="642746" cy="64274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27C4461A-9BBF-E1FB-91E2-58D949DC087B}"/>
              </a:ext>
            </a:extLst>
          </p:cNvPr>
          <p:cNvSpPr>
            <a:spLocks noChangeAspect="1"/>
          </p:cNvSpPr>
          <p:nvPr/>
        </p:nvSpPr>
        <p:spPr>
          <a:xfrm>
            <a:off x="1360725" y="3046225"/>
            <a:ext cx="642746" cy="64274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1AD1B669-B0F4-8FFC-C8DF-DA56B9179542}"/>
              </a:ext>
            </a:extLst>
          </p:cNvPr>
          <p:cNvSpPr>
            <a:spLocks noChangeAspect="1"/>
          </p:cNvSpPr>
          <p:nvPr/>
        </p:nvSpPr>
        <p:spPr>
          <a:xfrm>
            <a:off x="1360724" y="3688971"/>
            <a:ext cx="642746" cy="64274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AECA33A7-5434-E537-B3AB-60A3006AAEE2}"/>
              </a:ext>
            </a:extLst>
          </p:cNvPr>
          <p:cNvSpPr>
            <a:spLocks noChangeAspect="1"/>
          </p:cNvSpPr>
          <p:nvPr/>
        </p:nvSpPr>
        <p:spPr>
          <a:xfrm>
            <a:off x="1682098" y="3391179"/>
            <a:ext cx="642746" cy="64274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2F813DC4-E474-9485-04E8-F93568F84F1F}"/>
              </a:ext>
            </a:extLst>
          </p:cNvPr>
          <p:cNvSpPr>
            <a:spLocks noChangeAspect="1"/>
          </p:cNvSpPr>
          <p:nvPr/>
        </p:nvSpPr>
        <p:spPr>
          <a:xfrm>
            <a:off x="2324843" y="3391179"/>
            <a:ext cx="642746" cy="64274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B312C1B4-7AB7-D1E6-468E-1979D8F9C19A}"/>
              </a:ext>
            </a:extLst>
          </p:cNvPr>
          <p:cNvSpPr>
            <a:spLocks noChangeAspect="1"/>
          </p:cNvSpPr>
          <p:nvPr/>
        </p:nvSpPr>
        <p:spPr>
          <a:xfrm>
            <a:off x="2003471" y="3688971"/>
            <a:ext cx="642746" cy="64274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4FC49138-A9EF-6ABC-BF42-1BCD972DF5C8}"/>
              </a:ext>
            </a:extLst>
          </p:cNvPr>
          <p:cNvSpPr>
            <a:spLocks noChangeAspect="1"/>
          </p:cNvSpPr>
          <p:nvPr/>
        </p:nvSpPr>
        <p:spPr>
          <a:xfrm>
            <a:off x="1682096" y="4033924"/>
            <a:ext cx="642746" cy="64274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D85D2E0E-0D33-A5F6-C458-BAA586BC4C8F}"/>
              </a:ext>
            </a:extLst>
          </p:cNvPr>
          <p:cNvSpPr>
            <a:spLocks noChangeAspect="1"/>
          </p:cNvSpPr>
          <p:nvPr/>
        </p:nvSpPr>
        <p:spPr>
          <a:xfrm>
            <a:off x="1360721" y="4332091"/>
            <a:ext cx="642746" cy="64274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AD6EBC7C-50C2-63C7-68C2-B95084345FC7}"/>
              </a:ext>
            </a:extLst>
          </p:cNvPr>
          <p:cNvSpPr>
            <a:spLocks noChangeAspect="1"/>
          </p:cNvSpPr>
          <p:nvPr/>
        </p:nvSpPr>
        <p:spPr>
          <a:xfrm>
            <a:off x="2003468" y="4676670"/>
            <a:ext cx="642746" cy="64274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6E3ACBBA-A933-ED53-E34B-6E0A6D09755C}"/>
              </a:ext>
            </a:extLst>
          </p:cNvPr>
          <p:cNvSpPr>
            <a:spLocks noChangeAspect="1"/>
          </p:cNvSpPr>
          <p:nvPr/>
        </p:nvSpPr>
        <p:spPr>
          <a:xfrm>
            <a:off x="2324839" y="4331717"/>
            <a:ext cx="642746" cy="64274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22BEB66C-C22E-DD98-FEC2-39D59E1A21F4}"/>
              </a:ext>
            </a:extLst>
          </p:cNvPr>
          <p:cNvSpPr>
            <a:spLocks noChangeAspect="1"/>
          </p:cNvSpPr>
          <p:nvPr/>
        </p:nvSpPr>
        <p:spPr>
          <a:xfrm>
            <a:off x="2324839" y="4974837"/>
            <a:ext cx="642746" cy="64274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207D6E84-2E54-4A0D-044D-C9AE4F486690}"/>
              </a:ext>
            </a:extLst>
          </p:cNvPr>
          <p:cNvSpPr>
            <a:spLocks noChangeAspect="1"/>
          </p:cNvSpPr>
          <p:nvPr/>
        </p:nvSpPr>
        <p:spPr>
          <a:xfrm>
            <a:off x="1039345" y="4676670"/>
            <a:ext cx="642746" cy="64274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正方形/長方形 19">
                <a:extLst>
                  <a:ext uri="{FF2B5EF4-FFF2-40B4-BE49-F238E27FC236}">
                    <a16:creationId xmlns:a16="http://schemas.microsoft.com/office/drawing/2014/main" id="{36610193-34A7-3015-A7BD-584B525D6050}"/>
                  </a:ext>
                </a:extLst>
              </p:cNvPr>
              <p:cNvSpPr/>
              <p:nvPr/>
            </p:nvSpPr>
            <p:spPr>
              <a:xfrm>
                <a:off x="161784" y="1984584"/>
                <a:ext cx="8866970" cy="506479"/>
              </a:xfrm>
              <a:prstGeom prst="rect">
                <a:avLst/>
              </a:prstGeom>
              <a:solidFill>
                <a:srgbClr val="FAFFFE"/>
              </a:solidFill>
              <a:ln w="28575">
                <a:solidFill>
                  <a:srgbClr val="23B2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44000" tIns="72000" rIns="180000" bIns="216000" rtlCol="0" anchor="t"/>
              <a:lstStyle/>
              <a:p>
                <a:pPr>
                  <a:lnSpc>
                    <a:spcPct val="110000"/>
                  </a:lnSpc>
                  <a:buClr>
                    <a:schemeClr val="accent5">
                      <a:lumMod val="50000"/>
                    </a:schemeClr>
                  </a:buClr>
                </a:pPr>
                <a:r>
                  <a:rPr kumimoji="1" lang="en-US" altLang="ja-JP" sz="2400" spc="-30" dirty="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The optimal solution for the previous instance may be </a:t>
                </a:r>
                <a14:m>
                  <m:oMath xmlns:m="http://schemas.openxmlformats.org/officeDocument/2006/math">
                    <m:r>
                      <a:rPr kumimoji="1" lang="en-US" altLang="ja-JP" sz="2400" b="0" i="1" spc="-3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m:t>𝑘</m:t>
                    </m:r>
                    <m:r>
                      <a:rPr kumimoji="1" lang="en-US" altLang="ja-JP" sz="2400" b="0" i="1" spc="-3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m:t>=12</m:t>
                    </m:r>
                  </m:oMath>
                </a14:m>
                <a:r>
                  <a:rPr kumimoji="1" lang="en-US" altLang="ja-JP" sz="2400" spc="-30" dirty="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.</a:t>
                </a:r>
                <a:endParaRPr kumimoji="1" lang="ja-JP" altLang="en-US" sz="2400" spc="-30" dirty="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0" name="正方形/長方形 19">
                <a:extLst>
                  <a:ext uri="{FF2B5EF4-FFF2-40B4-BE49-F238E27FC236}">
                    <a16:creationId xmlns:a16="http://schemas.microsoft.com/office/drawing/2014/main" id="{36610193-34A7-3015-A7BD-584B525D60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784" y="1984584"/>
                <a:ext cx="8866970" cy="506479"/>
              </a:xfrm>
              <a:prstGeom prst="rect">
                <a:avLst/>
              </a:prstGeom>
              <a:blipFill>
                <a:blip r:embed="rId2"/>
                <a:stretch>
                  <a:fillRect l="-428" b="-18605"/>
                </a:stretch>
              </a:blipFill>
              <a:ln w="28575">
                <a:solidFill>
                  <a:srgbClr val="23B200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4BF1547E-0BDA-AAB2-C467-C59E03BD3D21}"/>
              </a:ext>
            </a:extLst>
          </p:cNvPr>
          <p:cNvSpPr txBox="1"/>
          <p:nvPr/>
        </p:nvSpPr>
        <p:spPr>
          <a:xfrm>
            <a:off x="161784" y="1525227"/>
            <a:ext cx="8866970" cy="461665"/>
          </a:xfrm>
          <a:prstGeom prst="rect">
            <a:avLst/>
          </a:prstGeom>
          <a:solidFill>
            <a:srgbClr val="C5E8DE"/>
          </a:solidFill>
          <a:ln w="28575">
            <a:solidFill>
              <a:srgbClr val="23B200"/>
            </a:solidFill>
          </a:ln>
        </p:spPr>
        <p:txBody>
          <a:bodyPr wrap="none" lIns="144000" rtlCol="0">
            <a:noAutofit/>
          </a:bodyPr>
          <a:lstStyle/>
          <a:p>
            <a:r>
              <a:rPr lang="en-US" altLang="ja-JP" sz="2400" dirty="0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Incidentally…</a:t>
            </a:r>
          </a:p>
        </p:txBody>
      </p:sp>
    </p:spTree>
    <p:extLst>
      <p:ext uri="{BB962C8B-B14F-4D97-AF65-F5344CB8AC3E}">
        <p14:creationId xmlns:p14="http://schemas.microsoft.com/office/powerpoint/2010/main" val="1124520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2.22222E-6 L 0.29237 -0.04004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18" y="-20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3.7037E-6 L 0.46719 -0.08865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351" y="-4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3.7037E-6 L 0.46406 -0.09027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194" y="-45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22222E-6 L 0.63698 -0.13379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840" y="-66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2.22222E-6 L 0.29306 0.05 " pathEditMode="relative" rAng="0" ptsTypes="AA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53" y="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2.22222E-6 L 0.43125 -0.04375 " pathEditMode="relative" rAng="0" ptsTypes="AA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563" y="-21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2.22222E-6 L 0.46406 -0.04375 " pathEditMode="relative" rAng="0" ptsTypes="AA">
                                      <p:cBhvr>
                                        <p:cTn id="3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194" y="-21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3.7037E-6 L 0.74237 -0.09398 " pathEditMode="relative" rAng="0" ptsTypes="AA">
                                      <p:cBhvr>
                                        <p:cTn id="3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118" y="-46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7037E-6 L 0.22274 0.09028 " pathEditMode="relative" rAng="0" ptsTypes="AA">
                                      <p:cBhvr>
                                        <p:cTn id="3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128" y="45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2.22222E-6 L 0.32586 0.04676 " pathEditMode="relative" rAng="0" ptsTypes="AA">
                                      <p:cBhvr>
                                        <p:cTn id="4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285" y="23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3.7037E-6 L 0.53437 0.18426 " pathEditMode="relative" rAng="0" ptsTypes="AA">
                                      <p:cBhvr>
                                        <p:cTn id="4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719" y="92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3.7037E-6 L 0.67222 0.27801 " pathEditMode="relative" rAng="0" ptsTypes="AA">
                                      <p:cBhvr>
                                        <p:cTn id="5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611" y="138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theme/theme1.xml><?xml version="1.0" encoding="utf-8"?>
<a:theme xmlns:a="http://schemas.openxmlformats.org/drawingml/2006/main" name="Office テーマ">
  <a:themeElements>
    <a:clrScheme name="兵庫県立大">
      <a:dk1>
        <a:srgbClr val="000000"/>
      </a:dk1>
      <a:lt1>
        <a:srgbClr val="FFFFFF"/>
      </a:lt1>
      <a:dk2>
        <a:srgbClr val="1B1C82"/>
      </a:dk2>
      <a:lt2>
        <a:srgbClr val="FFFDFD"/>
      </a:lt2>
      <a:accent1>
        <a:srgbClr val="1D81E9"/>
      </a:accent1>
      <a:accent2>
        <a:srgbClr val="D5EDFA"/>
      </a:accent2>
      <a:accent3>
        <a:srgbClr val="E5325F"/>
      </a:accent3>
      <a:accent4>
        <a:srgbClr val="F0CCDA"/>
      </a:accent4>
      <a:accent5>
        <a:srgbClr val="23B102"/>
      </a:accent5>
      <a:accent6>
        <a:srgbClr val="C5E8DD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7757</TotalTime>
  <Words>154</Words>
  <Application>Microsoft Macintosh PowerPoint</Application>
  <PresentationFormat>画面に合わせる (4:3)</PresentationFormat>
  <Paragraphs>34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10" baseType="lpstr">
      <vt:lpstr>游ゴシック</vt:lpstr>
      <vt:lpstr>Arial</vt:lpstr>
      <vt:lpstr>Cambria Math</vt:lpstr>
      <vt:lpstr>Helvetica</vt:lpstr>
      <vt:lpstr>Wingdings</vt:lpstr>
      <vt:lpstr>Office テーマ</vt:lpstr>
      <vt:lpstr>Meeting on May 1</vt:lpstr>
      <vt:lpstr>Progress report</vt:lpstr>
      <vt:lpstr>Geometric graph covering problem</vt:lpstr>
      <vt:lpstr>Geometric graph covering problem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Takumi SHIOTA</dc:creator>
  <cp:lastModifiedBy>塩田 拓海(s929t025)</cp:lastModifiedBy>
  <cp:revision>224</cp:revision>
  <cp:lastPrinted>2024-11-04T05:49:28Z</cp:lastPrinted>
  <dcterms:created xsi:type="dcterms:W3CDTF">2024-08-23T05:45:55Z</dcterms:created>
  <dcterms:modified xsi:type="dcterms:W3CDTF">2025-04-30T21:21:14Z</dcterms:modified>
</cp:coreProperties>
</file>