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FF"/>
    <a:srgbClr val="D5EEFA"/>
    <a:srgbClr val="F1CDDB"/>
    <a:srgbClr val="C5E8DE"/>
    <a:srgbClr val="23B200"/>
    <a:srgbClr val="FFFAFC"/>
    <a:srgbClr val="FAFFFE"/>
    <a:srgbClr val="29CD00"/>
    <a:srgbClr val="66FF3F"/>
    <a:srgbClr val="F3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96" autoAdjust="0"/>
    <p:restoredTop sz="96366"/>
  </p:normalViewPr>
  <p:slideViewPr>
    <p:cSldViewPr snapToGrid="0">
      <p:cViewPr>
        <p:scale>
          <a:sx n="91" d="100"/>
          <a:sy n="91" d="100"/>
        </p:scale>
        <p:origin x="1088" y="1016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958F0-377C-4D5B-A706-4041DBADA37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1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oeis.org/A000944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hyperlink" Target="https://oeis.org/A000088" TargetMode="Externa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eis.org/A001349" TargetMode="Externa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72F50-F9C3-5B6D-5C9A-B7AA3872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06FD213-C736-7A41-D554-8E7490ED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1727644"/>
            <a:ext cx="7682837" cy="73764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Meeting on May 7</a:t>
            </a:r>
            <a:endParaRPr kumimoji="1" lang="ja-JP" altLang="en-US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B112ECE5-73EB-D5AF-59A5-B360E1392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983489"/>
            <a:ext cx="5981923" cy="565063"/>
          </a:xfrm>
        </p:spPr>
        <p:txBody>
          <a:bodyPr/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Takumi Shiota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89A8835C-94A0-A2E1-0730-6795988E13C3}"/>
              </a:ext>
            </a:extLst>
          </p:cNvPr>
          <p:cNvSpPr txBox="1">
            <a:spLocks/>
          </p:cNvSpPr>
          <p:nvPr/>
        </p:nvSpPr>
        <p:spPr>
          <a:xfrm>
            <a:off x="697587" y="4801205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May 7, 2025</a:t>
            </a:r>
            <a:endParaRPr lang="ja-JP" altLang="en-US"/>
          </a:p>
        </p:txBody>
      </p:sp>
      <p:sp>
        <p:nvSpPr>
          <p:cNvPr id="13" name="テキスト プレースホルダー 7">
            <a:extLst>
              <a:ext uri="{FF2B5EF4-FFF2-40B4-BE49-F238E27FC236}">
                <a16:creationId xmlns:a16="http://schemas.microsoft.com/office/drawing/2014/main" id="{28B5C75A-FB62-5A1F-F154-566D057C1668}"/>
              </a:ext>
            </a:extLst>
          </p:cNvPr>
          <p:cNvSpPr txBox="1">
            <a:spLocks/>
          </p:cNvSpPr>
          <p:nvPr/>
        </p:nvSpPr>
        <p:spPr>
          <a:xfrm>
            <a:off x="697584" y="5393461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@Maastricht univ.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20AA8-B3B6-BD9C-A232-61856CA8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269186-6559-8AF0-86E1-5C40AE62D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1E1E232-BBB9-6EDD-A0A9-D2CB5BEC76EC}"/>
                  </a:ext>
                </a:extLst>
              </p:cNvPr>
              <p:cNvSpPr/>
              <p:nvPr/>
            </p:nvSpPr>
            <p:spPr>
              <a:xfrm>
                <a:off x="161784" y="1675011"/>
                <a:ext cx="8866970" cy="944345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>
                  <a:lnSpc>
                    <a:spcPct val="110000"/>
                  </a:lnSpc>
                </a:pP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Enumerated (and visualized) polyhedral graphs for vertex </a:t>
                </a:r>
                <a:b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</a:br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numbers </a:t>
                </a:r>
                <a14:m>
                  <m:oMath xmlns:m="http://schemas.openxmlformats.org/officeDocument/2006/math">
                    <m:r>
                      <a:rPr kumimoji="1" lang="en-US" altLang="ja-JP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altLang="ja-JP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=4 ~11</m:t>
                    </m:r>
                  </m:oMath>
                </a14:m>
                <a:r>
                  <a:rPr kumimoji="1" lang="en-US" altLang="ja-JP" sz="240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1E1E232-BBB9-6EDD-A0A9-D2CB5BEC7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1675011"/>
                <a:ext cx="8866970" cy="944345"/>
              </a:xfrm>
              <a:prstGeom prst="rect">
                <a:avLst/>
              </a:prstGeom>
              <a:blipFill>
                <a:blip r:embed="rId2"/>
                <a:stretch>
                  <a:fillRect l="-428" b="-6494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896E85-CECB-8157-5E71-BE6220A9D44C}"/>
              </a:ext>
            </a:extLst>
          </p:cNvPr>
          <p:cNvSpPr txBox="1"/>
          <p:nvPr/>
        </p:nvSpPr>
        <p:spPr>
          <a:xfrm>
            <a:off x="161784" y="1213346"/>
            <a:ext cx="8866970" cy="461665"/>
          </a:xfrm>
          <a:prstGeom prst="rect">
            <a:avLst/>
          </a:prstGeom>
          <a:solidFill>
            <a:srgbClr val="D5EEFA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Achievements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コンテンツ プレースホルダー 16">
                <a:extLst>
                  <a:ext uri="{FF2B5EF4-FFF2-40B4-BE49-F238E27FC236}">
                    <a16:creationId xmlns:a16="http://schemas.microsoft.com/office/drawing/2014/main" id="{C73E9848-AAB2-6AC4-8045-517ABC52D54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166614092"/>
                  </p:ext>
                </p:extLst>
              </p:nvPr>
            </p:nvGraphicFramePr>
            <p:xfrm>
              <a:off x="229113" y="2737339"/>
              <a:ext cx="2033442" cy="35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747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15695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34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257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2,606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32,300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440,564</m:t>
                              </m:r>
                            </m:oMath>
                          </a14:m>
                          <a:r>
                            <a:rPr kumimoji="1" lang="en-US" altLang="ja-JP" sz="24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4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463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コンテンツ プレースホルダー 16">
                <a:extLst>
                  <a:ext uri="{FF2B5EF4-FFF2-40B4-BE49-F238E27FC236}">
                    <a16:creationId xmlns:a16="http://schemas.microsoft.com/office/drawing/2014/main" id="{C73E9848-AAB2-6AC4-8045-517ABC52D54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4166614092"/>
                  </p:ext>
                </p:extLst>
              </p:nvPr>
            </p:nvGraphicFramePr>
            <p:xfrm>
              <a:off x="229113" y="2737339"/>
              <a:ext cx="2033442" cy="35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7747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15695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25806" r="-295122" b="-8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4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121875" r="-295122" b="-6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121875" r="-833" b="-68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229032" r="-295122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229032" r="-833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329032" r="-2951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329032" r="-833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415625" r="-29512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415625" r="-833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532258" r="-2951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532258" r="-833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632258" r="-2951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632258" r="-833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709375" r="-2951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709375" r="-83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3960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39" t="-835484" r="-2951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000" t="-835484" r="-83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46308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56E47C26-F40A-C533-956B-6AA4AE59E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231" y="2734743"/>
            <a:ext cx="6549102" cy="148491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F2EC5C-0326-0A22-083A-DC65797C951E}"/>
              </a:ext>
            </a:extLst>
          </p:cNvPr>
          <p:cNvSpPr txBox="1"/>
          <p:nvPr/>
        </p:nvSpPr>
        <p:spPr>
          <a:xfrm>
            <a:off x="5875283" y="4319284"/>
            <a:ext cx="3077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https://oeis.org/A000944</a:t>
            </a: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B911C1CB-30C5-D5ED-80C8-4C1651F9F958}"/>
              </a:ext>
            </a:extLst>
          </p:cNvPr>
          <p:cNvSpPr/>
          <p:nvPr/>
        </p:nvSpPr>
        <p:spPr>
          <a:xfrm>
            <a:off x="2294206" y="4719394"/>
            <a:ext cx="218049" cy="1581945"/>
          </a:xfrm>
          <a:prstGeom prst="rightBrace">
            <a:avLst>
              <a:gd name="adj1" fmla="val 52265"/>
              <a:gd name="adj2" fmla="val 51101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B21E4D-8301-5445-1587-B22C2DB8D59A}"/>
              </a:ext>
            </a:extLst>
          </p:cNvPr>
          <p:cNvSpPr txBox="1"/>
          <p:nvPr/>
        </p:nvSpPr>
        <p:spPr>
          <a:xfrm>
            <a:off x="2444521" y="5290822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New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92ACBCF-B235-1789-9C18-3CE4E4FF4D1E}"/>
              </a:ext>
            </a:extLst>
          </p:cNvPr>
          <p:cNvSpPr/>
          <p:nvPr/>
        </p:nvSpPr>
        <p:spPr>
          <a:xfrm>
            <a:off x="3378431" y="5291668"/>
            <a:ext cx="5496627" cy="1009671"/>
          </a:xfrm>
          <a:prstGeom prst="rect">
            <a:avLst/>
          </a:prstGeom>
          <a:solidFill>
            <a:srgbClr val="FAFFFE"/>
          </a:solidFill>
          <a:ln w="28575">
            <a:solidFill>
              <a:srgbClr val="23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My Mac doesn’t have enough storage to handle the computation.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4948F2-0064-C348-19A4-304BABB28C23}"/>
                  </a:ext>
                </a:extLst>
              </p:cNvPr>
              <p:cNvSpPr txBox="1"/>
              <p:nvPr/>
            </p:nvSpPr>
            <p:spPr>
              <a:xfrm>
                <a:off x="3378431" y="4832311"/>
                <a:ext cx="5496627" cy="461665"/>
              </a:xfrm>
              <a:prstGeom prst="rect">
                <a:avLst/>
              </a:prstGeom>
              <a:solidFill>
                <a:srgbClr val="C5E8DE"/>
              </a:solidFill>
              <a:ln w="28575">
                <a:solidFill>
                  <a:srgbClr val="23B200"/>
                </a:solidFill>
              </a:ln>
            </p:spPr>
            <p:txBody>
              <a:bodyPr wrap="none" lIns="144000" rtlCol="0">
                <a:no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≥12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4948F2-0064-C348-19A4-304BABB28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431" y="4832311"/>
                <a:ext cx="5496627" cy="461665"/>
              </a:xfrm>
              <a:prstGeom prst="rect">
                <a:avLst/>
              </a:prstGeom>
              <a:blipFill>
                <a:blip r:embed="rId6"/>
                <a:stretch>
                  <a:fillRect l="-458" t="-7500" b="-20000"/>
                </a:stretch>
              </a:blipFill>
              <a:ln w="28575">
                <a:solidFill>
                  <a:srgbClr val="23B2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77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B979B-32FD-A493-5CC7-C1AFA640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Implementation overview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562815-63B3-9890-1B6B-C58519C8A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ACF0FCB-7CC3-1CF7-4413-52EA3B039FB3}"/>
                  </a:ext>
                </a:extLst>
              </p:cNvPr>
              <p:cNvSpPr/>
              <p:nvPr/>
            </p:nvSpPr>
            <p:spPr>
              <a:xfrm>
                <a:off x="167227" y="1651981"/>
                <a:ext cx="8866970" cy="3031531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Create the base graph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Enumerate deg</a:t>
                </a:r>
                <a14:m>
                  <m:oMath xmlns:m="http://schemas.openxmlformats.org/officeDocument/2006/math">
                    <m:r>
                      <a:rPr kumimoji="1" lang="en-US" altLang="ja-JP" sz="2400" b="0" i="0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ja-JP" sz="2400" b="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≥3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and connected graph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graphillon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Remove isomorphic graphs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NetworkX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Remove non-planar graphs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NetworkX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</a:t>
                </a:r>
                <a:r>
                  <a:rPr kumimoji="1" lang="ja-JP" altLang="en-US" sz="2400" spc="-3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　</a:t>
                </a:r>
                <a:endParaRPr kumimoji="1" lang="en-US" altLang="ja-JP" sz="2400" spc="-3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Remove graphs that are not 3-connected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NetworkX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lnSpc>
                    <a:spcPct val="130000"/>
                  </a:lnSpc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Draw and save the graphs (</a:t>
                </a:r>
                <a:r>
                  <a:rPr kumimoji="1" lang="en-US" altLang="ja-JP" sz="2400" spc="-3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NetworkX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ACF0FCB-7CC3-1CF7-4413-52EA3B03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1651981"/>
                <a:ext cx="8866970" cy="3031531"/>
              </a:xfrm>
              <a:prstGeom prst="rect">
                <a:avLst/>
              </a:prstGeom>
              <a:blipFill>
                <a:blip r:embed="rId2"/>
                <a:stretch>
                  <a:fillRect l="-28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7743F4-A091-C3A9-D301-3D9129C8932F}"/>
              </a:ext>
            </a:extLst>
          </p:cNvPr>
          <p:cNvSpPr txBox="1"/>
          <p:nvPr/>
        </p:nvSpPr>
        <p:spPr>
          <a:xfrm>
            <a:off x="167227" y="119262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Previous program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A3C5984-A123-43DE-74AF-786D229624D0}"/>
                  </a:ext>
                </a:extLst>
              </p:cNvPr>
              <p:cNvSpPr/>
              <p:nvPr/>
            </p:nvSpPr>
            <p:spPr>
              <a:xfrm>
                <a:off x="167227" y="5308399"/>
                <a:ext cx="8866970" cy="537001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Counting the number of simple graphs with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unlabeled nodes.</a:t>
                </a: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AA3C5984-A123-43DE-74AF-786D22962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7" y="5308399"/>
                <a:ext cx="8866970" cy="537001"/>
              </a:xfrm>
              <a:prstGeom prst="rect">
                <a:avLst/>
              </a:prstGeom>
              <a:blipFill>
                <a:blip r:embed="rId3"/>
                <a:stretch>
                  <a:fillRect l="-428" t="-2222" b="-1111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6F1B0F-68B5-2EB6-4977-999467ACE354}"/>
              </a:ext>
            </a:extLst>
          </p:cNvPr>
          <p:cNvSpPr txBox="1"/>
          <p:nvPr/>
        </p:nvSpPr>
        <p:spPr>
          <a:xfrm>
            <a:off x="167227" y="4849041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Graphs enumerated as a practice with Nauty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EC45552-9749-B3D0-EFE8-996FAADAB6AC}"/>
              </a:ext>
            </a:extLst>
          </p:cNvPr>
          <p:cNvGrpSpPr/>
          <p:nvPr/>
        </p:nvGrpSpPr>
        <p:grpSpPr>
          <a:xfrm>
            <a:off x="4098901" y="3127149"/>
            <a:ext cx="4215525" cy="615681"/>
            <a:chOff x="4098901" y="3127149"/>
            <a:chExt cx="4215525" cy="615681"/>
          </a:xfrm>
        </p:grpSpPr>
        <p:sp>
          <p:nvSpPr>
            <p:cNvPr id="12" name="等号 11">
              <a:extLst>
                <a:ext uri="{FF2B5EF4-FFF2-40B4-BE49-F238E27FC236}">
                  <a16:creationId xmlns:a16="http://schemas.microsoft.com/office/drawing/2014/main" id="{375A3B22-73A0-DA72-CCAF-7BD73E061378}"/>
                </a:ext>
              </a:extLst>
            </p:cNvPr>
            <p:cNvSpPr/>
            <p:nvPr/>
          </p:nvSpPr>
          <p:spPr>
            <a:xfrm>
              <a:off x="4098901" y="3127149"/>
              <a:ext cx="2247471" cy="615681"/>
            </a:xfrm>
            <a:prstGeom prst="mathEqual">
              <a:avLst>
                <a:gd name="adj1" fmla="val 0"/>
                <a:gd name="adj2" fmla="val 117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1947739-9B29-7D45-4B7F-2728CDC0233E}"/>
                </a:ext>
              </a:extLst>
            </p:cNvPr>
            <p:cNvSpPr txBox="1"/>
            <p:nvPr/>
          </p:nvSpPr>
          <p:spPr>
            <a:xfrm>
              <a:off x="6039856" y="3204157"/>
              <a:ext cx="227457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2400" spc="-3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➡︎</a:t>
              </a:r>
              <a:r>
                <a:rPr kumimoji="1" lang="en-US" altLang="ja-JP" sz="2400" spc="-3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 Boost (</a:t>
              </a:r>
              <a:r>
                <a:rPr kumimoji="1" lang="en-US" altLang="ja-JP" sz="2400" spc="-30" dirty="0" err="1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c++</a:t>
              </a:r>
              <a:r>
                <a:rPr kumimoji="1" lang="en-US" altLang="ja-JP" sz="2400" spc="-30" dirty="0">
                  <a:solidFill>
                    <a:srgbClr val="FF0000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)</a:t>
              </a:r>
              <a:endParaRPr lang="ja-JP" altLang="en-US" sz="240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9CE1104-8AE0-DDC2-BFE3-4AA7C0CCD623}"/>
              </a:ext>
            </a:extLst>
          </p:cNvPr>
          <p:cNvGrpSpPr/>
          <p:nvPr/>
        </p:nvGrpSpPr>
        <p:grpSpPr>
          <a:xfrm>
            <a:off x="4129381" y="1782291"/>
            <a:ext cx="4935485" cy="1462941"/>
            <a:chOff x="4129381" y="1782291"/>
            <a:chExt cx="4935485" cy="1462941"/>
          </a:xfrm>
        </p:grpSpPr>
        <p:sp>
          <p:nvSpPr>
            <p:cNvPr id="7" name="右中かっこ 6">
              <a:extLst>
                <a:ext uri="{FF2B5EF4-FFF2-40B4-BE49-F238E27FC236}">
                  <a16:creationId xmlns:a16="http://schemas.microsoft.com/office/drawing/2014/main" id="{264890D8-4193-55C7-3428-48582153436A}"/>
                </a:ext>
              </a:extLst>
            </p:cNvPr>
            <p:cNvSpPr/>
            <p:nvPr/>
          </p:nvSpPr>
          <p:spPr>
            <a:xfrm>
              <a:off x="7823835" y="1782291"/>
              <a:ext cx="182316" cy="1304218"/>
            </a:xfrm>
            <a:prstGeom prst="rightBrace">
              <a:avLst>
                <a:gd name="adj1" fmla="val 20577"/>
                <a:gd name="adj2" fmla="val 51101"/>
              </a:avLst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等号 14">
              <a:extLst>
                <a:ext uri="{FF2B5EF4-FFF2-40B4-BE49-F238E27FC236}">
                  <a16:creationId xmlns:a16="http://schemas.microsoft.com/office/drawing/2014/main" id="{C7AB2C0D-E199-C2DD-B9E5-751AB7A6ABEE}"/>
                </a:ext>
              </a:extLst>
            </p:cNvPr>
            <p:cNvSpPr/>
            <p:nvPr/>
          </p:nvSpPr>
          <p:spPr>
            <a:xfrm>
              <a:off x="4129381" y="2629551"/>
              <a:ext cx="2247471" cy="615681"/>
            </a:xfrm>
            <a:prstGeom prst="mathEqual">
              <a:avLst>
                <a:gd name="adj1" fmla="val 0"/>
                <a:gd name="adj2" fmla="val 117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等号 15">
              <a:extLst>
                <a:ext uri="{FF2B5EF4-FFF2-40B4-BE49-F238E27FC236}">
                  <a16:creationId xmlns:a16="http://schemas.microsoft.com/office/drawing/2014/main" id="{89518883-6948-0E49-3B6B-5A6DB641FD70}"/>
                </a:ext>
              </a:extLst>
            </p:cNvPr>
            <p:cNvSpPr/>
            <p:nvPr/>
          </p:nvSpPr>
          <p:spPr>
            <a:xfrm>
              <a:off x="6009376" y="2154110"/>
              <a:ext cx="2073675" cy="615681"/>
            </a:xfrm>
            <a:prstGeom prst="mathEqual">
              <a:avLst>
                <a:gd name="adj1" fmla="val 0"/>
                <a:gd name="adj2" fmla="val 11760"/>
              </a:avLst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9612846-5B4F-18CC-2717-E306DC380282}"/>
                </a:ext>
              </a:extLst>
            </p:cNvPr>
            <p:cNvSpPr txBox="1"/>
            <p:nvPr/>
          </p:nvSpPr>
          <p:spPr>
            <a:xfrm>
              <a:off x="7983768" y="2209789"/>
              <a:ext cx="10810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2400" dirty="0">
                  <a:solidFill>
                    <a:srgbClr val="FF0000"/>
                  </a:solidFill>
                </a:rPr>
                <a:t>Nauty</a:t>
              </a:r>
              <a:endParaRPr lang="ja-JP" altLang="en-US" sz="2400"/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D57B9B7-9BFF-8C38-AB5F-5E6AECEC8817}"/>
              </a:ext>
            </a:extLst>
          </p:cNvPr>
          <p:cNvSpPr txBox="1"/>
          <p:nvPr/>
        </p:nvSpPr>
        <p:spPr>
          <a:xfrm>
            <a:off x="205666" y="5925033"/>
            <a:ext cx="8823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spc="-3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➡︎</a:t>
            </a:r>
            <a:r>
              <a:rPr kumimoji="1" lang="en-US" altLang="ja-JP" sz="2400" spc="-3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This graph did not need to be implemented in the first place!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602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7EF2A-ED30-2603-3C32-95307A7B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eng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4D19F0-5560-E16A-4B23-7B29D6B7551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361208" y="3678622"/>
                <a:ext cx="5516479" cy="2703390"/>
              </a:xfrm>
            </p:spPr>
            <p:txBody>
              <a:bodyPr tIns="0"/>
              <a:lstStyle/>
              <a:p>
                <a:r>
                  <a:rPr lang="en-US" altLang="ja-JP" dirty="0"/>
                  <a:t>A</a:t>
                </a:r>
                <a:r>
                  <a:rPr kumimoji="1" lang="en-US" altLang="ja-JP" dirty="0"/>
                  <a:t>djacency matrix: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kumimoji="1" lang="en-US" altLang="ja-JP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en-US" altLang="ja-JP" dirty="0"/>
                  <a:t>Graph6: 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D^{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B4D19F0-5560-E16A-4B23-7B29D6B75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361208" y="3678622"/>
                <a:ext cx="5516479" cy="2703390"/>
              </a:xfrm>
              <a:blipFill>
                <a:blip r:embed="rId2"/>
                <a:stretch>
                  <a:fillRect l="-1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F1F3E3-1850-DAB1-A51D-9DD6BC8D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7C9F19-8786-060F-3C16-1DD9AC541A2A}"/>
              </a:ext>
            </a:extLst>
          </p:cNvPr>
          <p:cNvSpPr/>
          <p:nvPr/>
        </p:nvSpPr>
        <p:spPr>
          <a:xfrm>
            <a:off x="205667" y="1755543"/>
            <a:ext cx="8866970" cy="1754912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graph generation tool included in 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nauty</a:t>
            </a:r>
            <a:endParaRPr kumimoji="1" lang="en-US" altLang="ja-JP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Enumerates all non-isomorphic graphs with specific structural properties that satisfy specified conditions</a:t>
            </a:r>
          </a:p>
          <a:p>
            <a:pPr marL="342900" indent="-342900">
              <a:lnSpc>
                <a:spcPct val="11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Outputs graphs in graph6 format (with file extension .g6)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BCC530-F35A-EF5F-B4AB-DDE8FA201C02}"/>
              </a:ext>
            </a:extLst>
          </p:cNvPr>
          <p:cNvSpPr txBox="1"/>
          <p:nvPr/>
        </p:nvSpPr>
        <p:spPr>
          <a:xfrm>
            <a:off x="205667" y="1296186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What is Geng?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B9C77B-ABC8-5FD8-E9E0-DBAF3F7E06DF}"/>
              </a:ext>
            </a:extLst>
          </p:cNvPr>
          <p:cNvSpPr txBox="1"/>
          <p:nvPr/>
        </p:nvSpPr>
        <p:spPr>
          <a:xfrm>
            <a:off x="266312" y="356431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tx2"/>
                </a:solidFill>
              </a:rPr>
              <a:t>[Ex.]</a:t>
            </a:r>
            <a:endParaRPr kumimoji="1" lang="ja-JP" altLang="en-US" sz="2400" b="1">
              <a:solidFill>
                <a:schemeClr val="tx2"/>
              </a:solidFill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6E7F79B-468C-31C5-E00F-C1C5EA9327DA}"/>
              </a:ext>
            </a:extLst>
          </p:cNvPr>
          <p:cNvGrpSpPr/>
          <p:nvPr/>
        </p:nvGrpSpPr>
        <p:grpSpPr>
          <a:xfrm>
            <a:off x="446233" y="4013286"/>
            <a:ext cx="2639454" cy="2442959"/>
            <a:chOff x="217630" y="4013286"/>
            <a:chExt cx="2639454" cy="244295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5D2657A-56D2-D2D7-FEC4-2EEEEED1F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066" y="4214520"/>
              <a:ext cx="2306582" cy="216749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C1C38-A0A4-6E34-F56A-0DEF6F7563D5}"/>
                    </a:ext>
                  </a:extLst>
                </p:cNvPr>
                <p:cNvSpPr txBox="1"/>
                <p:nvPr/>
              </p:nvSpPr>
              <p:spPr>
                <a:xfrm>
                  <a:off x="1052713" y="5653649"/>
                  <a:ext cx="3380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F95C1C38-A0A4-6E34-F56A-0DEF6F756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713" y="5653649"/>
                  <a:ext cx="33809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71" r="-7143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DB06C4C-F230-C91B-FACA-89AA9E2B4759}"/>
                    </a:ext>
                  </a:extLst>
                </p:cNvPr>
                <p:cNvSpPr txBox="1"/>
                <p:nvPr/>
              </p:nvSpPr>
              <p:spPr>
                <a:xfrm>
                  <a:off x="1589287" y="4013286"/>
                  <a:ext cx="3380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DB06C4C-F230-C91B-FACA-89AA9E2B4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287" y="4013286"/>
                  <a:ext cx="33809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407" r="-740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3E95119-DCCF-101D-278B-9BB228F6E2BF}"/>
                    </a:ext>
                  </a:extLst>
                </p:cNvPr>
                <p:cNvSpPr txBox="1"/>
                <p:nvPr/>
              </p:nvSpPr>
              <p:spPr>
                <a:xfrm>
                  <a:off x="217630" y="6053245"/>
                  <a:ext cx="3380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3E95119-DCCF-101D-278B-9BB228F6E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30" y="6053245"/>
                  <a:ext cx="33809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407" r="-740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CE897E4-D970-843E-CC71-C794015C7464}"/>
                    </a:ext>
                  </a:extLst>
                </p:cNvPr>
                <p:cNvSpPr txBox="1"/>
                <p:nvPr/>
              </p:nvSpPr>
              <p:spPr>
                <a:xfrm>
                  <a:off x="2518986" y="6086913"/>
                  <a:ext cx="3380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ECE897E4-D970-843E-CC71-C794015C7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8986" y="6086913"/>
                  <a:ext cx="33809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407" r="-740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3820182-4DFB-B45F-832B-C390EEDACAEC}"/>
                    </a:ext>
                  </a:extLst>
                </p:cNvPr>
                <p:cNvSpPr txBox="1"/>
                <p:nvPr/>
              </p:nvSpPr>
              <p:spPr>
                <a:xfrm>
                  <a:off x="1368308" y="5082820"/>
                  <a:ext cx="33809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3820182-4DFB-B45F-832B-C390EEDAC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308" y="5082820"/>
                  <a:ext cx="33809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571" r="-7143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58BB312-A833-93C1-595C-C3BF36D90B01}"/>
              </a:ext>
            </a:extLst>
          </p:cNvPr>
          <p:cNvGrpSpPr/>
          <p:nvPr/>
        </p:nvGrpSpPr>
        <p:grpSpPr>
          <a:xfrm>
            <a:off x="5259334" y="5596823"/>
            <a:ext cx="3769420" cy="785189"/>
            <a:chOff x="5259334" y="5596823"/>
            <a:chExt cx="3769420" cy="78518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7260EEB-390C-9095-327D-51D16558E7FB}"/>
                </a:ext>
              </a:extLst>
            </p:cNvPr>
            <p:cNvSpPr txBox="1"/>
            <p:nvPr/>
          </p:nvSpPr>
          <p:spPr>
            <a:xfrm>
              <a:off x="5771548" y="6003970"/>
              <a:ext cx="3257206" cy="37804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0000" tIns="0" rIns="0" bIns="0" anchor="ctr">
              <a:noAutofit/>
            </a:bodyPr>
            <a:lstStyle/>
            <a:p>
              <a:r>
                <a:rPr lang="en-US" altLang="ja-JP" b="0" dirty="0">
                  <a:solidFill>
                    <a:srgbClr val="DCDCAA"/>
                  </a:solidFill>
                  <a:effectLst/>
                  <a:latin typeface="Menlo" panose="020B0609030804020204" pitchFamily="49" charset="0"/>
                </a:rPr>
                <a:t>echo</a:t>
              </a:r>
              <a:r>
                <a:rPr lang="en-US" altLang="ja-JP" b="0" dirty="0">
                  <a:solidFill>
                    <a:srgbClr val="FFFFFF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altLang="ja-JP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'D^{'</a:t>
              </a:r>
              <a:r>
                <a:rPr lang="en-US" altLang="ja-JP" b="0" dirty="0">
                  <a:solidFill>
                    <a:srgbClr val="FFFFFF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altLang="ja-JP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|</a:t>
              </a:r>
              <a:r>
                <a:rPr lang="en-US" altLang="ja-JP" b="0" dirty="0">
                  <a:solidFill>
                    <a:srgbClr val="FFFFFF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altLang="ja-JP" b="0" dirty="0" err="1">
                  <a:solidFill>
                    <a:srgbClr val="DCDCAA"/>
                  </a:solidFill>
                  <a:effectLst/>
                  <a:latin typeface="Menlo" panose="020B0609030804020204" pitchFamily="49" charset="0"/>
                </a:rPr>
                <a:t>showg</a:t>
              </a:r>
              <a:r>
                <a:rPr lang="en-US" altLang="ja-JP" b="0" dirty="0">
                  <a:solidFill>
                    <a:srgbClr val="FFFFFF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en-US" altLang="ja-JP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-a</a:t>
              </a:r>
              <a:endPara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DDA42E4F-0FD3-2BF7-483C-61EDC2C9B9BA}"/>
                </a:ext>
              </a:extLst>
            </p:cNvPr>
            <p:cNvCxnSpPr>
              <a:cxnSpLocks/>
            </p:cNvCxnSpPr>
            <p:nvPr/>
          </p:nvCxnSpPr>
          <p:spPr>
            <a:xfrm>
              <a:off x="5259334" y="5946669"/>
              <a:ext cx="466406" cy="246322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C25A127-E42D-4103-C5CB-95D1702B72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339" y="5596823"/>
              <a:ext cx="0" cy="34984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75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49B63-FE83-4921-A7D8-A2B66165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eng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EDC999-8D8E-A6A8-ACA0-22791050B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0A9849B-06B6-24AA-7FB9-28232A0606C8}"/>
                  </a:ext>
                </a:extLst>
              </p:cNvPr>
              <p:cNvSpPr/>
              <p:nvPr/>
            </p:nvSpPr>
            <p:spPr>
              <a:xfrm>
                <a:off x="205667" y="1755544"/>
                <a:ext cx="8866970" cy="1334898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1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The number of simple graphs with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unlabeled nodes can be easily obtained.</a:t>
                </a:r>
                <a:endParaRPr kumimoji="1" lang="ja-JP" altLang="en-US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0A9849B-06B6-24AA-7FB9-28232A060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1755544"/>
                <a:ext cx="8866970" cy="1334898"/>
              </a:xfrm>
              <a:prstGeom prst="rect">
                <a:avLst/>
              </a:prstGeom>
              <a:blipFill>
                <a:blip r:embed="rId2"/>
                <a:stretch>
                  <a:fillRect l="-42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186888F-7A59-1CB1-DB24-413B3F2C1C93}"/>
              </a:ext>
            </a:extLst>
          </p:cNvPr>
          <p:cNvSpPr txBox="1"/>
          <p:nvPr/>
        </p:nvSpPr>
        <p:spPr>
          <a:xfrm>
            <a:off x="205667" y="1296186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By using Geng and executing the following command…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F5EA9E-9869-CB42-24A1-10E13AF1830E}"/>
              </a:ext>
            </a:extLst>
          </p:cNvPr>
          <p:cNvSpPr txBox="1"/>
          <p:nvPr/>
        </p:nvSpPr>
        <p:spPr>
          <a:xfrm>
            <a:off x="364602" y="2658937"/>
            <a:ext cx="8587729" cy="33890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–l   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v: num vertices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コンテンツ プレースホルダー 16">
                <a:extLst>
                  <a:ext uri="{FF2B5EF4-FFF2-40B4-BE49-F238E27FC236}">
                    <a16:creationId xmlns:a16="http://schemas.microsoft.com/office/drawing/2014/main" id="{11775905-5F91-7D84-D626-A2EEBDD1547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1473374"/>
                  </p:ext>
                </p:extLst>
              </p:nvPr>
            </p:nvGraphicFramePr>
            <p:xfrm>
              <a:off x="266311" y="3174359"/>
              <a:ext cx="3344989" cy="351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967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687980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  <a:gridCol w="1169042">
                      <a:extLst>
                        <a:ext uri="{9D8B030D-6E8A-4147-A177-3AD203B41FA5}">
                          <a16:colId xmlns:a16="http://schemas.microsoft.com/office/drawing/2014/main" val="3629730321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[s]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34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156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1,044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12,346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274,668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0.10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12,005,168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97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1,018,997,864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264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24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463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コンテンツ プレースホルダー 16">
                <a:extLst>
                  <a:ext uri="{FF2B5EF4-FFF2-40B4-BE49-F238E27FC236}">
                    <a16:creationId xmlns:a16="http://schemas.microsoft.com/office/drawing/2014/main" id="{11775905-5F91-7D84-D626-A2EEBDD1547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1473374"/>
                  </p:ext>
                </p:extLst>
              </p:nvPr>
            </p:nvGraphicFramePr>
            <p:xfrm>
              <a:off x="266311" y="3174359"/>
              <a:ext cx="3344989" cy="351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967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687980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  <a:gridCol w="1169042">
                      <a:extLst>
                        <a:ext uri="{9D8B030D-6E8A-4147-A177-3AD203B41FA5}">
                          <a16:colId xmlns:a16="http://schemas.microsoft.com/office/drawing/2014/main" val="3629730321"/>
                        </a:ext>
                      </a:extLst>
                    </a:gridCol>
                  </a:tblGrid>
                  <a:tr h="325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385" r="-582051" b="-9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[s]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30435" r="-582051" b="-10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130435" r="-70677" b="-10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130435" r="-1075" b="-10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30435" r="-582051" b="-9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230435" r="-70677" b="-9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230435" r="-1075" b="-9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30435" r="-582051" b="-8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330435" r="-70677" b="-8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330435" r="-1075" b="-8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0000" r="-582051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450000" r="-70677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450000" r="-1075" b="-74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26087" r="-582051" b="-6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526087" r="-70677" b="-6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526087" r="-1075" b="-6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26087" r="-582051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626087" r="-70677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626087" r="-107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6087" r="-582051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726087" r="-70677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726087" r="-1075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26087" r="-582051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826087" r="-70677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826087" r="-1075" b="-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26087" r="-582051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926087" r="-70677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926087" r="-1075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6087" r="-582051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1026087" r="-70677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1026087" r="-1075" b="-1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126087" r="-582051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1126087" r="-70677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1126087" r="-1075" b="-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46308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図 12">
            <a:extLst>
              <a:ext uri="{FF2B5EF4-FFF2-40B4-BE49-F238E27FC236}">
                <a16:creationId xmlns:a16="http://schemas.microsoft.com/office/drawing/2014/main" id="{47A4AA42-FBA0-6681-4C81-84EB0E1BF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622" y="3174360"/>
            <a:ext cx="5334015" cy="80370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00A5D7-8A9E-2084-DA25-A515AC9AE12E}"/>
              </a:ext>
            </a:extLst>
          </p:cNvPr>
          <p:cNvSpPr txBox="1"/>
          <p:nvPr/>
        </p:nvSpPr>
        <p:spPr>
          <a:xfrm>
            <a:off x="3738621" y="4081992"/>
            <a:ext cx="5213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000">
                <a:hlinkClick r:id="rId5"/>
              </a:rPr>
              <a:t>https://oeis.org/A000088</a:t>
            </a:r>
            <a:endParaRPr lang="en-US" altLang="ja-JP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58E4ECE-CA0E-E132-9373-9DF28BE17DB1}"/>
              </a:ext>
            </a:extLst>
          </p:cNvPr>
          <p:cNvSpPr/>
          <p:nvPr/>
        </p:nvSpPr>
        <p:spPr>
          <a:xfrm>
            <a:off x="3971582" y="5147222"/>
            <a:ext cx="4960846" cy="1030839"/>
          </a:xfrm>
          <a:prstGeom prst="rect">
            <a:avLst/>
          </a:prstGeom>
          <a:solidFill>
            <a:srgbClr val="FAFFFE"/>
          </a:solidFill>
          <a:ln w="28575">
            <a:solidFill>
              <a:srgbClr val="23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By using parallel processing, we can enumerate at high speed.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A0DCA5-58D9-7210-8BD2-93825C58D3C9}"/>
                  </a:ext>
                </a:extLst>
              </p:cNvPr>
              <p:cNvSpPr txBox="1"/>
              <p:nvPr/>
            </p:nvSpPr>
            <p:spPr>
              <a:xfrm>
                <a:off x="3971582" y="4687865"/>
                <a:ext cx="4960846" cy="461665"/>
              </a:xfrm>
              <a:prstGeom prst="rect">
                <a:avLst/>
              </a:prstGeom>
              <a:solidFill>
                <a:srgbClr val="C5E8DE"/>
              </a:solidFill>
              <a:ln w="28575">
                <a:solidFill>
                  <a:srgbClr val="23B200"/>
                </a:solidFill>
              </a:ln>
            </p:spPr>
            <p:txBody>
              <a:bodyPr wrap="none" lIns="144000" rtlCol="0">
                <a:no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≥12</m:t>
                    </m:r>
                  </m:oMath>
                </a14:m>
                <a:r>
                  <a:rPr lang="en-US" altLang="ja-JP" sz="24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…</a:t>
                </a:r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DA0DCA5-58D9-7210-8BD2-93825C58D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582" y="4687865"/>
                <a:ext cx="4960846" cy="461665"/>
              </a:xfrm>
              <a:prstGeom prst="rect">
                <a:avLst/>
              </a:prstGeom>
              <a:blipFill>
                <a:blip r:embed="rId6"/>
                <a:stretch>
                  <a:fillRect l="-763" t="-7500" b="-20000"/>
                </a:stretch>
              </a:blipFill>
              <a:ln w="28575">
                <a:solidFill>
                  <a:srgbClr val="23B2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92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6507BB7-5B6F-9383-A1A5-741FAEAFBA7B}"/>
                  </a:ext>
                </a:extLst>
              </p:cNvPr>
              <p:cNvSpPr/>
              <p:nvPr/>
            </p:nvSpPr>
            <p:spPr>
              <a:xfrm>
                <a:off x="205667" y="1755544"/>
                <a:ext cx="8866970" cy="1334898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10000"/>
                  </a:lnSpc>
                  <a:buClr>
                    <a:schemeClr val="accent5">
                      <a:lumMod val="50000"/>
                    </a:schemeClr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The number of simple </a:t>
                </a:r>
                <a:r>
                  <a:rPr kumimoji="1" lang="en-US" altLang="ja-JP" sz="2400" spc="-30" dirty="0">
                    <a:solidFill>
                      <a:srgbClr val="FF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connected</a:t>
                </a: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graphs with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unlabeled nodes can be easily obtained.</a:t>
                </a:r>
                <a:endParaRPr kumimoji="1" lang="ja-JP" altLang="en-US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6507BB7-5B6F-9383-A1A5-741FAEAFB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1755544"/>
                <a:ext cx="8866970" cy="1334898"/>
              </a:xfrm>
              <a:prstGeom prst="rect">
                <a:avLst/>
              </a:prstGeom>
              <a:blipFill>
                <a:blip r:embed="rId2"/>
                <a:stretch>
                  <a:fillRect l="-42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C70806-7F7B-05DC-3EFE-08D46B295626}"/>
              </a:ext>
            </a:extLst>
          </p:cNvPr>
          <p:cNvSpPr txBox="1"/>
          <p:nvPr/>
        </p:nvSpPr>
        <p:spPr>
          <a:xfrm>
            <a:off x="205667" y="1296186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Geng has a variety of options.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CA345AF-2A0C-F206-5574-D9B6262D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</a:t>
            </a:r>
            <a:r>
              <a:rPr kumimoji="1" lang="en-US" altLang="ja-JP" dirty="0"/>
              <a:t>eng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4E8A27-2358-6227-DFA5-0C151351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コンテンツ プレースホルダー 16">
                <a:extLst>
                  <a:ext uri="{FF2B5EF4-FFF2-40B4-BE49-F238E27FC236}">
                    <a16:creationId xmlns:a16="http://schemas.microsoft.com/office/drawing/2014/main" id="{EA1BCD49-CD10-B7EE-AF93-EC09CA8B896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15780"/>
                  </p:ext>
                </p:extLst>
              </p:nvPr>
            </p:nvGraphicFramePr>
            <p:xfrm>
              <a:off x="266311" y="3174359"/>
              <a:ext cx="3344989" cy="351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967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687980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  <a:gridCol w="1169042">
                      <a:extLst>
                        <a:ext uri="{9D8B030D-6E8A-4147-A177-3AD203B41FA5}">
                          <a16:colId xmlns:a16="http://schemas.microsoft.com/office/drawing/2014/main" val="3629730321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[s]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112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853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11,117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1,080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0.09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11,71</m:t>
                              </m:r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,571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99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1,00</m:t>
                              </m:r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  <m:r>
                                <a:rPr kumimoji="1" lang="en-US" altLang="ja-JP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,700,565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273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.</m:t>
                              </m:r>
                              <m:r>
                                <a:rPr kumimoji="1" lang="en-US" altLang="ja-JP" sz="19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93</m:t>
                              </m:r>
                            </m:oMath>
                          </a14:m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463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コンテンツ プレースホルダー 16">
                <a:extLst>
                  <a:ext uri="{FF2B5EF4-FFF2-40B4-BE49-F238E27FC236}">
                    <a16:creationId xmlns:a16="http://schemas.microsoft.com/office/drawing/2014/main" id="{EA1BCD49-CD10-B7EE-AF93-EC09CA8B896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15780"/>
                  </p:ext>
                </p:extLst>
              </p:nvPr>
            </p:nvGraphicFramePr>
            <p:xfrm>
              <a:off x="266311" y="3174359"/>
              <a:ext cx="3344989" cy="3510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7967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687980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  <a:gridCol w="1169042">
                      <a:extLst>
                        <a:ext uri="{9D8B030D-6E8A-4147-A177-3AD203B41FA5}">
                          <a16:colId xmlns:a16="http://schemas.microsoft.com/office/drawing/2014/main" val="3629730321"/>
                        </a:ext>
                      </a:extLst>
                    </a:gridCol>
                  </a:tblGrid>
                  <a:tr h="325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5385" r="-582051" b="-97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9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Time [s]</a:t>
                          </a:r>
                          <a:endParaRPr kumimoji="1" lang="ja-JP" altLang="en-US" sz="19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30435" r="-582051" b="-10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130435" r="-70677" b="-10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130435" r="-1075" b="-10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30435" r="-582051" b="-9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230435" r="-70677" b="-9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230435" r="-1075" b="-9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30435" r="-582051" b="-8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330435" r="-70677" b="-8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330435" r="-1075" b="-80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50000" r="-582051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450000" r="-70677" b="-74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450000" r="-1075" b="-74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26087" r="-582051" b="-6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526087" r="-70677" b="-6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526087" r="-1075" b="-6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26087" r="-582051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626087" r="-70677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626087" r="-107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26087" r="-582051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726087" r="-70677" b="-4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726087" r="-1075" b="-4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26087" r="-582051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826087" r="-70677" b="-3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826087" r="-1075" b="-3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26087" r="-582051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926087" r="-70677" b="-2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926087" r="-1075" b="-2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6087" r="-582051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1026087" r="-70677" b="-1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1026087" r="-1075" b="-1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126087" r="-582051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323" t="-1126087" r="-70677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680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4946" t="-1126087" r="-1075" b="-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4630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D23EE7-F58F-891B-69ED-50E29A51B7A3}"/>
              </a:ext>
            </a:extLst>
          </p:cNvPr>
          <p:cNvSpPr txBox="1"/>
          <p:nvPr/>
        </p:nvSpPr>
        <p:spPr>
          <a:xfrm>
            <a:off x="364602" y="2658937"/>
            <a:ext cx="8587729" cy="33890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–l   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v: num vertices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FF3A3A0-B748-4B12-CAE0-3759B3899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621" y="3174359"/>
            <a:ext cx="5334016" cy="104761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7BCE7D-86EE-8A1F-4231-F75A3B5A36D7}"/>
              </a:ext>
            </a:extLst>
          </p:cNvPr>
          <p:cNvSpPr txBox="1"/>
          <p:nvPr/>
        </p:nvSpPr>
        <p:spPr>
          <a:xfrm>
            <a:off x="3738621" y="4293006"/>
            <a:ext cx="5213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2000">
                <a:hlinkClick r:id="rId5"/>
              </a:rPr>
              <a:t>https://oeis.org/A0</a:t>
            </a:r>
            <a:r>
              <a:rPr lang="en-US" altLang="ja-JP" sz="2000" dirty="0">
                <a:hlinkClick r:id="rId5"/>
              </a:rPr>
              <a:t>01349</a:t>
            </a:r>
            <a:endParaRPr lang="en-US" altLang="ja-JP" sz="20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D38494-0113-5878-D4E4-23A10162D346}"/>
              </a:ext>
            </a:extLst>
          </p:cNvPr>
          <p:cNvSpPr/>
          <p:nvPr/>
        </p:nvSpPr>
        <p:spPr>
          <a:xfrm>
            <a:off x="3971582" y="5325375"/>
            <a:ext cx="4960846" cy="911302"/>
          </a:xfrm>
          <a:prstGeom prst="rect">
            <a:avLst/>
          </a:prstGeom>
          <a:solidFill>
            <a:srgbClr val="FFFAFC"/>
          </a:solidFill>
          <a:ln w="28575">
            <a:solidFill>
              <a:srgbClr val="E6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10000"/>
              </a:lnSpc>
              <a:buClr>
                <a:schemeClr val="accent3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Non-isomorphic graphs can be obtained without implementing.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4C6BE91-4E76-B028-AE13-F51DDE2F8F42}"/>
              </a:ext>
            </a:extLst>
          </p:cNvPr>
          <p:cNvSpPr txBox="1"/>
          <p:nvPr/>
        </p:nvSpPr>
        <p:spPr>
          <a:xfrm>
            <a:off x="3971582" y="4863710"/>
            <a:ext cx="4960846" cy="461665"/>
          </a:xfrm>
          <a:prstGeom prst="rect">
            <a:avLst/>
          </a:prstGeom>
          <a:solidFill>
            <a:srgbClr val="F1CDDB"/>
          </a:solidFill>
          <a:ln w="28575">
            <a:solidFill>
              <a:srgbClr val="E6326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By using this option …</a:t>
            </a:r>
          </a:p>
        </p:txBody>
      </p:sp>
    </p:spTree>
    <p:extLst>
      <p:ext uri="{BB962C8B-B14F-4D97-AF65-F5344CB8AC3E}">
        <p14:creationId xmlns:p14="http://schemas.microsoft.com/office/powerpoint/2010/main" val="240096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D0837-9EAA-A76C-584A-9A7391E4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Enumerate polyhedral graphs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F265D9-95AC-49B8-FD90-62A5F9DA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D51A62-8AB0-F352-304D-CDC1B3E77495}"/>
              </a:ext>
            </a:extLst>
          </p:cNvPr>
          <p:cNvSpPr/>
          <p:nvPr/>
        </p:nvSpPr>
        <p:spPr>
          <a:xfrm>
            <a:off x="167227" y="1651981"/>
            <a:ext cx="8866970" cy="3031531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Enumerate non-isomorphic, connected graphs with minimum degree at least 3 using the following command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endParaRPr kumimoji="1" lang="en-US" altLang="ja-JP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Remove non-planar graphs (Boost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c++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))</a:t>
            </a:r>
            <a:r>
              <a:rPr kumimoji="1" lang="ja-JP" altLang="en-US" sz="2400" spc="-3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　</a:t>
            </a:r>
            <a:endParaRPr kumimoji="1" lang="en-US" altLang="ja-JP" sz="2400" spc="-3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Remove graphs that are not 3-connected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NetworkX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Draw and save the graphs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NetworkX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90A9BF-6B44-D9F8-6D94-EEDF62E7395D}"/>
              </a:ext>
            </a:extLst>
          </p:cNvPr>
          <p:cNvSpPr txBox="1"/>
          <p:nvPr/>
        </p:nvSpPr>
        <p:spPr>
          <a:xfrm>
            <a:off x="167227" y="119262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Previous program flow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3B9684-0405-5990-1697-B4E25940075E}"/>
              </a:ext>
            </a:extLst>
          </p:cNvPr>
          <p:cNvSpPr txBox="1"/>
          <p:nvPr/>
        </p:nvSpPr>
        <p:spPr>
          <a:xfrm>
            <a:off x="364602" y="2682383"/>
            <a:ext cx="8587729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nv.g6   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v: num vertices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352EDD-8ED8-A125-4BE9-912833EA0B9A}"/>
              </a:ext>
            </a:extLst>
          </p:cNvPr>
          <p:cNvSpPr txBox="1"/>
          <p:nvPr/>
        </p:nvSpPr>
        <p:spPr>
          <a:xfrm>
            <a:off x="364601" y="4783016"/>
            <a:ext cx="8587729" cy="1639562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--help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altLang="ja-JP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-c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connected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   -d#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lower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bound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the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minimum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degree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5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2546B-AEE6-9669-1F85-2162E031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To-Do by </a:t>
            </a:r>
            <a:r>
              <a:rPr lang="en-US" altLang="ja-JP" dirty="0"/>
              <a:t>n</a:t>
            </a:r>
            <a:r>
              <a:rPr kumimoji="1" lang="en-US" altLang="ja-JP" dirty="0"/>
              <a:t>ext </a:t>
            </a:r>
            <a:r>
              <a:rPr lang="en-US" altLang="ja-JP" dirty="0"/>
              <a:t>w</a:t>
            </a:r>
            <a:r>
              <a:rPr kumimoji="1" lang="en-US" altLang="ja-JP" dirty="0"/>
              <a:t>eek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5ECB97-C615-AB58-B660-6211A062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158DD8-CD89-2567-5B1D-2456E80111EA}"/>
              </a:ext>
            </a:extLst>
          </p:cNvPr>
          <p:cNvSpPr/>
          <p:nvPr/>
        </p:nvSpPr>
        <p:spPr>
          <a:xfrm>
            <a:off x="205667" y="1755544"/>
            <a:ext cx="8866970" cy="943051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Enumerate and visualize graphs with various constraints by combining options.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36710-3C84-AE00-6518-79B219BA6898}"/>
              </a:ext>
            </a:extLst>
          </p:cNvPr>
          <p:cNvSpPr txBox="1"/>
          <p:nvPr/>
        </p:nvSpPr>
        <p:spPr>
          <a:xfrm>
            <a:off x="205667" y="1296186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To-do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E33B4F-D559-2330-96B5-7A4B77559094}"/>
              </a:ext>
            </a:extLst>
          </p:cNvPr>
          <p:cNvSpPr txBox="1"/>
          <p:nvPr/>
        </p:nvSpPr>
        <p:spPr>
          <a:xfrm>
            <a:off x="364603" y="2820872"/>
            <a:ext cx="8587729" cy="357007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connected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write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biconnected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triangle-free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-f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4-cycle-free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-p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5-cycle-free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-k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K4-free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chordal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-S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split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-P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perfect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-F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claw-free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-b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only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generate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bipartite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graphs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00F577-8663-2CAE-78E3-CF2C6CC9316A}"/>
              </a:ext>
            </a:extLst>
          </p:cNvPr>
          <p:cNvGrpSpPr/>
          <p:nvPr/>
        </p:nvGrpSpPr>
        <p:grpSpPr>
          <a:xfrm>
            <a:off x="5618293" y="4843978"/>
            <a:ext cx="3117747" cy="1435672"/>
            <a:chOff x="5533885" y="4843978"/>
            <a:chExt cx="3117747" cy="143567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DF8763-F829-C0CD-18FE-46E73AC71E7F}"/>
                </a:ext>
              </a:extLst>
            </p:cNvPr>
            <p:cNvSpPr txBox="1"/>
            <p:nvPr/>
          </p:nvSpPr>
          <p:spPr>
            <a:xfrm>
              <a:off x="5909082" y="4961649"/>
              <a:ext cx="27425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dirty="0">
                  <a:solidFill>
                    <a:srgbClr val="FFC000"/>
                  </a:solidFill>
                </a:rPr>
                <a:t>I’ll review the definitions since they are unclear.</a:t>
              </a:r>
            </a:p>
          </p:txBody>
        </p:sp>
        <p:sp>
          <p:nvSpPr>
            <p:cNvPr id="11" name="右中かっこ 10">
              <a:extLst>
                <a:ext uri="{FF2B5EF4-FFF2-40B4-BE49-F238E27FC236}">
                  <a16:creationId xmlns:a16="http://schemas.microsoft.com/office/drawing/2014/main" id="{C1C592B6-370C-D78F-41D3-8CA95F6641A1}"/>
                </a:ext>
              </a:extLst>
            </p:cNvPr>
            <p:cNvSpPr/>
            <p:nvPr/>
          </p:nvSpPr>
          <p:spPr>
            <a:xfrm>
              <a:off x="5533885" y="4843978"/>
              <a:ext cx="218049" cy="1435672"/>
            </a:xfrm>
            <a:prstGeom prst="rightBrace">
              <a:avLst>
                <a:gd name="adj1" fmla="val 52265"/>
                <a:gd name="adj2" fmla="val 51101"/>
              </a:avLst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8339</TotalTime>
  <Words>637</Words>
  <Application>Microsoft Macintosh PowerPoint</Application>
  <PresentationFormat>画面に合わせる (4:3)</PresentationFormat>
  <Paragraphs>178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游ゴシック</vt:lpstr>
      <vt:lpstr>Arial</vt:lpstr>
      <vt:lpstr>Cambria Math</vt:lpstr>
      <vt:lpstr>Helvetica</vt:lpstr>
      <vt:lpstr>Menlo</vt:lpstr>
      <vt:lpstr>Wingdings</vt:lpstr>
      <vt:lpstr>Office テーマ</vt:lpstr>
      <vt:lpstr>Meeting on May 7</vt:lpstr>
      <vt:lpstr>Progress report</vt:lpstr>
      <vt:lpstr>Implementation overview</vt:lpstr>
      <vt:lpstr>Geng</vt:lpstr>
      <vt:lpstr>Geng</vt:lpstr>
      <vt:lpstr>Geng</vt:lpstr>
      <vt:lpstr>Enumerate polyhedral graphs</vt:lpstr>
      <vt:lpstr>To-Do by 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塩田 拓海(s929t025)</cp:lastModifiedBy>
  <cp:revision>237</cp:revision>
  <cp:lastPrinted>2024-11-04T05:49:28Z</cp:lastPrinted>
  <dcterms:created xsi:type="dcterms:W3CDTF">2024-08-23T05:45:55Z</dcterms:created>
  <dcterms:modified xsi:type="dcterms:W3CDTF">2025-05-06T19:16:55Z</dcterms:modified>
</cp:coreProperties>
</file>