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CDDB"/>
    <a:srgbClr val="C5E8DE"/>
    <a:srgbClr val="D5EEFA"/>
    <a:srgbClr val="23B200"/>
    <a:srgbClr val="FFFAFC"/>
    <a:srgbClr val="FAFEFF"/>
    <a:srgbClr val="FAFFFE"/>
    <a:srgbClr val="29CD00"/>
    <a:srgbClr val="66FF3F"/>
    <a:srgbClr val="F3EF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58" autoAdjust="0"/>
    <p:restoredTop sz="94751"/>
  </p:normalViewPr>
  <p:slideViewPr>
    <p:cSldViewPr snapToGrid="0">
      <p:cViewPr varScale="1">
        <p:scale>
          <a:sx n="109" d="100"/>
          <a:sy n="109" d="100"/>
        </p:scale>
        <p:origin x="210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DC8D2-E98E-4A2E-881A-E72301017346}" type="datetimeFigureOut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958F0-377C-4D5B-A706-4041DBADA3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1146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>
            <a:extLst>
              <a:ext uri="{FF2B5EF4-FFF2-40B4-BE49-F238E27FC236}">
                <a16:creationId xmlns:a16="http://schemas.microsoft.com/office/drawing/2014/main" id="{B82A13BF-384C-4BBC-5D1D-51E3057960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7584" y="1727644"/>
            <a:ext cx="7682837" cy="73764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400" b="1" i="0">
                <a:solidFill>
                  <a:srgbClr val="1C1C82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r>
              <a:rPr kumimoji="1" lang="en-US" altLang="ja-JP" b="0" dirty="0"/>
              <a:t>Title</a:t>
            </a:r>
            <a:endParaRPr kumimoji="1" lang="ja-JP" altLang="en-US" dirty="0"/>
          </a:p>
        </p:txBody>
      </p:sp>
      <p:sp>
        <p:nvSpPr>
          <p:cNvPr id="8" name="字幕 2">
            <a:extLst>
              <a:ext uri="{FF2B5EF4-FFF2-40B4-BE49-F238E27FC236}">
                <a16:creationId xmlns:a16="http://schemas.microsoft.com/office/drawing/2014/main" id="{6C3D5638-172A-D2FC-4621-2991EF797B7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7585" y="968551"/>
            <a:ext cx="7682836" cy="456288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24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dirty="0"/>
              <a:t>Subtitle</a:t>
            </a:r>
            <a:endParaRPr kumimoji="1" lang="ja-JP" altLang="en-US" dirty="0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79A318DF-52EF-13D7-B413-8C0E582F0B70}"/>
              </a:ext>
            </a:extLst>
          </p:cNvPr>
          <p:cNvCxnSpPr/>
          <p:nvPr userDrawn="1"/>
        </p:nvCxnSpPr>
        <p:spPr>
          <a:xfrm>
            <a:off x="391886" y="3429000"/>
            <a:ext cx="8360228" cy="0"/>
          </a:xfrm>
          <a:prstGeom prst="line">
            <a:avLst/>
          </a:prstGeom>
          <a:ln>
            <a:solidFill>
              <a:srgbClr val="1C1C8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テキスト プレースホルダー 22">
            <a:extLst>
              <a:ext uri="{FF2B5EF4-FFF2-40B4-BE49-F238E27FC236}">
                <a16:creationId xmlns:a16="http://schemas.microsoft.com/office/drawing/2014/main" id="{35EF0145-3D0A-D075-B5EB-EDA9E4311E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7592" y="3643522"/>
            <a:ext cx="5981923" cy="46885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dirty="0"/>
              <a:t>Author 1</a:t>
            </a:r>
            <a:endParaRPr kumimoji="1" lang="ja-JP" altLang="en-US" dirty="0"/>
          </a:p>
        </p:txBody>
      </p:sp>
      <p:sp>
        <p:nvSpPr>
          <p:cNvPr id="11" name="テキスト プレースホルダー 22">
            <a:extLst>
              <a:ext uri="{FF2B5EF4-FFF2-40B4-BE49-F238E27FC236}">
                <a16:creationId xmlns:a16="http://schemas.microsoft.com/office/drawing/2014/main" id="{6D0D1591-FB86-043A-B39A-875B18ACE5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7585" y="4159458"/>
            <a:ext cx="5981923" cy="46819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dirty="0"/>
              <a:t>Author 2</a:t>
            </a:r>
            <a:endParaRPr kumimoji="1" lang="ja-JP" altLang="en-US" dirty="0"/>
          </a:p>
        </p:txBody>
      </p:sp>
      <p:sp>
        <p:nvSpPr>
          <p:cNvPr id="12" name="テキスト プレースホルダー 22">
            <a:extLst>
              <a:ext uri="{FF2B5EF4-FFF2-40B4-BE49-F238E27FC236}">
                <a16:creationId xmlns:a16="http://schemas.microsoft.com/office/drawing/2014/main" id="{F77E8060-C8F2-EDE9-BE84-A14AB8300C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7589" y="4674086"/>
            <a:ext cx="5981923" cy="46819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dirty="0"/>
              <a:t>Author 3</a:t>
            </a:r>
            <a:endParaRPr kumimoji="1" lang="ja-JP" altLang="en-US" dirty="0"/>
          </a:p>
        </p:txBody>
      </p:sp>
      <p:sp>
        <p:nvSpPr>
          <p:cNvPr id="13" name="テキスト プレースホルダー 22">
            <a:extLst>
              <a:ext uri="{FF2B5EF4-FFF2-40B4-BE49-F238E27FC236}">
                <a16:creationId xmlns:a16="http://schemas.microsoft.com/office/drawing/2014/main" id="{425E097A-35CB-9054-47B5-E1C61AFDFB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7588" y="5188066"/>
            <a:ext cx="5981923" cy="46819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dirty="0"/>
              <a:t>Affiliation</a:t>
            </a:r>
            <a:endParaRPr kumimoji="1" lang="ja-JP" altLang="en-US" dirty="0"/>
          </a:p>
        </p:txBody>
      </p:sp>
      <p:sp>
        <p:nvSpPr>
          <p:cNvPr id="14" name="テキスト プレースホルダー 22">
            <a:extLst>
              <a:ext uri="{FF2B5EF4-FFF2-40B4-BE49-F238E27FC236}">
                <a16:creationId xmlns:a16="http://schemas.microsoft.com/office/drawing/2014/main" id="{4DE87A14-CE8D-848A-FC2D-B0D11972AD1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7587" y="5703342"/>
            <a:ext cx="5981923" cy="46819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dirty="0"/>
              <a:t>Date, Place</a:t>
            </a:r>
            <a:endParaRPr kumimoji="1" lang="ja-JP" altLang="en-US" dirty="0"/>
          </a:p>
        </p:txBody>
      </p:sp>
      <p:sp>
        <p:nvSpPr>
          <p:cNvPr id="16" name="スライド番号プレースホルダー 5">
            <a:extLst>
              <a:ext uri="{FF2B5EF4-FFF2-40B4-BE49-F238E27FC236}">
                <a16:creationId xmlns:a16="http://schemas.microsoft.com/office/drawing/2014/main" id="{F9D1CE1D-FEDF-1448-E8A0-304FC158C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1354" y="6513224"/>
            <a:ext cx="2057400" cy="312856"/>
          </a:xfrm>
          <a:prstGeom prst="rect">
            <a:avLst/>
          </a:prstGeom>
        </p:spPr>
        <p:txBody>
          <a:bodyPr anchor="ctr"/>
          <a:lstStyle>
            <a:lvl1pPr algn="r">
              <a:defRPr sz="3200" b="1">
                <a:solidFill>
                  <a:schemeClr val="bg1"/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defRPr>
            </a:lvl1pPr>
          </a:lstStyle>
          <a:p>
            <a:fld id="{E025A48F-C8C6-4749-8D6D-B241B2D2F01E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7974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50CF50E4-6F23-F098-5825-52E7CCDCB3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667" y="435423"/>
            <a:ext cx="8746665" cy="64687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3600" b="1" i="0">
                <a:solidFill>
                  <a:srgbClr val="1C1C82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5" name="L 字 4">
            <a:extLst>
              <a:ext uri="{FF2B5EF4-FFF2-40B4-BE49-F238E27FC236}">
                <a16:creationId xmlns:a16="http://schemas.microsoft.com/office/drawing/2014/main" id="{EC76B892-37AE-2EFA-8E28-2CCEC71AA12A}"/>
              </a:ext>
            </a:extLst>
          </p:cNvPr>
          <p:cNvSpPr/>
          <p:nvPr userDrawn="1"/>
        </p:nvSpPr>
        <p:spPr>
          <a:xfrm>
            <a:off x="144048" y="475989"/>
            <a:ext cx="8877109" cy="646870"/>
          </a:xfrm>
          <a:prstGeom prst="corner">
            <a:avLst>
              <a:gd name="adj1" fmla="val 13461"/>
              <a:gd name="adj2" fmla="val 12862"/>
            </a:avLst>
          </a:prstGeom>
          <a:solidFill>
            <a:srgbClr val="1D82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>
              <a:latin typeface="Helvetica" pitchFamily="2" charset="0"/>
            </a:endParaRPr>
          </a:p>
        </p:txBody>
      </p:sp>
      <p:sp>
        <p:nvSpPr>
          <p:cNvPr id="6" name="コンテンツ プレースホルダー 6">
            <a:extLst>
              <a:ext uri="{FF2B5EF4-FFF2-40B4-BE49-F238E27FC236}">
                <a16:creationId xmlns:a16="http://schemas.microsoft.com/office/drawing/2014/main" id="{A5D52124-B30B-5929-AA13-948AB7F7A3C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66311" y="1296186"/>
            <a:ext cx="8611377" cy="50858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buNone/>
              <a:defRPr sz="24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  <a:lvl2pPr marL="457200" indent="0">
              <a:lnSpc>
                <a:spcPct val="110000"/>
              </a:lnSpc>
              <a:buNone/>
              <a:defRPr sz="24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2pPr>
            <a:lvl3pPr marL="914400" indent="0">
              <a:lnSpc>
                <a:spcPct val="110000"/>
              </a:lnSpc>
              <a:buNone/>
              <a:defRPr sz="24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3pPr>
            <a:lvl4pPr marL="1371600" indent="0">
              <a:lnSpc>
                <a:spcPct val="110000"/>
              </a:lnSpc>
              <a:buNone/>
              <a:defRPr sz="24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4pPr>
            <a:lvl5pPr marL="1828800" indent="0">
              <a:lnSpc>
                <a:spcPct val="110000"/>
              </a:lnSpc>
              <a:buNone/>
              <a:defRPr sz="24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5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11" name="スライド番号プレースホルダー 5">
            <a:extLst>
              <a:ext uri="{FF2B5EF4-FFF2-40B4-BE49-F238E27FC236}">
                <a16:creationId xmlns:a16="http://schemas.microsoft.com/office/drawing/2014/main" id="{17BCDB86-28BF-AB5D-D5F1-A285990C9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1354" y="6513224"/>
            <a:ext cx="2057400" cy="312856"/>
          </a:xfrm>
          <a:prstGeom prst="rect">
            <a:avLst/>
          </a:prstGeom>
        </p:spPr>
        <p:txBody>
          <a:bodyPr anchor="ctr"/>
          <a:lstStyle>
            <a:lvl1pPr algn="r">
              <a:defRPr sz="3200" b="1">
                <a:solidFill>
                  <a:schemeClr val="bg1"/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defRPr>
            </a:lvl1pPr>
          </a:lstStyle>
          <a:p>
            <a:fld id="{E025A48F-C8C6-4749-8D6D-B241B2D2F01E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1353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8EF9F5DD-2628-452E-AF3E-C38F7043B0A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6492240"/>
            <a:ext cx="9144000" cy="365760"/>
          </a:xfrm>
          <a:prstGeom prst="rect">
            <a:avLst/>
          </a:prstGeom>
        </p:spPr>
      </p:pic>
      <p:sp>
        <p:nvSpPr>
          <p:cNvPr id="9" name="スライド番号プレースホルダー 5">
            <a:extLst>
              <a:ext uri="{FF2B5EF4-FFF2-40B4-BE49-F238E27FC236}">
                <a16:creationId xmlns:a16="http://schemas.microsoft.com/office/drawing/2014/main" id="{C263ED5E-6055-CD27-5728-03CCDDAD3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1354" y="6513224"/>
            <a:ext cx="2057400" cy="312856"/>
          </a:xfrm>
          <a:prstGeom prst="rect">
            <a:avLst/>
          </a:prstGeom>
        </p:spPr>
        <p:txBody>
          <a:bodyPr anchor="ctr"/>
          <a:lstStyle>
            <a:lvl1pPr algn="r">
              <a:defRPr sz="3200" b="1">
                <a:solidFill>
                  <a:schemeClr val="bg1"/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defRPr>
            </a:lvl1pPr>
          </a:lstStyle>
          <a:p>
            <a:fld id="{E025A48F-C8C6-4749-8D6D-B241B2D2F01E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510D80B-B55D-A2D8-AF98-D5F160BBAC5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-1"/>
            <a:ext cx="914400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04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eis.org/A000944" TargetMode="External"/><Relationship Id="rId2" Type="http://schemas.openxmlformats.org/officeDocument/2006/relationships/hyperlink" Target="https://oeis.org/A00284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D472F50-F9C3-5B6D-5C9A-B7AA38723E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25A48F-C8C6-4749-8D6D-B241B2D2F01E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  <p:sp>
        <p:nvSpPr>
          <p:cNvPr id="10" name="タイトル 1">
            <a:extLst>
              <a:ext uri="{FF2B5EF4-FFF2-40B4-BE49-F238E27FC236}">
                <a16:creationId xmlns:a16="http://schemas.microsoft.com/office/drawing/2014/main" id="{C06FD213-C736-7A41-D554-8E7490ED9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584" y="1727644"/>
            <a:ext cx="7682837" cy="737647"/>
          </a:xfrm>
        </p:spPr>
        <p:txBody>
          <a:bodyPr>
            <a:norm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Meeting on </a:t>
            </a:r>
            <a:r>
              <a:rPr lang="en-US" altLang="ja-JP" dirty="0"/>
              <a:t>April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endParaRPr kumimoji="1" lang="ja-JP" altLang="en-US"/>
          </a:p>
        </p:txBody>
      </p:sp>
      <p:sp>
        <p:nvSpPr>
          <p:cNvPr id="11" name="テキスト プレースホルダー 3">
            <a:extLst>
              <a:ext uri="{FF2B5EF4-FFF2-40B4-BE49-F238E27FC236}">
                <a16:creationId xmlns:a16="http://schemas.microsoft.com/office/drawing/2014/main" id="{B112ECE5-73EB-D5AF-59A5-B360E13922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7592" y="3983489"/>
            <a:ext cx="5981923" cy="565063"/>
          </a:xfrm>
        </p:spPr>
        <p:txBody>
          <a:bodyPr/>
          <a:lstStyle/>
          <a:p>
            <a:r>
              <a:rPr kumimoji="1"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Takumi Shiota</a:t>
            </a:r>
            <a:endParaRPr kumimoji="1" lang="ja-JP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テキスト プレースホルダー 6">
            <a:extLst>
              <a:ext uri="{FF2B5EF4-FFF2-40B4-BE49-F238E27FC236}">
                <a16:creationId xmlns:a16="http://schemas.microsoft.com/office/drawing/2014/main" id="{89A8835C-94A0-A2E1-0730-6795988E13C3}"/>
              </a:ext>
            </a:extLst>
          </p:cNvPr>
          <p:cNvSpPr txBox="1">
            <a:spLocks/>
          </p:cNvSpPr>
          <p:nvPr/>
        </p:nvSpPr>
        <p:spPr>
          <a:xfrm>
            <a:off x="697587" y="4801205"/>
            <a:ext cx="5981923" cy="46819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April 1, 2025</a:t>
            </a:r>
            <a:endParaRPr lang="ja-JP" altLang="en-US"/>
          </a:p>
        </p:txBody>
      </p:sp>
      <p:sp>
        <p:nvSpPr>
          <p:cNvPr id="13" name="テキスト プレースホルダー 7">
            <a:extLst>
              <a:ext uri="{FF2B5EF4-FFF2-40B4-BE49-F238E27FC236}">
                <a16:creationId xmlns:a16="http://schemas.microsoft.com/office/drawing/2014/main" id="{28B5C75A-FB62-5A1F-F154-566D057C1668}"/>
              </a:ext>
            </a:extLst>
          </p:cNvPr>
          <p:cNvSpPr txBox="1">
            <a:spLocks/>
          </p:cNvSpPr>
          <p:nvPr/>
        </p:nvSpPr>
        <p:spPr>
          <a:xfrm>
            <a:off x="697584" y="5393461"/>
            <a:ext cx="5981923" cy="46819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/>
              <a:t>@Maastricht univ.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5807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2DF05B-D670-080E-C495-2CBA2134E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According to the OEIS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105498-FE85-6C82-C90A-A10A0797AC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6311" y="3200401"/>
            <a:ext cx="8611377" cy="2262554"/>
          </a:xfrm>
        </p:spPr>
        <p:txBody>
          <a:bodyPr/>
          <a:lstStyle/>
          <a:p>
            <a:pPr marL="342900" indent="-342900">
              <a:buClr>
                <a:schemeClr val="tx2"/>
              </a:buClr>
              <a:buFont typeface="Wingdings" pitchFamily="2" charset="2"/>
              <a:buChar char="Ø"/>
            </a:pPr>
            <a:r>
              <a:rPr kumimoji="1" lang="en-US" altLang="ja-JP" dirty="0"/>
              <a:t>The number of polyhedral graph with 6, 7, 8, ... </a:t>
            </a:r>
            <a:r>
              <a:rPr kumimoji="1" lang="en-US" altLang="ja-JP" dirty="0">
                <a:solidFill>
                  <a:srgbClr val="FF0000"/>
                </a:solidFill>
              </a:rPr>
              <a:t>edges</a:t>
            </a:r>
            <a:r>
              <a:rPr kumimoji="1" lang="en-US" altLang="ja-JP" dirty="0"/>
              <a:t> is…</a:t>
            </a:r>
            <a:br>
              <a:rPr kumimoji="1" lang="en-US" altLang="ja-JP" dirty="0"/>
            </a:br>
            <a:r>
              <a:rPr kumimoji="1" lang="en-US" altLang="ja-JP" sz="1800" dirty="0"/>
              <a:t>1, 0, 1, 2, 2, 4, 12, 22, 58, 158, 448, 1342, 4199, 13384, 43708, 144810, …</a:t>
            </a:r>
            <a:br>
              <a:rPr kumimoji="1" lang="en-US" altLang="ja-JP" sz="1800" dirty="0"/>
            </a:br>
            <a:r>
              <a:rPr kumimoji="1" lang="en-US" altLang="ja-JP" sz="1800" dirty="0">
                <a:hlinkClick r:id="rId2"/>
              </a:rPr>
              <a:t>https://oeis.org/A002840</a:t>
            </a:r>
            <a:endParaRPr kumimoji="1" lang="en-US" altLang="ja-JP" sz="800" dirty="0"/>
          </a:p>
          <a:p>
            <a:pPr marL="342900" indent="-342900">
              <a:buClr>
                <a:schemeClr val="tx2"/>
              </a:buClr>
              <a:buFont typeface="Wingdings" pitchFamily="2" charset="2"/>
              <a:buChar char="Ø"/>
            </a:pPr>
            <a:r>
              <a:rPr kumimoji="1" lang="en-US" altLang="ja-JP" dirty="0"/>
              <a:t>The number of polyhedral graph with 4, </a:t>
            </a:r>
            <a:r>
              <a:rPr lang="en-US" altLang="ja-JP" dirty="0"/>
              <a:t>5</a:t>
            </a:r>
            <a:r>
              <a:rPr kumimoji="1" lang="en-US" altLang="ja-JP" dirty="0"/>
              <a:t>, 6, ... </a:t>
            </a:r>
            <a:r>
              <a:rPr kumimoji="1" lang="en-US" altLang="ja-JP" dirty="0">
                <a:solidFill>
                  <a:srgbClr val="FF0000"/>
                </a:solidFill>
              </a:rPr>
              <a:t>vertices</a:t>
            </a:r>
            <a:r>
              <a:rPr kumimoji="1" lang="en-US" altLang="ja-JP" dirty="0"/>
              <a:t> is…</a:t>
            </a:r>
            <a:br>
              <a:rPr kumimoji="1" lang="en-US" altLang="ja-JP" dirty="0"/>
            </a:br>
            <a:r>
              <a:rPr kumimoji="1" lang="en-US" altLang="ja-JP" sz="1800" dirty="0"/>
              <a:t>1, 2, 7, 34, 257, 2606, 32300, 440564, 6384634, 96262938, 1496225352, …</a:t>
            </a:r>
            <a:br>
              <a:rPr lang="en-US" altLang="ja-JP" sz="1800" dirty="0"/>
            </a:br>
            <a:r>
              <a:rPr lang="en-US" altLang="ja-JP" sz="1800" dirty="0">
                <a:hlinkClick r:id="rId3"/>
              </a:rPr>
              <a:t>https://oeis.org/A000944</a:t>
            </a:r>
            <a:endParaRPr lang="en-US" altLang="ja-JP" sz="1800" dirty="0"/>
          </a:p>
          <a:p>
            <a:pPr>
              <a:buClr>
                <a:schemeClr val="tx2"/>
              </a:buClr>
            </a:pP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B94D887-0D9E-36A0-C6B5-75BD5D1ED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25A48F-C8C6-4749-8D6D-B241B2D2F01E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BF00D9E4-0037-A811-764F-629EDFC86636}"/>
                  </a:ext>
                </a:extLst>
              </p:cNvPr>
              <p:cNvSpPr/>
              <p:nvPr/>
            </p:nvSpPr>
            <p:spPr>
              <a:xfrm>
                <a:off x="161784" y="1651981"/>
                <a:ext cx="8866970" cy="1495366"/>
              </a:xfrm>
              <a:prstGeom prst="rect">
                <a:avLst/>
              </a:prstGeom>
              <a:solidFill>
                <a:srgbClr val="FAFFFE"/>
              </a:solidFill>
              <a:ln w="28575">
                <a:solidFill>
                  <a:srgbClr val="23B2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44000" tIns="72000" rIns="180000" bIns="216000" rtlCol="0" anchor="t"/>
              <a:lstStyle/>
              <a:p>
                <a:pPr marL="457200" indent="-457200">
                  <a:lnSpc>
                    <a:spcPct val="120000"/>
                  </a:lnSpc>
                  <a:buClr>
                    <a:schemeClr val="accent5">
                      <a:lumMod val="50000"/>
                    </a:schemeClr>
                  </a:buClr>
                  <a:buFont typeface="+mj-lt"/>
                  <a:buAutoNum type="arabicPeriod"/>
                </a:pPr>
                <a:r>
                  <a:rPr kumimoji="1" lang="en-US" altLang="ja-JP" sz="2400" spc="-30" dirty="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Enumerate all 3-connected planar graph for </a:t>
                </a:r>
                <a14:m>
                  <m:oMath xmlns:m="http://schemas.openxmlformats.org/officeDocument/2006/math">
                    <m:r>
                      <a:rPr kumimoji="1" lang="en-US" altLang="ja-JP" sz="2400" i="1" spc="-3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𝑛</m:t>
                    </m:r>
                    <m:r>
                      <a:rPr kumimoji="1" lang="en-US" altLang="ja-JP" sz="2400" i="1" spc="-3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 = 4, 5, 6,…</m:t>
                    </m:r>
                  </m:oMath>
                </a14:m>
                <a:endParaRPr kumimoji="1" lang="en-US" altLang="ja-JP" sz="2400" spc="-30" dirty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  <a:p>
                <a:pPr marL="457200" indent="-457200">
                  <a:lnSpc>
                    <a:spcPct val="120000"/>
                  </a:lnSpc>
                  <a:buClr>
                    <a:schemeClr val="accent5">
                      <a:lumMod val="50000"/>
                    </a:schemeClr>
                  </a:buClr>
                  <a:buFont typeface="+mj-lt"/>
                  <a:buAutoNum type="arabicPeriod"/>
                </a:pPr>
                <a:r>
                  <a:rPr kumimoji="1" lang="en-US" altLang="ja-JP" sz="2400" spc="-30" dirty="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Categorization of 3-connected planar graphs</a:t>
                </a:r>
              </a:p>
              <a:p>
                <a:pPr marL="457200" indent="-457200">
                  <a:lnSpc>
                    <a:spcPct val="120000"/>
                  </a:lnSpc>
                  <a:buClr>
                    <a:schemeClr val="accent5">
                      <a:lumMod val="50000"/>
                    </a:schemeClr>
                  </a:buClr>
                  <a:buFont typeface="+mj-lt"/>
                  <a:buAutoNum type="arabicPeriod"/>
                </a:pPr>
                <a:r>
                  <a:rPr kumimoji="1" lang="en-US" altLang="ja-JP" sz="2400" spc="-30" dirty="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Design algorithms for each category of graphs</a:t>
                </a:r>
                <a:endParaRPr kumimoji="1" lang="ja-JP" altLang="en-US" sz="2400" spc="-30" dirty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BF00D9E4-0037-A811-764F-629EDFC86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84" y="1651981"/>
                <a:ext cx="8866970" cy="1495366"/>
              </a:xfrm>
              <a:prstGeom prst="rect">
                <a:avLst/>
              </a:prstGeom>
              <a:blipFill>
                <a:blip r:embed="rId4"/>
                <a:stretch>
                  <a:fillRect l="-285" b="-826"/>
                </a:stretch>
              </a:blipFill>
              <a:ln w="28575">
                <a:solidFill>
                  <a:srgbClr val="23B2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E978CC3-ADA2-29DB-BC53-DA1227D67539}"/>
              </a:ext>
            </a:extLst>
          </p:cNvPr>
          <p:cNvSpPr txBox="1"/>
          <p:nvPr/>
        </p:nvSpPr>
        <p:spPr>
          <a:xfrm>
            <a:off x="161784" y="1192624"/>
            <a:ext cx="8866970" cy="461665"/>
          </a:xfrm>
          <a:prstGeom prst="rect">
            <a:avLst/>
          </a:prstGeom>
          <a:solidFill>
            <a:srgbClr val="C5E8DE"/>
          </a:solidFill>
          <a:ln w="28575">
            <a:solidFill>
              <a:srgbClr val="23B200"/>
            </a:solidFill>
          </a:ln>
        </p:spPr>
        <p:txBody>
          <a:bodyPr wrap="none" lIns="144000" rtlCol="0">
            <a:noAutofit/>
          </a:bodyPr>
          <a:lstStyle/>
          <a:p>
            <a:r>
              <a:rPr lang="en-US" altLang="ja-JP" sz="24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Planned steps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093C691A-A928-2CF6-A77A-E2B86810920F}"/>
              </a:ext>
            </a:extLst>
          </p:cNvPr>
          <p:cNvCxnSpPr>
            <a:cxnSpLocks/>
          </p:cNvCxnSpPr>
          <p:nvPr/>
        </p:nvCxnSpPr>
        <p:spPr>
          <a:xfrm>
            <a:off x="712282" y="2138026"/>
            <a:ext cx="778107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B093F0D-7737-98D8-0570-D62860847A1E}"/>
              </a:ext>
            </a:extLst>
          </p:cNvPr>
          <p:cNvSpPr/>
          <p:nvPr/>
        </p:nvSpPr>
        <p:spPr>
          <a:xfrm>
            <a:off x="161784" y="5895881"/>
            <a:ext cx="8866970" cy="491527"/>
          </a:xfrm>
          <a:prstGeom prst="rect">
            <a:avLst/>
          </a:prstGeom>
          <a:solidFill>
            <a:srgbClr val="FFFAFC"/>
          </a:solidFill>
          <a:ln w="28575">
            <a:solidFill>
              <a:srgbClr val="E632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tIns="72000" rIns="180000" bIns="216000" rtlCol="0" anchor="t"/>
          <a:lstStyle/>
          <a:p>
            <a:pPr>
              <a:lnSpc>
                <a:spcPct val="120000"/>
              </a:lnSpc>
              <a:buClr>
                <a:schemeClr val="accent3"/>
              </a:buClr>
            </a:pPr>
            <a:r>
              <a:rPr kumimoji="1" lang="en-US" altLang="ja-JP" sz="2400" spc="-3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There doesn’t seem to be any actual visualization of the data.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239F66A-3523-F54A-8BAD-15C66E6D2EC2}"/>
              </a:ext>
            </a:extLst>
          </p:cNvPr>
          <p:cNvSpPr txBox="1"/>
          <p:nvPr/>
        </p:nvSpPr>
        <p:spPr>
          <a:xfrm>
            <a:off x="161784" y="5434216"/>
            <a:ext cx="8866970" cy="461665"/>
          </a:xfrm>
          <a:prstGeom prst="rect">
            <a:avLst/>
          </a:prstGeom>
          <a:solidFill>
            <a:srgbClr val="F1CDDB"/>
          </a:solidFill>
          <a:ln w="28575">
            <a:solidFill>
              <a:srgbClr val="E63261"/>
            </a:solidFill>
          </a:ln>
        </p:spPr>
        <p:txBody>
          <a:bodyPr wrap="none" lIns="144000" rtlCol="0">
            <a:noAutofit/>
          </a:bodyPr>
          <a:lstStyle/>
          <a:p>
            <a:r>
              <a:rPr lang="en-US" altLang="ja-JP" sz="24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However…</a:t>
            </a:r>
          </a:p>
        </p:txBody>
      </p:sp>
    </p:spTree>
    <p:extLst>
      <p:ext uri="{BB962C8B-B14F-4D97-AF65-F5344CB8AC3E}">
        <p14:creationId xmlns:p14="http://schemas.microsoft.com/office/powerpoint/2010/main" val="758207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14B1E0-6CC8-5EFE-538D-1B65C75DF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Polyhedral </a:t>
            </a:r>
            <a:r>
              <a:rPr kumimoji="1" lang="en-US" altLang="ja-JP" dirty="0"/>
              <a:t>graph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8B241E2-8E67-8BD1-80AA-4786553E991D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dirty="0"/>
                  <a:t>I want to generate and visualize polyhedral graphs — that is, graphs corresponding to convex </a:t>
                </a:r>
                <a:r>
                  <a:rPr kumimoji="1" lang="en-US" altLang="ja-JP" dirty="0" err="1"/>
                  <a:t>polyhedra</a:t>
                </a:r>
                <a:r>
                  <a:rPr kumimoji="1" lang="en-US" altLang="ja-JP" dirty="0"/>
                  <a:t>.</a:t>
                </a:r>
                <a:endParaRPr lang="en-US" altLang="ja-JP" dirty="0"/>
              </a:p>
              <a:p>
                <a:pPr marL="457200" indent="-457200">
                  <a:lnSpc>
                    <a:spcPct val="120000"/>
                  </a:lnSpc>
                  <a:buClr>
                    <a:schemeClr val="tx2"/>
                  </a:buClr>
                  <a:buFont typeface="+mj-lt"/>
                  <a:buAutoNum type="arabicPeriod"/>
                </a:pPr>
                <a:r>
                  <a:rPr kumimoji="1" lang="en-US" altLang="ja-JP" dirty="0"/>
                  <a:t>Prepare a dataset of labeled complete graphs.</a:t>
                </a:r>
              </a:p>
              <a:p>
                <a:pPr marL="457200" indent="-457200">
                  <a:lnSpc>
                    <a:spcPct val="120000"/>
                  </a:lnSpc>
                  <a:buClr>
                    <a:schemeClr val="tx2"/>
                  </a:buClr>
                  <a:buFont typeface="+mj-lt"/>
                  <a:buAutoNum type="arabicPeriod"/>
                </a:pPr>
                <a:r>
                  <a:rPr kumimoji="1" lang="en-US" altLang="ja-JP" dirty="0"/>
                  <a:t>Enumerate connected graphs with degree 3 using ZDDs.</a:t>
                </a:r>
                <a:endParaRPr lang="en-US" altLang="ja-JP" dirty="0"/>
              </a:p>
              <a:p>
                <a:pPr marL="914400" lvl="1" indent="-457200">
                  <a:lnSpc>
                    <a:spcPct val="120000"/>
                  </a:lnSpc>
                  <a:buClr>
                    <a:schemeClr val="tx2"/>
                  </a:buClr>
                  <a:buFont typeface="Wingdings" pitchFamily="2" charset="2"/>
                  <a:buChar char="Ø"/>
                </a:pPr>
                <a:r>
                  <a:rPr lang="en-US" altLang="ja-JP" dirty="0"/>
                  <a:t>F</a:t>
                </a:r>
                <a:r>
                  <a:rPr kumimoji="1" lang="en-US" altLang="ja-JP" dirty="0"/>
                  <a:t>ilter out graphs containing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kumimoji="1" lang="en-US" altLang="ja-JP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3,3</m:t>
                        </m:r>
                      </m:sub>
                    </m:sSub>
                  </m:oMath>
                </a14:m>
                <a:r>
                  <a:rPr kumimoji="1" lang="en-US" altLang="ja-JP" dirty="0"/>
                  <a:t> at this stage.</a:t>
                </a:r>
              </a:p>
              <a:p>
                <a:pPr marL="457200" indent="-457200">
                  <a:lnSpc>
                    <a:spcPct val="120000"/>
                  </a:lnSpc>
                  <a:buClr>
                    <a:schemeClr val="tx2"/>
                  </a:buClr>
                  <a:buFont typeface="+mj-lt"/>
                  <a:buAutoNum type="arabicPeriod"/>
                </a:pPr>
                <a:r>
                  <a:rPr kumimoji="1" lang="en-US" altLang="ja-JP" dirty="0"/>
                  <a:t>Remove isomorphic graphs (e.g., </a:t>
                </a:r>
                <a:r>
                  <a:rPr kumimoji="1" lang="en-US" altLang="ja-JP" dirty="0" err="1"/>
                  <a:t>nauty</a:t>
                </a:r>
                <a:r>
                  <a:rPr lang="en-US" altLang="ja-JP" dirty="0"/>
                  <a:t>, etc.</a:t>
                </a:r>
                <a:r>
                  <a:rPr kumimoji="1" lang="en-US" altLang="ja-JP" dirty="0"/>
                  <a:t>).</a:t>
                </a:r>
              </a:p>
              <a:p>
                <a:pPr marL="457200" indent="-457200">
                  <a:lnSpc>
                    <a:spcPct val="120000"/>
                  </a:lnSpc>
                  <a:buClr>
                    <a:schemeClr val="tx2"/>
                  </a:buClr>
                  <a:buFont typeface="+mj-lt"/>
                  <a:buAutoNum type="arabicPeriod"/>
                </a:pPr>
                <a:r>
                  <a:rPr kumimoji="1" lang="en-US" altLang="ja-JP" dirty="0"/>
                  <a:t>Extract planar graphs (e.g., </a:t>
                </a:r>
                <a:r>
                  <a:rPr kumimoji="1" lang="en-US" altLang="ja-JP" dirty="0" err="1"/>
                  <a:t>NetworkX</a:t>
                </a:r>
                <a:r>
                  <a:rPr kumimoji="1" lang="en-US" altLang="ja-JP" dirty="0"/>
                  <a:t>, etc.).</a:t>
                </a:r>
              </a:p>
              <a:p>
                <a:pPr marL="457200" indent="-457200">
                  <a:lnSpc>
                    <a:spcPct val="120000"/>
                  </a:lnSpc>
                  <a:buClr>
                    <a:schemeClr val="tx2"/>
                  </a:buClr>
                  <a:buFont typeface="+mj-lt"/>
                  <a:buAutoNum type="arabicPeriod"/>
                </a:pPr>
                <a:r>
                  <a:rPr kumimoji="1" lang="en-US" altLang="ja-JP" dirty="0"/>
                  <a:t>Filter only 3-connected graphs (e.g., </a:t>
                </a:r>
                <a:r>
                  <a:rPr kumimoji="1" lang="en-US" altLang="ja-JP" dirty="0" err="1"/>
                  <a:t>NetworkX</a:t>
                </a:r>
                <a:r>
                  <a:rPr kumimoji="1" lang="en-US" altLang="ja-JP" dirty="0"/>
                  <a:t>, etc.).</a:t>
                </a:r>
              </a:p>
              <a:p>
                <a:pPr marL="457200" indent="-457200">
                  <a:lnSpc>
                    <a:spcPct val="120000"/>
                  </a:lnSpc>
                  <a:buClr>
                    <a:schemeClr val="tx2"/>
                  </a:buClr>
                  <a:buFont typeface="+mj-lt"/>
                  <a:buAutoNum type="arabicPeriod"/>
                </a:pPr>
                <a:r>
                  <a:rPr kumimoji="1" lang="en-US" altLang="ja-JP" dirty="0"/>
                  <a:t>Draw the graphs.</a:t>
                </a: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8B241E2-8E67-8BD1-80AA-4786553E99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1180" t="-2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040247-9907-89F2-06F4-BDC234A4C8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25A48F-C8C6-4749-8D6D-B241B2D2F01E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  <p:sp>
        <p:nvSpPr>
          <p:cNvPr id="5" name="円形吹き出し 4">
            <a:extLst>
              <a:ext uri="{FF2B5EF4-FFF2-40B4-BE49-F238E27FC236}">
                <a16:creationId xmlns:a16="http://schemas.microsoft.com/office/drawing/2014/main" id="{097D570F-88A3-8062-1F88-B4E8927E0809}"/>
              </a:ext>
            </a:extLst>
          </p:cNvPr>
          <p:cNvSpPr/>
          <p:nvPr/>
        </p:nvSpPr>
        <p:spPr>
          <a:xfrm>
            <a:off x="7189565" y="4108409"/>
            <a:ext cx="1688123" cy="653029"/>
          </a:xfrm>
          <a:prstGeom prst="wedgeEllipseCallout">
            <a:avLst>
              <a:gd name="adj1" fmla="val -22405"/>
              <a:gd name="adj2" fmla="val -8126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  <a:latin typeface="Arial" panose="020B0604020202020204" pitchFamily="34" charset="0"/>
                <a:ea typeface="Hiragino Kaku Gothic Pro W3" panose="020B0300000000000000" pitchFamily="34" charset="-128"/>
                <a:cs typeface="Arial" panose="020B0604020202020204" pitchFamily="34" charset="0"/>
              </a:rPr>
              <a:t>If possible</a:t>
            </a:r>
            <a:endParaRPr kumimoji="1" lang="ja-JP" altLang="en-US" sz="2000">
              <a:solidFill>
                <a:schemeClr val="tx1"/>
              </a:solidFill>
              <a:latin typeface="Arial" panose="020B0604020202020204" pitchFamily="34" charset="0"/>
              <a:ea typeface="Hiragino Kaku Gothic Pro W3" panose="020B03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965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兵庫県立大">
      <a:dk1>
        <a:srgbClr val="000000"/>
      </a:dk1>
      <a:lt1>
        <a:srgbClr val="FFFFFF"/>
      </a:lt1>
      <a:dk2>
        <a:srgbClr val="1B1C82"/>
      </a:dk2>
      <a:lt2>
        <a:srgbClr val="FFFDFD"/>
      </a:lt2>
      <a:accent1>
        <a:srgbClr val="1D81E9"/>
      </a:accent1>
      <a:accent2>
        <a:srgbClr val="D5EDFA"/>
      </a:accent2>
      <a:accent3>
        <a:srgbClr val="E5325F"/>
      </a:accent3>
      <a:accent4>
        <a:srgbClr val="F0CCDA"/>
      </a:accent4>
      <a:accent5>
        <a:srgbClr val="23B102"/>
      </a:accent5>
      <a:accent6>
        <a:srgbClr val="C5E8DD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5652</TotalTime>
  <Words>260</Words>
  <Application>Microsoft Macintosh PowerPoint</Application>
  <PresentationFormat>画面に合わせる (4:3)</PresentationFormat>
  <Paragraphs>26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游ゴシック</vt:lpstr>
      <vt:lpstr>Arial</vt:lpstr>
      <vt:lpstr>Cambria Math</vt:lpstr>
      <vt:lpstr>Helvetica</vt:lpstr>
      <vt:lpstr>Wingdings</vt:lpstr>
      <vt:lpstr>Office テーマ</vt:lpstr>
      <vt:lpstr>Meeting on April 1</vt:lpstr>
      <vt:lpstr>According to the OEIS</vt:lpstr>
      <vt:lpstr>Polyhedral graph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Takumi SHIOTA</dc:creator>
  <cp:lastModifiedBy>Takumi SHIOTA</cp:lastModifiedBy>
  <cp:revision>208</cp:revision>
  <cp:lastPrinted>2024-11-04T05:49:28Z</cp:lastPrinted>
  <dcterms:created xsi:type="dcterms:W3CDTF">2024-08-23T05:45:55Z</dcterms:created>
  <dcterms:modified xsi:type="dcterms:W3CDTF">2025-04-01T10:01:55Z</dcterms:modified>
</cp:coreProperties>
</file>