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EFF"/>
    <a:srgbClr val="D5EEFA"/>
    <a:srgbClr val="F1CDDB"/>
    <a:srgbClr val="C5E8DE"/>
    <a:srgbClr val="23B200"/>
    <a:srgbClr val="FFFAFC"/>
    <a:srgbClr val="FAFFFE"/>
    <a:srgbClr val="29CD00"/>
    <a:srgbClr val="66FF3F"/>
    <a:srgbClr val="F3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56" autoAdjust="0"/>
    <p:restoredTop sz="96366"/>
  </p:normalViewPr>
  <p:slideViewPr>
    <p:cSldViewPr snapToGrid="0">
      <p:cViewPr>
        <p:scale>
          <a:sx n="112" d="100"/>
          <a:sy n="112" d="100"/>
        </p:scale>
        <p:origin x="1512" y="568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C8D2-E98E-4A2E-881A-E72301017346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958F0-377C-4D5B-A706-4041DBADA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14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958F0-377C-4D5B-A706-4041DBADA37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1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>
            <a:extLst>
              <a:ext uri="{FF2B5EF4-FFF2-40B4-BE49-F238E27FC236}">
                <a16:creationId xmlns:a16="http://schemas.microsoft.com/office/drawing/2014/main" id="{B82A13BF-384C-4BBC-5D1D-51E3057960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584" y="1727644"/>
            <a:ext cx="7682837" cy="73764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b="0" dirty="0"/>
              <a:t>Title</a:t>
            </a:r>
            <a:endParaRPr kumimoji="1" lang="ja-JP" altLang="en-US" dirty="0"/>
          </a:p>
        </p:txBody>
      </p:sp>
      <p:sp>
        <p:nvSpPr>
          <p:cNvPr id="8" name="字幕 2">
            <a:extLst>
              <a:ext uri="{FF2B5EF4-FFF2-40B4-BE49-F238E27FC236}">
                <a16:creationId xmlns:a16="http://schemas.microsoft.com/office/drawing/2014/main" id="{6C3D5638-172A-D2FC-4621-2991EF797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585" y="968551"/>
            <a:ext cx="7682836" cy="456288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9A318DF-52EF-13D7-B413-8C0E582F0B70}"/>
              </a:ext>
            </a:extLst>
          </p:cNvPr>
          <p:cNvCxnSpPr/>
          <p:nvPr userDrawn="1"/>
        </p:nvCxnSpPr>
        <p:spPr>
          <a:xfrm>
            <a:off x="391886" y="3429000"/>
            <a:ext cx="8360228" cy="0"/>
          </a:xfrm>
          <a:prstGeom prst="line">
            <a:avLst/>
          </a:prstGeom>
          <a:ln>
            <a:solidFill>
              <a:srgbClr val="1C1C8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テキスト プレースホルダー 22">
            <a:extLst>
              <a:ext uri="{FF2B5EF4-FFF2-40B4-BE49-F238E27FC236}">
                <a16:creationId xmlns:a16="http://schemas.microsoft.com/office/drawing/2014/main" id="{35EF0145-3D0A-D075-B5EB-EDA9E4311E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592" y="3643522"/>
            <a:ext cx="5981923" cy="4688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1</a:t>
            </a:r>
            <a:endParaRPr kumimoji="1" lang="ja-JP" altLang="en-US" dirty="0"/>
          </a:p>
        </p:txBody>
      </p:sp>
      <p:sp>
        <p:nvSpPr>
          <p:cNvPr id="11" name="テキスト プレースホルダー 22">
            <a:extLst>
              <a:ext uri="{FF2B5EF4-FFF2-40B4-BE49-F238E27FC236}">
                <a16:creationId xmlns:a16="http://schemas.microsoft.com/office/drawing/2014/main" id="{6D0D1591-FB86-043A-B39A-875B18ACE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585" y="4159458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2</a:t>
            </a:r>
            <a:endParaRPr kumimoji="1" lang="ja-JP" altLang="en-US" dirty="0"/>
          </a:p>
        </p:txBody>
      </p:sp>
      <p:sp>
        <p:nvSpPr>
          <p:cNvPr id="12" name="テキスト プレースホルダー 22">
            <a:extLst>
              <a:ext uri="{FF2B5EF4-FFF2-40B4-BE49-F238E27FC236}">
                <a16:creationId xmlns:a16="http://schemas.microsoft.com/office/drawing/2014/main" id="{F77E8060-C8F2-EDE9-BE84-A14AB8300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7589" y="467408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Author 3</a:t>
            </a:r>
            <a:endParaRPr kumimoji="1" lang="ja-JP" altLang="en-US" dirty="0"/>
          </a:p>
        </p:txBody>
      </p:sp>
      <p:sp>
        <p:nvSpPr>
          <p:cNvPr id="13" name="テキスト プレースホルダー 22">
            <a:extLst>
              <a:ext uri="{FF2B5EF4-FFF2-40B4-BE49-F238E27FC236}">
                <a16:creationId xmlns:a16="http://schemas.microsoft.com/office/drawing/2014/main" id="{425E097A-35CB-9054-47B5-E1C61AFDFB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7588" y="5188066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Affiliation</a:t>
            </a:r>
            <a:endParaRPr kumimoji="1" lang="ja-JP" altLang="en-US" dirty="0"/>
          </a:p>
        </p:txBody>
      </p:sp>
      <p:sp>
        <p:nvSpPr>
          <p:cNvPr id="14" name="テキスト プレースホルダー 22">
            <a:extLst>
              <a:ext uri="{FF2B5EF4-FFF2-40B4-BE49-F238E27FC236}">
                <a16:creationId xmlns:a16="http://schemas.microsoft.com/office/drawing/2014/main" id="{4DE87A14-CE8D-848A-FC2D-B0D11972AD1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7587" y="5703342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en-US" altLang="ja-JP" dirty="0"/>
              <a:t>Date, Place</a:t>
            </a:r>
            <a:endParaRPr kumimoji="1" lang="ja-JP" altLang="en-US" dirty="0"/>
          </a:p>
        </p:txBody>
      </p:sp>
      <p:sp>
        <p:nvSpPr>
          <p:cNvPr id="16" name="スライド番号プレースホルダー 5">
            <a:extLst>
              <a:ext uri="{FF2B5EF4-FFF2-40B4-BE49-F238E27FC236}">
                <a16:creationId xmlns:a16="http://schemas.microsoft.com/office/drawing/2014/main" id="{F9D1CE1D-FEDF-1448-E8A0-304FC158C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97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50CF50E4-6F23-F098-5825-52E7CCDCB3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667" y="435423"/>
            <a:ext cx="8746665" cy="64687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3600" b="1" i="0">
                <a:solidFill>
                  <a:srgbClr val="1C1C82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" name="L 字 4">
            <a:extLst>
              <a:ext uri="{FF2B5EF4-FFF2-40B4-BE49-F238E27FC236}">
                <a16:creationId xmlns:a16="http://schemas.microsoft.com/office/drawing/2014/main" id="{EC76B892-37AE-2EFA-8E28-2CCEC71AA12A}"/>
              </a:ext>
            </a:extLst>
          </p:cNvPr>
          <p:cNvSpPr/>
          <p:nvPr userDrawn="1"/>
        </p:nvSpPr>
        <p:spPr>
          <a:xfrm>
            <a:off x="144048" y="475989"/>
            <a:ext cx="8877109" cy="646870"/>
          </a:xfrm>
          <a:prstGeom prst="corner">
            <a:avLst>
              <a:gd name="adj1" fmla="val 13461"/>
              <a:gd name="adj2" fmla="val 12862"/>
            </a:avLst>
          </a:prstGeom>
          <a:solidFill>
            <a:srgbClr val="1D8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50">
              <a:latin typeface="Helvetica" pitchFamily="2" charset="0"/>
            </a:endParaRPr>
          </a:p>
        </p:txBody>
      </p:sp>
      <p:sp>
        <p:nvSpPr>
          <p:cNvPr id="6" name="コンテンツ プレースホルダー 6">
            <a:extLst>
              <a:ext uri="{FF2B5EF4-FFF2-40B4-BE49-F238E27FC236}">
                <a16:creationId xmlns:a16="http://schemas.microsoft.com/office/drawing/2014/main" id="{A5D52124-B30B-5929-AA13-948AB7F7A3C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311" y="1296186"/>
            <a:ext cx="8611377" cy="50858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4572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 marL="9144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 marL="13716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 marL="1828800" indent="0">
              <a:lnSpc>
                <a:spcPct val="110000"/>
              </a:lnSpc>
              <a:buNone/>
              <a:defRPr sz="240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スライド番号プレースホルダー 5">
            <a:extLst>
              <a:ext uri="{FF2B5EF4-FFF2-40B4-BE49-F238E27FC236}">
                <a16:creationId xmlns:a16="http://schemas.microsoft.com/office/drawing/2014/main" id="{17BCDB86-28BF-AB5D-D5F1-A285990C9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13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F9F5DD-2628-452E-AF3E-C38F7043B0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492240"/>
            <a:ext cx="9144000" cy="365760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C263ED5E-6055-CD27-5728-03CCDDAD3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71354" y="6513224"/>
            <a:ext cx="2057400" cy="312856"/>
          </a:xfrm>
          <a:prstGeom prst="rect">
            <a:avLst/>
          </a:prstGeom>
        </p:spPr>
        <p:txBody>
          <a:bodyPr anchor="ctr"/>
          <a:lstStyle>
            <a:lvl1pPr algn="r"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游ゴシック Medium" panose="020B0500000000000000" pitchFamily="50" charset="-128"/>
                <a:cs typeface="Arial" panose="020B0604020202020204" pitchFamily="34" charset="0"/>
              </a:defRPr>
            </a:lvl1pPr>
          </a:lstStyle>
          <a:p>
            <a:fld id="{E025A48F-C8C6-4749-8D6D-B241B2D2F01E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10D80B-B55D-A2D8-AF98-D5F160BBAC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"/>
            <a:ext cx="9144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4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472F50-F9C3-5B6D-5C9A-B7AA38723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C06FD213-C736-7A41-D554-8E7490ED9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584" y="1727644"/>
            <a:ext cx="7682837" cy="737647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Meeting on May 14</a:t>
            </a:r>
            <a:endParaRPr kumimoji="1" lang="ja-JP" altLang="en-US"/>
          </a:p>
        </p:txBody>
      </p:sp>
      <p:sp>
        <p:nvSpPr>
          <p:cNvPr id="11" name="テキスト プレースホルダー 3">
            <a:extLst>
              <a:ext uri="{FF2B5EF4-FFF2-40B4-BE49-F238E27FC236}">
                <a16:creationId xmlns:a16="http://schemas.microsoft.com/office/drawing/2014/main" id="{B112ECE5-73EB-D5AF-59A5-B360E1392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7592" y="3983489"/>
            <a:ext cx="5981923" cy="565063"/>
          </a:xfrm>
        </p:spPr>
        <p:txBody>
          <a:bodyPr/>
          <a:lstStyle/>
          <a:p>
            <a:r>
              <a:rPr kumimoji="1" lang="en-US" altLang="ja-JP" sz="3200" dirty="0">
                <a:latin typeface="Arial" panose="020B0604020202020204" pitchFamily="34" charset="0"/>
                <a:cs typeface="Arial" panose="020B0604020202020204" pitchFamily="34" charset="0"/>
              </a:rPr>
              <a:t>Takumi Shiota</a:t>
            </a:r>
            <a:endParaRPr kumimoji="1" lang="ja-JP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6">
            <a:extLst>
              <a:ext uri="{FF2B5EF4-FFF2-40B4-BE49-F238E27FC236}">
                <a16:creationId xmlns:a16="http://schemas.microsoft.com/office/drawing/2014/main" id="{89A8835C-94A0-A2E1-0730-6795988E13C3}"/>
              </a:ext>
            </a:extLst>
          </p:cNvPr>
          <p:cNvSpPr txBox="1">
            <a:spLocks/>
          </p:cNvSpPr>
          <p:nvPr/>
        </p:nvSpPr>
        <p:spPr>
          <a:xfrm>
            <a:off x="697587" y="4801205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May 14, 2025</a:t>
            </a:r>
            <a:endParaRPr lang="ja-JP" altLang="en-US"/>
          </a:p>
        </p:txBody>
      </p:sp>
      <p:sp>
        <p:nvSpPr>
          <p:cNvPr id="13" name="テキスト プレースホルダー 7">
            <a:extLst>
              <a:ext uri="{FF2B5EF4-FFF2-40B4-BE49-F238E27FC236}">
                <a16:creationId xmlns:a16="http://schemas.microsoft.com/office/drawing/2014/main" id="{28B5C75A-FB62-5A1F-F154-566D057C1668}"/>
              </a:ext>
            </a:extLst>
          </p:cNvPr>
          <p:cNvSpPr txBox="1">
            <a:spLocks/>
          </p:cNvSpPr>
          <p:nvPr/>
        </p:nvSpPr>
        <p:spPr>
          <a:xfrm>
            <a:off x="697584" y="5393461"/>
            <a:ext cx="5981923" cy="46819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/>
              <a:t>@Maastricht univ.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0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D0837-9EAA-A76C-584A-9A7391E4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Progress report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F265D9-95AC-49B8-FD90-62A5F9DAB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DD51A62-8AB0-F352-304D-CDC1B3E77495}"/>
              </a:ext>
            </a:extLst>
          </p:cNvPr>
          <p:cNvSpPr/>
          <p:nvPr/>
        </p:nvSpPr>
        <p:spPr>
          <a:xfrm>
            <a:off x="167227" y="1683511"/>
            <a:ext cx="8866970" cy="3031531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Enumerate non-isomorphic, connected graphs with minimum degree at least 3 using the following command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endParaRPr kumimoji="1" lang="en-US" altLang="ja-JP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Remove non-planar graphs (Boost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c++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))</a:t>
            </a:r>
            <a:r>
              <a:rPr kumimoji="1" lang="ja-JP" altLang="en-US" sz="2400" spc="-30">
                <a:solidFill>
                  <a:srgbClr val="FF000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　</a:t>
            </a:r>
            <a:endParaRPr kumimoji="1" lang="en-US" altLang="ja-JP" sz="2400" spc="-30" dirty="0">
              <a:solidFill>
                <a:srgbClr val="FF0000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Remove graphs that are not 3-connected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NetworkX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3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Draw and save the graphs (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NetworkX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F90A9BF-6B44-D9F8-6D94-EEDF62E7395D}"/>
              </a:ext>
            </a:extLst>
          </p:cNvPr>
          <p:cNvSpPr txBox="1"/>
          <p:nvPr/>
        </p:nvSpPr>
        <p:spPr>
          <a:xfrm>
            <a:off x="167227" y="1224154"/>
            <a:ext cx="8866970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Program flow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3B9684-0405-5990-1697-B4E25940075E}"/>
              </a:ext>
            </a:extLst>
          </p:cNvPr>
          <p:cNvSpPr txBox="1"/>
          <p:nvPr/>
        </p:nvSpPr>
        <p:spPr>
          <a:xfrm>
            <a:off x="364602" y="2713913"/>
            <a:ext cx="8587729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    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v: num vertices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53E485B-4EB9-7717-AB9B-49C78FE32452}"/>
              </a:ext>
            </a:extLst>
          </p:cNvPr>
          <p:cNvSpPr/>
          <p:nvPr/>
        </p:nvSpPr>
        <p:spPr>
          <a:xfrm>
            <a:off x="167227" y="5323211"/>
            <a:ext cx="8861527" cy="1009671"/>
          </a:xfrm>
          <a:prstGeom prst="rect">
            <a:avLst/>
          </a:prstGeom>
          <a:solidFill>
            <a:srgbClr val="FAFFFE"/>
          </a:solidFill>
          <a:ln w="28575">
            <a:solidFill>
              <a:srgbClr val="23B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>
            <a:noAutofit/>
          </a:bodyPr>
          <a:lstStyle/>
          <a:p>
            <a:pPr>
              <a:lnSpc>
                <a:spcPct val="110000"/>
              </a:lnSpc>
              <a:buClr>
                <a:schemeClr val="accent5">
                  <a:lumMod val="50000"/>
                </a:schemeClr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Observations on polyhedral graphs under 7 types of </a:t>
            </a:r>
            <a:r>
              <a:rPr kumimoji="1" lang="en-US" altLang="ja-JP" sz="2400" spc="-30" dirty="0" err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geng</a:t>
            </a: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options (including 1 combination type)</a:t>
            </a:r>
            <a:endParaRPr kumimoji="1" lang="ja-JP" altLang="en-US" sz="2400" spc="-30" dirty="0">
              <a:solidFill>
                <a:schemeClr val="tx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59EC392-A2EF-291F-EF61-C54278A729AC}"/>
              </a:ext>
            </a:extLst>
          </p:cNvPr>
          <p:cNvSpPr txBox="1"/>
          <p:nvPr/>
        </p:nvSpPr>
        <p:spPr>
          <a:xfrm>
            <a:off x="167227" y="4863854"/>
            <a:ext cx="8861527" cy="461665"/>
          </a:xfrm>
          <a:prstGeom prst="rect">
            <a:avLst/>
          </a:prstGeom>
          <a:solidFill>
            <a:srgbClr val="C5E8DE"/>
          </a:solidFill>
          <a:ln w="28575">
            <a:solidFill>
              <a:srgbClr val="23B200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Today’s report</a:t>
            </a:r>
          </a:p>
        </p:txBody>
      </p:sp>
    </p:spTree>
    <p:extLst>
      <p:ext uri="{BB962C8B-B14F-4D97-AF65-F5344CB8AC3E}">
        <p14:creationId xmlns:p14="http://schemas.microsoft.com/office/powerpoint/2010/main" val="85215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20BF3-7D87-6329-AC4A-4DA36417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+ T</a:t>
            </a:r>
            <a:r>
              <a:rPr kumimoji="1" lang="en-US" altLang="ja-JP" dirty="0"/>
              <a:t>riangle-free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024B63-A5FA-F220-02C4-355E5D98C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5D3249F3-9263-C7FA-DA1A-EF7D0B0935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8356060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5D3249F3-9263-C7FA-DA1A-EF7D0B0935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8356060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1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9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9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96875" r="-347222" b="-7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96875" r="-806" b="-7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306452" r="-347222" b="-7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306452" r="-806" b="-7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87500" r="-3472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87500" r="-806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709677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709677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81250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81250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12903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12903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9C4AB00-883A-823D-9357-31A246FA770E}"/>
                  </a:ext>
                </a:extLst>
              </p:cNvPr>
              <p:cNvSpPr/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 graph that contains no 3-vertex cycles (no subgraphs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9C4AB00-883A-823D-9357-31A246FA7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4DA810-463D-D555-0E88-EED17F880764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Triangle-free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25B9B-8E62-D464-36BF-1E07BDA74CD9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drawing/td3cpt/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5B9E3515-9F0C-C19B-9B39-F230B2298C5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3590693"/>
                <a:ext cx="6284441" cy="279131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b="1" dirty="0">
                    <a:solidFill>
                      <a:schemeClr val="tx2"/>
                    </a:solidFill>
                  </a:rPr>
                  <a:t>Comments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There are no such graphs for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≤7</m:t>
                    </m:r>
                  </m:oMath>
                </a14:m>
                <a:r>
                  <a:rPr kumimoji="1" lang="en-US" altLang="ja-JP" dirty="0"/>
                  <a:t>.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There were fewer than expected.</a:t>
                </a:r>
                <a:endParaRPr lang="en-US" altLang="ja-JP" dirty="0"/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No particularly interesting features were found.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5B9E3515-9F0C-C19B-9B39-F230B2298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3590693"/>
                <a:ext cx="6284441" cy="2791318"/>
              </a:xfrm>
              <a:blipFill>
                <a:blip r:embed="rId4"/>
                <a:stretch>
                  <a:fillRect l="-1616" t="-1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A1688-7075-CD2E-3E4E-D189C548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3483C-AB41-00B2-6B3A-462E2316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+ Bipartite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A7BB2B-F62D-220C-F5F2-949932D12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BBDF4B7-3CB1-2011-9FE8-39B5C56D3E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1336679"/>
                  </p:ext>
                </p:extLst>
              </p:nvPr>
            </p:nvGraphicFramePr>
            <p:xfrm>
              <a:off x="6818340" y="1869181"/>
              <a:ext cx="2013427" cy="469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225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BBDF4B7-3CB1-2011-9FE8-39B5C56D3E8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71336679"/>
                  </p:ext>
                </p:extLst>
              </p:nvPr>
            </p:nvGraphicFramePr>
            <p:xfrm>
              <a:off x="6818340" y="1869181"/>
              <a:ext cx="2013427" cy="4699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27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10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10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03226" r="-347222" b="-9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03226" r="-806" b="-9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93750" r="-347222" b="-7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93750" r="-806" b="-7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7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7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87500" r="-347222" b="-4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87500" r="-806" b="-4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709677" r="-347222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709677" r="-806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09677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09677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78125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78125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112903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112903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23225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7B7EFE2-68B8-3EA9-6857-15B5781F5878}"/>
              </a:ext>
            </a:extLst>
          </p:cNvPr>
          <p:cNvSpPr/>
          <p:nvPr/>
        </p:nvSpPr>
        <p:spPr>
          <a:xfrm>
            <a:off x="205667" y="2336721"/>
            <a:ext cx="6345085" cy="1410089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in which vertex set can be divided into two disjoint sets such that no two vertices within the same set are adjacent.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880173-7D55-8083-815B-E681BBA7B6DF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Bipartite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84D685-0D7A-87AB-4356-E3655A825B8D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-d3 -b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drawing/d3cbpt/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9ED3F67-E309-72E6-99EA-B3DE238110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858322"/>
            <a:ext cx="6284441" cy="25236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(Obviously,) all faces consist of even-length cycles.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No particularly interesting features were found.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82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FE163-CA38-8D8D-3566-EF0785AD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321FC3-A8F1-30C3-C2B8-102B9E8F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+ Claw-free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FBC044-21DC-0ECB-BD5D-81321585B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3C4511CE-5D15-913A-F77E-029C373765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7429963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oMath>
                          </a14:m>
                          <a:r>
                            <a:rPr lang="en-US" altLang="ja-JP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3C4511CE-5D15-913A-F77E-029C373765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57429963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0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8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8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03226" r="-347222" b="-7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03226" r="-806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93750" r="-347222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93750" r="-806" b="-5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06452" r="-34722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06452" r="-806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84375" r="-3472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84375" r="-80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09677" r="-3472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09677" r="-806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4119815-45AC-FFCE-593F-A84D31B4EA0F}"/>
                  </a:ext>
                </a:extLst>
              </p:cNvPr>
              <p:cNvSpPr/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 graph that does not contain an induced subgraph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1,3</m:t>
                        </m:r>
                      </m:sub>
                    </m:sSub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4119815-45AC-FFCE-593F-A84D31B4EA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C22804-CF09-F752-507F-0F4854BF7272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Claw-free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4C6170-0DE6-FDCF-A784-B00829E288D1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-d3 -F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drawing/xfd3cpt/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19C40C41-9764-6CDC-6C6D-00FD612048E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6311" y="3546088"/>
                <a:ext cx="6284441" cy="2835923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b="1" dirty="0">
                    <a:solidFill>
                      <a:schemeClr val="tx2"/>
                    </a:solidFill>
                  </a:rPr>
                  <a:t>Comments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Overall, the vertex degrees are high.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Subgraphs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dirty="0"/>
                  <a:t> appear frequently.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3" name="コンテンツ プレースホルダー 2">
                <a:extLst>
                  <a:ext uri="{FF2B5EF4-FFF2-40B4-BE49-F238E27FC236}">
                    <a16:creationId xmlns:a16="http://schemas.microsoft.com/office/drawing/2014/main" id="{19C40C41-9764-6CDC-6C6D-00FD612048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6311" y="3546088"/>
                <a:ext cx="6284441" cy="2835923"/>
              </a:xfrm>
              <a:blipFill>
                <a:blip r:embed="rId4"/>
                <a:stretch>
                  <a:fillRect l="-1616" t="-17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15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55750-7E09-A5B4-EDEF-7C588C4C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C06A2-DC66-4D4F-804E-2C8D8EC0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+ Chordal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8ADC06-0E41-99EF-E83D-067E3DB09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23C026A8-04D7-3F52-7955-68320D4B06D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4442154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93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434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2,110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23C026A8-04D7-3F52-7955-68320D4B06D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04442154"/>
                  </p:ext>
                </p:extLst>
              </p:nvPr>
            </p:nvGraphicFramePr>
            <p:xfrm>
              <a:off x="6818340" y="1869181"/>
              <a:ext cx="2013427" cy="3906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04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8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8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03226" r="-347222" b="-7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03226" r="-806" b="-7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293750" r="-347222" b="-59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293750" r="-806" b="-59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06452" r="-347222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06452" r="-806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84375" r="-3472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84375" r="-80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909677" r="-34722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909677" r="-806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5E2CC0-5727-121F-EE73-DBBE809CA14C}"/>
              </a:ext>
            </a:extLst>
          </p:cNvPr>
          <p:cNvSpPr/>
          <p:nvPr/>
        </p:nvSpPr>
        <p:spPr>
          <a:xfrm>
            <a:off x="205667" y="2336721"/>
            <a:ext cx="6345085" cy="1092279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in which every cycle of four or more vertices has a chord.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A9713C-4A31-294B-D6CB-AFABE2AEFDE3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Chordal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AC164F-913F-03F8-2109-F4F74CD2C8C2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-d3 -T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drawing/xtd3cpt/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0DAAF9DA-F660-1A5B-2721-1B7D7112961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546088"/>
            <a:ext cx="6284441" cy="28359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(Obviously,) all faces are triangles. </a:t>
            </a:r>
            <a:endParaRPr lang="en-US" altLang="ja-JP" dirty="0"/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The graph is very dense, with many tightly packed triangles.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41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AF95-9E4B-A7DD-98F3-2AD85C25B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8E5415-9E25-D57E-4418-F06AFC14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5. + K4-free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9437F7-1945-DC39-0992-C1C17961D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47CC47A1-E61B-8A39-9BD2-E5DA454F20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9920104"/>
                  </p:ext>
                </p:extLst>
              </p:nvPr>
            </p:nvGraphicFramePr>
            <p:xfrm>
              <a:off x="6818340" y="1869181"/>
              <a:ext cx="2013427" cy="271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144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1,363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47CC47A1-E61B-8A39-9BD2-E5DA454F20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9920104"/>
                  </p:ext>
                </p:extLst>
              </p:nvPr>
            </p:nvGraphicFramePr>
            <p:xfrm>
              <a:off x="6818340" y="1869181"/>
              <a:ext cx="2013427" cy="2718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96875" r="-3472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96875" r="-806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306452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306452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90625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90625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609677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609677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DB65F7F-93E1-CE66-97D1-E96E1ADE9CC2}"/>
                  </a:ext>
                </a:extLst>
              </p:cNvPr>
              <p:cNvSpPr/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solidFill>
                <a:srgbClr val="FAFEFF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20000"/>
                  </a:lnSpc>
                  <a:buClr>
                    <a:schemeClr val="accent1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A graph that contains no 4-vertex cycles (no subgraphs isomorphic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ja-JP" sz="2400" b="0" i="1" spc="-3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DB65F7F-93E1-CE66-97D1-E96E1ADE9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2336721"/>
                <a:ext cx="6345085" cy="1092279"/>
              </a:xfrm>
              <a:prstGeom prst="rect">
                <a:avLst/>
              </a:prstGeom>
              <a:blipFill>
                <a:blip r:embed="rId3"/>
                <a:stretch>
                  <a:fillRect l="-59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4A54939-2C2A-C517-129B-6B4BBA5B9411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K4-free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2BD53F2-6C2E-CC9D-728E-F3859719EC45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-d3 -k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drawing/kd3cpt/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C9383C1-BF93-A23B-48DC-8F0DB81F51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546088"/>
            <a:ext cx="6284441" cy="28359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No particularly interesting features were found.</a:t>
            </a:r>
          </a:p>
        </p:txBody>
      </p:sp>
    </p:spTree>
    <p:extLst>
      <p:ext uri="{BB962C8B-B14F-4D97-AF65-F5344CB8AC3E}">
        <p14:creationId xmlns:p14="http://schemas.microsoft.com/office/powerpoint/2010/main" val="40508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D557-65EF-0059-1523-54510D09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F81A5-CBC4-F896-09FD-8E3FF117B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6. + Split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9A38016-8401-FACD-9DFF-76624C23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2455260-2503-5A63-E0AC-E71B8DD55CA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9042213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ja-JP" altLang="en-US" sz="200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ja-JP" altLang="en-US" sz="2000" dirty="0"/>
                            <a:t>　</a:t>
                          </a:r>
                          <a:endParaRPr lang="en-US" altLang="ja-JP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E2455260-2503-5A63-E0AC-E71B8DD55CA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9042213"/>
                  </p:ext>
                </p:extLst>
              </p:nvPr>
            </p:nvGraphicFramePr>
            <p:xfrm>
              <a:off x="6818340" y="1869181"/>
              <a:ext cx="2013427" cy="430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52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561906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8519" r="-347222" b="-116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3226" r="-347222" b="-9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3226" r="-806" b="-9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96875" r="-347222" b="-7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96875" r="-806" b="-7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306452" r="-347222" b="-7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306452" r="-806" b="-7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406452" r="-347222" b="-6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406452" r="-806" b="-6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06452" r="-347222" b="-5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06452" r="-806" b="-5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587500" r="-347222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587500" r="-806" b="-3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709677" r="-347222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709677" r="-806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09677" r="-347222" b="-2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09677" r="-806" b="-2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6215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881250" r="-34722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881250" r="-80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944131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78" t="-1012903" r="-34722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839" t="-1012903" r="-80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488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2BC032-7B66-617F-750A-6E0316DF1720}"/>
              </a:ext>
            </a:extLst>
          </p:cNvPr>
          <p:cNvSpPr/>
          <p:nvPr/>
        </p:nvSpPr>
        <p:spPr>
          <a:xfrm>
            <a:off x="205667" y="2336721"/>
            <a:ext cx="6345085" cy="1092279"/>
          </a:xfrm>
          <a:prstGeom prst="rect">
            <a:avLst/>
          </a:prstGeom>
          <a:solidFill>
            <a:srgbClr val="FAFE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72000" rIns="180000" bIns="216000" rtlCol="0" anchor="t"/>
          <a:lstStyle/>
          <a:p>
            <a:pPr>
              <a:lnSpc>
                <a:spcPct val="120000"/>
              </a:lnSpc>
              <a:buClr>
                <a:schemeClr val="accent1"/>
              </a:buClr>
            </a:pPr>
            <a:r>
              <a:rPr kumimoji="1" lang="en-US" altLang="ja-JP" sz="2400" spc="-30" dirty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 graph in which vertex set can be partitioned into a clique and an independent set.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75064F4-4CF0-E53F-F0E6-F6671CC0C621}"/>
              </a:ext>
            </a:extLst>
          </p:cNvPr>
          <p:cNvSpPr txBox="1"/>
          <p:nvPr/>
        </p:nvSpPr>
        <p:spPr>
          <a:xfrm>
            <a:off x="205667" y="1877363"/>
            <a:ext cx="6345085" cy="46166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Split graph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DA0E21-EF21-FA74-69CB-89285A03BC5B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-d3 -S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v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    # Output: drawing/xsd3cpt/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555682D2-2ED7-A9EC-355F-2F08CA048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311" y="3534938"/>
            <a:ext cx="6284441" cy="1416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b="1" dirty="0">
                <a:solidFill>
                  <a:schemeClr val="tx2"/>
                </a:solidFill>
              </a:rPr>
              <a:t>Comments</a:t>
            </a:r>
          </a:p>
          <a:p>
            <a:pPr marL="342900" indent="-342900">
              <a:lnSpc>
                <a:spcPct val="100000"/>
              </a:lnSpc>
              <a:buClr>
                <a:schemeClr val="tx2"/>
              </a:buClr>
              <a:buFont typeface="Wingdings" pitchFamily="2" charset="2"/>
              <a:buChar char="p"/>
            </a:pPr>
            <a:r>
              <a:rPr kumimoji="1" lang="en-US" altLang="ja-JP" dirty="0"/>
              <a:t>No examples were found for 9 to 13 vertices.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A449A61-93C8-1F2B-CC36-3C7F057304AB}"/>
                  </a:ext>
                </a:extLst>
              </p:cNvPr>
              <p:cNvSpPr/>
              <p:nvPr/>
            </p:nvSpPr>
            <p:spPr>
              <a:xfrm>
                <a:off x="312232" y="5412806"/>
                <a:ext cx="6238519" cy="911302"/>
              </a:xfrm>
              <a:prstGeom prst="rect">
                <a:avLst/>
              </a:prstGeom>
              <a:solidFill>
                <a:srgbClr val="FFFAFC"/>
              </a:solidFill>
              <a:ln w="28575">
                <a:solidFill>
                  <a:srgbClr val="E6326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44000" tIns="72000" rIns="180000" bIns="216000" rtlCol="0" anchor="t"/>
              <a:lstStyle/>
              <a:p>
                <a:pPr>
                  <a:lnSpc>
                    <a:spcPct val="110000"/>
                  </a:lnSpc>
                  <a:buClr>
                    <a:schemeClr val="accent3"/>
                  </a:buClr>
                </a:pPr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Does there exist a planar graph that is also a split graph for </a:t>
                </a:r>
                <a14:m>
                  <m:oMath xmlns:m="http://schemas.openxmlformats.org/officeDocument/2006/math"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𝑛</m:t>
                    </m:r>
                    <m:r>
                      <a:rPr kumimoji="1" lang="en-US" altLang="ja-JP" sz="2400" b="0" i="1" spc="-3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  <a:cs typeface="Arial" panose="020B0604020202020204" pitchFamily="34" charset="0"/>
                      </a:rPr>
                      <m:t>≥9</m:t>
                    </m:r>
                  </m:oMath>
                </a14:m>
                <a:r>
                  <a:rPr kumimoji="1" lang="en-US" altLang="ja-JP" sz="2400" spc="-30" dirty="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DA449A61-93C8-1F2B-CC36-3C7F05730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32" y="5412806"/>
                <a:ext cx="6238519" cy="911302"/>
              </a:xfrm>
              <a:prstGeom prst="rect">
                <a:avLst/>
              </a:prstGeom>
              <a:blipFill>
                <a:blip r:embed="rId3"/>
                <a:stretch>
                  <a:fillRect l="-404" r="-404" b="-9333"/>
                </a:stretch>
              </a:blipFill>
              <a:ln w="28575">
                <a:solidFill>
                  <a:srgbClr val="E6326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FDE115-101D-56CB-9123-98337FC63D6E}"/>
              </a:ext>
            </a:extLst>
          </p:cNvPr>
          <p:cNvSpPr txBox="1"/>
          <p:nvPr/>
        </p:nvSpPr>
        <p:spPr>
          <a:xfrm>
            <a:off x="312232" y="4951141"/>
            <a:ext cx="6238519" cy="461665"/>
          </a:xfrm>
          <a:prstGeom prst="rect">
            <a:avLst/>
          </a:prstGeom>
          <a:solidFill>
            <a:srgbClr val="F1CDDB"/>
          </a:solidFill>
          <a:ln w="28575">
            <a:solidFill>
              <a:srgbClr val="E63261"/>
            </a:solidFill>
          </a:ln>
        </p:spPr>
        <p:txBody>
          <a:bodyPr wrap="none" lIns="144000" rtlCol="0">
            <a:no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Question</a:t>
            </a:r>
          </a:p>
        </p:txBody>
      </p:sp>
    </p:spTree>
    <p:extLst>
      <p:ext uri="{BB962C8B-B14F-4D97-AF65-F5344CB8AC3E}">
        <p14:creationId xmlns:p14="http://schemas.microsoft.com/office/powerpoint/2010/main" val="279472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6735C-23F5-30A2-4375-44086DE3D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769BA-08C1-DD75-6116-7C64855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7. + Claw-free + K4-free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1AA746-0EB8-9FFC-3606-5E1652E8C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25A48F-C8C6-4749-8D6D-B241B2D2F01E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A014F262-7F91-3A04-1D66-F7AAE7573D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8018449"/>
                  </p:ext>
                </p:extLst>
              </p:nvPr>
            </p:nvGraphicFramePr>
            <p:xfrm>
              <a:off x="50634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コンテンツ プレースホルダー 16">
                <a:extLst>
                  <a:ext uri="{FF2B5EF4-FFF2-40B4-BE49-F238E27FC236}">
                    <a16:creationId xmlns:a16="http://schemas.microsoft.com/office/drawing/2014/main" id="{A014F262-7F91-3A04-1D66-F7AAE7573D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58018449"/>
                  </p:ext>
                </p:extLst>
              </p:nvPr>
            </p:nvGraphicFramePr>
            <p:xfrm>
              <a:off x="50634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18519" r="-350000" b="-8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103226" r="-350000" b="-6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103226" r="-1818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196875" r="-350000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196875" r="-1818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306452" r="-350000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306452" r="-1818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406452" r="-350000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406452" r="-1818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506452" r="-3500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506452" r="-1818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587500" r="-35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587500" r="-181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25" t="-709677" r="-35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" t="-709677" r="-181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D280D64-A34A-6132-1E2F-F3F71F5CD6CD}"/>
              </a:ext>
            </a:extLst>
          </p:cNvPr>
          <p:cNvSpPr txBox="1"/>
          <p:nvPr/>
        </p:nvSpPr>
        <p:spPr>
          <a:xfrm>
            <a:off x="205667" y="1254879"/>
            <a:ext cx="8823087" cy="461665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r>
              <a:rPr lang="en-US" altLang="ja-JP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geng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–c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-dx –k -F</a:t>
            </a:r>
            <a:r>
              <a:rPr lang="en-US" altLang="ja-JP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ja-JP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# Output: drawing/xfkd3cpt/ or xfkd4cpt/</a:t>
            </a:r>
            <a:endParaRPr lang="en-US" altLang="ja-JP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コンテンツ プレースホルダー 16">
                <a:extLst>
                  <a:ext uri="{FF2B5EF4-FFF2-40B4-BE49-F238E27FC236}">
                    <a16:creationId xmlns:a16="http://schemas.microsoft.com/office/drawing/2014/main" id="{BA96E59D-BB16-21EF-CB4D-05452E33AD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4325836"/>
                  </p:ext>
                </p:extLst>
              </p:nvPr>
            </p:nvGraphicFramePr>
            <p:xfrm>
              <a:off x="246468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93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ja-JP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altLang="ja-JP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コンテンツ プレースホルダー 16">
                <a:extLst>
                  <a:ext uri="{FF2B5EF4-FFF2-40B4-BE49-F238E27FC236}">
                    <a16:creationId xmlns:a16="http://schemas.microsoft.com/office/drawing/2014/main" id="{BA96E59D-BB16-21EF-CB4D-05452E33AD1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04325836"/>
                  </p:ext>
                </p:extLst>
              </p:nvPr>
            </p:nvGraphicFramePr>
            <p:xfrm>
              <a:off x="246468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18519" r="-346875" b="-8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103226" r="-346875" b="-6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909" t="-103226" r="-909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196875" r="-34687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909" t="-196875" r="-909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306452" r="-346875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909" t="-306452" r="-909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406452" r="-346875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909" t="-406452" r="-909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506452" r="-346875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909" t="-506452" r="-909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587500" r="-346875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altLang="ja-JP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250" t="-709677" r="-3468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altLang="ja-JP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コンテンツ プレースホルダー 16">
                <a:extLst>
                  <a:ext uri="{FF2B5EF4-FFF2-40B4-BE49-F238E27FC236}">
                    <a16:creationId xmlns:a16="http://schemas.microsoft.com/office/drawing/2014/main" id="{19911353-4A90-0D30-ADA5-9DBFF0E1E6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4135554"/>
                  </p:ext>
                </p:extLst>
              </p:nvPr>
            </p:nvGraphicFramePr>
            <p:xfrm>
              <a:off x="490308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ja-JP" altLang="en-US" sz="2000" b="0" dirty="0">
                              <a:solidFill>
                                <a:schemeClr val="tx1"/>
                              </a:solidFill>
                              <a:cs typeface="Arial" panose="020B0604020202020204" pitchFamily="34" charset="0"/>
                            </a:rPr>
                            <a:t>　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8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コンテンツ プレースホルダー 16">
                <a:extLst>
                  <a:ext uri="{FF2B5EF4-FFF2-40B4-BE49-F238E27FC236}">
                    <a16:creationId xmlns:a16="http://schemas.microsoft.com/office/drawing/2014/main" id="{19911353-4A90-0D30-ADA5-9DBFF0E1E6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24135554"/>
                  </p:ext>
                </p:extLst>
              </p:nvPr>
            </p:nvGraphicFramePr>
            <p:xfrm>
              <a:off x="490308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18519" r="-346875" b="-8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103226" r="-346875" b="-6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103226" r="-909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196875" r="-34687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196875" r="-909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306452" r="-346875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306452" r="-909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406452" r="-346875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406452" r="-909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506452" r="-346875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506452" r="-909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587500" r="-346875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587500" r="-909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250" t="-709677" r="-3468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909" t="-709677" r="-90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コンテンツ プレースホルダー 16">
                <a:extLst>
                  <a:ext uri="{FF2B5EF4-FFF2-40B4-BE49-F238E27FC236}">
                    <a16:creationId xmlns:a16="http://schemas.microsoft.com/office/drawing/2014/main" id="{115496F6-3965-0757-E116-0BD5F16F00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8467524"/>
                  </p:ext>
                </p:extLst>
              </p:nvPr>
            </p:nvGraphicFramePr>
            <p:xfrm>
              <a:off x="686142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2570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11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12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13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14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15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16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25701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kumimoji="1" lang="en-US" altLang="ja-JP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17</m:t>
                              </m:r>
                            </m:oMath>
                          </a14:m>
                          <a:r>
                            <a:rPr kumimoji="1" lang="en-US" altLang="ja-JP" sz="2000" b="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endParaRPr kumimoji="1" lang="ja-JP" altLang="en-US" sz="2000" b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altLang="ja-JP" sz="200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ja-JP" sz="2000" dirty="0"/>
                            <a:t> </a:t>
                          </a:r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コンテンツ プレースホルダー 16">
                <a:extLst>
                  <a:ext uri="{FF2B5EF4-FFF2-40B4-BE49-F238E27FC236}">
                    <a16:creationId xmlns:a16="http://schemas.microsoft.com/office/drawing/2014/main" id="{115496F6-3965-0757-E116-0BD5F16F00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8467524"/>
                  </p:ext>
                </p:extLst>
              </p:nvPr>
            </p:nvGraphicFramePr>
            <p:xfrm>
              <a:off x="6861421" y="2300583"/>
              <a:ext cx="1791089" cy="311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1661">
                      <a:extLst>
                        <a:ext uri="{9D8B030D-6E8A-4147-A177-3AD203B41FA5}">
                          <a16:colId xmlns:a16="http://schemas.microsoft.com/office/drawing/2014/main" val="215306376"/>
                        </a:ext>
                      </a:extLst>
                    </a:gridCol>
                    <a:gridCol w="1389428">
                      <a:extLst>
                        <a:ext uri="{9D8B030D-6E8A-4147-A177-3AD203B41FA5}">
                          <a16:colId xmlns:a16="http://schemas.microsoft.com/office/drawing/2014/main" val="879464118"/>
                        </a:ext>
                      </a:extLst>
                    </a:gridCol>
                  </a:tblGrid>
                  <a:tr h="3408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81720" marR="10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18519" r="-350000" b="-818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0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graph</a:t>
                          </a:r>
                          <a:endParaRPr kumimoji="1" lang="ja-JP" altLang="en-US" sz="2000" b="1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5720" marR="46800" marT="18000" marB="1800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99879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103226" r="-350000" b="-6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103226" r="-1818" b="-6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4080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196875" r="-350000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196875" r="-1818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51919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306452" r="-350000" b="-4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306452" r="-1818" b="-4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99090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406452" r="-350000" b="-3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406452" r="-1818" b="-3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9522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506452" r="-350000" b="-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506452" r="-1818" b="-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7906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587500" r="-350000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587500" r="-1818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8779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125" t="-709677" r="-35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" t="-709677" r="-1818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0368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91BC319-5939-60FB-DA4A-37F9927F1071}"/>
                  </a:ext>
                </a:extLst>
              </p:cNvPr>
              <p:cNvSpPr txBox="1"/>
              <p:nvPr/>
            </p:nvSpPr>
            <p:spPr>
              <a:xfrm>
                <a:off x="205667" y="1781768"/>
                <a:ext cx="1747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91BC319-5939-60FB-DA4A-37F9927F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67" y="1781768"/>
                <a:ext cx="1747017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A4F6B3-3558-ECEF-E04C-BCD25532A9A9}"/>
                  </a:ext>
                </a:extLst>
              </p:cNvPr>
              <p:cNvSpPr txBox="1"/>
              <p:nvPr/>
            </p:nvSpPr>
            <p:spPr>
              <a:xfrm>
                <a:off x="4617210" y="1781768"/>
                <a:ext cx="1747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deg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AA4F6B3-3558-ECEF-E04C-BCD25532A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210" y="1781768"/>
                <a:ext cx="1747017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id="{5DF7FD5B-AC55-E070-6715-0170D943E9E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18004" y="5454532"/>
                <a:ext cx="8734328" cy="96804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ja-JP" b="1" dirty="0">
                    <a:solidFill>
                      <a:schemeClr val="tx2"/>
                    </a:solidFill>
                  </a:rPr>
                  <a:t>Comments</a:t>
                </a:r>
              </a:p>
              <a:p>
                <a:pPr marL="342900" indent="-342900">
                  <a:lnSpc>
                    <a:spcPct val="100000"/>
                  </a:lnSpc>
                  <a:buClr>
                    <a:schemeClr val="tx2"/>
                  </a:buClr>
                  <a:buFont typeface="Wingdings" pitchFamily="2" charset="2"/>
                  <a:buChar char="p"/>
                </a:pPr>
                <a:r>
                  <a:rPr kumimoji="1" lang="en-US" altLang="ja-JP" dirty="0"/>
                  <a:t>Graphs with</a:t>
                </a:r>
                <a:r>
                  <a:rPr kumimoji="1" lang="en-US" altLang="ja-JP" sz="24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kumimoji="1" lang="en-US" altLang="ja-JP" dirty="0"/>
                  <a:t> include the antiprism.</a:t>
                </a:r>
                <a:endParaRPr kumimoji="1" lang="ja-JP" altLang="en-US"/>
              </a:p>
            </p:txBody>
          </p:sp>
        </mc:Choice>
        <mc:Fallback>
          <p:sp>
            <p:nvSpPr>
              <p:cNvPr id="22" name="コンテンツ プレースホルダー 2">
                <a:extLst>
                  <a:ext uri="{FF2B5EF4-FFF2-40B4-BE49-F238E27FC236}">
                    <a16:creationId xmlns:a16="http://schemas.microsoft.com/office/drawing/2014/main" id="{5DF7FD5B-AC55-E070-6715-0170D943E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18004" y="5454532"/>
                <a:ext cx="8734328" cy="968046"/>
              </a:xfrm>
              <a:blipFill>
                <a:blip r:embed="rId8"/>
                <a:stretch>
                  <a:fillRect l="-1161" t="-5195" b="-129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1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兵庫県立大">
      <a:dk1>
        <a:srgbClr val="000000"/>
      </a:dk1>
      <a:lt1>
        <a:srgbClr val="FFFFFF"/>
      </a:lt1>
      <a:dk2>
        <a:srgbClr val="1B1C82"/>
      </a:dk2>
      <a:lt2>
        <a:srgbClr val="FFFDFD"/>
      </a:lt2>
      <a:accent1>
        <a:srgbClr val="1D81E9"/>
      </a:accent1>
      <a:accent2>
        <a:srgbClr val="D5EDFA"/>
      </a:accent2>
      <a:accent3>
        <a:srgbClr val="E5325F"/>
      </a:accent3>
      <a:accent4>
        <a:srgbClr val="F0CCDA"/>
      </a:accent4>
      <a:accent5>
        <a:srgbClr val="23B102"/>
      </a:accent5>
      <a:accent6>
        <a:srgbClr val="C5E8D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8498</TotalTime>
  <Words>681</Words>
  <Application>Microsoft Macintosh PowerPoint</Application>
  <PresentationFormat>画面に合わせる (4:3)</PresentationFormat>
  <Paragraphs>257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游ゴシック</vt:lpstr>
      <vt:lpstr>Arial</vt:lpstr>
      <vt:lpstr>Cambria Math</vt:lpstr>
      <vt:lpstr>Helvetica</vt:lpstr>
      <vt:lpstr>Menlo</vt:lpstr>
      <vt:lpstr>Wingdings</vt:lpstr>
      <vt:lpstr>Office テーマ</vt:lpstr>
      <vt:lpstr>Meeting on May 14</vt:lpstr>
      <vt:lpstr>Progress report</vt:lpstr>
      <vt:lpstr>1. + Triangle-free</vt:lpstr>
      <vt:lpstr>2. + Bipartite</vt:lpstr>
      <vt:lpstr>3. + Claw-free</vt:lpstr>
      <vt:lpstr>4. + Chordal</vt:lpstr>
      <vt:lpstr>5. + K4-free</vt:lpstr>
      <vt:lpstr>6. + Split</vt:lpstr>
      <vt:lpstr>7. + Claw-free + K4-free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Takumi SHIOTA</dc:creator>
  <cp:lastModifiedBy>塩田 拓海(s929t025)</cp:lastModifiedBy>
  <cp:revision>243</cp:revision>
  <cp:lastPrinted>2024-11-04T05:49:28Z</cp:lastPrinted>
  <dcterms:created xsi:type="dcterms:W3CDTF">2024-08-23T05:45:55Z</dcterms:created>
  <dcterms:modified xsi:type="dcterms:W3CDTF">2025-05-14T07:52:24Z</dcterms:modified>
</cp:coreProperties>
</file>