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82" r:id="rId2"/>
    <p:sldId id="281" r:id="rId3"/>
    <p:sldId id="283" r:id="rId4"/>
    <p:sldId id="287" r:id="rId5"/>
    <p:sldId id="284" r:id="rId6"/>
    <p:sldId id="285" r:id="rId7"/>
    <p:sldId id="286" r:id="rId8"/>
    <p:sldId id="288" r:id="rId9"/>
    <p:sldId id="290" r:id="rId10"/>
    <p:sldId id="291" r:id="rId11"/>
    <p:sldId id="292" r:id="rId12"/>
    <p:sldId id="294" r:id="rId13"/>
    <p:sldId id="295" r:id="rId14"/>
    <p:sldId id="296" r:id="rId15"/>
    <p:sldId id="297" r:id="rId16"/>
    <p:sldId id="300" r:id="rId17"/>
    <p:sldId id="301" r:id="rId18"/>
    <p:sldId id="29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E1CC"/>
    <a:srgbClr val="D6A10E"/>
    <a:srgbClr val="FFC80A"/>
    <a:srgbClr val="FFFAFC"/>
    <a:srgbClr val="FAFEFF"/>
    <a:srgbClr val="E4E8E7"/>
    <a:srgbClr val="FAFFFE"/>
    <a:srgbClr val="D9B3FF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546" autoAdjust="0"/>
    <p:restoredTop sz="96366"/>
  </p:normalViewPr>
  <p:slideViewPr>
    <p:cSldViewPr snapToGrid="0">
      <p:cViewPr varScale="1">
        <p:scale>
          <a:sx n="109" d="100"/>
          <a:sy n="109" d="100"/>
        </p:scale>
        <p:origin x="200" y="536"/>
      </p:cViewPr>
      <p:guideLst/>
    </p:cSldViewPr>
  </p:slideViewPr>
  <p:notesTextViewPr>
    <p:cViewPr>
      <p:scale>
        <a:sx n="145" d="100"/>
        <a:sy n="14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DC8D2-E98E-4A2E-881A-E72301017346}" type="datetimeFigureOut">
              <a:rPr kumimoji="1" lang="ja-JP" altLang="en-US" smtClean="0"/>
              <a:t>2025/9/1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958F0-377C-4D5B-A706-4041DBADA3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14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958F0-377C-4D5B-A706-4041DBADA37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09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B82A13BF-384C-4BBC-5D1D-51E3057960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7584" y="1727644"/>
            <a:ext cx="7682837" cy="73764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b="1" i="0">
                <a:solidFill>
                  <a:srgbClr val="1C1C82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r>
              <a:rPr kumimoji="1" lang="en-US" altLang="ja-JP" b="0" dirty="0"/>
              <a:t>Title</a:t>
            </a:r>
            <a:endParaRPr kumimoji="1" lang="ja-JP" altLang="en-US" dirty="0"/>
          </a:p>
        </p:txBody>
      </p:sp>
      <p:sp>
        <p:nvSpPr>
          <p:cNvPr id="8" name="字幕 2">
            <a:extLst>
              <a:ext uri="{FF2B5EF4-FFF2-40B4-BE49-F238E27FC236}">
                <a16:creationId xmlns:a16="http://schemas.microsoft.com/office/drawing/2014/main" id="{6C3D5638-172A-D2FC-4621-2991EF797B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7585" y="968551"/>
            <a:ext cx="7682836" cy="456288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Subtitle</a:t>
            </a:r>
            <a:endParaRPr kumimoji="1" lang="ja-JP" altLang="en-US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9A318DF-52EF-13D7-B413-8C0E582F0B70}"/>
              </a:ext>
            </a:extLst>
          </p:cNvPr>
          <p:cNvCxnSpPr/>
          <p:nvPr userDrawn="1"/>
        </p:nvCxnSpPr>
        <p:spPr>
          <a:xfrm>
            <a:off x="391886" y="3429000"/>
            <a:ext cx="8360228" cy="0"/>
          </a:xfrm>
          <a:prstGeom prst="line">
            <a:avLst/>
          </a:prstGeom>
          <a:ln>
            <a:solidFill>
              <a:srgbClr val="1C1C8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テキスト プレースホルダー 22">
            <a:extLst>
              <a:ext uri="{FF2B5EF4-FFF2-40B4-BE49-F238E27FC236}">
                <a16:creationId xmlns:a16="http://schemas.microsoft.com/office/drawing/2014/main" id="{35EF0145-3D0A-D075-B5EB-EDA9E4311E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7592" y="3643522"/>
            <a:ext cx="5981923" cy="4688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Author 1</a:t>
            </a:r>
            <a:endParaRPr kumimoji="1" lang="ja-JP" altLang="en-US" dirty="0"/>
          </a:p>
        </p:txBody>
      </p:sp>
      <p:sp>
        <p:nvSpPr>
          <p:cNvPr id="11" name="テキスト プレースホルダー 22">
            <a:extLst>
              <a:ext uri="{FF2B5EF4-FFF2-40B4-BE49-F238E27FC236}">
                <a16:creationId xmlns:a16="http://schemas.microsoft.com/office/drawing/2014/main" id="{6D0D1591-FB86-043A-B39A-875B18ACE5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7585" y="4159458"/>
            <a:ext cx="5981923" cy="46819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Author 2</a:t>
            </a:r>
            <a:endParaRPr kumimoji="1" lang="ja-JP" altLang="en-US" dirty="0"/>
          </a:p>
        </p:txBody>
      </p:sp>
      <p:sp>
        <p:nvSpPr>
          <p:cNvPr id="12" name="テキスト プレースホルダー 22">
            <a:extLst>
              <a:ext uri="{FF2B5EF4-FFF2-40B4-BE49-F238E27FC236}">
                <a16:creationId xmlns:a16="http://schemas.microsoft.com/office/drawing/2014/main" id="{F77E8060-C8F2-EDE9-BE84-A14AB8300C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7589" y="4674086"/>
            <a:ext cx="5981923" cy="46819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Author 3</a:t>
            </a:r>
            <a:endParaRPr kumimoji="1" lang="ja-JP" altLang="en-US" dirty="0"/>
          </a:p>
        </p:txBody>
      </p:sp>
      <p:sp>
        <p:nvSpPr>
          <p:cNvPr id="13" name="テキスト プレースホルダー 22">
            <a:extLst>
              <a:ext uri="{FF2B5EF4-FFF2-40B4-BE49-F238E27FC236}">
                <a16:creationId xmlns:a16="http://schemas.microsoft.com/office/drawing/2014/main" id="{425E097A-35CB-9054-47B5-E1C61AFDFB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7588" y="5188066"/>
            <a:ext cx="5981923" cy="46819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Affiliation</a:t>
            </a:r>
            <a:endParaRPr kumimoji="1" lang="ja-JP" altLang="en-US" dirty="0"/>
          </a:p>
        </p:txBody>
      </p:sp>
      <p:sp>
        <p:nvSpPr>
          <p:cNvPr id="14" name="テキスト プレースホルダー 22">
            <a:extLst>
              <a:ext uri="{FF2B5EF4-FFF2-40B4-BE49-F238E27FC236}">
                <a16:creationId xmlns:a16="http://schemas.microsoft.com/office/drawing/2014/main" id="{4DE87A14-CE8D-848A-FC2D-B0D11972AD1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7587" y="5703342"/>
            <a:ext cx="5981923" cy="46819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Date, Place</a:t>
            </a:r>
            <a:endParaRPr kumimoji="1" lang="ja-JP" altLang="en-US" dirty="0"/>
          </a:p>
        </p:txBody>
      </p:sp>
      <p:sp>
        <p:nvSpPr>
          <p:cNvPr id="16" name="スライド番号プレースホルダー 5">
            <a:extLst>
              <a:ext uri="{FF2B5EF4-FFF2-40B4-BE49-F238E27FC236}">
                <a16:creationId xmlns:a16="http://schemas.microsoft.com/office/drawing/2014/main" id="{F9D1CE1D-FEDF-1448-E8A0-304FC158C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1354" y="6513224"/>
            <a:ext cx="2057400" cy="312856"/>
          </a:xfrm>
          <a:prstGeom prst="rect">
            <a:avLst/>
          </a:prstGeom>
        </p:spPr>
        <p:txBody>
          <a:bodyPr anchor="ctr"/>
          <a:lstStyle>
            <a:lvl1pPr algn="r"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defRPr>
            </a:lvl1pPr>
          </a:lstStyle>
          <a:p>
            <a:fld id="{E025A48F-C8C6-4749-8D6D-B241B2D2F01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797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50CF50E4-6F23-F098-5825-52E7CCDCB3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667" y="435423"/>
            <a:ext cx="8746665" cy="64687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600" b="1" i="0">
                <a:solidFill>
                  <a:srgbClr val="1C1C82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5" name="L 字 4">
            <a:extLst>
              <a:ext uri="{FF2B5EF4-FFF2-40B4-BE49-F238E27FC236}">
                <a16:creationId xmlns:a16="http://schemas.microsoft.com/office/drawing/2014/main" id="{EC76B892-37AE-2EFA-8E28-2CCEC71AA12A}"/>
              </a:ext>
            </a:extLst>
          </p:cNvPr>
          <p:cNvSpPr/>
          <p:nvPr userDrawn="1"/>
        </p:nvSpPr>
        <p:spPr>
          <a:xfrm>
            <a:off x="144048" y="475989"/>
            <a:ext cx="8877109" cy="646870"/>
          </a:xfrm>
          <a:prstGeom prst="corner">
            <a:avLst>
              <a:gd name="adj1" fmla="val 13461"/>
              <a:gd name="adj2" fmla="val 12862"/>
            </a:avLst>
          </a:prstGeom>
          <a:solidFill>
            <a:srgbClr val="1D8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elvetica" pitchFamily="2" charset="0"/>
            </a:endParaRPr>
          </a:p>
        </p:txBody>
      </p:sp>
      <p:sp>
        <p:nvSpPr>
          <p:cNvPr id="6" name="コンテンツ プレースホルダー 6">
            <a:extLst>
              <a:ext uri="{FF2B5EF4-FFF2-40B4-BE49-F238E27FC236}">
                <a16:creationId xmlns:a16="http://schemas.microsoft.com/office/drawing/2014/main" id="{A5D52124-B30B-5929-AA13-948AB7F7A3C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6311" y="1296186"/>
            <a:ext cx="8611377" cy="50858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457200" indent="0">
              <a:lnSpc>
                <a:spcPct val="110000"/>
              </a:lnSpc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2pPr>
            <a:lvl3pPr marL="914400" indent="0">
              <a:lnSpc>
                <a:spcPct val="110000"/>
              </a:lnSpc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3pPr>
            <a:lvl4pPr marL="1371600" indent="0">
              <a:lnSpc>
                <a:spcPct val="110000"/>
              </a:lnSpc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4pPr>
            <a:lvl5pPr marL="1828800" indent="0">
              <a:lnSpc>
                <a:spcPct val="110000"/>
              </a:lnSpc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17BCDB86-28BF-AB5D-D5F1-A285990C9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1354" y="6513224"/>
            <a:ext cx="2057400" cy="312856"/>
          </a:xfrm>
          <a:prstGeom prst="rect">
            <a:avLst/>
          </a:prstGeom>
        </p:spPr>
        <p:txBody>
          <a:bodyPr anchor="ctr"/>
          <a:lstStyle>
            <a:lvl1pPr algn="r"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defRPr>
            </a:lvl1pPr>
          </a:lstStyle>
          <a:p>
            <a:fld id="{E025A48F-C8C6-4749-8D6D-B241B2D2F01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3" name="図 2" descr="ロゴ&#10;&#10;AI 生成コンテンツは誤りを含む可能性があります。">
            <a:extLst>
              <a:ext uri="{FF2B5EF4-FFF2-40B4-BE49-F238E27FC236}">
                <a16:creationId xmlns:a16="http://schemas.microsoft.com/office/drawing/2014/main" id="{A6466152-0634-C4CE-051A-EBAEADDC08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428" y="435423"/>
            <a:ext cx="582757" cy="58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5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EF9F5DD-2628-452E-AF3E-C38F7043B0A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6492240"/>
            <a:ext cx="9144000" cy="365760"/>
          </a:xfrm>
          <a:prstGeom prst="rect">
            <a:avLst/>
          </a:prstGeom>
        </p:spPr>
      </p:pic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id="{C263ED5E-6055-CD27-5728-03CCDDAD3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1354" y="6513224"/>
            <a:ext cx="2057400" cy="312856"/>
          </a:xfrm>
          <a:prstGeom prst="rect">
            <a:avLst/>
          </a:prstGeom>
        </p:spPr>
        <p:txBody>
          <a:bodyPr anchor="ctr"/>
          <a:lstStyle>
            <a:lvl1pPr algn="r"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defRPr>
            </a:lvl1pPr>
          </a:lstStyle>
          <a:p>
            <a:fld id="{E025A48F-C8C6-4749-8D6D-B241B2D2F01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10D80B-B55D-A2D8-AF98-D5F160BBAC5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1"/>
            <a:ext cx="914400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4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6.png"/><Relationship Id="rId7" Type="http://schemas.openxmlformats.org/officeDocument/2006/relationships/image" Target="../media/image68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53.png"/><Relationship Id="rId10" Type="http://schemas.openxmlformats.org/officeDocument/2006/relationships/image" Target="../media/image71.png"/><Relationship Id="rId4" Type="http://schemas.openxmlformats.org/officeDocument/2006/relationships/image" Target="../media/image52.png"/><Relationship Id="rId9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0FE5ED-3071-BDD0-C1AE-B96F68A44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584" y="1186580"/>
            <a:ext cx="7682837" cy="206530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sz="4000"/>
              <a:t>経路問題における</a:t>
            </a:r>
            <a:br>
              <a:rPr lang="en-US" altLang="ja-JP" sz="4000" dirty="0"/>
            </a:br>
            <a:r>
              <a:rPr lang="ja-JP" altLang="en-US" sz="4000"/>
              <a:t>頂点の不要性判定の</a:t>
            </a:r>
            <a:br>
              <a:rPr lang="en-US" altLang="ja-JP" sz="4000" dirty="0"/>
            </a:br>
            <a:r>
              <a:rPr lang="ja-JP" altLang="en-US" sz="4000"/>
              <a:t>計算困難性とアルゴリズム</a:t>
            </a:r>
            <a:endParaRPr kumimoji="1" lang="ja-JP" altLang="en-US" sz="40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B7DC4FA-1985-176C-28AE-D04E58DDB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585" y="718595"/>
            <a:ext cx="7682836" cy="456288"/>
          </a:xfrm>
        </p:spPr>
        <p:txBody>
          <a:bodyPr/>
          <a:lstStyle/>
          <a:p>
            <a:r>
              <a:rPr lang="ja-JP" altLang="en-US"/>
              <a:t>第</a:t>
            </a:r>
            <a:r>
              <a:rPr lang="en-US" altLang="ja-JP" dirty="0"/>
              <a:t>24</a:t>
            </a:r>
            <a:r>
              <a:rPr lang="ja-JP" altLang="en-US"/>
              <a:t>回情報科学技術フォーラム（</a:t>
            </a:r>
            <a:r>
              <a:rPr lang="en-US" altLang="ja-JP" dirty="0"/>
              <a:t>FIT2025</a:t>
            </a:r>
            <a:r>
              <a:rPr lang="ja-JP" altLang="en-US"/>
              <a:t>）</a:t>
            </a:r>
            <a:endParaRPr lang="ja-JP" altLang="en-US" b="1">
              <a:solidFill>
                <a:schemeClr val="tx2"/>
              </a:solidFill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2C3A5BA-5347-B128-43BB-E3C7AFB3B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7592" y="3779449"/>
            <a:ext cx="6273762" cy="468853"/>
          </a:xfrm>
        </p:spPr>
        <p:txBody>
          <a:bodyPr/>
          <a:lstStyle/>
          <a:p>
            <a:r>
              <a:rPr lang="ja-JP" altLang="en-US" sz="2800"/>
              <a:t>立花</a:t>
            </a:r>
            <a:r>
              <a:rPr lang="en-US" altLang="ja-JP" sz="2800" dirty="0"/>
              <a:t> </a:t>
            </a:r>
            <a:r>
              <a:rPr lang="ja-JP" altLang="en-US" sz="2800"/>
              <a:t>真龍</a:t>
            </a:r>
            <a:r>
              <a:rPr lang="en-US" altLang="ja-JP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ja-JP" altLang="en-US" sz="2800"/>
              <a:t>　</a:t>
            </a:r>
            <a:r>
              <a:rPr lang="ja-JP" altLang="en-US" sz="2800" b="1">
                <a:solidFill>
                  <a:schemeClr val="tx2"/>
                </a:solidFill>
              </a:rPr>
              <a:t>塩田</a:t>
            </a:r>
            <a:r>
              <a:rPr lang="en-US" altLang="ja-JP" sz="2800" b="1" dirty="0">
                <a:solidFill>
                  <a:schemeClr val="tx2"/>
                </a:solidFill>
              </a:rPr>
              <a:t> </a:t>
            </a:r>
            <a:r>
              <a:rPr lang="ja-JP" altLang="en-US" sz="2800" b="1">
                <a:solidFill>
                  <a:schemeClr val="tx2"/>
                </a:solidFill>
              </a:rPr>
              <a:t>拓海</a:t>
            </a:r>
            <a:r>
              <a:rPr lang="en-US" altLang="ja-JP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† </a:t>
            </a:r>
            <a:r>
              <a:rPr lang="ja-JP" altLang="en-US" sz="2800"/>
              <a:t>　斎藤</a:t>
            </a:r>
            <a:r>
              <a:rPr lang="en-US" altLang="ja-JP" sz="2800" dirty="0"/>
              <a:t> </a:t>
            </a:r>
            <a:r>
              <a:rPr lang="ja-JP" altLang="en-US" sz="2800"/>
              <a:t>寿樹</a:t>
            </a:r>
            <a:r>
              <a:rPr lang="en-US" altLang="ja-JP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kumimoji="1" lang="ja-JP" altLang="en-US" sz="280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7593DBF-243F-6727-DF14-C9AA7D7373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7585" y="4473552"/>
            <a:ext cx="5981923" cy="468193"/>
          </a:xfrm>
        </p:spPr>
        <p:txBody>
          <a:bodyPr>
            <a:normAutofit lnSpcReduction="10000"/>
          </a:bodyPr>
          <a:lstStyle/>
          <a:p>
            <a:r>
              <a:rPr lang="en-US" altLang="ja-JP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ja-JP" altLang="en-US" sz="2800"/>
              <a:t>九州工業大学</a:t>
            </a:r>
            <a:endParaRPr kumimoji="1" lang="ja-JP" altLang="en-US" sz="280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C20A58A0-1D88-92B5-24DC-C82FB2DF5A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7589" y="5020079"/>
            <a:ext cx="5981923" cy="468193"/>
          </a:xfrm>
        </p:spPr>
        <p:txBody>
          <a:bodyPr>
            <a:normAutofit lnSpcReduction="10000"/>
          </a:bodyPr>
          <a:lstStyle/>
          <a:p>
            <a:r>
              <a:rPr lang="en-US" altLang="ja-JP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† </a:t>
            </a:r>
            <a:r>
              <a:rPr lang="ja-JP" altLang="en-US" sz="2800"/>
              <a:t>兵庫県立大学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5E7591C7-F1AD-2801-A2A7-AFAFDB0D5C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/>
              <a:t>2025</a:t>
            </a:r>
            <a:r>
              <a:rPr lang="ja-JP" altLang="en-US"/>
              <a:t>年</a:t>
            </a:r>
            <a:r>
              <a:rPr lang="en-US" altLang="ja-JP" dirty="0"/>
              <a:t>9</a:t>
            </a:r>
            <a:r>
              <a:rPr lang="ja-JP" altLang="en-US"/>
              <a:t>月</a:t>
            </a:r>
            <a:r>
              <a:rPr lang="en-US" altLang="ja-JP" dirty="0"/>
              <a:t>3</a:t>
            </a:r>
            <a:r>
              <a:rPr lang="ja-JP" altLang="en-US"/>
              <a:t>日</a:t>
            </a:r>
            <a:r>
              <a:rPr lang="en-US" altLang="ja-JP" dirty="0"/>
              <a:t>@</a:t>
            </a:r>
            <a:r>
              <a:rPr lang="ja-JP" altLang="en-US"/>
              <a:t>北海道科学大学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335C17E-B2D8-5A62-B8FB-98108430D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472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FFC34C-1FE7-2FFA-339F-4E1DCB20E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MS PGothic" panose="020B0600070205080204" pitchFamily="34" charset="-128"/>
              </a:rPr>
              <a:t>IVDP </a:t>
            </a:r>
            <a:r>
              <a:rPr lang="ja-JP" altLang="en-US">
                <a:ea typeface="MS PGothic" panose="020B0600070205080204" pitchFamily="34" charset="-128"/>
              </a:rPr>
              <a:t>の</a:t>
            </a:r>
            <a:r>
              <a:rPr lang="en-US" altLang="ja-JP" dirty="0">
                <a:ea typeface="MS PGothic" panose="020B0600070205080204" pitchFamily="34" charset="-128"/>
              </a:rPr>
              <a:t> </a:t>
            </a:r>
            <a:r>
              <a:rPr lang="en-US" altLang="ja-JP" dirty="0"/>
              <a:t>co-NP </a:t>
            </a:r>
            <a:r>
              <a:rPr lang="ja-JP" altLang="en-US"/>
              <a:t>完全性の証明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107E0F-3515-4C40-5492-0C32802364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6311" y="1296187"/>
            <a:ext cx="8611377" cy="500530"/>
          </a:xfrm>
        </p:spPr>
        <p:txBody>
          <a:bodyPr/>
          <a:lstStyle/>
          <a:p>
            <a:r>
              <a:rPr lang="en-US" altLang="ja-JP" b="1" dirty="0">
                <a:solidFill>
                  <a:schemeClr val="tx2"/>
                </a:solidFill>
              </a:rPr>
              <a:t>(II) </a:t>
            </a:r>
            <a:r>
              <a:rPr lang="en-US" altLang="ja-JP" dirty="0"/>
              <a:t>VPDP </a:t>
            </a:r>
            <a:r>
              <a:rPr lang="ja-JP" altLang="en-US"/>
              <a:t>の</a:t>
            </a:r>
            <a:r>
              <a:rPr lang="en-US" altLang="ja-JP" dirty="0"/>
              <a:t> NP </a:t>
            </a:r>
            <a:r>
              <a:rPr lang="ja-JP" altLang="en-US"/>
              <a:t>困難性の証明</a:t>
            </a:r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9BAC00B-BCC9-D5E1-CC39-7D234CB2D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A984C59F-931D-31AB-6CE2-029FEB22D329}"/>
                  </a:ext>
                </a:extLst>
              </p:cNvPr>
              <p:cNvSpPr/>
              <p:nvPr/>
            </p:nvSpPr>
            <p:spPr>
              <a:xfrm>
                <a:off x="266310" y="2869346"/>
                <a:ext cx="8611377" cy="1371600"/>
              </a:xfrm>
              <a:prstGeom prst="rect">
                <a:avLst/>
              </a:prstGeom>
              <a:solidFill>
                <a:srgbClr val="FAFEFF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44000" tIns="108000" rIns="144000" bIns="144000" rtlCol="0" anchor="t" anchorCtr="0"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kumimoji="1" lang="ja-JP" altLang="en-US" sz="2400" b="1">
                    <a:solidFill>
                      <a:schemeClr val="tx2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入力</a:t>
                </a:r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：有向グラフ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𝐺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=(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𝑉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,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𝐸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，および頂点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∈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𝑉</m:t>
                    </m:r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．</a:t>
                </a:r>
                <a:endParaRPr kumimoji="1" lang="en-US" altLang="ja-JP" sz="2400" dirty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kumimoji="1" lang="ja-JP" altLang="en-US" sz="2400" b="1">
                    <a:solidFill>
                      <a:schemeClr val="tx2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質問</a:t>
                </a:r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：</a:t>
                </a:r>
                <a14:m>
                  <m:oMath xmlns:m="http://schemas.openxmlformats.org/officeDocument/2006/math">
                    <m:r>
                      <a:rPr kumimoji="1" lang="en-US" altLang="ja-JP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ja-JP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𝐺</m:t>
                    </m:r>
                    <m:r>
                      <a:rPr kumimoji="1" lang="en-US" altLang="ja-JP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において，</a:t>
                </a:r>
                <a:r>
                  <a:rPr kumimoji="1" lang="en-US" altLang="ja-JP" sz="2400" dirty="0">
                    <a:solidFill>
                      <a:schemeClr val="tx1"/>
                    </a:solidFill>
                    <a:ea typeface="MS PGothic" panose="020B0600070205080204" pitchFamily="34" charset="-128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から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kumimoji="1"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へのパス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と，</a:t>
                </a:r>
                <a:r>
                  <a:rPr kumimoji="1" lang="en-US" altLang="ja-JP" sz="2400" dirty="0">
                    <a:solidFill>
                      <a:schemeClr val="tx1"/>
                    </a:solidFill>
                    <a:ea typeface="MS PGothic" panose="020B0600070205080204" pitchFamily="34" charset="-128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から</a:t>
                </a:r>
                <a14:m>
                  <m:oMath xmlns:m="http://schemas.openxmlformats.org/officeDocument/2006/math">
                    <m:r>
                      <a:rPr kumimoji="1" lang="en-US" altLang="ja-JP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kumimoji="1"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への</a:t>
                </a:r>
                <a:br>
                  <a:rPr kumimoji="1" lang="en-US" altLang="ja-JP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</a:br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　　　　パス</a:t>
                </a:r>
                <a14:m>
                  <m:oMath xmlns:m="http://schemas.openxmlformats.org/officeDocument/2006/math">
                    <m:r>
                      <a:rPr kumimoji="1" lang="en-US" altLang="ja-JP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ja-JP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が，互いに点素なパスとして同時に存在するか？</a:t>
                </a:r>
                <a:endParaRPr kumimoji="1" lang="en-US" altLang="ja-JP" sz="2400" dirty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A984C59F-931D-31AB-6CE2-029FEB22D3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10" y="2869346"/>
                <a:ext cx="8611377" cy="1371600"/>
              </a:xfrm>
              <a:prstGeom prst="rect">
                <a:avLst/>
              </a:prstGeom>
              <a:blipFill>
                <a:blip r:embed="rId2"/>
                <a:stretch>
                  <a:fillRect l="-441" b="-4505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610A3B-8A56-FF35-4C92-679D087BD559}"/>
              </a:ext>
            </a:extLst>
          </p:cNvPr>
          <p:cNvSpPr txBox="1"/>
          <p:nvPr/>
        </p:nvSpPr>
        <p:spPr>
          <a:xfrm>
            <a:off x="266311" y="1990012"/>
            <a:ext cx="8611377" cy="879335"/>
          </a:xfrm>
          <a:prstGeom prst="rect">
            <a:avLst/>
          </a:prstGeom>
          <a:solidFill>
            <a:srgbClr val="D5EEFA"/>
          </a:solidFill>
          <a:ln w="28575">
            <a:solidFill>
              <a:schemeClr val="accent1"/>
            </a:solidFill>
          </a:ln>
        </p:spPr>
        <p:txBody>
          <a:bodyPr wrap="none" lIns="144000" rtlCol="0" anchor="ctr">
            <a:noAutofit/>
          </a:bodyPr>
          <a:lstStyle/>
          <a:p>
            <a:r>
              <a:rPr lang="ja-JP" altLang="en-US" sz="2400" b="1"/>
              <a:t>有向グラフにおける２本の点素パス問題</a:t>
            </a:r>
            <a:r>
              <a:rPr lang="ja-JP" altLang="en-US" sz="2400" b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（</a:t>
            </a:r>
            <a:r>
              <a:rPr lang="en-US" altLang="ja-JP" sz="2400" b="1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2 D</a:t>
            </a:r>
            <a:r>
              <a:rPr lang="en-US" altLang="ja-JP" b="1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ISJOINT</a:t>
            </a:r>
            <a:r>
              <a:rPr lang="en-US" altLang="ja-JP" sz="2400" b="1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P</a:t>
            </a:r>
            <a:r>
              <a:rPr lang="en-US" altLang="ja-JP" b="1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ATHS</a:t>
            </a:r>
            <a:r>
              <a:rPr lang="en-US" altLang="ja-JP" sz="2400" b="1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</a:p>
          <a:p>
            <a:r>
              <a:rPr lang="en-US" altLang="ja-JP" sz="2400" b="1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</a:t>
            </a:r>
            <a:r>
              <a:rPr lang="en-US" altLang="ja-JP" b="1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IRECTED</a:t>
            </a:r>
            <a:r>
              <a:rPr lang="en-US" altLang="ja-JP" sz="2400" b="1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P</a:t>
            </a:r>
            <a:r>
              <a:rPr lang="en-US" altLang="ja-JP" b="1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ROBLEM IN </a:t>
            </a:r>
            <a:r>
              <a:rPr lang="en-US" altLang="ja-JP" sz="2400" b="1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</a:t>
            </a:r>
            <a:r>
              <a:rPr lang="en-US" altLang="ja-JP" b="1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IRECTED </a:t>
            </a:r>
            <a:r>
              <a:rPr lang="en-US" altLang="ja-JP" sz="2400" b="1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G</a:t>
            </a:r>
            <a:r>
              <a:rPr lang="en-US" altLang="ja-JP" b="1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RAPH</a:t>
            </a:r>
            <a:r>
              <a:rPr lang="ja-JP" altLang="en-US" sz="2400" b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：</a:t>
            </a:r>
            <a:r>
              <a:rPr lang="en-US" altLang="ja-JP" sz="2400" b="1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directed 2-DPP</a:t>
            </a:r>
            <a:r>
              <a:rPr lang="ja-JP" altLang="en-US" sz="2400" b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）</a:t>
            </a:r>
            <a:endParaRPr lang="en-US" altLang="ja-JP" sz="2400" b="1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59A24C6-6942-18E5-9E90-32AF17096BE1}"/>
              </a:ext>
            </a:extLst>
          </p:cNvPr>
          <p:cNvSpPr/>
          <p:nvPr/>
        </p:nvSpPr>
        <p:spPr>
          <a:xfrm>
            <a:off x="5334240" y="909651"/>
            <a:ext cx="3564000" cy="943729"/>
          </a:xfrm>
          <a:prstGeom prst="rect">
            <a:avLst/>
          </a:prstGeom>
          <a:solidFill>
            <a:srgbClr val="FFFAFC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tIns="108000" rIns="144000" bIns="144000" rtlCol="0" anchor="t" anchorCtr="0">
            <a:no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50000"/>
                </a:schemeClr>
              </a:buClr>
            </a:pPr>
            <a:r>
              <a:rPr kumimoji="1" lang="en-US" altLang="ja-JP" sz="24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directed 2-DPP </a:t>
            </a:r>
            <a:r>
              <a:rPr kumimoji="1" lang="ja-JP" altLang="en-US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は</a:t>
            </a:r>
            <a:r>
              <a:rPr kumimoji="1" lang="en-US" altLang="ja-JP" sz="24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br>
              <a:rPr kumimoji="1" lang="en-US" altLang="ja-JP" sz="24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</a:br>
            <a:r>
              <a:rPr kumimoji="1" lang="en-US" altLang="ja-JP" sz="24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NP </a:t>
            </a:r>
            <a:r>
              <a:rPr kumimoji="1" lang="ja-JP" altLang="en-US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完全である．</a:t>
            </a:r>
            <a:endParaRPr kumimoji="1" lang="ja-JP" altLang="en-US" sz="240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6FE6A80-C50A-8235-2F0E-0E6391BD7C7F}"/>
              </a:ext>
            </a:extLst>
          </p:cNvPr>
          <p:cNvSpPr txBox="1"/>
          <p:nvPr/>
        </p:nvSpPr>
        <p:spPr>
          <a:xfrm>
            <a:off x="5334240" y="435423"/>
            <a:ext cx="3564000" cy="468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3"/>
            </a:solidFill>
          </a:ln>
        </p:spPr>
        <p:txBody>
          <a:bodyPr wrap="none" lIns="144000" rtlCol="0" anchor="ctr">
            <a:noAutofit/>
          </a:bodyPr>
          <a:lstStyle/>
          <a:p>
            <a:r>
              <a:rPr lang="ja-JP" altLang="en-US" sz="2400" b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定理２</a:t>
            </a:r>
            <a:r>
              <a:rPr lang="en-US" altLang="ja-JP" sz="2400" b="1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ja-JP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[S. Fortune et al., 1980]</a:t>
            </a:r>
          </a:p>
        </p:txBody>
      </p:sp>
      <p:sp>
        <p:nvSpPr>
          <p:cNvPr id="11" name="楕円 18">
            <a:extLst>
              <a:ext uri="{FF2B5EF4-FFF2-40B4-BE49-F238E27FC236}">
                <a16:creationId xmlns:a16="http://schemas.microsoft.com/office/drawing/2014/main" id="{2DE9130C-CAF5-25E5-B786-0B1614BDFB60}"/>
              </a:ext>
            </a:extLst>
          </p:cNvPr>
          <p:cNvSpPr>
            <a:spLocks noChangeAspect="1"/>
          </p:cNvSpPr>
          <p:nvPr/>
        </p:nvSpPr>
        <p:spPr>
          <a:xfrm>
            <a:off x="1269690" y="4510329"/>
            <a:ext cx="381790" cy="3817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bIns="72000" rtlCol="0" anchor="ctr"/>
          <a:lstStyle/>
          <a:p>
            <a:pPr algn="ctr"/>
            <a:endParaRPr/>
          </a:p>
        </p:txBody>
      </p:sp>
      <p:sp>
        <p:nvSpPr>
          <p:cNvPr id="12" name="楕円 18">
            <a:extLst>
              <a:ext uri="{FF2B5EF4-FFF2-40B4-BE49-F238E27FC236}">
                <a16:creationId xmlns:a16="http://schemas.microsoft.com/office/drawing/2014/main" id="{556408BA-2375-3BC9-2D98-E75061CAAE24}"/>
              </a:ext>
            </a:extLst>
          </p:cNvPr>
          <p:cNvSpPr>
            <a:spLocks noChangeAspect="1"/>
          </p:cNvSpPr>
          <p:nvPr/>
        </p:nvSpPr>
        <p:spPr>
          <a:xfrm>
            <a:off x="2711394" y="4701224"/>
            <a:ext cx="381790" cy="3817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bIns="72000" rtlCol="0" anchor="ctr"/>
          <a:lstStyle/>
          <a:p>
            <a:pPr algn="ctr"/>
            <a:endParaRPr/>
          </a:p>
        </p:txBody>
      </p:sp>
      <p:sp>
        <p:nvSpPr>
          <p:cNvPr id="13" name="楕円 18">
            <a:extLst>
              <a:ext uri="{FF2B5EF4-FFF2-40B4-BE49-F238E27FC236}">
                <a16:creationId xmlns:a16="http://schemas.microsoft.com/office/drawing/2014/main" id="{4B63113C-D1C2-3719-FAFA-2785BECDB415}"/>
              </a:ext>
            </a:extLst>
          </p:cNvPr>
          <p:cNvSpPr>
            <a:spLocks noChangeAspect="1"/>
          </p:cNvSpPr>
          <p:nvPr/>
        </p:nvSpPr>
        <p:spPr>
          <a:xfrm>
            <a:off x="3962203" y="4447296"/>
            <a:ext cx="381790" cy="3817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bIns="72000" rtlCol="0" anchor="ctr"/>
          <a:lstStyle/>
          <a:p>
            <a:pPr algn="ctr"/>
            <a:endParaRPr/>
          </a:p>
        </p:txBody>
      </p:sp>
      <p:sp>
        <p:nvSpPr>
          <p:cNvPr id="14" name="楕円 18">
            <a:extLst>
              <a:ext uri="{FF2B5EF4-FFF2-40B4-BE49-F238E27FC236}">
                <a16:creationId xmlns:a16="http://schemas.microsoft.com/office/drawing/2014/main" id="{097B691A-119E-0FBA-4986-9592AB89BCD1}"/>
              </a:ext>
            </a:extLst>
          </p:cNvPr>
          <p:cNvSpPr>
            <a:spLocks noChangeAspect="1"/>
          </p:cNvSpPr>
          <p:nvPr/>
        </p:nvSpPr>
        <p:spPr>
          <a:xfrm>
            <a:off x="5213012" y="4695159"/>
            <a:ext cx="381790" cy="3817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bIns="72000" rtlCol="0" anchor="ctr"/>
          <a:lstStyle/>
          <a:p>
            <a:pPr algn="ctr"/>
            <a:endParaRPr/>
          </a:p>
        </p:txBody>
      </p:sp>
      <p:sp>
        <p:nvSpPr>
          <p:cNvPr id="15" name="楕円 18">
            <a:extLst>
              <a:ext uri="{FF2B5EF4-FFF2-40B4-BE49-F238E27FC236}">
                <a16:creationId xmlns:a16="http://schemas.microsoft.com/office/drawing/2014/main" id="{CE644382-AEFE-15AD-3F16-C67C8AB40817}"/>
              </a:ext>
            </a:extLst>
          </p:cNvPr>
          <p:cNvSpPr>
            <a:spLocks noChangeAspect="1"/>
          </p:cNvSpPr>
          <p:nvPr/>
        </p:nvSpPr>
        <p:spPr>
          <a:xfrm>
            <a:off x="4343993" y="5700054"/>
            <a:ext cx="381790" cy="3817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bIns="72000" rtlCol="0" anchor="ctr"/>
          <a:lstStyle/>
          <a:p>
            <a:pPr algn="ctr"/>
            <a:endParaRPr/>
          </a:p>
        </p:txBody>
      </p:sp>
      <p:sp>
        <p:nvSpPr>
          <p:cNvPr id="16" name="楕円 18">
            <a:extLst>
              <a:ext uri="{FF2B5EF4-FFF2-40B4-BE49-F238E27FC236}">
                <a16:creationId xmlns:a16="http://schemas.microsoft.com/office/drawing/2014/main" id="{6C8902BB-240A-2125-0EAA-E7504D49C011}"/>
              </a:ext>
            </a:extLst>
          </p:cNvPr>
          <p:cNvSpPr>
            <a:spLocks noChangeAspect="1"/>
          </p:cNvSpPr>
          <p:nvPr/>
        </p:nvSpPr>
        <p:spPr>
          <a:xfrm>
            <a:off x="5746293" y="5768303"/>
            <a:ext cx="381790" cy="3817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bIns="72000" rtlCol="0" anchor="ctr"/>
          <a:lstStyle/>
          <a:p>
            <a:pPr algn="ctr"/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楕円 18">
                <a:extLst>
                  <a:ext uri="{FF2B5EF4-FFF2-40B4-BE49-F238E27FC236}">
                    <a16:creationId xmlns:a16="http://schemas.microsoft.com/office/drawing/2014/main" id="{3A6E21F9-56BF-62BE-1A1F-B13EF8B66C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04196" y="5418770"/>
                <a:ext cx="381790" cy="381790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0" bIns="144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7" name="楕円 18">
                <a:extLst>
                  <a:ext uri="{FF2B5EF4-FFF2-40B4-BE49-F238E27FC236}">
                    <a16:creationId xmlns:a16="http://schemas.microsoft.com/office/drawing/2014/main" id="{3A6E21F9-56BF-62BE-1A1F-B13EF8B66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196" y="5418770"/>
                <a:ext cx="381790" cy="381790"/>
              </a:xfrm>
              <a:prstGeom prst="ellipse">
                <a:avLst/>
              </a:prstGeom>
              <a:blipFill>
                <a:blip r:embed="rId3"/>
                <a:stretch>
                  <a:fillRect l="-5882" r="-588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楕円 18">
            <a:extLst>
              <a:ext uri="{FF2B5EF4-FFF2-40B4-BE49-F238E27FC236}">
                <a16:creationId xmlns:a16="http://schemas.microsoft.com/office/drawing/2014/main" id="{2526A67D-1C39-1412-473A-4638594F592F}"/>
              </a:ext>
            </a:extLst>
          </p:cNvPr>
          <p:cNvSpPr>
            <a:spLocks noChangeAspect="1"/>
          </p:cNvSpPr>
          <p:nvPr/>
        </p:nvSpPr>
        <p:spPr>
          <a:xfrm>
            <a:off x="3093184" y="5959198"/>
            <a:ext cx="381790" cy="3817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bIns="72000" rtlCol="0" anchor="ctr"/>
          <a:lstStyle/>
          <a:p>
            <a:pPr algn="ctr"/>
            <a:endParaRPr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6CA7B8E-9563-81C8-2914-87417EBD4763}"/>
              </a:ext>
            </a:extLst>
          </p:cNvPr>
          <p:cNvSpPr>
            <a:spLocks noChangeAspect="1"/>
          </p:cNvSpPr>
          <p:nvPr/>
        </p:nvSpPr>
        <p:spPr>
          <a:xfrm>
            <a:off x="461425" y="5195228"/>
            <a:ext cx="381790" cy="3817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bIns="72000" rtlCol="0" anchor="ctr"/>
          <a:lstStyle/>
          <a:p>
            <a:pPr algn="ctr"/>
            <a:endParaRPr/>
          </a:p>
        </p:txBody>
      </p:sp>
      <p:sp>
        <p:nvSpPr>
          <p:cNvPr id="20" name="楕円 18">
            <a:extLst>
              <a:ext uri="{FF2B5EF4-FFF2-40B4-BE49-F238E27FC236}">
                <a16:creationId xmlns:a16="http://schemas.microsoft.com/office/drawing/2014/main" id="{B08CC5D5-8201-56EA-04AB-57A3167558ED}"/>
              </a:ext>
            </a:extLst>
          </p:cNvPr>
          <p:cNvSpPr>
            <a:spLocks noChangeAspect="1"/>
          </p:cNvSpPr>
          <p:nvPr/>
        </p:nvSpPr>
        <p:spPr>
          <a:xfrm>
            <a:off x="6285130" y="4584750"/>
            <a:ext cx="381790" cy="3817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bIns="72000" rtlCol="0" anchor="ctr"/>
          <a:lstStyle/>
          <a:p>
            <a:pPr algn="ctr"/>
            <a:endParaRPr/>
          </a:p>
        </p:txBody>
      </p:sp>
      <p:sp>
        <p:nvSpPr>
          <p:cNvPr id="21" name="楕円 18">
            <a:extLst>
              <a:ext uri="{FF2B5EF4-FFF2-40B4-BE49-F238E27FC236}">
                <a16:creationId xmlns:a16="http://schemas.microsoft.com/office/drawing/2014/main" id="{308EA885-0B2B-FA74-8660-EE3051EB6A43}"/>
              </a:ext>
            </a:extLst>
          </p:cNvPr>
          <p:cNvSpPr>
            <a:spLocks noChangeAspect="1"/>
          </p:cNvSpPr>
          <p:nvPr/>
        </p:nvSpPr>
        <p:spPr>
          <a:xfrm>
            <a:off x="3469358" y="5139316"/>
            <a:ext cx="381790" cy="3817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bIns="72000" rtlCol="0" anchor="ctr"/>
          <a:lstStyle/>
          <a:p>
            <a:pPr algn="ctr"/>
            <a:endParaRPr/>
          </a:p>
        </p:txBody>
      </p:sp>
      <p:sp>
        <p:nvSpPr>
          <p:cNvPr id="22" name="楕円 18">
            <a:extLst>
              <a:ext uri="{FF2B5EF4-FFF2-40B4-BE49-F238E27FC236}">
                <a16:creationId xmlns:a16="http://schemas.microsoft.com/office/drawing/2014/main" id="{3E1D7A10-48FB-A07D-768E-B2F8DAE881A8}"/>
              </a:ext>
            </a:extLst>
          </p:cNvPr>
          <p:cNvSpPr>
            <a:spLocks noChangeAspect="1"/>
          </p:cNvSpPr>
          <p:nvPr/>
        </p:nvSpPr>
        <p:spPr>
          <a:xfrm>
            <a:off x="6671032" y="5283787"/>
            <a:ext cx="381790" cy="38179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bIns="72000" rtlCol="0" anchor="ctr"/>
          <a:lstStyle/>
          <a:p>
            <a:pPr algn="ctr"/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楕円 18">
                <a:extLst>
                  <a:ext uri="{FF2B5EF4-FFF2-40B4-BE49-F238E27FC236}">
                    <a16:creationId xmlns:a16="http://schemas.microsoft.com/office/drawing/2014/main" id="{A2A94800-8E7C-7A92-2900-4F6FC14612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55966" y="4479899"/>
                <a:ext cx="381790" cy="381790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0" bIns="108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ar-AE" altLang="ja-JP" sz="2400" dirty="0"/>
              </a:p>
            </p:txBody>
          </p:sp>
        </mc:Choice>
        <mc:Fallback xmlns="">
          <p:sp>
            <p:nvSpPr>
              <p:cNvPr id="23" name="楕円 18">
                <a:extLst>
                  <a:ext uri="{FF2B5EF4-FFF2-40B4-BE49-F238E27FC236}">
                    <a16:creationId xmlns:a16="http://schemas.microsoft.com/office/drawing/2014/main" id="{A2A94800-8E7C-7A92-2900-4F6FC14612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966" y="4479899"/>
                <a:ext cx="381790" cy="381790"/>
              </a:xfrm>
              <a:prstGeom prst="ellipse">
                <a:avLst/>
              </a:prstGeom>
              <a:blipFill>
                <a:blip r:embed="rId4"/>
                <a:stretch>
                  <a:fillRect t="-29412" r="-51515" b="-2058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楕円 18">
                <a:extLst>
                  <a:ext uri="{FF2B5EF4-FFF2-40B4-BE49-F238E27FC236}">
                    <a16:creationId xmlns:a16="http://schemas.microsoft.com/office/drawing/2014/main" id="{6AD39CE9-CD25-1914-881E-23A2377B5F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09159" y="5881169"/>
                <a:ext cx="381790" cy="381790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0" bIns="108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ar-AE" altLang="ja-JP" sz="2400" dirty="0"/>
              </a:p>
            </p:txBody>
          </p:sp>
        </mc:Choice>
        <mc:Fallback xmlns="">
          <p:sp>
            <p:nvSpPr>
              <p:cNvPr id="24" name="楕円 18">
                <a:extLst>
                  <a:ext uri="{FF2B5EF4-FFF2-40B4-BE49-F238E27FC236}">
                    <a16:creationId xmlns:a16="http://schemas.microsoft.com/office/drawing/2014/main" id="{6AD39CE9-CD25-1914-881E-23A2377B5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159" y="5881169"/>
                <a:ext cx="381790" cy="381790"/>
              </a:xfrm>
              <a:prstGeom prst="ellipse">
                <a:avLst/>
              </a:prstGeom>
              <a:blipFill>
                <a:blip r:embed="rId5"/>
                <a:stretch>
                  <a:fillRect t="-26471" r="-47059" b="-2352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楕円 18">
                <a:extLst>
                  <a:ext uri="{FF2B5EF4-FFF2-40B4-BE49-F238E27FC236}">
                    <a16:creationId xmlns:a16="http://schemas.microsoft.com/office/drawing/2014/main" id="{EFCA6480-7A1F-4E55-3B83-D31B484B27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7616" y="5959198"/>
                <a:ext cx="381790" cy="381790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0" bIns="108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altLang="ja-JP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ar-AE" altLang="ja-JP" sz="2400" dirty="0"/>
              </a:p>
            </p:txBody>
          </p:sp>
        </mc:Choice>
        <mc:Fallback xmlns="">
          <p:sp>
            <p:nvSpPr>
              <p:cNvPr id="25" name="楕円 18">
                <a:extLst>
                  <a:ext uri="{FF2B5EF4-FFF2-40B4-BE49-F238E27FC236}">
                    <a16:creationId xmlns:a16="http://schemas.microsoft.com/office/drawing/2014/main" id="{EFCA6480-7A1F-4E55-3B83-D31B484B27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616" y="5959198"/>
                <a:ext cx="381790" cy="381790"/>
              </a:xfrm>
              <a:prstGeom prst="ellipse">
                <a:avLst/>
              </a:prstGeom>
              <a:blipFill>
                <a:blip r:embed="rId6"/>
                <a:stretch>
                  <a:fillRect t="-33333" r="-50000" b="-2424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C4E8D9C-DED3-7A6E-5B98-DF6EBACA8524}"/>
              </a:ext>
            </a:extLst>
          </p:cNvPr>
          <p:cNvCxnSpPr>
            <a:cxnSpLocks/>
            <a:stCxn id="19" idx="7"/>
            <a:endCxn id="11" idx="3"/>
          </p:cNvCxnSpPr>
          <p:nvPr/>
        </p:nvCxnSpPr>
        <p:spPr>
          <a:xfrm flipV="1">
            <a:off x="787303" y="4836207"/>
            <a:ext cx="538299" cy="41493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8D9C1E8-9646-552F-4431-F33E1DA05C11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1651480" y="4701224"/>
            <a:ext cx="1059914" cy="190895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FFF06158-E64E-3950-CA79-E93E287BD6D9}"/>
              </a:ext>
            </a:extLst>
          </p:cNvPr>
          <p:cNvCxnSpPr>
            <a:cxnSpLocks/>
            <a:stCxn id="17" idx="7"/>
            <a:endCxn id="12" idx="3"/>
          </p:cNvCxnSpPr>
          <p:nvPr/>
        </p:nvCxnSpPr>
        <p:spPr>
          <a:xfrm flipV="1">
            <a:off x="2230074" y="5027102"/>
            <a:ext cx="537232" cy="44758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EC13EA8E-A9F6-18A3-DD62-932D28450CBA}"/>
              </a:ext>
            </a:extLst>
          </p:cNvPr>
          <p:cNvCxnSpPr>
            <a:cxnSpLocks/>
            <a:stCxn id="25" idx="0"/>
            <a:endCxn id="11" idx="4"/>
          </p:cNvCxnSpPr>
          <p:nvPr/>
        </p:nvCxnSpPr>
        <p:spPr>
          <a:xfrm flipV="1">
            <a:off x="1438511" y="4892119"/>
            <a:ext cx="22074" cy="1067079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898F0E4F-269F-EDCF-CF50-037B0E8232BC}"/>
              </a:ext>
            </a:extLst>
          </p:cNvPr>
          <p:cNvCxnSpPr>
            <a:cxnSpLocks/>
            <a:stCxn id="25" idx="1"/>
            <a:endCxn id="19" idx="5"/>
          </p:cNvCxnSpPr>
          <p:nvPr/>
        </p:nvCxnSpPr>
        <p:spPr>
          <a:xfrm flipH="1" flipV="1">
            <a:off x="787303" y="5521106"/>
            <a:ext cx="516225" cy="494004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589142E-857C-FEC4-10F7-4EA075875AC1}"/>
              </a:ext>
            </a:extLst>
          </p:cNvPr>
          <p:cNvCxnSpPr>
            <a:cxnSpLocks/>
            <a:stCxn id="17" idx="2"/>
            <a:endCxn id="19" idx="6"/>
          </p:cNvCxnSpPr>
          <p:nvPr/>
        </p:nvCxnSpPr>
        <p:spPr>
          <a:xfrm flipH="1" flipV="1">
            <a:off x="843215" y="5386123"/>
            <a:ext cx="1060981" cy="223542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03F097F0-A499-36D5-FF0D-92CA54BC5B12}"/>
              </a:ext>
            </a:extLst>
          </p:cNvPr>
          <p:cNvCxnSpPr>
            <a:cxnSpLocks/>
            <a:stCxn id="25" idx="6"/>
            <a:endCxn id="18" idx="2"/>
          </p:cNvCxnSpPr>
          <p:nvPr/>
        </p:nvCxnSpPr>
        <p:spPr>
          <a:xfrm>
            <a:off x="1629406" y="6150093"/>
            <a:ext cx="1463778" cy="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90CBCE7D-34BC-F63D-FBFE-5BBDFBD6C04E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2902289" y="5083014"/>
            <a:ext cx="381790" cy="876184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89AE6B23-E077-AB07-A7A8-6DCFF2365763}"/>
              </a:ext>
            </a:extLst>
          </p:cNvPr>
          <p:cNvCxnSpPr>
            <a:cxnSpLocks/>
            <a:stCxn id="21" idx="4"/>
            <a:endCxn id="18" idx="7"/>
          </p:cNvCxnSpPr>
          <p:nvPr/>
        </p:nvCxnSpPr>
        <p:spPr>
          <a:xfrm flipH="1">
            <a:off x="3419062" y="5521106"/>
            <a:ext cx="241191" cy="494004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B99C18D0-78FC-EE4A-5C4C-3FE3D4AD4DFE}"/>
              </a:ext>
            </a:extLst>
          </p:cNvPr>
          <p:cNvCxnSpPr>
            <a:cxnSpLocks/>
            <a:stCxn id="12" idx="5"/>
            <a:endCxn id="21" idx="1"/>
          </p:cNvCxnSpPr>
          <p:nvPr/>
        </p:nvCxnSpPr>
        <p:spPr>
          <a:xfrm>
            <a:off x="3037272" y="5027102"/>
            <a:ext cx="487998" cy="16812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C19A5A2A-5CD0-28FC-0F27-6A04A19AB324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3093184" y="4638191"/>
            <a:ext cx="869019" cy="253928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05BFBE96-7709-F0B3-8436-1A85D5D002FF}"/>
              </a:ext>
            </a:extLst>
          </p:cNvPr>
          <p:cNvCxnSpPr>
            <a:cxnSpLocks/>
            <a:stCxn id="13" idx="5"/>
            <a:endCxn id="16" idx="1"/>
          </p:cNvCxnSpPr>
          <p:nvPr/>
        </p:nvCxnSpPr>
        <p:spPr>
          <a:xfrm>
            <a:off x="4288081" y="4773174"/>
            <a:ext cx="1514124" cy="1051041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7EF042F8-6C9A-7FB6-1049-7A017D3CFB35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4343993" y="4638191"/>
            <a:ext cx="869019" cy="24786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BB93C7A6-1892-961F-EB3E-BA1831F96766}"/>
              </a:ext>
            </a:extLst>
          </p:cNvPr>
          <p:cNvCxnSpPr>
            <a:cxnSpLocks/>
            <a:stCxn id="21" idx="6"/>
            <a:endCxn id="14" idx="3"/>
          </p:cNvCxnSpPr>
          <p:nvPr/>
        </p:nvCxnSpPr>
        <p:spPr>
          <a:xfrm flipV="1">
            <a:off x="3851148" y="5021037"/>
            <a:ext cx="1417776" cy="309174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390F2A77-FFA1-0003-16A9-FE56A69A6B70}"/>
              </a:ext>
            </a:extLst>
          </p:cNvPr>
          <p:cNvCxnSpPr>
            <a:cxnSpLocks/>
            <a:stCxn id="15" idx="1"/>
            <a:endCxn id="21" idx="5"/>
          </p:cNvCxnSpPr>
          <p:nvPr/>
        </p:nvCxnSpPr>
        <p:spPr>
          <a:xfrm flipH="1" flipV="1">
            <a:off x="3795236" y="5465194"/>
            <a:ext cx="604669" cy="290772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34D59184-195D-F8A4-6537-D7122FF5DF0B}"/>
              </a:ext>
            </a:extLst>
          </p:cNvPr>
          <p:cNvCxnSpPr>
            <a:cxnSpLocks/>
            <a:stCxn id="18" idx="6"/>
            <a:endCxn id="15" idx="2"/>
          </p:cNvCxnSpPr>
          <p:nvPr/>
        </p:nvCxnSpPr>
        <p:spPr>
          <a:xfrm flipV="1">
            <a:off x="3474974" y="5890949"/>
            <a:ext cx="869019" cy="259144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31F949EA-FAA3-F034-FE35-B36214A923E8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4725783" y="5890949"/>
            <a:ext cx="1020510" cy="68249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70C7E494-7F1F-8901-E29C-42F06ABC333B}"/>
              </a:ext>
            </a:extLst>
          </p:cNvPr>
          <p:cNvCxnSpPr>
            <a:cxnSpLocks/>
            <a:stCxn id="16" idx="0"/>
            <a:endCxn id="14" idx="4"/>
          </p:cNvCxnSpPr>
          <p:nvPr/>
        </p:nvCxnSpPr>
        <p:spPr>
          <a:xfrm flipH="1" flipV="1">
            <a:off x="5403907" y="5076949"/>
            <a:ext cx="533281" cy="691354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C8377926-A9CC-C410-6362-0B3105406B8E}"/>
              </a:ext>
            </a:extLst>
          </p:cNvPr>
          <p:cNvCxnSpPr>
            <a:cxnSpLocks/>
            <a:stCxn id="22" idx="2"/>
            <a:endCxn id="14" idx="5"/>
          </p:cNvCxnSpPr>
          <p:nvPr/>
        </p:nvCxnSpPr>
        <p:spPr>
          <a:xfrm flipH="1" flipV="1">
            <a:off x="5538890" y="5021037"/>
            <a:ext cx="1132142" cy="453645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F4F42528-2B1E-5064-1C08-6138EF36AAFE}"/>
              </a:ext>
            </a:extLst>
          </p:cNvPr>
          <p:cNvCxnSpPr>
            <a:cxnSpLocks/>
            <a:stCxn id="14" idx="6"/>
            <a:endCxn id="20" idx="2"/>
          </p:cNvCxnSpPr>
          <p:nvPr/>
        </p:nvCxnSpPr>
        <p:spPr>
          <a:xfrm flipV="1">
            <a:off x="5594802" y="4775645"/>
            <a:ext cx="690328" cy="110409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B87B8BED-DE43-A7B5-576E-2F33EA16541B}"/>
              </a:ext>
            </a:extLst>
          </p:cNvPr>
          <p:cNvCxnSpPr>
            <a:cxnSpLocks/>
            <a:stCxn id="16" idx="7"/>
            <a:endCxn id="22" idx="3"/>
          </p:cNvCxnSpPr>
          <p:nvPr/>
        </p:nvCxnSpPr>
        <p:spPr>
          <a:xfrm flipV="1">
            <a:off x="6072171" y="5609665"/>
            <a:ext cx="654773" cy="21455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057591FE-9665-032D-1A76-4D04829A5B2C}"/>
              </a:ext>
            </a:extLst>
          </p:cNvPr>
          <p:cNvCxnSpPr>
            <a:cxnSpLocks/>
            <a:stCxn id="24" idx="1"/>
            <a:endCxn id="22" idx="5"/>
          </p:cNvCxnSpPr>
          <p:nvPr/>
        </p:nvCxnSpPr>
        <p:spPr>
          <a:xfrm flipH="1" flipV="1">
            <a:off x="6996910" y="5609665"/>
            <a:ext cx="868161" cy="32741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01361F24-3371-DEBB-0717-BF0044E2F31B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>
            <a:off x="6128083" y="5959198"/>
            <a:ext cx="1681076" cy="11286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CCA3E44B-40CF-116F-F615-81456A333EC5}"/>
              </a:ext>
            </a:extLst>
          </p:cNvPr>
          <p:cNvCxnSpPr>
            <a:cxnSpLocks/>
            <a:stCxn id="20" idx="5"/>
            <a:endCxn id="22" idx="0"/>
          </p:cNvCxnSpPr>
          <p:nvPr/>
        </p:nvCxnSpPr>
        <p:spPr>
          <a:xfrm>
            <a:off x="6611008" y="4910628"/>
            <a:ext cx="250919" cy="373159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8273AB05-96EC-B252-20AB-DAC32F5B5F22}"/>
              </a:ext>
            </a:extLst>
          </p:cNvPr>
          <p:cNvCxnSpPr>
            <a:cxnSpLocks/>
            <a:stCxn id="22" idx="7"/>
            <a:endCxn id="23" idx="3"/>
          </p:cNvCxnSpPr>
          <p:nvPr/>
        </p:nvCxnSpPr>
        <p:spPr>
          <a:xfrm flipV="1">
            <a:off x="6996910" y="4805777"/>
            <a:ext cx="1114968" cy="533922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445C576A-49D5-804B-1914-228148EA8C3F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6666920" y="4670794"/>
            <a:ext cx="1389046" cy="104851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D78F98BB-60D8-BA3D-D629-EAC1872E94A6}"/>
              </a:ext>
            </a:extLst>
          </p:cNvPr>
          <p:cNvCxnSpPr>
            <a:cxnSpLocks/>
            <a:stCxn id="24" idx="0"/>
            <a:endCxn id="23" idx="4"/>
          </p:cNvCxnSpPr>
          <p:nvPr/>
        </p:nvCxnSpPr>
        <p:spPr>
          <a:xfrm flipV="1">
            <a:off x="8000054" y="4861689"/>
            <a:ext cx="246807" cy="101948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DB0808B9-92D5-63D7-8AC4-555DA43A5C65}"/>
              </a:ext>
            </a:extLst>
          </p:cNvPr>
          <p:cNvCxnSpPr>
            <a:cxnSpLocks/>
            <a:stCxn id="17" idx="5"/>
            <a:endCxn id="18" idx="1"/>
          </p:cNvCxnSpPr>
          <p:nvPr/>
        </p:nvCxnSpPr>
        <p:spPr>
          <a:xfrm>
            <a:off x="2230074" y="5744648"/>
            <a:ext cx="919022" cy="270462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" name="グループ化 175">
            <a:extLst>
              <a:ext uri="{FF2B5EF4-FFF2-40B4-BE49-F238E27FC236}">
                <a16:creationId xmlns:a16="http://schemas.microsoft.com/office/drawing/2014/main" id="{19F7C3AE-5D6D-19A9-3D37-B44644462450}"/>
              </a:ext>
            </a:extLst>
          </p:cNvPr>
          <p:cNvGrpSpPr/>
          <p:nvPr/>
        </p:nvGrpSpPr>
        <p:grpSpPr>
          <a:xfrm>
            <a:off x="461425" y="4447296"/>
            <a:ext cx="7347734" cy="1702797"/>
            <a:chOff x="461425" y="4447296"/>
            <a:chExt cx="7347734" cy="1702797"/>
          </a:xfrm>
        </p:grpSpPr>
        <p:grpSp>
          <p:nvGrpSpPr>
            <p:cNvPr id="177" name="グループ化 176">
              <a:extLst>
                <a:ext uri="{FF2B5EF4-FFF2-40B4-BE49-F238E27FC236}">
                  <a16:creationId xmlns:a16="http://schemas.microsoft.com/office/drawing/2014/main" id="{01ED443A-114D-4291-5466-9FCF881DE3FC}"/>
                </a:ext>
              </a:extLst>
            </p:cNvPr>
            <p:cNvGrpSpPr/>
            <p:nvPr/>
          </p:nvGrpSpPr>
          <p:grpSpPr>
            <a:xfrm>
              <a:off x="787303" y="4638191"/>
              <a:ext cx="7021856" cy="1433873"/>
              <a:chOff x="787303" y="4638191"/>
              <a:chExt cx="7021856" cy="1433873"/>
            </a:xfrm>
          </p:grpSpPr>
          <p:cxnSp>
            <p:nvCxnSpPr>
              <p:cNvPr id="184" name="直線矢印コネクタ 183">
                <a:extLst>
                  <a:ext uri="{FF2B5EF4-FFF2-40B4-BE49-F238E27FC236}">
                    <a16:creationId xmlns:a16="http://schemas.microsoft.com/office/drawing/2014/main" id="{66BD8ABD-DF91-4E0E-E4BB-691B844BB7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7303" y="4836207"/>
                <a:ext cx="538299" cy="414933"/>
              </a:xfrm>
              <a:prstGeom prst="straightConnector1">
                <a:avLst/>
              </a:prstGeom>
              <a:ln w="69850">
                <a:solidFill>
                  <a:schemeClr val="accent5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線矢印コネクタ 184">
                <a:extLst>
                  <a:ext uri="{FF2B5EF4-FFF2-40B4-BE49-F238E27FC236}">
                    <a16:creationId xmlns:a16="http://schemas.microsoft.com/office/drawing/2014/main" id="{7BF6188F-92F1-5931-B40C-D18198A1FD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1480" y="4701224"/>
                <a:ext cx="1059914" cy="190895"/>
              </a:xfrm>
              <a:prstGeom prst="straightConnector1">
                <a:avLst/>
              </a:prstGeom>
              <a:ln w="69850">
                <a:solidFill>
                  <a:schemeClr val="accent5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線矢印コネクタ 185">
                <a:extLst>
                  <a:ext uri="{FF2B5EF4-FFF2-40B4-BE49-F238E27FC236}">
                    <a16:creationId xmlns:a16="http://schemas.microsoft.com/office/drawing/2014/main" id="{43C90757-25B7-0E8D-3A69-D7FD8D1717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43215" y="5386123"/>
                <a:ext cx="1060981" cy="223542"/>
              </a:xfrm>
              <a:prstGeom prst="straightConnector1">
                <a:avLst/>
              </a:prstGeom>
              <a:ln w="69850">
                <a:solidFill>
                  <a:schemeClr val="accent5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矢印コネクタ 186">
                <a:extLst>
                  <a:ext uri="{FF2B5EF4-FFF2-40B4-BE49-F238E27FC236}">
                    <a16:creationId xmlns:a16="http://schemas.microsoft.com/office/drawing/2014/main" id="{963C7E38-7BE0-042B-720D-B58275159B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3184" y="4638191"/>
                <a:ext cx="869019" cy="253928"/>
              </a:xfrm>
              <a:prstGeom prst="straightConnector1">
                <a:avLst/>
              </a:prstGeom>
              <a:ln w="69850">
                <a:solidFill>
                  <a:schemeClr val="accent5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矢印コネクタ 187">
                <a:extLst>
                  <a:ext uri="{FF2B5EF4-FFF2-40B4-BE49-F238E27FC236}">
                    <a16:creationId xmlns:a16="http://schemas.microsoft.com/office/drawing/2014/main" id="{B0A77516-CE4E-328C-2EB4-8A990D0B86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88081" y="4773174"/>
                <a:ext cx="1514124" cy="1051041"/>
              </a:xfrm>
              <a:prstGeom prst="straightConnector1">
                <a:avLst/>
              </a:prstGeom>
              <a:ln w="69850">
                <a:solidFill>
                  <a:schemeClr val="accent5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矢印コネクタ 188">
                <a:extLst>
                  <a:ext uri="{FF2B5EF4-FFF2-40B4-BE49-F238E27FC236}">
                    <a16:creationId xmlns:a16="http://schemas.microsoft.com/office/drawing/2014/main" id="{DF7B729A-3131-43D7-AE73-1E86EA47FE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8083" y="5959198"/>
                <a:ext cx="1681076" cy="112866"/>
              </a:xfrm>
              <a:prstGeom prst="straightConnector1">
                <a:avLst/>
              </a:prstGeom>
              <a:ln w="69850">
                <a:solidFill>
                  <a:schemeClr val="accent5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グループ化 177">
              <a:extLst>
                <a:ext uri="{FF2B5EF4-FFF2-40B4-BE49-F238E27FC236}">
                  <a16:creationId xmlns:a16="http://schemas.microsoft.com/office/drawing/2014/main" id="{DF1119F8-96E0-8717-9E42-06B371F8BEB8}"/>
                </a:ext>
              </a:extLst>
            </p:cNvPr>
            <p:cNvGrpSpPr/>
            <p:nvPr/>
          </p:nvGrpSpPr>
          <p:grpSpPr>
            <a:xfrm>
              <a:off x="461425" y="4447296"/>
              <a:ext cx="5666658" cy="1702797"/>
              <a:chOff x="461425" y="4447296"/>
              <a:chExt cx="5666658" cy="1702797"/>
            </a:xfrm>
            <a:solidFill>
              <a:schemeClr val="accent6"/>
            </a:solidFill>
          </p:grpSpPr>
          <p:sp>
            <p:nvSpPr>
              <p:cNvPr id="179" name="楕円 18">
                <a:extLst>
                  <a:ext uri="{FF2B5EF4-FFF2-40B4-BE49-F238E27FC236}">
                    <a16:creationId xmlns:a16="http://schemas.microsoft.com/office/drawing/2014/main" id="{C82A1950-DD12-308E-0D63-DA935F54E8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69690" y="4510329"/>
                <a:ext cx="381790" cy="38179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0" bIns="72000" rtlCol="0" anchor="ctr"/>
              <a:lstStyle/>
              <a:p>
                <a:pPr algn="ctr"/>
                <a:endParaRPr/>
              </a:p>
            </p:txBody>
          </p:sp>
          <p:sp>
            <p:nvSpPr>
              <p:cNvPr id="180" name="楕円 18">
                <a:extLst>
                  <a:ext uri="{FF2B5EF4-FFF2-40B4-BE49-F238E27FC236}">
                    <a16:creationId xmlns:a16="http://schemas.microsoft.com/office/drawing/2014/main" id="{C4DEC49E-D153-3543-513F-74D7FBAB68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1394" y="4701224"/>
                <a:ext cx="381790" cy="38179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0" bIns="72000" rtlCol="0" anchor="ctr"/>
              <a:lstStyle/>
              <a:p>
                <a:pPr algn="ctr"/>
                <a:endParaRPr/>
              </a:p>
            </p:txBody>
          </p:sp>
          <p:sp>
            <p:nvSpPr>
              <p:cNvPr id="181" name="楕円 18">
                <a:extLst>
                  <a:ext uri="{FF2B5EF4-FFF2-40B4-BE49-F238E27FC236}">
                    <a16:creationId xmlns:a16="http://schemas.microsoft.com/office/drawing/2014/main" id="{1D451F4B-72EC-7F0C-2E46-5DB6957B2A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62203" y="4447296"/>
                <a:ext cx="381790" cy="38179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0" bIns="72000" rtlCol="0" anchor="ctr"/>
              <a:lstStyle/>
              <a:p>
                <a:pPr algn="ctr"/>
                <a:endParaRPr/>
              </a:p>
            </p:txBody>
          </p:sp>
          <p:sp>
            <p:nvSpPr>
              <p:cNvPr id="182" name="楕円 18">
                <a:extLst>
                  <a:ext uri="{FF2B5EF4-FFF2-40B4-BE49-F238E27FC236}">
                    <a16:creationId xmlns:a16="http://schemas.microsoft.com/office/drawing/2014/main" id="{CCBB295E-356C-6313-2E09-A0311FBE35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46293" y="5768303"/>
                <a:ext cx="381790" cy="38179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0" bIns="72000" rtlCol="0" anchor="ctr"/>
              <a:lstStyle/>
              <a:p>
                <a:pPr algn="ctr"/>
                <a:endParaRPr/>
              </a:p>
            </p:txBody>
          </p:sp>
          <p:sp>
            <p:nvSpPr>
              <p:cNvPr id="183" name="楕円 18">
                <a:extLst>
                  <a:ext uri="{FF2B5EF4-FFF2-40B4-BE49-F238E27FC236}">
                    <a16:creationId xmlns:a16="http://schemas.microsoft.com/office/drawing/2014/main" id="{091D7A20-3E32-095B-CFE8-73B474AFC0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1425" y="5195228"/>
                <a:ext cx="381790" cy="38179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0" bIns="72000" rtlCol="0"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205" name="グループ化 204">
            <a:extLst>
              <a:ext uri="{FF2B5EF4-FFF2-40B4-BE49-F238E27FC236}">
                <a16:creationId xmlns:a16="http://schemas.microsoft.com/office/drawing/2014/main" id="{2EAD5AEB-561E-8141-DF6B-E9F0B3054E67}"/>
              </a:ext>
            </a:extLst>
          </p:cNvPr>
          <p:cNvGrpSpPr/>
          <p:nvPr/>
        </p:nvGrpSpPr>
        <p:grpSpPr>
          <a:xfrm>
            <a:off x="1629406" y="4584750"/>
            <a:ext cx="6482472" cy="1756238"/>
            <a:chOff x="1629406" y="4584750"/>
            <a:chExt cx="6482472" cy="1756238"/>
          </a:xfrm>
        </p:grpSpPr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B2CC5313-D4A2-DCB1-CBFE-F94C9D0C8208}"/>
                </a:ext>
              </a:extLst>
            </p:cNvPr>
            <p:cNvGrpSpPr/>
            <p:nvPr/>
          </p:nvGrpSpPr>
          <p:grpSpPr>
            <a:xfrm>
              <a:off x="1629406" y="4775645"/>
              <a:ext cx="6482472" cy="1374448"/>
              <a:chOff x="1629406" y="4775645"/>
              <a:chExt cx="6482472" cy="1374448"/>
            </a:xfrm>
          </p:grpSpPr>
          <p:cxnSp>
            <p:nvCxnSpPr>
              <p:cNvPr id="214" name="直線矢印コネクタ 213">
                <a:extLst>
                  <a:ext uri="{FF2B5EF4-FFF2-40B4-BE49-F238E27FC236}">
                    <a16:creationId xmlns:a16="http://schemas.microsoft.com/office/drawing/2014/main" id="{B166CFD7-3549-BF62-C507-0514784A39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9406" y="6150093"/>
                <a:ext cx="1463778" cy="0"/>
              </a:xfrm>
              <a:prstGeom prst="straightConnector1">
                <a:avLst/>
              </a:prstGeom>
              <a:ln w="69850">
                <a:solidFill>
                  <a:srgbClr val="FF66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線矢印コネクタ 214">
                <a:extLst>
                  <a:ext uri="{FF2B5EF4-FFF2-40B4-BE49-F238E27FC236}">
                    <a16:creationId xmlns:a16="http://schemas.microsoft.com/office/drawing/2014/main" id="{31C8F44D-7E42-AED1-AF8F-B55B24A458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51148" y="5021037"/>
                <a:ext cx="1417776" cy="309174"/>
              </a:xfrm>
              <a:prstGeom prst="straightConnector1">
                <a:avLst/>
              </a:prstGeom>
              <a:ln w="69850">
                <a:solidFill>
                  <a:srgbClr val="FF66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線矢印コネクタ 215">
                <a:extLst>
                  <a:ext uri="{FF2B5EF4-FFF2-40B4-BE49-F238E27FC236}">
                    <a16:creationId xmlns:a16="http://schemas.microsoft.com/office/drawing/2014/main" id="{64F98431-759B-A7C4-A529-27E6F3A335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95236" y="5465194"/>
                <a:ext cx="604669" cy="290772"/>
              </a:xfrm>
              <a:prstGeom prst="straightConnector1">
                <a:avLst/>
              </a:prstGeom>
              <a:ln w="69850">
                <a:solidFill>
                  <a:srgbClr val="FF66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線矢印コネクタ 216">
                <a:extLst>
                  <a:ext uri="{FF2B5EF4-FFF2-40B4-BE49-F238E27FC236}">
                    <a16:creationId xmlns:a16="http://schemas.microsoft.com/office/drawing/2014/main" id="{1B257C8D-E717-3247-F4C5-B13D1DC538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4974" y="5890949"/>
                <a:ext cx="869019" cy="259144"/>
              </a:xfrm>
              <a:prstGeom prst="straightConnector1">
                <a:avLst/>
              </a:prstGeom>
              <a:ln w="69850">
                <a:solidFill>
                  <a:srgbClr val="FF66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線矢印コネクタ 217">
                <a:extLst>
                  <a:ext uri="{FF2B5EF4-FFF2-40B4-BE49-F238E27FC236}">
                    <a16:creationId xmlns:a16="http://schemas.microsoft.com/office/drawing/2014/main" id="{D679F85B-A1BA-EFEB-E491-58A8072ED9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94802" y="4775645"/>
                <a:ext cx="690328" cy="110409"/>
              </a:xfrm>
              <a:prstGeom prst="straightConnector1">
                <a:avLst/>
              </a:prstGeom>
              <a:ln w="69850">
                <a:solidFill>
                  <a:srgbClr val="FF66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線矢印コネクタ 218">
                <a:extLst>
                  <a:ext uri="{FF2B5EF4-FFF2-40B4-BE49-F238E27FC236}">
                    <a16:creationId xmlns:a16="http://schemas.microsoft.com/office/drawing/2014/main" id="{89E3FD2A-D98B-8D8C-D0E6-8A1549B4D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1008" y="4910628"/>
                <a:ext cx="250919" cy="373159"/>
              </a:xfrm>
              <a:prstGeom prst="straightConnector1">
                <a:avLst/>
              </a:prstGeom>
              <a:ln w="69850">
                <a:solidFill>
                  <a:srgbClr val="FF66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線矢印コネクタ 219">
                <a:extLst>
                  <a:ext uri="{FF2B5EF4-FFF2-40B4-BE49-F238E27FC236}">
                    <a16:creationId xmlns:a16="http://schemas.microsoft.com/office/drawing/2014/main" id="{05E6686E-66E2-2AE1-784B-9D9A5726E8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96910" y="4805777"/>
                <a:ext cx="1114968" cy="533922"/>
              </a:xfrm>
              <a:prstGeom prst="straightConnector1">
                <a:avLst/>
              </a:prstGeom>
              <a:ln w="69850">
                <a:solidFill>
                  <a:srgbClr val="FF66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7" name="グループ化 206">
              <a:extLst>
                <a:ext uri="{FF2B5EF4-FFF2-40B4-BE49-F238E27FC236}">
                  <a16:creationId xmlns:a16="http://schemas.microsoft.com/office/drawing/2014/main" id="{2F647E4C-46CC-804D-F4FC-03D30F19E704}"/>
                </a:ext>
              </a:extLst>
            </p:cNvPr>
            <p:cNvGrpSpPr/>
            <p:nvPr/>
          </p:nvGrpSpPr>
          <p:grpSpPr>
            <a:xfrm>
              <a:off x="3093184" y="4584750"/>
              <a:ext cx="3959638" cy="1756238"/>
              <a:chOff x="3093184" y="4584750"/>
              <a:chExt cx="3959638" cy="1756238"/>
            </a:xfrm>
          </p:grpSpPr>
          <p:sp>
            <p:nvSpPr>
              <p:cNvPr id="208" name="楕円 18">
                <a:extLst>
                  <a:ext uri="{FF2B5EF4-FFF2-40B4-BE49-F238E27FC236}">
                    <a16:creationId xmlns:a16="http://schemas.microsoft.com/office/drawing/2014/main" id="{9F900A8D-D8BA-8682-13BA-2F71A6CF01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3012" y="4695159"/>
                <a:ext cx="381790" cy="381790"/>
              </a:xfrm>
              <a:prstGeom prst="ellipse">
                <a:avLst/>
              </a:prstGeom>
              <a:solidFill>
                <a:srgbClr val="FFE1CC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0" bIns="72000" rtlCol="0" anchor="ctr"/>
              <a:lstStyle/>
              <a:p>
                <a:pPr algn="ctr"/>
                <a:endParaRPr/>
              </a:p>
            </p:txBody>
          </p:sp>
          <p:sp>
            <p:nvSpPr>
              <p:cNvPr id="209" name="楕円 18">
                <a:extLst>
                  <a:ext uri="{FF2B5EF4-FFF2-40B4-BE49-F238E27FC236}">
                    <a16:creationId xmlns:a16="http://schemas.microsoft.com/office/drawing/2014/main" id="{CCA4E6BA-29BB-9E72-21DA-454A25D9FD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43993" y="5700054"/>
                <a:ext cx="381790" cy="381790"/>
              </a:xfrm>
              <a:prstGeom prst="ellipse">
                <a:avLst/>
              </a:prstGeom>
              <a:solidFill>
                <a:srgbClr val="FFE1CC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0" bIns="72000" rtlCol="0" anchor="ctr"/>
              <a:lstStyle/>
              <a:p>
                <a:pPr algn="ctr"/>
                <a:endParaRPr/>
              </a:p>
            </p:txBody>
          </p:sp>
          <p:sp>
            <p:nvSpPr>
              <p:cNvPr id="210" name="楕円 18">
                <a:extLst>
                  <a:ext uri="{FF2B5EF4-FFF2-40B4-BE49-F238E27FC236}">
                    <a16:creationId xmlns:a16="http://schemas.microsoft.com/office/drawing/2014/main" id="{CD551C54-70C2-3842-39E1-D02BCBFF61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184" y="5959198"/>
                <a:ext cx="381790" cy="381790"/>
              </a:xfrm>
              <a:prstGeom prst="ellipse">
                <a:avLst/>
              </a:prstGeom>
              <a:solidFill>
                <a:srgbClr val="FFE1CC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0" bIns="72000" rtlCol="0" anchor="ctr"/>
              <a:lstStyle/>
              <a:p>
                <a:pPr algn="ctr"/>
                <a:endParaRPr/>
              </a:p>
            </p:txBody>
          </p:sp>
          <p:sp>
            <p:nvSpPr>
              <p:cNvPr id="211" name="楕円 18">
                <a:extLst>
                  <a:ext uri="{FF2B5EF4-FFF2-40B4-BE49-F238E27FC236}">
                    <a16:creationId xmlns:a16="http://schemas.microsoft.com/office/drawing/2014/main" id="{306D12B1-92BB-7E91-46EA-B1B97209EF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85130" y="4584750"/>
                <a:ext cx="381790" cy="381790"/>
              </a:xfrm>
              <a:prstGeom prst="ellipse">
                <a:avLst/>
              </a:prstGeom>
              <a:solidFill>
                <a:srgbClr val="FFE1CC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0" bIns="72000" rtlCol="0" anchor="ctr"/>
              <a:lstStyle/>
              <a:p>
                <a:pPr algn="ctr"/>
                <a:endParaRPr/>
              </a:p>
            </p:txBody>
          </p:sp>
          <p:sp>
            <p:nvSpPr>
              <p:cNvPr id="212" name="楕円 18">
                <a:extLst>
                  <a:ext uri="{FF2B5EF4-FFF2-40B4-BE49-F238E27FC236}">
                    <a16:creationId xmlns:a16="http://schemas.microsoft.com/office/drawing/2014/main" id="{8EE3D1E8-877A-ADB0-793A-7623862DE9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69358" y="5139316"/>
                <a:ext cx="381790" cy="381790"/>
              </a:xfrm>
              <a:prstGeom prst="ellipse">
                <a:avLst/>
              </a:prstGeom>
              <a:solidFill>
                <a:srgbClr val="FFE1CC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0" bIns="72000" rtlCol="0" anchor="ctr"/>
              <a:lstStyle/>
              <a:p>
                <a:pPr algn="ctr"/>
                <a:endParaRPr/>
              </a:p>
            </p:txBody>
          </p:sp>
          <p:sp>
            <p:nvSpPr>
              <p:cNvPr id="213" name="楕円 18">
                <a:extLst>
                  <a:ext uri="{FF2B5EF4-FFF2-40B4-BE49-F238E27FC236}">
                    <a16:creationId xmlns:a16="http://schemas.microsoft.com/office/drawing/2014/main" id="{71C791FA-0D58-B486-C990-B8C21D234C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1032" y="5283787"/>
                <a:ext cx="381790" cy="381790"/>
              </a:xfrm>
              <a:prstGeom prst="ellipse">
                <a:avLst/>
              </a:prstGeom>
              <a:solidFill>
                <a:srgbClr val="FFE1CC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0" bIns="72000" rtlCol="0"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921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CFAC6B-7D10-3141-F0AD-AB3078BA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MS PGothic" panose="020B0600070205080204" pitchFamily="34" charset="-128"/>
              </a:rPr>
              <a:t>IVDP </a:t>
            </a:r>
            <a:r>
              <a:rPr lang="ja-JP" altLang="en-US">
                <a:ea typeface="MS PGothic" panose="020B0600070205080204" pitchFamily="34" charset="-128"/>
              </a:rPr>
              <a:t>の</a:t>
            </a:r>
            <a:r>
              <a:rPr lang="en-US" altLang="ja-JP" dirty="0">
                <a:ea typeface="MS PGothic" panose="020B0600070205080204" pitchFamily="34" charset="-128"/>
              </a:rPr>
              <a:t> </a:t>
            </a:r>
            <a:r>
              <a:rPr lang="en-US" altLang="ja-JP" dirty="0"/>
              <a:t>co-NP </a:t>
            </a:r>
            <a:r>
              <a:rPr lang="ja-JP" altLang="en-US"/>
              <a:t>完全性の証明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506125A-E153-5E13-5E3D-506E6A98EED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993009" y="1296185"/>
                <a:ext cx="5021413" cy="5003875"/>
              </a:xfrm>
            </p:spPr>
            <p:txBody>
              <a:bodyPr/>
              <a:lstStyle/>
              <a:p>
                <a:r>
                  <a:rPr lang="en-US" altLang="ja-JP" b="1" dirty="0">
                    <a:solidFill>
                      <a:schemeClr val="tx2"/>
                    </a:solidFill>
                  </a:rPr>
                  <a:t>(II-2) </a:t>
                </a:r>
                <a:r>
                  <a:rPr lang="ja-JP" altLang="en-US"/>
                  <a:t>帰着の正当性</a:t>
                </a:r>
                <a:endParaRPr lang="en-US" altLang="ja-JP" dirty="0"/>
              </a:p>
              <a:p>
                <a:r>
                  <a:rPr lang="ja-JP" altLang="en-US"/>
                  <a:t>以下の二つは，同値である</a:t>
                </a:r>
                <a:endParaRPr lang="en-US" altLang="ja-JP" dirty="0"/>
              </a:p>
              <a:p>
                <a:pPr marL="457200" indent="-457200">
                  <a:lnSpc>
                    <a:spcPct val="100000"/>
                  </a:lnSpc>
                  <a:buClr>
                    <a:schemeClr val="tx2"/>
                  </a:buClr>
                  <a:buFont typeface="+mj-ea"/>
                  <a:buAutoNum type="circleNumDbPlain"/>
                </a:pPr>
                <a:r>
                  <a:rPr lang="en-US" altLang="ja-JP" dirty="0"/>
                  <a:t>directed 2-DPP </a:t>
                </a:r>
                <a:r>
                  <a:rPr lang="ja-JP" altLang="en-US"/>
                  <a:t>のインスタンスに</a:t>
                </a:r>
                <a:br>
                  <a:rPr lang="en-US" altLang="ja-JP" dirty="0"/>
                </a:br>
                <a:r>
                  <a:rPr lang="ja-JP" altLang="en-US"/>
                  <a:t>おいて，２つの点素なパス</a:t>
                </a:r>
                <a:br>
                  <a:rPr lang="en-US" altLang="ja-JP" b="0" i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MS PGothic" panose="020B0600070205080204" pitchFamily="34" charset="-128"/>
                      </a:rPr>
                      <m:t>−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MS PGothic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MS PGothic" panose="020B0600070205080204" pitchFamily="34" charset="-128"/>
                          </a:rPr>
                          <m:t>𝑡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MS PGothic" panose="020B0600070205080204" pitchFamily="34" charset="-128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MS PGothic" panose="020B0600070205080204" pitchFamily="34" charset="-128"/>
                      </a:rPr>
                      <m:t> </m:t>
                    </m:r>
                  </m:oMath>
                </a14:m>
                <a:r>
                  <a:rPr lang="ja-JP" altLang="en-US"/>
                  <a:t>と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MS PGothic" panose="020B0600070205080204" pitchFamily="34" charset="-128"/>
                      </a:rPr>
                      <m:t>−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MS PGothic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MS PGothic" panose="020B0600070205080204" pitchFamily="34" charset="-128"/>
                          </a:rPr>
                          <m:t>𝑡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MS PGothic" panose="020B0600070205080204" pitchFamily="34" charset="-128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MS PGothic" panose="020B0600070205080204" pitchFamily="34" charset="-128"/>
                      </a:rPr>
                      <m:t> </m:t>
                    </m:r>
                  </m:oMath>
                </a14:m>
                <a:r>
                  <a:rPr lang="ja-JP" altLang="en-US"/>
                  <a:t>が存在</a:t>
                </a:r>
                <a:endParaRPr lang="en-US" altLang="ja-JP" dirty="0"/>
              </a:p>
              <a:p>
                <a:pPr marL="457200" indent="-457200">
                  <a:lnSpc>
                    <a:spcPct val="100000"/>
                  </a:lnSpc>
                  <a:buClr>
                    <a:schemeClr val="tx2"/>
                  </a:buClr>
                  <a:buFont typeface="+mj-ea"/>
                  <a:buAutoNum type="circleNumDbPlain"/>
                </a:pPr>
                <a:r>
                  <a:rPr lang="en-US" altLang="ja-JP" dirty="0"/>
                  <a:t>VPDP </a:t>
                </a:r>
                <a:r>
                  <a:rPr lang="ja-JP" altLang="en-US"/>
                  <a:t>のインスタンスにおいて</a:t>
                </a:r>
                <a:br>
                  <a:rPr lang="en-US" altLang="ja-JP" dirty="0"/>
                </a:br>
                <a:r>
                  <a:rPr lang="ja-JP" altLang="en-US"/>
                  <a:t>頂点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/>
                  <a:t>を通る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MS PGothic" panose="020B0600070205080204" pitchFamily="34" charset="-128"/>
                      </a:rPr>
                      <m:t>−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MS PGothic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MS PGothic" panose="020B0600070205080204" pitchFamily="34" charset="-128"/>
                          </a:rPr>
                          <m:t>𝑡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MS PGothic" panose="020B0600070205080204" pitchFamily="34" charset="-128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MS PGothic" panose="020B0600070205080204" pitchFamily="34" charset="-128"/>
                      </a:rPr>
                      <m:t> </m:t>
                    </m:r>
                  </m:oMath>
                </a14:m>
                <a:r>
                  <a:rPr lang="ja-JP" altLang="en-US"/>
                  <a:t>パスが存在</a:t>
                </a:r>
                <a:endParaRPr lang="en-US" altLang="ja-JP" sz="800" dirty="0"/>
              </a:p>
              <a:p>
                <a:pPr marL="342900" indent="-342900">
                  <a:lnSpc>
                    <a:spcPct val="150000"/>
                  </a:lnSpc>
                  <a:buClr>
                    <a:schemeClr val="tx2"/>
                  </a:buClr>
                  <a:buFont typeface="Wingdings" pitchFamily="2" charset="2"/>
                  <a:buChar char="ü"/>
                </a:pPr>
                <a:r>
                  <a:rPr lang="en-US" altLang="ja-JP" dirty="0">
                    <a:solidFill>
                      <a:schemeClr val="tx2"/>
                    </a:solidFill>
                  </a:rPr>
                  <a:t>①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altLang="ja-JP" dirty="0">
                    <a:solidFill>
                      <a:schemeClr val="tx2"/>
                    </a:solidFill>
                  </a:rPr>
                  <a:t>②</a:t>
                </a:r>
                <a:r>
                  <a:rPr lang="en-US" altLang="ja-JP" dirty="0"/>
                  <a:t> </a:t>
                </a:r>
                <a:r>
                  <a:rPr lang="ja-JP" altLang="en-US"/>
                  <a:t>の証明</a:t>
                </a:r>
                <a:endParaRPr lang="en-US" altLang="ja-JP" dirty="0"/>
              </a:p>
              <a:p>
                <a:pPr marL="342900" indent="-342900">
                  <a:lnSpc>
                    <a:spcPct val="150000"/>
                  </a:lnSpc>
                  <a:buClr>
                    <a:schemeClr val="tx2"/>
                  </a:buClr>
                  <a:buFont typeface="Wingdings" pitchFamily="2" charset="2"/>
                  <a:buChar char="ü"/>
                </a:pPr>
                <a:r>
                  <a:rPr lang="en-US" altLang="ja-JP" dirty="0">
                    <a:solidFill>
                      <a:schemeClr val="tx2"/>
                    </a:solidFill>
                  </a:rPr>
                  <a:t>②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altLang="ja-JP" dirty="0">
                    <a:solidFill>
                      <a:schemeClr val="tx2"/>
                    </a:solidFill>
                  </a:rPr>
                  <a:t>①</a:t>
                </a:r>
                <a:r>
                  <a:rPr lang="en-US" altLang="ja-JP" dirty="0"/>
                  <a:t> </a:t>
                </a:r>
                <a:r>
                  <a:rPr lang="ja-JP" altLang="en-US"/>
                  <a:t>の証明</a:t>
                </a:r>
                <a:endParaRPr lang="en-US" altLang="ja-JP" dirty="0"/>
              </a:p>
              <a:p>
                <a:pPr>
                  <a:lnSpc>
                    <a:spcPct val="150000"/>
                  </a:lnSpc>
                  <a:buClr>
                    <a:schemeClr val="tx2"/>
                  </a:buClr>
                </a:pPr>
                <a:r>
                  <a:rPr lang="ja-JP" altLang="en-US">
                    <a:solidFill>
                      <a:srgbClr val="FF0000"/>
                    </a:solidFill>
                  </a:rPr>
                  <a:t>➡︎</a:t>
                </a:r>
                <a:r>
                  <a:rPr lang="en-US" altLang="ja-JP" dirty="0"/>
                  <a:t> VPDP </a:t>
                </a:r>
                <a:r>
                  <a:rPr lang="ja-JP" altLang="en-US"/>
                  <a:t>は</a:t>
                </a:r>
                <a:r>
                  <a:rPr lang="en-US" altLang="ja-JP" dirty="0"/>
                  <a:t> NP </a:t>
                </a:r>
                <a:r>
                  <a:rPr lang="ja-JP" altLang="en-US"/>
                  <a:t>困難である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506125A-E153-5E13-5E3D-506E6A98EE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993009" y="1296185"/>
                <a:ext cx="5021413" cy="5003875"/>
              </a:xfrm>
              <a:blipFill>
                <a:blip r:embed="rId2"/>
                <a:stretch>
                  <a:fillRect l="-2020" t="-1523" r="-253" b="-4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A39A9F-D71D-0E1C-EFFC-FD779CC07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E521CB39-4FCE-2C02-192E-AC3855F2593B}"/>
              </a:ext>
            </a:extLst>
          </p:cNvPr>
          <p:cNvGrpSpPr/>
          <p:nvPr/>
        </p:nvGrpSpPr>
        <p:grpSpPr>
          <a:xfrm>
            <a:off x="426367" y="2208410"/>
            <a:ext cx="720001" cy="4072008"/>
            <a:chOff x="357999" y="2003138"/>
            <a:chExt cx="720001" cy="40720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楕円 18">
                  <a:extLst>
                    <a:ext uri="{FF2B5EF4-FFF2-40B4-BE49-F238E27FC236}">
                      <a16:creationId xmlns:a16="http://schemas.microsoft.com/office/drawing/2014/main" id="{2F936927-061C-9C16-305A-7256C9D4B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3987" y="2003138"/>
                  <a:ext cx="580113" cy="580113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88000" tIns="0" b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0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sz="40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dirty="0"/>
                </a:p>
              </p:txBody>
            </p:sp>
          </mc:Choice>
          <mc:Fallback xmlns="">
            <p:sp>
              <p:nvSpPr>
                <p:cNvPr id="6" name="楕円 18">
                  <a:extLst>
                    <a:ext uri="{FF2B5EF4-FFF2-40B4-BE49-F238E27FC236}">
                      <a16:creationId xmlns:a16="http://schemas.microsoft.com/office/drawing/2014/main" id="{2F936927-061C-9C16-305A-7256C9D4B4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987" y="2003138"/>
                  <a:ext cx="580113" cy="580113"/>
                </a:xfrm>
                <a:prstGeom prst="ellipse">
                  <a:avLst/>
                </a:prstGeom>
                <a:blipFill>
                  <a:blip r:embed="rId3"/>
                  <a:stretch>
                    <a:fillRect l="-4082" r="-6122" b="-4082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楕円 18">
                  <a:extLst>
                    <a:ext uri="{FF2B5EF4-FFF2-40B4-BE49-F238E27FC236}">
                      <a16:creationId xmlns:a16="http://schemas.microsoft.com/office/drawing/2014/main" id="{9BA7EC3F-146F-12CF-26FE-EAF19A379F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3987" y="5495033"/>
                  <a:ext cx="580113" cy="580113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51999" tIns="0" b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0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sz="40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dirty="0"/>
                </a:p>
              </p:txBody>
            </p:sp>
          </mc:Choice>
          <mc:Fallback xmlns="">
            <p:sp>
              <p:nvSpPr>
                <p:cNvPr id="7" name="楕円 18">
                  <a:extLst>
                    <a:ext uri="{FF2B5EF4-FFF2-40B4-BE49-F238E27FC236}">
                      <a16:creationId xmlns:a16="http://schemas.microsoft.com/office/drawing/2014/main" id="{9BA7EC3F-146F-12CF-26FE-EAF19A379F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987" y="5495033"/>
                  <a:ext cx="580113" cy="580113"/>
                </a:xfrm>
                <a:prstGeom prst="ellipse">
                  <a:avLst/>
                </a:prstGeom>
                <a:blipFill>
                  <a:blip r:embed="rId4"/>
                  <a:stretch>
                    <a:fillRect l="-4082" r="-4082" b="-4082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楕円 18">
              <a:extLst>
                <a:ext uri="{FF2B5EF4-FFF2-40B4-BE49-F238E27FC236}">
                  <a16:creationId xmlns:a16="http://schemas.microsoft.com/office/drawing/2014/main" id="{FD2CEFFE-41F0-34AE-FCDF-A4ABD20A1D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986" y="4445462"/>
              <a:ext cx="580113" cy="5801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1999" tIns="0" bIns="180000" rtlCol="0" anchor="ctr"/>
            <a:lstStyle/>
            <a:p>
              <a:pPr algn="ctr"/>
              <a:endParaRPr dirty="0"/>
            </a:p>
          </p:txBody>
        </p:sp>
        <p:sp>
          <p:nvSpPr>
            <p:cNvPr id="12" name="楕円 18">
              <a:extLst>
                <a:ext uri="{FF2B5EF4-FFF2-40B4-BE49-F238E27FC236}">
                  <a16:creationId xmlns:a16="http://schemas.microsoft.com/office/drawing/2014/main" id="{BCDF66F5-5331-8FAD-658E-2D31A22EB0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986" y="3052709"/>
              <a:ext cx="580113" cy="5801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1999" tIns="0" bIns="180000" rtlCol="0" anchor="ctr"/>
            <a:lstStyle/>
            <a:p>
              <a:pPr algn="ctr"/>
              <a:endParaRPr dirty="0"/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6822391F-7BEC-ADD9-0B95-51065E7C185E}"/>
                </a:ext>
              </a:extLst>
            </p:cNvPr>
            <p:cNvCxnSpPr>
              <a:cxnSpLocks/>
              <a:stCxn id="7" idx="0"/>
              <a:endCxn id="11" idx="4"/>
            </p:cNvCxnSpPr>
            <p:nvPr/>
          </p:nvCxnSpPr>
          <p:spPr>
            <a:xfrm flipH="1" flipV="1">
              <a:off x="714043" y="5025575"/>
              <a:ext cx="1" cy="469458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DDEAFDEF-8A5A-E1F7-E200-925E21D1BB19}"/>
                </a:ext>
              </a:extLst>
            </p:cNvPr>
            <p:cNvCxnSpPr>
              <a:cxnSpLocks/>
              <a:stCxn id="12" idx="0"/>
              <a:endCxn id="6" idx="4"/>
            </p:cNvCxnSpPr>
            <p:nvPr/>
          </p:nvCxnSpPr>
          <p:spPr>
            <a:xfrm flipV="1">
              <a:off x="714043" y="2583251"/>
              <a:ext cx="1" cy="469458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曲線コネクタ 22">
              <a:extLst>
                <a:ext uri="{FF2B5EF4-FFF2-40B4-BE49-F238E27FC236}">
                  <a16:creationId xmlns:a16="http://schemas.microsoft.com/office/drawing/2014/main" id="{B32B3E97-E08B-4F27-686D-DA7D69049D8B}"/>
                </a:ext>
              </a:extLst>
            </p:cNvPr>
            <p:cNvCxnSpPr>
              <a:cxnSpLocks/>
            </p:cNvCxnSpPr>
            <p:nvPr/>
          </p:nvCxnSpPr>
          <p:spPr>
            <a:xfrm rot="-3420000">
              <a:off x="430000" y="3715599"/>
              <a:ext cx="576000" cy="720000"/>
            </a:xfrm>
            <a:prstGeom prst="curvedConnector3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曲線コネクタ 25">
              <a:extLst>
                <a:ext uri="{FF2B5EF4-FFF2-40B4-BE49-F238E27FC236}">
                  <a16:creationId xmlns:a16="http://schemas.microsoft.com/office/drawing/2014/main" id="{CD6974C3-9DA7-1AD9-75DC-FD22B0A1000D}"/>
                </a:ext>
              </a:extLst>
            </p:cNvPr>
            <p:cNvCxnSpPr>
              <a:cxnSpLocks/>
            </p:cNvCxnSpPr>
            <p:nvPr/>
          </p:nvCxnSpPr>
          <p:spPr>
            <a:xfrm rot="-3420000">
              <a:off x="429999" y="3843286"/>
              <a:ext cx="576000" cy="720000"/>
            </a:xfrm>
            <a:prstGeom prst="curvedConnector3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C1970EB2-3384-B748-D6D1-B70F85692FDD}"/>
                </a:ext>
              </a:extLst>
            </p:cNvPr>
            <p:cNvCxnSpPr>
              <a:cxnSpLocks/>
              <a:endCxn id="12" idx="4"/>
            </p:cNvCxnSpPr>
            <p:nvPr/>
          </p:nvCxnSpPr>
          <p:spPr>
            <a:xfrm flipV="1">
              <a:off x="714043" y="3632822"/>
              <a:ext cx="0" cy="432964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0B28B2BE-016B-99C6-33CD-5350AA7D8FD6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714043" y="4207733"/>
              <a:ext cx="0" cy="237729"/>
            </a:xfrm>
            <a:prstGeom prst="straightConnector1">
              <a:avLst/>
            </a:prstGeom>
            <a:ln w="698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8887E69B-1FE6-BE2A-B8AB-6AEAEDC82DC6}"/>
              </a:ext>
            </a:extLst>
          </p:cNvPr>
          <p:cNvGrpSpPr/>
          <p:nvPr/>
        </p:nvGrpSpPr>
        <p:grpSpPr>
          <a:xfrm>
            <a:off x="2601289" y="2208410"/>
            <a:ext cx="720001" cy="4072008"/>
            <a:chOff x="2532921" y="2003138"/>
            <a:chExt cx="720001" cy="40720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楕円 18">
                  <a:extLst>
                    <a:ext uri="{FF2B5EF4-FFF2-40B4-BE49-F238E27FC236}">
                      <a16:creationId xmlns:a16="http://schemas.microsoft.com/office/drawing/2014/main" id="{C9F06C1B-6CC1-BC86-24E5-A96E65C6D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98909" y="5495033"/>
                  <a:ext cx="580113" cy="580113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88000" tIns="0" b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0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sz="40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dirty="0"/>
                </a:p>
              </p:txBody>
            </p:sp>
          </mc:Choice>
          <mc:Fallback xmlns="">
            <p:sp>
              <p:nvSpPr>
                <p:cNvPr id="42" name="楕円 18">
                  <a:extLst>
                    <a:ext uri="{FF2B5EF4-FFF2-40B4-BE49-F238E27FC236}">
                      <a16:creationId xmlns:a16="http://schemas.microsoft.com/office/drawing/2014/main" id="{C9F06C1B-6CC1-BC86-24E5-A96E65C6D6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8909" y="5495033"/>
                  <a:ext cx="580113" cy="580113"/>
                </a:xfrm>
                <a:prstGeom prst="ellipse">
                  <a:avLst/>
                </a:prstGeom>
                <a:blipFill>
                  <a:blip r:embed="rId5"/>
                  <a:stretch>
                    <a:fillRect l="-4000" r="-6000" b="-4082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楕円 18">
                  <a:extLst>
                    <a:ext uri="{FF2B5EF4-FFF2-40B4-BE49-F238E27FC236}">
                      <a16:creationId xmlns:a16="http://schemas.microsoft.com/office/drawing/2014/main" id="{888C1A7C-C40C-48CA-1BE6-EDF8F93D4A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98909" y="2003138"/>
                  <a:ext cx="580113" cy="580113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51999" tIns="0" bIns="180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0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sz="40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dirty="0"/>
                </a:p>
              </p:txBody>
            </p:sp>
          </mc:Choice>
          <mc:Fallback xmlns="">
            <p:sp>
              <p:nvSpPr>
                <p:cNvPr id="43" name="楕円 18">
                  <a:extLst>
                    <a:ext uri="{FF2B5EF4-FFF2-40B4-BE49-F238E27FC236}">
                      <a16:creationId xmlns:a16="http://schemas.microsoft.com/office/drawing/2014/main" id="{888C1A7C-C40C-48CA-1BE6-EDF8F93D4A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8909" y="2003138"/>
                  <a:ext cx="580113" cy="580113"/>
                </a:xfrm>
                <a:prstGeom prst="ellipse">
                  <a:avLst/>
                </a:prstGeom>
                <a:blipFill>
                  <a:blip r:embed="rId6"/>
                  <a:stretch>
                    <a:fillRect l="-6000" r="-4000" b="-4082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楕円 18">
              <a:extLst>
                <a:ext uri="{FF2B5EF4-FFF2-40B4-BE49-F238E27FC236}">
                  <a16:creationId xmlns:a16="http://schemas.microsoft.com/office/drawing/2014/main" id="{C8F33A62-95C0-1072-5725-E58D94F82ACD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2598908" y="3052709"/>
              <a:ext cx="580113" cy="5801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1999" tIns="0" bIns="180000" rtlCol="0" anchor="ctr"/>
            <a:lstStyle/>
            <a:p>
              <a:pPr algn="ctr"/>
              <a:endParaRPr dirty="0"/>
            </a:p>
          </p:txBody>
        </p:sp>
        <p:sp>
          <p:nvSpPr>
            <p:cNvPr id="45" name="楕円 18">
              <a:extLst>
                <a:ext uri="{FF2B5EF4-FFF2-40B4-BE49-F238E27FC236}">
                  <a16:creationId xmlns:a16="http://schemas.microsoft.com/office/drawing/2014/main" id="{5572DC56-5EA1-7DA2-D5A1-38AEC97415A4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2598908" y="4445462"/>
              <a:ext cx="580113" cy="58011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1999" tIns="0" bIns="180000" rtlCol="0" anchor="ctr"/>
            <a:lstStyle/>
            <a:p>
              <a:pPr algn="ctr"/>
              <a:endParaRPr dirty="0"/>
            </a:p>
          </p:txBody>
        </p: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591D6A02-2396-B390-082B-999390E201F7}"/>
                </a:ext>
              </a:extLst>
            </p:cNvPr>
            <p:cNvCxnSpPr>
              <a:cxnSpLocks/>
              <a:stCxn id="43" idx="4"/>
              <a:endCxn id="44" idx="4"/>
            </p:cNvCxnSpPr>
            <p:nvPr/>
          </p:nvCxnSpPr>
          <p:spPr>
            <a:xfrm flipH="1">
              <a:off x="2888965" y="2583251"/>
              <a:ext cx="1" cy="469458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EE99C723-C2E9-4787-9026-93E464518C90}"/>
                </a:ext>
              </a:extLst>
            </p:cNvPr>
            <p:cNvCxnSpPr>
              <a:cxnSpLocks/>
              <a:stCxn id="45" idx="0"/>
              <a:endCxn id="42" idx="0"/>
            </p:cNvCxnSpPr>
            <p:nvPr/>
          </p:nvCxnSpPr>
          <p:spPr>
            <a:xfrm>
              <a:off x="2888965" y="5025575"/>
              <a:ext cx="1" cy="469458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曲線コネクタ 47">
              <a:extLst>
                <a:ext uri="{FF2B5EF4-FFF2-40B4-BE49-F238E27FC236}">
                  <a16:creationId xmlns:a16="http://schemas.microsoft.com/office/drawing/2014/main" id="{6984CC4D-40BC-8544-CB2E-218CA8F2A504}"/>
                </a:ext>
              </a:extLst>
            </p:cNvPr>
            <p:cNvCxnSpPr>
              <a:cxnSpLocks/>
            </p:cNvCxnSpPr>
            <p:nvPr/>
          </p:nvCxnSpPr>
          <p:spPr>
            <a:xfrm rot="18180000">
              <a:off x="2604922" y="3642685"/>
              <a:ext cx="576000" cy="720000"/>
            </a:xfrm>
            <a:prstGeom prst="curvedConnector3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曲線コネクタ 48">
              <a:extLst>
                <a:ext uri="{FF2B5EF4-FFF2-40B4-BE49-F238E27FC236}">
                  <a16:creationId xmlns:a16="http://schemas.microsoft.com/office/drawing/2014/main" id="{D06AFB54-7B27-7757-E6B7-EE053FDE2C8A}"/>
                </a:ext>
              </a:extLst>
            </p:cNvPr>
            <p:cNvCxnSpPr>
              <a:cxnSpLocks/>
            </p:cNvCxnSpPr>
            <p:nvPr/>
          </p:nvCxnSpPr>
          <p:spPr>
            <a:xfrm rot="18180000">
              <a:off x="2604921" y="3514998"/>
              <a:ext cx="576000" cy="720000"/>
            </a:xfrm>
            <a:prstGeom prst="curvedConnector3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3699017E-7353-0644-44EE-FCF263E679A4}"/>
                </a:ext>
              </a:extLst>
            </p:cNvPr>
            <p:cNvCxnSpPr>
              <a:cxnSpLocks/>
              <a:endCxn id="45" idx="4"/>
            </p:cNvCxnSpPr>
            <p:nvPr/>
          </p:nvCxnSpPr>
          <p:spPr>
            <a:xfrm>
              <a:off x="2888965" y="4012498"/>
              <a:ext cx="0" cy="432964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648CB528-6828-49EA-DEB4-FD916B55EC2C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>
              <a:off x="2888965" y="3632822"/>
              <a:ext cx="0" cy="237729"/>
            </a:xfrm>
            <a:prstGeom prst="straightConnector1">
              <a:avLst/>
            </a:prstGeom>
            <a:ln w="698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D7998699-4131-73D7-296F-763242255781}"/>
              </a:ext>
            </a:extLst>
          </p:cNvPr>
          <p:cNvGrpSpPr/>
          <p:nvPr/>
        </p:nvGrpSpPr>
        <p:grpSpPr>
          <a:xfrm>
            <a:off x="1072468" y="2208409"/>
            <a:ext cx="1594809" cy="580113"/>
            <a:chOff x="1004100" y="2003137"/>
            <a:chExt cx="1594809" cy="5801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楕円 18">
                  <a:extLst>
                    <a:ext uri="{FF2B5EF4-FFF2-40B4-BE49-F238E27FC236}">
                      <a16:creationId xmlns:a16="http://schemas.microsoft.com/office/drawing/2014/main" id="{F9AB82F0-660C-4A07-46D6-FF24F6D6FE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511447" y="2003137"/>
                  <a:ext cx="580113" cy="5801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16000" tIns="0" rIns="72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sz="2800" dirty="0"/>
                </a:p>
              </p:txBody>
            </p:sp>
          </mc:Choice>
          <mc:Fallback xmlns="">
            <p:sp>
              <p:nvSpPr>
                <p:cNvPr id="62" name="楕円 18">
                  <a:extLst>
                    <a:ext uri="{FF2B5EF4-FFF2-40B4-BE49-F238E27FC236}">
                      <a16:creationId xmlns:a16="http://schemas.microsoft.com/office/drawing/2014/main" id="{F9AB82F0-660C-4A07-46D6-FF24F6D6FE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447" y="2003137"/>
                  <a:ext cx="580113" cy="58011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125990EE-A5BD-746D-75D3-71C67A490025}"/>
                </a:ext>
              </a:extLst>
            </p:cNvPr>
            <p:cNvCxnSpPr>
              <a:cxnSpLocks/>
              <a:endCxn id="62" idx="2"/>
            </p:cNvCxnSpPr>
            <p:nvPr/>
          </p:nvCxnSpPr>
          <p:spPr>
            <a:xfrm flipV="1">
              <a:off x="1004100" y="2293194"/>
              <a:ext cx="507347" cy="1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F4243E6B-287F-635B-E2FA-9B8259E33120}"/>
                </a:ext>
              </a:extLst>
            </p:cNvPr>
            <p:cNvCxnSpPr>
              <a:cxnSpLocks/>
              <a:stCxn id="62" idx="6"/>
            </p:cNvCxnSpPr>
            <p:nvPr/>
          </p:nvCxnSpPr>
          <p:spPr>
            <a:xfrm>
              <a:off x="2091560" y="2293194"/>
              <a:ext cx="507349" cy="1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7818420D-0ABA-5F2B-09A7-26C5FCB393D5}"/>
              </a:ext>
            </a:extLst>
          </p:cNvPr>
          <p:cNvSpPr txBox="1"/>
          <p:nvPr/>
        </p:nvSpPr>
        <p:spPr>
          <a:xfrm>
            <a:off x="266311" y="1296186"/>
            <a:ext cx="30853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chemeClr val="tx2"/>
                </a:solidFill>
              </a:rPr>
              <a:t>(II-1) </a:t>
            </a:r>
            <a:r>
              <a:rPr lang="ja-JP" altLang="en-US" sz="2400"/>
              <a:t>帰着の構成</a:t>
            </a:r>
            <a:endParaRPr lang="en-US" altLang="ja-JP" sz="2400" dirty="0"/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3E0929BF-003E-94A0-0180-15FF900743E4}"/>
              </a:ext>
            </a:extLst>
          </p:cNvPr>
          <p:cNvGrpSpPr/>
          <p:nvPr/>
        </p:nvGrpSpPr>
        <p:grpSpPr>
          <a:xfrm>
            <a:off x="6546124" y="4563833"/>
            <a:ext cx="492443" cy="461665"/>
            <a:chOff x="6188750" y="5944977"/>
            <a:chExt cx="492443" cy="461665"/>
          </a:xfrm>
        </p:grpSpPr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D234BB86-A5D8-EB9D-4B60-0E3E222ADDF7}"/>
                </a:ext>
              </a:extLst>
            </p:cNvPr>
            <p:cNvSpPr txBox="1"/>
            <p:nvPr/>
          </p:nvSpPr>
          <p:spPr>
            <a:xfrm>
              <a:off x="6188750" y="5944977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>
                  <a:solidFill>
                    <a:srgbClr val="FF0000"/>
                  </a:solidFill>
                </a:rPr>
                <a:t>済</a:t>
              </a:r>
            </a:p>
          </p:txBody>
        </p:sp>
        <p:sp>
          <p:nvSpPr>
            <p:cNvPr id="76" name="円/楕円 75">
              <a:extLst>
                <a:ext uri="{FF2B5EF4-FFF2-40B4-BE49-F238E27FC236}">
                  <a16:creationId xmlns:a16="http://schemas.microsoft.com/office/drawing/2014/main" id="{9DFDCC10-7F5F-73CB-8E0B-DCF16C4569C7}"/>
                </a:ext>
              </a:extLst>
            </p:cNvPr>
            <p:cNvSpPr/>
            <p:nvPr/>
          </p:nvSpPr>
          <p:spPr>
            <a:xfrm>
              <a:off x="6253996" y="5994834"/>
              <a:ext cx="361950" cy="3619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3FA1B8C8-9CA5-B227-4B38-F5DF9B8EF606}"/>
              </a:ext>
            </a:extLst>
          </p:cNvPr>
          <p:cNvGrpSpPr/>
          <p:nvPr/>
        </p:nvGrpSpPr>
        <p:grpSpPr>
          <a:xfrm>
            <a:off x="6552976" y="5227040"/>
            <a:ext cx="492443" cy="461665"/>
            <a:chOff x="6188750" y="5944977"/>
            <a:chExt cx="492443" cy="461665"/>
          </a:xfrm>
        </p:grpSpPr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F17FEFC4-CA31-2DB1-BCE7-6CB17EA2F65A}"/>
                </a:ext>
              </a:extLst>
            </p:cNvPr>
            <p:cNvSpPr txBox="1"/>
            <p:nvPr/>
          </p:nvSpPr>
          <p:spPr>
            <a:xfrm>
              <a:off x="6188750" y="5944977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>
                  <a:solidFill>
                    <a:srgbClr val="FF0000"/>
                  </a:solidFill>
                </a:rPr>
                <a:t>済</a:t>
              </a:r>
            </a:p>
          </p:txBody>
        </p:sp>
        <p:sp>
          <p:nvSpPr>
            <p:cNvPr id="79" name="円/楕円 78">
              <a:extLst>
                <a:ext uri="{FF2B5EF4-FFF2-40B4-BE49-F238E27FC236}">
                  <a16:creationId xmlns:a16="http://schemas.microsoft.com/office/drawing/2014/main" id="{1AC5F9DB-E952-F898-FB8F-9A47B178B33B}"/>
                </a:ext>
              </a:extLst>
            </p:cNvPr>
            <p:cNvSpPr/>
            <p:nvPr/>
          </p:nvSpPr>
          <p:spPr>
            <a:xfrm>
              <a:off x="6253996" y="5994834"/>
              <a:ext cx="361950" cy="3619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680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185E-6 L -3.88889E-6 -0.06736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0A0423-067F-25E6-4A48-0FFCB30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MS PGothic" panose="020B0600070205080204" pitchFamily="34" charset="-128"/>
              </a:rPr>
              <a:t>IVDP </a:t>
            </a:r>
            <a:r>
              <a:rPr lang="ja-JP" altLang="en-US">
                <a:ea typeface="MS PGothic" panose="020B0600070205080204" pitchFamily="34" charset="-128"/>
              </a:rPr>
              <a:t>に対するヒューリスティック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54D7569-E767-251C-9F2C-0B43C04784C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66311" y="1296186"/>
                <a:ext cx="8611377" cy="5029925"/>
              </a:xfrm>
            </p:spPr>
            <p:txBody>
              <a:bodyPr/>
              <a:lstStyle/>
              <a:p>
                <a:pPr marL="342900" indent="-342900">
                  <a:buClr>
                    <a:schemeClr val="tx2"/>
                  </a:buClr>
                  <a:buFont typeface="Wingdings" pitchFamily="2" charset="2"/>
                  <a:buChar char="p"/>
                </a:pPr>
                <a:r>
                  <a:rPr lang="en-US" altLang="ja-JP" dirty="0"/>
                  <a:t>IVDP </a:t>
                </a:r>
                <a:r>
                  <a:rPr lang="ja-JP" altLang="en-US"/>
                  <a:t>は</a:t>
                </a:r>
                <a:r>
                  <a:rPr lang="en-US" altLang="ja-JP" dirty="0"/>
                  <a:t> co-NP </a:t>
                </a:r>
                <a:r>
                  <a:rPr lang="ja-JP" altLang="en-US"/>
                  <a:t>完全であるため，</a:t>
                </a:r>
                <a:br>
                  <a:rPr lang="en-US" altLang="ja-JP" dirty="0"/>
                </a:br>
                <a:r>
                  <a:rPr lang="ja-JP" altLang="en-US"/>
                  <a:t>一般には多項式時間で不要な頂点を検出できない</a:t>
                </a:r>
                <a:endParaRPr lang="en-US" altLang="ja-JP" dirty="0"/>
              </a:p>
              <a:p>
                <a:pPr>
                  <a:buClr>
                    <a:schemeClr val="tx2"/>
                  </a:buClr>
                </a:pPr>
                <a:r>
                  <a:rPr lang="ja-JP" altLang="en-US">
                    <a:solidFill>
                      <a:srgbClr val="FF0000"/>
                    </a:solidFill>
                  </a:rPr>
                  <a:t>➡︎</a:t>
                </a:r>
                <a:r>
                  <a:rPr lang="en-US" altLang="ja-JP" dirty="0"/>
                  <a:t> </a:t>
                </a:r>
                <a:r>
                  <a:rPr lang="ja-JP" altLang="en-US"/>
                  <a:t>実用的な時間で動作するヒューリスティックを考案</a:t>
                </a:r>
                <a:endParaRPr lang="en-US" altLang="ja-JP" dirty="0"/>
              </a:p>
              <a:p>
                <a:pPr>
                  <a:lnSpc>
                    <a:spcPct val="150000"/>
                  </a:lnSpc>
                  <a:buClr>
                    <a:schemeClr val="tx2"/>
                  </a:buClr>
                </a:pPr>
                <a:r>
                  <a:rPr lang="ja-JP" altLang="en-US" b="1" u="sng">
                    <a:solidFill>
                      <a:schemeClr val="tx2"/>
                    </a:solidFill>
                  </a:rPr>
                  <a:t>不要な頂点の検出の概要</a:t>
                </a:r>
                <a:endParaRPr lang="en-US" altLang="ja-JP" dirty="0"/>
              </a:p>
              <a:p>
                <a:pPr marL="457200" indent="-457200">
                  <a:buClr>
                    <a:schemeClr val="tx2"/>
                  </a:buClr>
                  <a:buFont typeface="+mj-ea"/>
                  <a:buAutoNum type="circleNumDbPlain"/>
                </a:pP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/>
                  <a:t>パスに必ず含まれる</a:t>
                </a:r>
                <a:br>
                  <a:rPr lang="en-US" altLang="ja-JP" dirty="0"/>
                </a:br>
                <a:r>
                  <a:rPr lang="ja-JP" altLang="en-US"/>
                  <a:t>頂点を探索する</a:t>
                </a:r>
                <a:endParaRPr lang="en-US" altLang="ja-JP" dirty="0"/>
              </a:p>
              <a:p>
                <a:pPr marL="457200" indent="-457200">
                  <a:buClr>
                    <a:schemeClr val="tx2"/>
                  </a:buClr>
                  <a:buFont typeface="+mj-ea"/>
                  <a:buAutoNum type="circleNumDbPlain"/>
                </a:pP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/>
                  <a:t>パスに必ず含まれる</a:t>
                </a:r>
                <a:br>
                  <a:rPr lang="en-US" altLang="ja-JP" dirty="0"/>
                </a:br>
                <a:r>
                  <a:rPr lang="ja-JP" altLang="en-US"/>
                  <a:t>頂点をグラフ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/>
                  <a:t>から削除</a:t>
                </a:r>
                <a:endParaRPr lang="en-US" altLang="ja-JP" dirty="0"/>
              </a:p>
              <a:p>
                <a:pPr marL="457200" indent="-457200">
                  <a:buClr>
                    <a:schemeClr val="tx2"/>
                  </a:buClr>
                  <a:buFont typeface="+mj-ea"/>
                  <a:buAutoNum type="circleNumDbPlain"/>
                </a:pP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/>
                  <a:t>パスが存在しないならば，</a:t>
                </a:r>
                <a:br>
                  <a:rPr lang="en-US" altLang="ja-JP" dirty="0"/>
                </a:br>
                <a:r>
                  <a:rPr lang="ja-JP" altLang="en-US"/>
                  <a:t>頂点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/>
                  <a:t>は不要な頂点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54D7569-E767-251C-9F2C-0B43C04784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66311" y="1296186"/>
                <a:ext cx="8611377" cy="5029925"/>
              </a:xfrm>
              <a:blipFill>
                <a:blip r:embed="rId2"/>
                <a:stretch>
                  <a:fillRect l="-1180" t="-15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CD4B1A2-85D6-3DCE-6114-61DA82642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D9F55950-938C-0BF4-A0BE-9A4C169244E3}"/>
              </a:ext>
            </a:extLst>
          </p:cNvPr>
          <p:cNvGrpSpPr/>
          <p:nvPr/>
        </p:nvGrpSpPr>
        <p:grpSpPr>
          <a:xfrm>
            <a:off x="4877380" y="3337502"/>
            <a:ext cx="4030055" cy="2623545"/>
            <a:chOff x="411319" y="3702567"/>
            <a:chExt cx="4030055" cy="26235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楕円 18">
                  <a:extLst>
                    <a:ext uri="{FF2B5EF4-FFF2-40B4-BE49-F238E27FC236}">
                      <a16:creationId xmlns:a16="http://schemas.microsoft.com/office/drawing/2014/main" id="{162EDB86-B29E-EBC0-16A0-1177956A26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319" y="5184255"/>
                  <a:ext cx="580113" cy="580113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16000" tIns="0" bIns="7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400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dirty="0"/>
                </a:p>
              </p:txBody>
            </p:sp>
          </mc:Choice>
          <mc:Fallback xmlns="">
            <p:sp>
              <p:nvSpPr>
                <p:cNvPr id="37" name="楕円 18">
                  <a:extLst>
                    <a:ext uri="{FF2B5EF4-FFF2-40B4-BE49-F238E27FC236}">
                      <a16:creationId xmlns:a16="http://schemas.microsoft.com/office/drawing/2014/main" id="{162EDB86-B29E-EBC0-16A0-1177956A26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319" y="5184255"/>
                  <a:ext cx="580113" cy="5801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楕円 18">
              <a:extLst>
                <a:ext uri="{FF2B5EF4-FFF2-40B4-BE49-F238E27FC236}">
                  <a16:creationId xmlns:a16="http://schemas.microsoft.com/office/drawing/2014/main" id="{E4FEBCC0-E5F6-FC12-F29A-664FFD98DA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1524" y="4584184"/>
              <a:ext cx="580113" cy="5801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bIns="72000" rtlCol="0" anchor="ctr"/>
            <a:lstStyle/>
            <a:p>
              <a:pPr algn="ctr"/>
              <a:endParaRPr/>
            </a:p>
          </p:txBody>
        </p:sp>
        <p:sp>
          <p:nvSpPr>
            <p:cNvPr id="39" name="楕円 18">
              <a:extLst>
                <a:ext uri="{FF2B5EF4-FFF2-40B4-BE49-F238E27FC236}">
                  <a16:creationId xmlns:a16="http://schemas.microsoft.com/office/drawing/2014/main" id="{4537F059-3218-D737-2FC1-8F606634EA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1524" y="5745999"/>
              <a:ext cx="580113" cy="5801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bIns="72000" rtlCol="0" anchor="ctr"/>
            <a:lstStyle/>
            <a:p>
              <a:pPr algn="ctr"/>
              <a:endParaRPr/>
            </a:p>
          </p:txBody>
        </p:sp>
        <p:sp>
          <p:nvSpPr>
            <p:cNvPr id="40" name="楕円 18">
              <a:extLst>
                <a:ext uri="{FF2B5EF4-FFF2-40B4-BE49-F238E27FC236}">
                  <a16:creationId xmlns:a16="http://schemas.microsoft.com/office/drawing/2014/main" id="{B047B327-81AE-7ED6-68CC-E6131AC031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1662" y="5745999"/>
              <a:ext cx="580113" cy="5801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bIns="72000" rtlCol="0" anchor="ctr"/>
            <a:lstStyle/>
            <a:p>
              <a:pPr algn="ctr"/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楕円 18">
                  <a:extLst>
                    <a:ext uri="{FF2B5EF4-FFF2-40B4-BE49-F238E27FC236}">
                      <a16:creationId xmlns:a16="http://schemas.microsoft.com/office/drawing/2014/main" id="{A6D9AB23-AF76-2781-8C02-AEC7A7B49A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1261" y="5184255"/>
                  <a:ext cx="580113" cy="580113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16000" t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40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dirty="0"/>
                </a:p>
              </p:txBody>
            </p:sp>
          </mc:Choice>
          <mc:Fallback xmlns="">
            <p:sp>
              <p:nvSpPr>
                <p:cNvPr id="41" name="楕円 18">
                  <a:extLst>
                    <a:ext uri="{FF2B5EF4-FFF2-40B4-BE49-F238E27FC236}">
                      <a16:creationId xmlns:a16="http://schemas.microsoft.com/office/drawing/2014/main" id="{A6D9AB23-AF76-2781-8C02-AEC7A7B49A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1261" y="5184255"/>
                  <a:ext cx="580113" cy="580113"/>
                </a:xfrm>
                <a:prstGeom prst="ellipse">
                  <a:avLst/>
                </a:prstGeom>
                <a:blipFill>
                  <a:blip r:embed="rId4"/>
                  <a:stretch>
                    <a:fillRect b="-2041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1D47B80D-1A09-0CA0-1A71-55B8C9390667}"/>
                </a:ext>
              </a:extLst>
            </p:cNvPr>
            <p:cNvCxnSpPr>
              <a:cxnSpLocks/>
              <a:stCxn id="37" idx="7"/>
              <a:endCxn id="38" idx="2"/>
            </p:cNvCxnSpPr>
            <p:nvPr/>
          </p:nvCxnSpPr>
          <p:spPr>
            <a:xfrm flipV="1">
              <a:off x="906476" y="4874241"/>
              <a:ext cx="335048" cy="394970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B5ED4B13-36AC-1DFA-9EBD-98D2CCA4E203}"/>
                </a:ext>
              </a:extLst>
            </p:cNvPr>
            <p:cNvCxnSpPr>
              <a:cxnSpLocks/>
              <a:stCxn id="37" idx="5"/>
              <a:endCxn id="39" idx="2"/>
            </p:cNvCxnSpPr>
            <p:nvPr/>
          </p:nvCxnSpPr>
          <p:spPr>
            <a:xfrm>
              <a:off x="906476" y="5679412"/>
              <a:ext cx="335048" cy="356644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F7C2B324-ADFB-53A2-8EF6-615CEF69FC38}"/>
                </a:ext>
              </a:extLst>
            </p:cNvPr>
            <p:cNvCxnSpPr>
              <a:cxnSpLocks/>
              <a:stCxn id="39" idx="6"/>
              <a:endCxn id="40" idx="2"/>
            </p:cNvCxnSpPr>
            <p:nvPr/>
          </p:nvCxnSpPr>
          <p:spPr>
            <a:xfrm>
              <a:off x="1821637" y="6036056"/>
              <a:ext cx="1220025" cy="0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F9680EB1-7FFF-7D44-D2DA-CD8992AB0C1C}"/>
                </a:ext>
              </a:extLst>
            </p:cNvPr>
            <p:cNvCxnSpPr>
              <a:cxnSpLocks/>
              <a:stCxn id="49" idx="3"/>
              <a:endCxn id="38" idx="7"/>
            </p:cNvCxnSpPr>
            <p:nvPr/>
          </p:nvCxnSpPr>
          <p:spPr>
            <a:xfrm flipH="1">
              <a:off x="1736681" y="4197724"/>
              <a:ext cx="456816" cy="471416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7188A1A4-BA8C-CBF3-9F97-417E3861BEE0}"/>
                </a:ext>
              </a:extLst>
            </p:cNvPr>
            <p:cNvCxnSpPr>
              <a:cxnSpLocks/>
              <a:stCxn id="40" idx="6"/>
              <a:endCxn id="41" idx="3"/>
            </p:cNvCxnSpPr>
            <p:nvPr/>
          </p:nvCxnSpPr>
          <p:spPr>
            <a:xfrm flipV="1">
              <a:off x="3621775" y="5679412"/>
              <a:ext cx="324442" cy="356644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5CECDE61-C72F-9F34-AAE7-83295E942E80}"/>
                </a:ext>
              </a:extLst>
            </p:cNvPr>
            <p:cNvCxnSpPr>
              <a:cxnSpLocks/>
              <a:stCxn id="39" idx="0"/>
              <a:endCxn id="38" idx="4"/>
            </p:cNvCxnSpPr>
            <p:nvPr/>
          </p:nvCxnSpPr>
          <p:spPr>
            <a:xfrm flipV="1">
              <a:off x="1531581" y="5164297"/>
              <a:ext cx="0" cy="581702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DDF31C3B-456F-2A6C-A2A9-0873C45834A5}"/>
                </a:ext>
              </a:extLst>
            </p:cNvPr>
            <p:cNvCxnSpPr>
              <a:cxnSpLocks/>
              <a:stCxn id="40" idx="1"/>
              <a:endCxn id="38" idx="5"/>
            </p:cNvCxnSpPr>
            <p:nvPr/>
          </p:nvCxnSpPr>
          <p:spPr>
            <a:xfrm flipH="1" flipV="1">
              <a:off x="1736681" y="5079341"/>
              <a:ext cx="1389937" cy="751614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楕円 18">
                  <a:extLst>
                    <a:ext uri="{FF2B5EF4-FFF2-40B4-BE49-F238E27FC236}">
                      <a16:creationId xmlns:a16="http://schemas.microsoft.com/office/drawing/2014/main" id="{8D7C34B7-CA0C-EC5B-38D7-C24249616D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08541" y="3702567"/>
                  <a:ext cx="580113" cy="58011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16000" tIns="0" bIns="7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dirty="0"/>
                </a:p>
              </p:txBody>
            </p:sp>
          </mc:Choice>
          <mc:Fallback xmlns="">
            <p:sp>
              <p:nvSpPr>
                <p:cNvPr id="49" name="楕円 18">
                  <a:extLst>
                    <a:ext uri="{FF2B5EF4-FFF2-40B4-BE49-F238E27FC236}">
                      <a16:creationId xmlns:a16="http://schemas.microsoft.com/office/drawing/2014/main" id="{8D7C34B7-CA0C-EC5B-38D7-C24249616D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8541" y="3702567"/>
                  <a:ext cx="580113" cy="5801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467B40C0-6FAA-0467-6CA9-BE4F86CF5612}"/>
              </a:ext>
            </a:extLst>
          </p:cNvPr>
          <p:cNvGrpSpPr/>
          <p:nvPr/>
        </p:nvGrpSpPr>
        <p:grpSpPr>
          <a:xfrm>
            <a:off x="6301103" y="3810135"/>
            <a:ext cx="2124580" cy="1548275"/>
            <a:chOff x="1821637" y="4197724"/>
            <a:chExt cx="2124580" cy="1548275"/>
          </a:xfrm>
        </p:grpSpPr>
        <p:sp>
          <p:nvSpPr>
            <p:cNvPr id="52" name="楕円 18">
              <a:extLst>
                <a:ext uri="{FF2B5EF4-FFF2-40B4-BE49-F238E27FC236}">
                  <a16:creationId xmlns:a16="http://schemas.microsoft.com/office/drawing/2014/main" id="{8678E5C3-D38F-1F25-C228-F75523ADC0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1662" y="4584184"/>
              <a:ext cx="580113" cy="5801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bIns="72000" rtlCol="0" anchor="ctr"/>
            <a:lstStyle/>
            <a:p>
              <a:pPr algn="ctr"/>
              <a:endParaRPr/>
            </a:p>
          </p:txBody>
        </p: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EFF59BC5-2547-92FB-2CCE-7F325898208E}"/>
                </a:ext>
              </a:extLst>
            </p:cNvPr>
            <p:cNvCxnSpPr>
              <a:cxnSpLocks/>
              <a:endCxn id="52" idx="2"/>
            </p:cNvCxnSpPr>
            <p:nvPr/>
          </p:nvCxnSpPr>
          <p:spPr>
            <a:xfrm>
              <a:off x="1821637" y="4874241"/>
              <a:ext cx="1220025" cy="0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60AF3780-6D29-A4FB-E3FF-8C82507019B7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 flipH="1" flipV="1">
              <a:off x="2603698" y="4197724"/>
              <a:ext cx="522920" cy="471416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7CB9BE9E-38F0-D7D9-6FCE-A35CF5E568B0}"/>
                </a:ext>
              </a:extLst>
            </p:cNvPr>
            <p:cNvCxnSpPr>
              <a:cxnSpLocks/>
              <a:stCxn id="52" idx="6"/>
            </p:cNvCxnSpPr>
            <p:nvPr/>
          </p:nvCxnSpPr>
          <p:spPr>
            <a:xfrm>
              <a:off x="3621775" y="4874241"/>
              <a:ext cx="324442" cy="394970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9102914F-658F-DE43-7209-05744387101E}"/>
                </a:ext>
              </a:extLst>
            </p:cNvPr>
            <p:cNvCxnSpPr>
              <a:cxnSpLocks/>
              <a:endCxn id="52" idx="4"/>
            </p:cNvCxnSpPr>
            <p:nvPr/>
          </p:nvCxnSpPr>
          <p:spPr>
            <a:xfrm flipV="1">
              <a:off x="3331719" y="5164297"/>
              <a:ext cx="0" cy="581702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A7DCCEF9-00B7-106D-DF0B-1BD962B16A98}"/>
              </a:ext>
            </a:extLst>
          </p:cNvPr>
          <p:cNvSpPr/>
          <p:nvPr/>
        </p:nvSpPr>
        <p:spPr>
          <a:xfrm>
            <a:off x="266311" y="3488159"/>
            <a:ext cx="4611069" cy="772885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8633083-76C8-9D94-B6C7-5417937F647A}"/>
              </a:ext>
            </a:extLst>
          </p:cNvPr>
          <p:cNvSpPr/>
          <p:nvPr/>
        </p:nvSpPr>
        <p:spPr>
          <a:xfrm>
            <a:off x="266312" y="4390265"/>
            <a:ext cx="4000310" cy="772885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E402A868-6432-1451-C681-386B8C3273EB}"/>
              </a:ext>
            </a:extLst>
          </p:cNvPr>
          <p:cNvSpPr/>
          <p:nvPr/>
        </p:nvSpPr>
        <p:spPr>
          <a:xfrm>
            <a:off x="252906" y="5333196"/>
            <a:ext cx="4611069" cy="772885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フリーフォーム 64">
            <a:extLst>
              <a:ext uri="{FF2B5EF4-FFF2-40B4-BE49-F238E27FC236}">
                <a16:creationId xmlns:a16="http://schemas.microsoft.com/office/drawing/2014/main" id="{AD45A73C-45FC-7956-054A-86149E9B035D}"/>
              </a:ext>
            </a:extLst>
          </p:cNvPr>
          <p:cNvSpPr/>
          <p:nvPr/>
        </p:nvSpPr>
        <p:spPr>
          <a:xfrm>
            <a:off x="5162763" y="3753556"/>
            <a:ext cx="2719276" cy="1066532"/>
          </a:xfrm>
          <a:custGeom>
            <a:avLst/>
            <a:gdLst>
              <a:gd name="connsiteX0" fmla="*/ 0 w 2662463"/>
              <a:gd name="connsiteY0" fmla="*/ 1190977 h 1190977"/>
              <a:gd name="connsiteX1" fmla="*/ 451556 w 2662463"/>
              <a:gd name="connsiteY1" fmla="*/ 508000 h 1190977"/>
              <a:gd name="connsiteX2" fmla="*/ 2590800 w 2662463"/>
              <a:gd name="connsiteY2" fmla="*/ 688622 h 1190977"/>
              <a:gd name="connsiteX3" fmla="*/ 1947334 w 2662463"/>
              <a:gd name="connsiteY3" fmla="*/ 0 h 1190977"/>
              <a:gd name="connsiteX0" fmla="*/ 0 w 2662463"/>
              <a:gd name="connsiteY0" fmla="*/ 1190977 h 1190977"/>
              <a:gd name="connsiteX1" fmla="*/ 428979 w 2662463"/>
              <a:gd name="connsiteY1" fmla="*/ 666044 h 1190977"/>
              <a:gd name="connsiteX2" fmla="*/ 2590800 w 2662463"/>
              <a:gd name="connsiteY2" fmla="*/ 688622 h 1190977"/>
              <a:gd name="connsiteX3" fmla="*/ 1947334 w 2662463"/>
              <a:gd name="connsiteY3" fmla="*/ 0 h 1190977"/>
              <a:gd name="connsiteX0" fmla="*/ 0 w 2577812"/>
              <a:gd name="connsiteY0" fmla="*/ 1190977 h 1190977"/>
              <a:gd name="connsiteX1" fmla="*/ 428979 w 2577812"/>
              <a:gd name="connsiteY1" fmla="*/ 666044 h 1190977"/>
              <a:gd name="connsiteX2" fmla="*/ 2494845 w 2577812"/>
              <a:gd name="connsiteY2" fmla="*/ 564444 h 1190977"/>
              <a:gd name="connsiteX3" fmla="*/ 1947334 w 2577812"/>
              <a:gd name="connsiteY3" fmla="*/ 0 h 1190977"/>
              <a:gd name="connsiteX0" fmla="*/ 0 w 2614295"/>
              <a:gd name="connsiteY0" fmla="*/ 1190977 h 1190977"/>
              <a:gd name="connsiteX1" fmla="*/ 428979 w 2614295"/>
              <a:gd name="connsiteY1" fmla="*/ 666044 h 1190977"/>
              <a:gd name="connsiteX2" fmla="*/ 2494845 w 2614295"/>
              <a:gd name="connsiteY2" fmla="*/ 564444 h 1190977"/>
              <a:gd name="connsiteX3" fmla="*/ 2320643 w 2614295"/>
              <a:gd name="connsiteY3" fmla="*/ 253052 h 1190977"/>
              <a:gd name="connsiteX4" fmla="*/ 1947334 w 2614295"/>
              <a:gd name="connsiteY4" fmla="*/ 0 h 1190977"/>
              <a:gd name="connsiteX0" fmla="*/ 0 w 2650973"/>
              <a:gd name="connsiteY0" fmla="*/ 1190977 h 1190977"/>
              <a:gd name="connsiteX1" fmla="*/ 428979 w 2650973"/>
              <a:gd name="connsiteY1" fmla="*/ 666044 h 1190977"/>
              <a:gd name="connsiteX2" fmla="*/ 2494845 w 2650973"/>
              <a:gd name="connsiteY2" fmla="*/ 564444 h 1190977"/>
              <a:gd name="connsiteX3" fmla="*/ 2474206 w 2650973"/>
              <a:gd name="connsiteY3" fmla="*/ 197211 h 1190977"/>
              <a:gd name="connsiteX4" fmla="*/ 1947334 w 2650973"/>
              <a:gd name="connsiteY4" fmla="*/ 0 h 1190977"/>
              <a:gd name="connsiteX0" fmla="*/ 0 w 2636331"/>
              <a:gd name="connsiteY0" fmla="*/ 1190977 h 1190977"/>
              <a:gd name="connsiteX1" fmla="*/ 428979 w 2636331"/>
              <a:gd name="connsiteY1" fmla="*/ 666044 h 1190977"/>
              <a:gd name="connsiteX2" fmla="*/ 2494845 w 2636331"/>
              <a:gd name="connsiteY2" fmla="*/ 564444 h 1190977"/>
              <a:gd name="connsiteX3" fmla="*/ 2421854 w 2636331"/>
              <a:gd name="connsiteY3" fmla="*/ 134390 h 1190977"/>
              <a:gd name="connsiteX4" fmla="*/ 1947334 w 2636331"/>
              <a:gd name="connsiteY4" fmla="*/ 0 h 1190977"/>
              <a:gd name="connsiteX0" fmla="*/ 0 w 2631154"/>
              <a:gd name="connsiteY0" fmla="*/ 1190977 h 1190977"/>
              <a:gd name="connsiteX1" fmla="*/ 428979 w 2631154"/>
              <a:gd name="connsiteY1" fmla="*/ 666044 h 1190977"/>
              <a:gd name="connsiteX2" fmla="*/ 2487865 w 2631154"/>
              <a:gd name="connsiteY2" fmla="*/ 581895 h 1190977"/>
              <a:gd name="connsiteX3" fmla="*/ 2421854 w 2631154"/>
              <a:gd name="connsiteY3" fmla="*/ 134390 h 1190977"/>
              <a:gd name="connsiteX4" fmla="*/ 1947334 w 2631154"/>
              <a:gd name="connsiteY4" fmla="*/ 0 h 1190977"/>
              <a:gd name="connsiteX0" fmla="*/ 0 w 2603235"/>
              <a:gd name="connsiteY0" fmla="*/ 1190977 h 1190977"/>
              <a:gd name="connsiteX1" fmla="*/ 428979 w 2603235"/>
              <a:gd name="connsiteY1" fmla="*/ 666044 h 1190977"/>
              <a:gd name="connsiteX2" fmla="*/ 2487865 w 2603235"/>
              <a:gd name="connsiteY2" fmla="*/ 581895 h 1190977"/>
              <a:gd name="connsiteX3" fmla="*/ 2421854 w 2603235"/>
              <a:gd name="connsiteY3" fmla="*/ 134390 h 1190977"/>
              <a:gd name="connsiteX4" fmla="*/ 1947334 w 2603235"/>
              <a:gd name="connsiteY4" fmla="*/ 0 h 1190977"/>
              <a:gd name="connsiteX0" fmla="*/ 0 w 2632706"/>
              <a:gd name="connsiteY0" fmla="*/ 1190977 h 1190977"/>
              <a:gd name="connsiteX1" fmla="*/ 428979 w 2632706"/>
              <a:gd name="connsiteY1" fmla="*/ 666044 h 1190977"/>
              <a:gd name="connsiteX2" fmla="*/ 2487865 w 2632706"/>
              <a:gd name="connsiteY2" fmla="*/ 581895 h 1190977"/>
              <a:gd name="connsiteX3" fmla="*/ 2421854 w 2632706"/>
              <a:gd name="connsiteY3" fmla="*/ 134390 h 1190977"/>
              <a:gd name="connsiteX4" fmla="*/ 1947334 w 2632706"/>
              <a:gd name="connsiteY4" fmla="*/ 0 h 1190977"/>
              <a:gd name="connsiteX0" fmla="*/ 0 w 2719276"/>
              <a:gd name="connsiteY0" fmla="*/ 1066532 h 1066532"/>
              <a:gd name="connsiteX1" fmla="*/ 515549 w 2719276"/>
              <a:gd name="connsiteY1" fmla="*/ 666044 h 1066532"/>
              <a:gd name="connsiteX2" fmla="*/ 2574435 w 2719276"/>
              <a:gd name="connsiteY2" fmla="*/ 581895 h 1066532"/>
              <a:gd name="connsiteX3" fmla="*/ 2508424 w 2719276"/>
              <a:gd name="connsiteY3" fmla="*/ 134390 h 1066532"/>
              <a:gd name="connsiteX4" fmla="*/ 2033904 w 2719276"/>
              <a:gd name="connsiteY4" fmla="*/ 0 h 106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9276" h="1066532">
                <a:moveTo>
                  <a:pt x="0" y="1066532"/>
                </a:moveTo>
                <a:cubicBezTo>
                  <a:pt x="9878" y="766906"/>
                  <a:pt x="86476" y="746817"/>
                  <a:pt x="515549" y="666044"/>
                </a:cubicBezTo>
                <a:cubicBezTo>
                  <a:pt x="944622" y="585271"/>
                  <a:pt x="2259158" y="650727"/>
                  <a:pt x="2574435" y="581895"/>
                </a:cubicBezTo>
                <a:cubicBezTo>
                  <a:pt x="2893202" y="523534"/>
                  <a:pt x="2599676" y="228464"/>
                  <a:pt x="2508424" y="134390"/>
                </a:cubicBezTo>
                <a:cubicBezTo>
                  <a:pt x="2417172" y="40316"/>
                  <a:pt x="2096122" y="42175"/>
                  <a:pt x="2033904" y="0"/>
                </a:cubicBezTo>
              </a:path>
            </a:pathLst>
          </a:custGeom>
          <a:noFill/>
          <a:ln w="7620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フリーフォーム 66">
            <a:extLst>
              <a:ext uri="{FF2B5EF4-FFF2-40B4-BE49-F238E27FC236}">
                <a16:creationId xmlns:a16="http://schemas.microsoft.com/office/drawing/2014/main" id="{8B9ED900-251F-7F7B-E70A-E36C49E15EFC}"/>
              </a:ext>
            </a:extLst>
          </p:cNvPr>
          <p:cNvSpPr/>
          <p:nvPr/>
        </p:nvSpPr>
        <p:spPr>
          <a:xfrm>
            <a:off x="5249148" y="3606229"/>
            <a:ext cx="2737615" cy="2177320"/>
          </a:xfrm>
          <a:custGeom>
            <a:avLst/>
            <a:gdLst>
              <a:gd name="connsiteX0" fmla="*/ 0 w 2807144"/>
              <a:gd name="connsiteY0" fmla="*/ 1685462 h 2334306"/>
              <a:gd name="connsiteX1" fmla="*/ 494270 w 2807144"/>
              <a:gd name="connsiteY1" fmla="*/ 2318127 h 2334306"/>
              <a:gd name="connsiteX2" fmla="*/ 909457 w 2807144"/>
              <a:gd name="connsiteY2" fmla="*/ 2046279 h 2334306"/>
              <a:gd name="connsiteX3" fmla="*/ 894629 w 2807144"/>
              <a:gd name="connsiteY3" fmla="*/ 993483 h 2334306"/>
              <a:gd name="connsiteX4" fmla="*/ 2629518 w 2807144"/>
              <a:gd name="connsiteY4" fmla="*/ 963827 h 2334306"/>
              <a:gd name="connsiteX5" fmla="*/ 2688830 w 2807144"/>
              <a:gd name="connsiteY5" fmla="*/ 400359 h 2334306"/>
              <a:gd name="connsiteX6" fmla="*/ 2085820 w 2807144"/>
              <a:gd name="connsiteY6" fmla="*/ 0 h 2334306"/>
              <a:gd name="connsiteX0" fmla="*/ 0 w 2803098"/>
              <a:gd name="connsiteY0" fmla="*/ 1685462 h 2334576"/>
              <a:gd name="connsiteX1" fmla="*/ 494270 w 2803098"/>
              <a:gd name="connsiteY1" fmla="*/ 2318127 h 2334576"/>
              <a:gd name="connsiteX2" fmla="*/ 909457 w 2803098"/>
              <a:gd name="connsiteY2" fmla="*/ 2046279 h 2334576"/>
              <a:gd name="connsiteX3" fmla="*/ 953942 w 2803098"/>
              <a:gd name="connsiteY3" fmla="*/ 973713 h 2334576"/>
              <a:gd name="connsiteX4" fmla="*/ 2629518 w 2803098"/>
              <a:gd name="connsiteY4" fmla="*/ 963827 h 2334576"/>
              <a:gd name="connsiteX5" fmla="*/ 2688830 w 2803098"/>
              <a:gd name="connsiteY5" fmla="*/ 400359 h 2334576"/>
              <a:gd name="connsiteX6" fmla="*/ 2085820 w 2803098"/>
              <a:gd name="connsiteY6" fmla="*/ 0 h 2334576"/>
              <a:gd name="connsiteX0" fmla="*/ 0 w 2803098"/>
              <a:gd name="connsiteY0" fmla="*/ 1685462 h 2333847"/>
              <a:gd name="connsiteX1" fmla="*/ 494270 w 2803098"/>
              <a:gd name="connsiteY1" fmla="*/ 2318127 h 2333847"/>
              <a:gd name="connsiteX2" fmla="*/ 835316 w 2803098"/>
              <a:gd name="connsiteY2" fmla="*/ 2041336 h 2333847"/>
              <a:gd name="connsiteX3" fmla="*/ 953942 w 2803098"/>
              <a:gd name="connsiteY3" fmla="*/ 973713 h 2333847"/>
              <a:gd name="connsiteX4" fmla="*/ 2629518 w 2803098"/>
              <a:gd name="connsiteY4" fmla="*/ 963827 h 2333847"/>
              <a:gd name="connsiteX5" fmla="*/ 2688830 w 2803098"/>
              <a:gd name="connsiteY5" fmla="*/ 400359 h 2333847"/>
              <a:gd name="connsiteX6" fmla="*/ 2085820 w 2803098"/>
              <a:gd name="connsiteY6" fmla="*/ 0 h 2333847"/>
              <a:gd name="connsiteX0" fmla="*/ 0 w 2820102"/>
              <a:gd name="connsiteY0" fmla="*/ 1685462 h 2333782"/>
              <a:gd name="connsiteX1" fmla="*/ 494270 w 2820102"/>
              <a:gd name="connsiteY1" fmla="*/ 2318127 h 2333782"/>
              <a:gd name="connsiteX2" fmla="*/ 835316 w 2820102"/>
              <a:gd name="connsiteY2" fmla="*/ 2041336 h 2333782"/>
              <a:gd name="connsiteX3" fmla="*/ 706807 w 2820102"/>
              <a:gd name="connsiteY3" fmla="*/ 978656 h 2333782"/>
              <a:gd name="connsiteX4" fmla="*/ 2629518 w 2820102"/>
              <a:gd name="connsiteY4" fmla="*/ 963827 h 2333782"/>
              <a:gd name="connsiteX5" fmla="*/ 2688830 w 2820102"/>
              <a:gd name="connsiteY5" fmla="*/ 400359 h 2333782"/>
              <a:gd name="connsiteX6" fmla="*/ 2085820 w 2820102"/>
              <a:gd name="connsiteY6" fmla="*/ 0 h 2333782"/>
              <a:gd name="connsiteX0" fmla="*/ 0 w 2820102"/>
              <a:gd name="connsiteY0" fmla="*/ 1685462 h 2322172"/>
              <a:gd name="connsiteX1" fmla="*/ 494270 w 2820102"/>
              <a:gd name="connsiteY1" fmla="*/ 2318127 h 2322172"/>
              <a:gd name="connsiteX2" fmla="*/ 682092 w 2820102"/>
              <a:gd name="connsiteY2" fmla="*/ 1907883 h 2322172"/>
              <a:gd name="connsiteX3" fmla="*/ 706807 w 2820102"/>
              <a:gd name="connsiteY3" fmla="*/ 978656 h 2322172"/>
              <a:gd name="connsiteX4" fmla="*/ 2629518 w 2820102"/>
              <a:gd name="connsiteY4" fmla="*/ 963827 h 2322172"/>
              <a:gd name="connsiteX5" fmla="*/ 2688830 w 2820102"/>
              <a:gd name="connsiteY5" fmla="*/ 400359 h 2322172"/>
              <a:gd name="connsiteX6" fmla="*/ 2085820 w 2820102"/>
              <a:gd name="connsiteY6" fmla="*/ 0 h 2322172"/>
              <a:gd name="connsiteX0" fmla="*/ 0 w 2820102"/>
              <a:gd name="connsiteY0" fmla="*/ 1685462 h 2144664"/>
              <a:gd name="connsiteX1" fmla="*/ 410244 w 2820102"/>
              <a:gd name="connsiteY1" fmla="*/ 2135247 h 2144664"/>
              <a:gd name="connsiteX2" fmla="*/ 682092 w 2820102"/>
              <a:gd name="connsiteY2" fmla="*/ 1907883 h 2144664"/>
              <a:gd name="connsiteX3" fmla="*/ 706807 w 2820102"/>
              <a:gd name="connsiteY3" fmla="*/ 978656 h 2144664"/>
              <a:gd name="connsiteX4" fmla="*/ 2629518 w 2820102"/>
              <a:gd name="connsiteY4" fmla="*/ 963827 h 2144664"/>
              <a:gd name="connsiteX5" fmla="*/ 2688830 w 2820102"/>
              <a:gd name="connsiteY5" fmla="*/ 400359 h 2144664"/>
              <a:gd name="connsiteX6" fmla="*/ 2085820 w 2820102"/>
              <a:gd name="connsiteY6" fmla="*/ 0 h 2144664"/>
              <a:gd name="connsiteX0" fmla="*/ 0 w 2820102"/>
              <a:gd name="connsiteY0" fmla="*/ 1685462 h 2145348"/>
              <a:gd name="connsiteX1" fmla="*/ 410244 w 2820102"/>
              <a:gd name="connsiteY1" fmla="*/ 2135247 h 2145348"/>
              <a:gd name="connsiteX2" fmla="*/ 627722 w 2820102"/>
              <a:gd name="connsiteY2" fmla="*/ 1912826 h 2145348"/>
              <a:gd name="connsiteX3" fmla="*/ 706807 w 2820102"/>
              <a:gd name="connsiteY3" fmla="*/ 978656 h 2145348"/>
              <a:gd name="connsiteX4" fmla="*/ 2629518 w 2820102"/>
              <a:gd name="connsiteY4" fmla="*/ 963827 h 2145348"/>
              <a:gd name="connsiteX5" fmla="*/ 2688830 w 2820102"/>
              <a:gd name="connsiteY5" fmla="*/ 400359 h 2145348"/>
              <a:gd name="connsiteX6" fmla="*/ 2085820 w 2820102"/>
              <a:gd name="connsiteY6" fmla="*/ 0 h 2145348"/>
              <a:gd name="connsiteX0" fmla="*/ 0 w 2798307"/>
              <a:gd name="connsiteY0" fmla="*/ 1685462 h 2145348"/>
              <a:gd name="connsiteX1" fmla="*/ 410244 w 2798307"/>
              <a:gd name="connsiteY1" fmla="*/ 2135247 h 2145348"/>
              <a:gd name="connsiteX2" fmla="*/ 627722 w 2798307"/>
              <a:gd name="connsiteY2" fmla="*/ 1912826 h 2145348"/>
              <a:gd name="connsiteX3" fmla="*/ 706807 w 2798307"/>
              <a:gd name="connsiteY3" fmla="*/ 978656 h 2145348"/>
              <a:gd name="connsiteX4" fmla="*/ 2629518 w 2798307"/>
              <a:gd name="connsiteY4" fmla="*/ 963827 h 2145348"/>
              <a:gd name="connsiteX5" fmla="*/ 2639403 w 2798307"/>
              <a:gd name="connsiteY5" fmla="*/ 425072 h 2145348"/>
              <a:gd name="connsiteX6" fmla="*/ 2085820 w 2798307"/>
              <a:gd name="connsiteY6" fmla="*/ 0 h 2145348"/>
              <a:gd name="connsiteX0" fmla="*/ 0 w 2798307"/>
              <a:gd name="connsiteY0" fmla="*/ 1720061 h 2179947"/>
              <a:gd name="connsiteX1" fmla="*/ 410244 w 2798307"/>
              <a:gd name="connsiteY1" fmla="*/ 2169846 h 2179947"/>
              <a:gd name="connsiteX2" fmla="*/ 627722 w 2798307"/>
              <a:gd name="connsiteY2" fmla="*/ 1947425 h 2179947"/>
              <a:gd name="connsiteX3" fmla="*/ 706807 w 2798307"/>
              <a:gd name="connsiteY3" fmla="*/ 1013255 h 2179947"/>
              <a:gd name="connsiteX4" fmla="*/ 2629518 w 2798307"/>
              <a:gd name="connsiteY4" fmla="*/ 998426 h 2179947"/>
              <a:gd name="connsiteX5" fmla="*/ 2639403 w 2798307"/>
              <a:gd name="connsiteY5" fmla="*/ 459671 h 2179947"/>
              <a:gd name="connsiteX6" fmla="*/ 1957310 w 2798307"/>
              <a:gd name="connsiteY6" fmla="*/ 0 h 2179947"/>
              <a:gd name="connsiteX0" fmla="*/ 0 w 2798307"/>
              <a:gd name="connsiteY0" fmla="*/ 1720239 h 2180125"/>
              <a:gd name="connsiteX1" fmla="*/ 410244 w 2798307"/>
              <a:gd name="connsiteY1" fmla="*/ 2170024 h 2180125"/>
              <a:gd name="connsiteX2" fmla="*/ 627722 w 2798307"/>
              <a:gd name="connsiteY2" fmla="*/ 1947603 h 2180125"/>
              <a:gd name="connsiteX3" fmla="*/ 706807 w 2798307"/>
              <a:gd name="connsiteY3" fmla="*/ 1013433 h 2180125"/>
              <a:gd name="connsiteX4" fmla="*/ 2629518 w 2798307"/>
              <a:gd name="connsiteY4" fmla="*/ 998604 h 2180125"/>
              <a:gd name="connsiteX5" fmla="*/ 2639403 w 2798307"/>
              <a:gd name="connsiteY5" fmla="*/ 459849 h 2180125"/>
              <a:gd name="connsiteX6" fmla="*/ 1957310 w 2798307"/>
              <a:gd name="connsiteY6" fmla="*/ 178 h 2180125"/>
              <a:gd name="connsiteX0" fmla="*/ 0 w 2788422"/>
              <a:gd name="connsiteY0" fmla="*/ 1789437 h 2176143"/>
              <a:gd name="connsiteX1" fmla="*/ 400359 w 2788422"/>
              <a:gd name="connsiteY1" fmla="*/ 2170024 h 2176143"/>
              <a:gd name="connsiteX2" fmla="*/ 617837 w 2788422"/>
              <a:gd name="connsiteY2" fmla="*/ 1947603 h 2176143"/>
              <a:gd name="connsiteX3" fmla="*/ 696922 w 2788422"/>
              <a:gd name="connsiteY3" fmla="*/ 1013433 h 2176143"/>
              <a:gd name="connsiteX4" fmla="*/ 2619633 w 2788422"/>
              <a:gd name="connsiteY4" fmla="*/ 998604 h 2176143"/>
              <a:gd name="connsiteX5" fmla="*/ 2629518 w 2788422"/>
              <a:gd name="connsiteY5" fmla="*/ 459849 h 2176143"/>
              <a:gd name="connsiteX6" fmla="*/ 1947425 w 2788422"/>
              <a:gd name="connsiteY6" fmla="*/ 178 h 2176143"/>
              <a:gd name="connsiteX0" fmla="*/ 0 w 2867858"/>
              <a:gd name="connsiteY0" fmla="*/ 1789630 h 2176336"/>
              <a:gd name="connsiteX1" fmla="*/ 400359 w 2867858"/>
              <a:gd name="connsiteY1" fmla="*/ 2170217 h 2176336"/>
              <a:gd name="connsiteX2" fmla="*/ 617837 w 2867858"/>
              <a:gd name="connsiteY2" fmla="*/ 1947796 h 2176336"/>
              <a:gd name="connsiteX3" fmla="*/ 696922 w 2867858"/>
              <a:gd name="connsiteY3" fmla="*/ 1013626 h 2176336"/>
              <a:gd name="connsiteX4" fmla="*/ 2619633 w 2867858"/>
              <a:gd name="connsiteY4" fmla="*/ 998797 h 2176336"/>
              <a:gd name="connsiteX5" fmla="*/ 2784794 w 2867858"/>
              <a:gd name="connsiteY5" fmla="*/ 296140 h 2176336"/>
              <a:gd name="connsiteX6" fmla="*/ 1947425 w 2867858"/>
              <a:gd name="connsiteY6" fmla="*/ 371 h 2176336"/>
              <a:gd name="connsiteX0" fmla="*/ 0 w 2853963"/>
              <a:gd name="connsiteY0" fmla="*/ 1789630 h 2176336"/>
              <a:gd name="connsiteX1" fmla="*/ 400359 w 2853963"/>
              <a:gd name="connsiteY1" fmla="*/ 2170217 h 2176336"/>
              <a:gd name="connsiteX2" fmla="*/ 617837 w 2853963"/>
              <a:gd name="connsiteY2" fmla="*/ 1947796 h 2176336"/>
              <a:gd name="connsiteX3" fmla="*/ 696922 w 2853963"/>
              <a:gd name="connsiteY3" fmla="*/ 1013626 h 2176336"/>
              <a:gd name="connsiteX4" fmla="*/ 2585127 w 2853963"/>
              <a:gd name="connsiteY4" fmla="*/ 908220 h 2176336"/>
              <a:gd name="connsiteX5" fmla="*/ 2784794 w 2853963"/>
              <a:gd name="connsiteY5" fmla="*/ 296140 h 2176336"/>
              <a:gd name="connsiteX6" fmla="*/ 1947425 w 2853963"/>
              <a:gd name="connsiteY6" fmla="*/ 371 h 2176336"/>
              <a:gd name="connsiteX0" fmla="*/ 0 w 2851616"/>
              <a:gd name="connsiteY0" fmla="*/ 1789630 h 2175750"/>
              <a:gd name="connsiteX1" fmla="*/ 400359 w 2851616"/>
              <a:gd name="connsiteY1" fmla="*/ 2170217 h 2175750"/>
              <a:gd name="connsiteX2" fmla="*/ 617837 w 2851616"/>
              <a:gd name="connsiteY2" fmla="*/ 1947796 h 2175750"/>
              <a:gd name="connsiteX3" fmla="*/ 744367 w 2851616"/>
              <a:gd name="connsiteY3" fmla="*/ 1078324 h 2175750"/>
              <a:gd name="connsiteX4" fmla="*/ 2585127 w 2851616"/>
              <a:gd name="connsiteY4" fmla="*/ 908220 h 2175750"/>
              <a:gd name="connsiteX5" fmla="*/ 2784794 w 2851616"/>
              <a:gd name="connsiteY5" fmla="*/ 296140 h 2175750"/>
              <a:gd name="connsiteX6" fmla="*/ 1947425 w 2851616"/>
              <a:gd name="connsiteY6" fmla="*/ 371 h 2175750"/>
              <a:gd name="connsiteX0" fmla="*/ 0 w 2851616"/>
              <a:gd name="connsiteY0" fmla="*/ 1789630 h 2175750"/>
              <a:gd name="connsiteX1" fmla="*/ 400359 w 2851616"/>
              <a:gd name="connsiteY1" fmla="*/ 2170217 h 2175750"/>
              <a:gd name="connsiteX2" fmla="*/ 617837 w 2851616"/>
              <a:gd name="connsiteY2" fmla="*/ 1947796 h 2175750"/>
              <a:gd name="connsiteX3" fmla="*/ 744367 w 2851616"/>
              <a:gd name="connsiteY3" fmla="*/ 1078324 h 2175750"/>
              <a:gd name="connsiteX4" fmla="*/ 2585127 w 2851616"/>
              <a:gd name="connsiteY4" fmla="*/ 990171 h 2175750"/>
              <a:gd name="connsiteX5" fmla="*/ 2784794 w 2851616"/>
              <a:gd name="connsiteY5" fmla="*/ 296140 h 2175750"/>
              <a:gd name="connsiteX6" fmla="*/ 1947425 w 2851616"/>
              <a:gd name="connsiteY6" fmla="*/ 371 h 2175750"/>
              <a:gd name="connsiteX0" fmla="*/ 0 w 2802810"/>
              <a:gd name="connsiteY0" fmla="*/ 1789843 h 2175963"/>
              <a:gd name="connsiteX1" fmla="*/ 400359 w 2802810"/>
              <a:gd name="connsiteY1" fmla="*/ 2170430 h 2175963"/>
              <a:gd name="connsiteX2" fmla="*/ 617837 w 2802810"/>
              <a:gd name="connsiteY2" fmla="*/ 1948009 h 2175963"/>
              <a:gd name="connsiteX3" fmla="*/ 744367 w 2802810"/>
              <a:gd name="connsiteY3" fmla="*/ 1078537 h 2175963"/>
              <a:gd name="connsiteX4" fmla="*/ 2585127 w 2802810"/>
              <a:gd name="connsiteY4" fmla="*/ 990384 h 2175963"/>
              <a:gd name="connsiteX5" fmla="*/ 2707157 w 2802810"/>
              <a:gd name="connsiteY5" fmla="*/ 240282 h 2175963"/>
              <a:gd name="connsiteX6" fmla="*/ 1947425 w 2802810"/>
              <a:gd name="connsiteY6" fmla="*/ 584 h 2175963"/>
              <a:gd name="connsiteX0" fmla="*/ 0 w 2737615"/>
              <a:gd name="connsiteY0" fmla="*/ 1791200 h 2177320"/>
              <a:gd name="connsiteX1" fmla="*/ 400359 w 2737615"/>
              <a:gd name="connsiteY1" fmla="*/ 2171787 h 2177320"/>
              <a:gd name="connsiteX2" fmla="*/ 617837 w 2737615"/>
              <a:gd name="connsiteY2" fmla="*/ 1949366 h 2177320"/>
              <a:gd name="connsiteX3" fmla="*/ 744367 w 2737615"/>
              <a:gd name="connsiteY3" fmla="*/ 1079894 h 2177320"/>
              <a:gd name="connsiteX4" fmla="*/ 2585127 w 2737615"/>
              <a:gd name="connsiteY4" fmla="*/ 991741 h 2177320"/>
              <a:gd name="connsiteX5" fmla="*/ 2569134 w 2737615"/>
              <a:gd name="connsiteY5" fmla="*/ 168314 h 2177320"/>
              <a:gd name="connsiteX6" fmla="*/ 1947425 w 2737615"/>
              <a:gd name="connsiteY6" fmla="*/ 1941 h 2177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7615" h="2177320">
                <a:moveTo>
                  <a:pt x="0" y="1791200"/>
                </a:moveTo>
                <a:cubicBezTo>
                  <a:pt x="171347" y="2077464"/>
                  <a:pt x="297386" y="2145426"/>
                  <a:pt x="400359" y="2171787"/>
                </a:cubicBezTo>
                <a:cubicBezTo>
                  <a:pt x="503332" y="2198148"/>
                  <a:pt x="560502" y="2131348"/>
                  <a:pt x="617837" y="1949366"/>
                </a:cubicBezTo>
                <a:cubicBezTo>
                  <a:pt x="675172" y="1767384"/>
                  <a:pt x="416485" y="1239498"/>
                  <a:pt x="744367" y="1079894"/>
                </a:cubicBezTo>
                <a:cubicBezTo>
                  <a:pt x="1072249" y="920290"/>
                  <a:pt x="2280999" y="1143671"/>
                  <a:pt x="2585127" y="991741"/>
                </a:cubicBezTo>
                <a:cubicBezTo>
                  <a:pt x="2889255" y="839811"/>
                  <a:pt x="2659750" y="328952"/>
                  <a:pt x="2569134" y="168314"/>
                </a:cubicBezTo>
                <a:cubicBezTo>
                  <a:pt x="2478518" y="7676"/>
                  <a:pt x="2450757" y="-6709"/>
                  <a:pt x="1947425" y="1941"/>
                </a:cubicBezTo>
              </a:path>
            </a:pathLst>
          </a:custGeom>
          <a:noFill/>
          <a:ln w="762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フリーフォーム 69">
            <a:extLst>
              <a:ext uri="{FF2B5EF4-FFF2-40B4-BE49-F238E27FC236}">
                <a16:creationId xmlns:a16="http://schemas.microsoft.com/office/drawing/2014/main" id="{73FFD62A-D7D8-2372-BA30-8D394FBE6EFB}"/>
              </a:ext>
            </a:extLst>
          </p:cNvPr>
          <p:cNvSpPr/>
          <p:nvPr/>
        </p:nvSpPr>
        <p:spPr>
          <a:xfrm>
            <a:off x="5466628" y="3944399"/>
            <a:ext cx="2256009" cy="1865654"/>
          </a:xfrm>
          <a:custGeom>
            <a:avLst/>
            <a:gdLst>
              <a:gd name="connsiteX0" fmla="*/ 0 w 2524446"/>
              <a:gd name="connsiteY0" fmla="*/ 1290046 h 2119458"/>
              <a:gd name="connsiteX1" fmla="*/ 598067 w 2524446"/>
              <a:gd name="connsiteY1" fmla="*/ 1902941 h 2119458"/>
              <a:gd name="connsiteX2" fmla="*/ 1112108 w 2524446"/>
              <a:gd name="connsiteY2" fmla="*/ 2051222 h 2119458"/>
              <a:gd name="connsiteX3" fmla="*/ 2347784 w 2524446"/>
              <a:gd name="connsiteY3" fmla="*/ 1986967 h 2119458"/>
              <a:gd name="connsiteX4" fmla="*/ 2431810 w 2524446"/>
              <a:gd name="connsiteY4" fmla="*/ 583239 h 2119458"/>
              <a:gd name="connsiteX5" fmla="*/ 1542123 w 2524446"/>
              <a:gd name="connsiteY5" fmla="*/ 0 h 2119458"/>
              <a:gd name="connsiteX0" fmla="*/ 0 w 2509600"/>
              <a:gd name="connsiteY0" fmla="*/ 1290046 h 2180803"/>
              <a:gd name="connsiteX1" fmla="*/ 598067 w 2509600"/>
              <a:gd name="connsiteY1" fmla="*/ 1902941 h 2180803"/>
              <a:gd name="connsiteX2" fmla="*/ 1403728 w 2509600"/>
              <a:gd name="connsiteY2" fmla="*/ 2159962 h 2180803"/>
              <a:gd name="connsiteX3" fmla="*/ 2347784 w 2509600"/>
              <a:gd name="connsiteY3" fmla="*/ 1986967 h 2180803"/>
              <a:gd name="connsiteX4" fmla="*/ 2431810 w 2509600"/>
              <a:gd name="connsiteY4" fmla="*/ 583239 h 2180803"/>
              <a:gd name="connsiteX5" fmla="*/ 1542123 w 2509600"/>
              <a:gd name="connsiteY5" fmla="*/ 0 h 2180803"/>
              <a:gd name="connsiteX0" fmla="*/ 0 w 2501715"/>
              <a:gd name="connsiteY0" fmla="*/ 1290046 h 2160113"/>
              <a:gd name="connsiteX1" fmla="*/ 598067 w 2501715"/>
              <a:gd name="connsiteY1" fmla="*/ 1902941 h 2160113"/>
              <a:gd name="connsiteX2" fmla="*/ 1403728 w 2501715"/>
              <a:gd name="connsiteY2" fmla="*/ 2159962 h 2160113"/>
              <a:gd name="connsiteX3" fmla="*/ 2323071 w 2501715"/>
              <a:gd name="connsiteY3" fmla="*/ 1873285 h 2160113"/>
              <a:gd name="connsiteX4" fmla="*/ 2431810 w 2501715"/>
              <a:gd name="connsiteY4" fmla="*/ 583239 h 2160113"/>
              <a:gd name="connsiteX5" fmla="*/ 1542123 w 2501715"/>
              <a:gd name="connsiteY5" fmla="*/ 0 h 2160113"/>
              <a:gd name="connsiteX0" fmla="*/ 0 w 2437113"/>
              <a:gd name="connsiteY0" fmla="*/ 1290046 h 2160113"/>
              <a:gd name="connsiteX1" fmla="*/ 598067 w 2437113"/>
              <a:gd name="connsiteY1" fmla="*/ 1902941 h 2160113"/>
              <a:gd name="connsiteX2" fmla="*/ 1403728 w 2437113"/>
              <a:gd name="connsiteY2" fmla="*/ 2159962 h 2160113"/>
              <a:gd name="connsiteX3" fmla="*/ 2323071 w 2437113"/>
              <a:gd name="connsiteY3" fmla="*/ 1873285 h 2160113"/>
              <a:gd name="connsiteX4" fmla="*/ 2431810 w 2437113"/>
              <a:gd name="connsiteY4" fmla="*/ 583239 h 2160113"/>
              <a:gd name="connsiteX5" fmla="*/ 2150077 w 2437113"/>
              <a:gd name="connsiteY5" fmla="*/ 548640 h 2160113"/>
              <a:gd name="connsiteX6" fmla="*/ 1542123 w 2437113"/>
              <a:gd name="connsiteY6" fmla="*/ 0 h 2160113"/>
              <a:gd name="connsiteX0" fmla="*/ 0 w 2521373"/>
              <a:gd name="connsiteY0" fmla="*/ 1290046 h 2160113"/>
              <a:gd name="connsiteX1" fmla="*/ 598067 w 2521373"/>
              <a:gd name="connsiteY1" fmla="*/ 1902941 h 2160113"/>
              <a:gd name="connsiteX2" fmla="*/ 1403728 w 2521373"/>
              <a:gd name="connsiteY2" fmla="*/ 2159962 h 2160113"/>
              <a:gd name="connsiteX3" fmla="*/ 2323071 w 2521373"/>
              <a:gd name="connsiteY3" fmla="*/ 1873285 h 2160113"/>
              <a:gd name="connsiteX4" fmla="*/ 2520779 w 2521373"/>
              <a:gd name="connsiteY4" fmla="*/ 1196134 h 2160113"/>
              <a:gd name="connsiteX5" fmla="*/ 2150077 w 2521373"/>
              <a:gd name="connsiteY5" fmla="*/ 548640 h 2160113"/>
              <a:gd name="connsiteX6" fmla="*/ 1542123 w 2521373"/>
              <a:gd name="connsiteY6" fmla="*/ 0 h 2160113"/>
              <a:gd name="connsiteX0" fmla="*/ 0 w 2521521"/>
              <a:gd name="connsiteY0" fmla="*/ 1290046 h 2160113"/>
              <a:gd name="connsiteX1" fmla="*/ 598067 w 2521521"/>
              <a:gd name="connsiteY1" fmla="*/ 1902941 h 2160113"/>
              <a:gd name="connsiteX2" fmla="*/ 1403728 w 2521521"/>
              <a:gd name="connsiteY2" fmla="*/ 2159962 h 2160113"/>
              <a:gd name="connsiteX3" fmla="*/ 2323071 w 2521521"/>
              <a:gd name="connsiteY3" fmla="*/ 1873285 h 2160113"/>
              <a:gd name="connsiteX4" fmla="*/ 2520779 w 2521521"/>
              <a:gd name="connsiteY4" fmla="*/ 1196134 h 2160113"/>
              <a:gd name="connsiteX5" fmla="*/ 2199504 w 2521521"/>
              <a:gd name="connsiteY5" fmla="*/ 543697 h 2160113"/>
              <a:gd name="connsiteX6" fmla="*/ 1542123 w 2521521"/>
              <a:gd name="connsiteY6" fmla="*/ 0 h 2160113"/>
              <a:gd name="connsiteX0" fmla="*/ 0 w 2521521"/>
              <a:gd name="connsiteY0" fmla="*/ 1299931 h 2169998"/>
              <a:gd name="connsiteX1" fmla="*/ 598067 w 2521521"/>
              <a:gd name="connsiteY1" fmla="*/ 1912826 h 2169998"/>
              <a:gd name="connsiteX2" fmla="*/ 1403728 w 2521521"/>
              <a:gd name="connsiteY2" fmla="*/ 2169847 h 2169998"/>
              <a:gd name="connsiteX3" fmla="*/ 2323071 w 2521521"/>
              <a:gd name="connsiteY3" fmla="*/ 1883170 h 2169998"/>
              <a:gd name="connsiteX4" fmla="*/ 2520779 w 2521521"/>
              <a:gd name="connsiteY4" fmla="*/ 1206019 h 2169998"/>
              <a:gd name="connsiteX5" fmla="*/ 2199504 w 2521521"/>
              <a:gd name="connsiteY5" fmla="*/ 553582 h 2169998"/>
              <a:gd name="connsiteX6" fmla="*/ 1463040 w 2521521"/>
              <a:gd name="connsiteY6" fmla="*/ 0 h 2169998"/>
              <a:gd name="connsiteX0" fmla="*/ 0 w 2521038"/>
              <a:gd name="connsiteY0" fmla="*/ 1299931 h 2169998"/>
              <a:gd name="connsiteX1" fmla="*/ 598067 w 2521038"/>
              <a:gd name="connsiteY1" fmla="*/ 1912826 h 2169998"/>
              <a:gd name="connsiteX2" fmla="*/ 1403728 w 2521038"/>
              <a:gd name="connsiteY2" fmla="*/ 2169847 h 2169998"/>
              <a:gd name="connsiteX3" fmla="*/ 2323071 w 2521038"/>
              <a:gd name="connsiteY3" fmla="*/ 1883170 h 2169998"/>
              <a:gd name="connsiteX4" fmla="*/ 2520779 w 2521038"/>
              <a:gd name="connsiteY4" fmla="*/ 1206019 h 2169998"/>
              <a:gd name="connsiteX5" fmla="*/ 1828801 w 2521038"/>
              <a:gd name="connsiteY5" fmla="*/ 390472 h 2169998"/>
              <a:gd name="connsiteX6" fmla="*/ 1463040 w 2521038"/>
              <a:gd name="connsiteY6" fmla="*/ 0 h 2169998"/>
              <a:gd name="connsiteX0" fmla="*/ 0 w 2521038"/>
              <a:gd name="connsiteY0" fmla="*/ 1299931 h 2169998"/>
              <a:gd name="connsiteX1" fmla="*/ 598067 w 2521038"/>
              <a:gd name="connsiteY1" fmla="*/ 1912826 h 2169998"/>
              <a:gd name="connsiteX2" fmla="*/ 1403728 w 2521038"/>
              <a:gd name="connsiteY2" fmla="*/ 2169847 h 2169998"/>
              <a:gd name="connsiteX3" fmla="*/ 2323071 w 2521038"/>
              <a:gd name="connsiteY3" fmla="*/ 1883170 h 2169998"/>
              <a:gd name="connsiteX4" fmla="*/ 2520779 w 2521038"/>
              <a:gd name="connsiteY4" fmla="*/ 1206019 h 2169998"/>
              <a:gd name="connsiteX5" fmla="*/ 1828801 w 2521038"/>
              <a:gd name="connsiteY5" fmla="*/ 390472 h 2169998"/>
              <a:gd name="connsiteX6" fmla="*/ 1463040 w 2521038"/>
              <a:gd name="connsiteY6" fmla="*/ 0 h 2169998"/>
              <a:gd name="connsiteX0" fmla="*/ 0 w 2521038"/>
              <a:gd name="connsiteY0" fmla="*/ 1299931 h 2169998"/>
              <a:gd name="connsiteX1" fmla="*/ 598067 w 2521038"/>
              <a:gd name="connsiteY1" fmla="*/ 1912826 h 2169998"/>
              <a:gd name="connsiteX2" fmla="*/ 1403728 w 2521038"/>
              <a:gd name="connsiteY2" fmla="*/ 2169847 h 2169998"/>
              <a:gd name="connsiteX3" fmla="*/ 2323071 w 2521038"/>
              <a:gd name="connsiteY3" fmla="*/ 1883170 h 2169998"/>
              <a:gd name="connsiteX4" fmla="*/ 2520779 w 2521038"/>
              <a:gd name="connsiteY4" fmla="*/ 1206019 h 2169998"/>
              <a:gd name="connsiteX5" fmla="*/ 1828801 w 2521038"/>
              <a:gd name="connsiteY5" fmla="*/ 390472 h 2169998"/>
              <a:gd name="connsiteX6" fmla="*/ 1463040 w 2521038"/>
              <a:gd name="connsiteY6" fmla="*/ 0 h 2169998"/>
              <a:gd name="connsiteX0" fmla="*/ 0 w 2521181"/>
              <a:gd name="connsiteY0" fmla="*/ 1299931 h 2169998"/>
              <a:gd name="connsiteX1" fmla="*/ 598067 w 2521181"/>
              <a:gd name="connsiteY1" fmla="*/ 1912826 h 2169998"/>
              <a:gd name="connsiteX2" fmla="*/ 1403728 w 2521181"/>
              <a:gd name="connsiteY2" fmla="*/ 2169847 h 2169998"/>
              <a:gd name="connsiteX3" fmla="*/ 2323071 w 2521181"/>
              <a:gd name="connsiteY3" fmla="*/ 1883170 h 2169998"/>
              <a:gd name="connsiteX4" fmla="*/ 2520779 w 2521181"/>
              <a:gd name="connsiteY4" fmla="*/ 1206019 h 2169998"/>
              <a:gd name="connsiteX5" fmla="*/ 2031452 w 2521181"/>
              <a:gd name="connsiteY5" fmla="*/ 499211 h 2169998"/>
              <a:gd name="connsiteX6" fmla="*/ 1463040 w 2521181"/>
              <a:gd name="connsiteY6" fmla="*/ 0 h 2169998"/>
              <a:gd name="connsiteX0" fmla="*/ 0 w 2521181"/>
              <a:gd name="connsiteY0" fmla="*/ 1299931 h 2019299"/>
              <a:gd name="connsiteX1" fmla="*/ 598067 w 2521181"/>
              <a:gd name="connsiteY1" fmla="*/ 1912826 h 2019299"/>
              <a:gd name="connsiteX2" fmla="*/ 1398785 w 2521181"/>
              <a:gd name="connsiteY2" fmla="*/ 2016623 h 2019299"/>
              <a:gd name="connsiteX3" fmla="*/ 2323071 w 2521181"/>
              <a:gd name="connsiteY3" fmla="*/ 1883170 h 2019299"/>
              <a:gd name="connsiteX4" fmla="*/ 2520779 w 2521181"/>
              <a:gd name="connsiteY4" fmla="*/ 1206019 h 2019299"/>
              <a:gd name="connsiteX5" fmla="*/ 2031452 w 2521181"/>
              <a:gd name="connsiteY5" fmla="*/ 499211 h 2019299"/>
              <a:gd name="connsiteX6" fmla="*/ 1463040 w 2521181"/>
              <a:gd name="connsiteY6" fmla="*/ 0 h 2019299"/>
              <a:gd name="connsiteX0" fmla="*/ 0 w 2521181"/>
              <a:gd name="connsiteY0" fmla="*/ 1299931 h 2020782"/>
              <a:gd name="connsiteX1" fmla="*/ 593125 w 2521181"/>
              <a:gd name="connsiteY1" fmla="*/ 1804087 h 2020782"/>
              <a:gd name="connsiteX2" fmla="*/ 1398785 w 2521181"/>
              <a:gd name="connsiteY2" fmla="*/ 2016623 h 2020782"/>
              <a:gd name="connsiteX3" fmla="*/ 2323071 w 2521181"/>
              <a:gd name="connsiteY3" fmla="*/ 1883170 h 2020782"/>
              <a:gd name="connsiteX4" fmla="*/ 2520779 w 2521181"/>
              <a:gd name="connsiteY4" fmla="*/ 1206019 h 2020782"/>
              <a:gd name="connsiteX5" fmla="*/ 2031452 w 2521181"/>
              <a:gd name="connsiteY5" fmla="*/ 499211 h 2020782"/>
              <a:gd name="connsiteX6" fmla="*/ 1463040 w 2521181"/>
              <a:gd name="connsiteY6" fmla="*/ 0 h 2020782"/>
              <a:gd name="connsiteX0" fmla="*/ 0 w 2521181"/>
              <a:gd name="connsiteY0" fmla="*/ 1299931 h 2016629"/>
              <a:gd name="connsiteX1" fmla="*/ 593125 w 2521181"/>
              <a:gd name="connsiteY1" fmla="*/ 1804087 h 2016629"/>
              <a:gd name="connsiteX2" fmla="*/ 1398785 w 2521181"/>
              <a:gd name="connsiteY2" fmla="*/ 2016623 h 2016629"/>
              <a:gd name="connsiteX3" fmla="*/ 2323071 w 2521181"/>
              <a:gd name="connsiteY3" fmla="*/ 1809029 h 2016629"/>
              <a:gd name="connsiteX4" fmla="*/ 2520779 w 2521181"/>
              <a:gd name="connsiteY4" fmla="*/ 1206019 h 2016629"/>
              <a:gd name="connsiteX5" fmla="*/ 2031452 w 2521181"/>
              <a:gd name="connsiteY5" fmla="*/ 499211 h 2016629"/>
              <a:gd name="connsiteX6" fmla="*/ 1463040 w 2521181"/>
              <a:gd name="connsiteY6" fmla="*/ 0 h 2016629"/>
              <a:gd name="connsiteX0" fmla="*/ 0 w 2523369"/>
              <a:gd name="connsiteY0" fmla="*/ 1299931 h 2016629"/>
              <a:gd name="connsiteX1" fmla="*/ 593125 w 2523369"/>
              <a:gd name="connsiteY1" fmla="*/ 1804087 h 2016629"/>
              <a:gd name="connsiteX2" fmla="*/ 1398785 w 2523369"/>
              <a:gd name="connsiteY2" fmla="*/ 2016623 h 2016629"/>
              <a:gd name="connsiteX3" fmla="*/ 2323071 w 2523369"/>
              <a:gd name="connsiteY3" fmla="*/ 1809029 h 2016629"/>
              <a:gd name="connsiteX4" fmla="*/ 2520779 w 2523369"/>
              <a:gd name="connsiteY4" fmla="*/ 1206019 h 2016629"/>
              <a:gd name="connsiteX5" fmla="*/ 2209389 w 2523369"/>
              <a:gd name="connsiteY5" fmla="*/ 1225791 h 2016629"/>
              <a:gd name="connsiteX6" fmla="*/ 2031452 w 2523369"/>
              <a:gd name="connsiteY6" fmla="*/ 499211 h 2016629"/>
              <a:gd name="connsiteX7" fmla="*/ 1463040 w 2523369"/>
              <a:gd name="connsiteY7" fmla="*/ 0 h 2016629"/>
              <a:gd name="connsiteX0" fmla="*/ 0 w 2369264"/>
              <a:gd name="connsiteY0" fmla="*/ 1299931 h 2016626"/>
              <a:gd name="connsiteX1" fmla="*/ 593125 w 2369264"/>
              <a:gd name="connsiteY1" fmla="*/ 1804087 h 2016626"/>
              <a:gd name="connsiteX2" fmla="*/ 1398785 w 2369264"/>
              <a:gd name="connsiteY2" fmla="*/ 2016623 h 2016626"/>
              <a:gd name="connsiteX3" fmla="*/ 2323071 w 2369264"/>
              <a:gd name="connsiteY3" fmla="*/ 1809029 h 2016626"/>
              <a:gd name="connsiteX4" fmla="*/ 2258816 w 2369264"/>
              <a:gd name="connsiteY4" fmla="*/ 1636034 h 2016626"/>
              <a:gd name="connsiteX5" fmla="*/ 2209389 w 2369264"/>
              <a:gd name="connsiteY5" fmla="*/ 1225791 h 2016626"/>
              <a:gd name="connsiteX6" fmla="*/ 2031452 w 2369264"/>
              <a:gd name="connsiteY6" fmla="*/ 499211 h 2016626"/>
              <a:gd name="connsiteX7" fmla="*/ 1463040 w 2369264"/>
              <a:gd name="connsiteY7" fmla="*/ 0 h 2016626"/>
              <a:gd name="connsiteX0" fmla="*/ 0 w 2369264"/>
              <a:gd name="connsiteY0" fmla="*/ 1299931 h 2016626"/>
              <a:gd name="connsiteX1" fmla="*/ 593125 w 2369264"/>
              <a:gd name="connsiteY1" fmla="*/ 1804087 h 2016626"/>
              <a:gd name="connsiteX2" fmla="*/ 1398785 w 2369264"/>
              <a:gd name="connsiteY2" fmla="*/ 2016623 h 2016626"/>
              <a:gd name="connsiteX3" fmla="*/ 2323071 w 2369264"/>
              <a:gd name="connsiteY3" fmla="*/ 1809029 h 2016626"/>
              <a:gd name="connsiteX4" fmla="*/ 2258816 w 2369264"/>
              <a:gd name="connsiteY4" fmla="*/ 1636034 h 2016626"/>
              <a:gd name="connsiteX5" fmla="*/ 2209389 w 2369264"/>
              <a:gd name="connsiteY5" fmla="*/ 1225791 h 2016626"/>
              <a:gd name="connsiteX6" fmla="*/ 2212427 w 2369264"/>
              <a:gd name="connsiteY6" fmla="*/ 559536 h 2016626"/>
              <a:gd name="connsiteX7" fmla="*/ 1463040 w 2369264"/>
              <a:gd name="connsiteY7" fmla="*/ 0 h 2016626"/>
              <a:gd name="connsiteX0" fmla="*/ 0 w 2369264"/>
              <a:gd name="connsiteY0" fmla="*/ 1299931 h 2016626"/>
              <a:gd name="connsiteX1" fmla="*/ 593125 w 2369264"/>
              <a:gd name="connsiteY1" fmla="*/ 1804087 h 2016626"/>
              <a:gd name="connsiteX2" fmla="*/ 1398785 w 2369264"/>
              <a:gd name="connsiteY2" fmla="*/ 2016623 h 2016626"/>
              <a:gd name="connsiteX3" fmla="*/ 2323071 w 2369264"/>
              <a:gd name="connsiteY3" fmla="*/ 1809029 h 2016626"/>
              <a:gd name="connsiteX4" fmla="*/ 2258816 w 2369264"/>
              <a:gd name="connsiteY4" fmla="*/ 1636034 h 2016626"/>
              <a:gd name="connsiteX5" fmla="*/ 2209389 w 2369264"/>
              <a:gd name="connsiteY5" fmla="*/ 1225791 h 2016626"/>
              <a:gd name="connsiteX6" fmla="*/ 2124797 w 2369264"/>
              <a:gd name="connsiteY6" fmla="*/ 940676 h 2016626"/>
              <a:gd name="connsiteX7" fmla="*/ 2212427 w 2369264"/>
              <a:gd name="connsiteY7" fmla="*/ 559536 h 2016626"/>
              <a:gd name="connsiteX8" fmla="*/ 1463040 w 2369264"/>
              <a:gd name="connsiteY8" fmla="*/ 0 h 2016626"/>
              <a:gd name="connsiteX0" fmla="*/ 0 w 2378799"/>
              <a:gd name="connsiteY0" fmla="*/ 1299931 h 2016626"/>
              <a:gd name="connsiteX1" fmla="*/ 593125 w 2378799"/>
              <a:gd name="connsiteY1" fmla="*/ 1804087 h 2016626"/>
              <a:gd name="connsiteX2" fmla="*/ 1398785 w 2378799"/>
              <a:gd name="connsiteY2" fmla="*/ 2016623 h 2016626"/>
              <a:gd name="connsiteX3" fmla="*/ 2323071 w 2378799"/>
              <a:gd name="connsiteY3" fmla="*/ 1809029 h 2016626"/>
              <a:gd name="connsiteX4" fmla="*/ 2258816 w 2378799"/>
              <a:gd name="connsiteY4" fmla="*/ 1636034 h 2016626"/>
              <a:gd name="connsiteX5" fmla="*/ 2124797 w 2378799"/>
              <a:gd name="connsiteY5" fmla="*/ 940676 h 2016626"/>
              <a:gd name="connsiteX6" fmla="*/ 2212427 w 2378799"/>
              <a:gd name="connsiteY6" fmla="*/ 559536 h 2016626"/>
              <a:gd name="connsiteX7" fmla="*/ 1463040 w 2378799"/>
              <a:gd name="connsiteY7" fmla="*/ 0 h 2016626"/>
              <a:gd name="connsiteX0" fmla="*/ 0 w 2351679"/>
              <a:gd name="connsiteY0" fmla="*/ 1299931 h 2016639"/>
              <a:gd name="connsiteX1" fmla="*/ 593125 w 2351679"/>
              <a:gd name="connsiteY1" fmla="*/ 1804087 h 2016639"/>
              <a:gd name="connsiteX2" fmla="*/ 1398785 w 2351679"/>
              <a:gd name="connsiteY2" fmla="*/ 2016623 h 2016639"/>
              <a:gd name="connsiteX3" fmla="*/ 2323071 w 2351679"/>
              <a:gd name="connsiteY3" fmla="*/ 1809029 h 2016639"/>
              <a:gd name="connsiteX4" fmla="*/ 2124797 w 2351679"/>
              <a:gd name="connsiteY4" fmla="*/ 940676 h 2016639"/>
              <a:gd name="connsiteX5" fmla="*/ 2212427 w 2351679"/>
              <a:gd name="connsiteY5" fmla="*/ 559536 h 2016639"/>
              <a:gd name="connsiteX6" fmla="*/ 1463040 w 2351679"/>
              <a:gd name="connsiteY6" fmla="*/ 0 h 2016639"/>
              <a:gd name="connsiteX0" fmla="*/ 0 w 2257494"/>
              <a:gd name="connsiteY0" fmla="*/ 1299931 h 2016648"/>
              <a:gd name="connsiteX1" fmla="*/ 593125 w 2257494"/>
              <a:gd name="connsiteY1" fmla="*/ 1804087 h 2016648"/>
              <a:gd name="connsiteX2" fmla="*/ 1398785 w 2257494"/>
              <a:gd name="connsiteY2" fmla="*/ 2016623 h 2016648"/>
              <a:gd name="connsiteX3" fmla="*/ 2218296 w 2257494"/>
              <a:gd name="connsiteY3" fmla="*/ 1793154 h 2016648"/>
              <a:gd name="connsiteX4" fmla="*/ 2124797 w 2257494"/>
              <a:gd name="connsiteY4" fmla="*/ 940676 h 2016648"/>
              <a:gd name="connsiteX5" fmla="*/ 2212427 w 2257494"/>
              <a:gd name="connsiteY5" fmla="*/ 559536 h 2016648"/>
              <a:gd name="connsiteX6" fmla="*/ 1463040 w 2257494"/>
              <a:gd name="connsiteY6" fmla="*/ 0 h 2016648"/>
              <a:gd name="connsiteX0" fmla="*/ 0 w 2255580"/>
              <a:gd name="connsiteY0" fmla="*/ 1299931 h 2016648"/>
              <a:gd name="connsiteX1" fmla="*/ 593125 w 2255580"/>
              <a:gd name="connsiteY1" fmla="*/ 1804087 h 2016648"/>
              <a:gd name="connsiteX2" fmla="*/ 1398785 w 2255580"/>
              <a:gd name="connsiteY2" fmla="*/ 2016623 h 2016648"/>
              <a:gd name="connsiteX3" fmla="*/ 2218296 w 2255580"/>
              <a:gd name="connsiteY3" fmla="*/ 1793154 h 2016648"/>
              <a:gd name="connsiteX4" fmla="*/ 2115272 w 2255580"/>
              <a:gd name="connsiteY4" fmla="*/ 1175626 h 2016648"/>
              <a:gd name="connsiteX5" fmla="*/ 2212427 w 2255580"/>
              <a:gd name="connsiteY5" fmla="*/ 559536 h 2016648"/>
              <a:gd name="connsiteX6" fmla="*/ 1463040 w 2255580"/>
              <a:gd name="connsiteY6" fmla="*/ 0 h 2016648"/>
              <a:gd name="connsiteX0" fmla="*/ 0 w 2255580"/>
              <a:gd name="connsiteY0" fmla="*/ 1299931 h 2016648"/>
              <a:gd name="connsiteX1" fmla="*/ 593125 w 2255580"/>
              <a:gd name="connsiteY1" fmla="*/ 1804087 h 2016648"/>
              <a:gd name="connsiteX2" fmla="*/ 1398785 w 2255580"/>
              <a:gd name="connsiteY2" fmla="*/ 2016623 h 2016648"/>
              <a:gd name="connsiteX3" fmla="*/ 2218296 w 2255580"/>
              <a:gd name="connsiteY3" fmla="*/ 1793154 h 2016648"/>
              <a:gd name="connsiteX4" fmla="*/ 2115272 w 2255580"/>
              <a:gd name="connsiteY4" fmla="*/ 1175626 h 2016648"/>
              <a:gd name="connsiteX5" fmla="*/ 2212427 w 2255580"/>
              <a:gd name="connsiteY5" fmla="*/ 559536 h 2016648"/>
              <a:gd name="connsiteX6" fmla="*/ 1463040 w 2255580"/>
              <a:gd name="connsiteY6" fmla="*/ 0 h 2016648"/>
              <a:gd name="connsiteX0" fmla="*/ 0 w 2255580"/>
              <a:gd name="connsiteY0" fmla="*/ 1299931 h 2016648"/>
              <a:gd name="connsiteX1" fmla="*/ 593125 w 2255580"/>
              <a:gd name="connsiteY1" fmla="*/ 1804087 h 2016648"/>
              <a:gd name="connsiteX2" fmla="*/ 1398785 w 2255580"/>
              <a:gd name="connsiteY2" fmla="*/ 2016623 h 2016648"/>
              <a:gd name="connsiteX3" fmla="*/ 2218296 w 2255580"/>
              <a:gd name="connsiteY3" fmla="*/ 1793154 h 2016648"/>
              <a:gd name="connsiteX4" fmla="*/ 2115272 w 2255580"/>
              <a:gd name="connsiteY4" fmla="*/ 1175626 h 2016648"/>
              <a:gd name="connsiteX5" fmla="*/ 2212427 w 2255580"/>
              <a:gd name="connsiteY5" fmla="*/ 559536 h 2016648"/>
              <a:gd name="connsiteX6" fmla="*/ 1463040 w 2255580"/>
              <a:gd name="connsiteY6" fmla="*/ 0 h 2016648"/>
              <a:gd name="connsiteX0" fmla="*/ 0 w 2255580"/>
              <a:gd name="connsiteY0" fmla="*/ 1299931 h 2016648"/>
              <a:gd name="connsiteX1" fmla="*/ 593125 w 2255580"/>
              <a:gd name="connsiteY1" fmla="*/ 1804087 h 2016648"/>
              <a:gd name="connsiteX2" fmla="*/ 1398785 w 2255580"/>
              <a:gd name="connsiteY2" fmla="*/ 2016623 h 2016648"/>
              <a:gd name="connsiteX3" fmla="*/ 2218296 w 2255580"/>
              <a:gd name="connsiteY3" fmla="*/ 1793154 h 2016648"/>
              <a:gd name="connsiteX4" fmla="*/ 2115272 w 2255580"/>
              <a:gd name="connsiteY4" fmla="*/ 1175626 h 2016648"/>
              <a:gd name="connsiteX5" fmla="*/ 2206077 w 2255580"/>
              <a:gd name="connsiteY5" fmla="*/ 613511 h 2016648"/>
              <a:gd name="connsiteX6" fmla="*/ 1463040 w 2255580"/>
              <a:gd name="connsiteY6" fmla="*/ 0 h 2016648"/>
              <a:gd name="connsiteX0" fmla="*/ 0 w 2256009"/>
              <a:gd name="connsiteY0" fmla="*/ 1299931 h 1915203"/>
              <a:gd name="connsiteX1" fmla="*/ 593125 w 2256009"/>
              <a:gd name="connsiteY1" fmla="*/ 1804087 h 1915203"/>
              <a:gd name="connsiteX2" fmla="*/ 1392435 w 2256009"/>
              <a:gd name="connsiteY2" fmla="*/ 1915023 h 1915203"/>
              <a:gd name="connsiteX3" fmla="*/ 2218296 w 2256009"/>
              <a:gd name="connsiteY3" fmla="*/ 1793154 h 1915203"/>
              <a:gd name="connsiteX4" fmla="*/ 2115272 w 2256009"/>
              <a:gd name="connsiteY4" fmla="*/ 1175626 h 1915203"/>
              <a:gd name="connsiteX5" fmla="*/ 2206077 w 2256009"/>
              <a:gd name="connsiteY5" fmla="*/ 613511 h 1915203"/>
              <a:gd name="connsiteX6" fmla="*/ 1463040 w 2256009"/>
              <a:gd name="connsiteY6" fmla="*/ 0 h 1915203"/>
              <a:gd name="connsiteX0" fmla="*/ 0 w 2256009"/>
              <a:gd name="connsiteY0" fmla="*/ 1250382 h 1865654"/>
              <a:gd name="connsiteX1" fmla="*/ 593125 w 2256009"/>
              <a:gd name="connsiteY1" fmla="*/ 1754538 h 1865654"/>
              <a:gd name="connsiteX2" fmla="*/ 1392435 w 2256009"/>
              <a:gd name="connsiteY2" fmla="*/ 1865474 h 1865654"/>
              <a:gd name="connsiteX3" fmla="*/ 2218296 w 2256009"/>
              <a:gd name="connsiteY3" fmla="*/ 1743605 h 1865654"/>
              <a:gd name="connsiteX4" fmla="*/ 2115272 w 2256009"/>
              <a:gd name="connsiteY4" fmla="*/ 1126077 h 1865654"/>
              <a:gd name="connsiteX5" fmla="*/ 2206077 w 2256009"/>
              <a:gd name="connsiteY5" fmla="*/ 563962 h 1865654"/>
              <a:gd name="connsiteX6" fmla="*/ 1476553 w 2256009"/>
              <a:gd name="connsiteY6" fmla="*/ 0 h 1865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56009" h="1865654">
                <a:moveTo>
                  <a:pt x="0" y="1250382"/>
                </a:moveTo>
                <a:cubicBezTo>
                  <a:pt x="206358" y="1493398"/>
                  <a:pt x="361053" y="1652023"/>
                  <a:pt x="593125" y="1754538"/>
                </a:cubicBezTo>
                <a:cubicBezTo>
                  <a:pt x="825197" y="1857053"/>
                  <a:pt x="1121573" y="1867296"/>
                  <a:pt x="1392435" y="1865474"/>
                </a:cubicBezTo>
                <a:cubicBezTo>
                  <a:pt x="1663297" y="1863652"/>
                  <a:pt x="2097823" y="1866838"/>
                  <a:pt x="2218296" y="1743605"/>
                </a:cubicBezTo>
                <a:cubicBezTo>
                  <a:pt x="2338769" y="1620372"/>
                  <a:pt x="2133713" y="1334326"/>
                  <a:pt x="2115272" y="1126077"/>
                </a:cubicBezTo>
                <a:cubicBezTo>
                  <a:pt x="2071328" y="945185"/>
                  <a:pt x="2326953" y="761487"/>
                  <a:pt x="2206077" y="563962"/>
                </a:cubicBezTo>
                <a:cubicBezTo>
                  <a:pt x="2089546" y="435005"/>
                  <a:pt x="1719570" y="417659"/>
                  <a:pt x="1476553" y="0"/>
                </a:cubicBezTo>
              </a:path>
            </a:pathLst>
          </a:custGeom>
          <a:noFill/>
          <a:ln w="762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フリーフォーム 70">
            <a:extLst>
              <a:ext uri="{FF2B5EF4-FFF2-40B4-BE49-F238E27FC236}">
                <a16:creationId xmlns:a16="http://schemas.microsoft.com/office/drawing/2014/main" id="{A5F8264D-D75B-3A3E-A4E6-D61D906E4CEA}"/>
              </a:ext>
            </a:extLst>
          </p:cNvPr>
          <p:cNvSpPr/>
          <p:nvPr/>
        </p:nvSpPr>
        <p:spPr>
          <a:xfrm>
            <a:off x="5140036" y="3447451"/>
            <a:ext cx="2967467" cy="2528351"/>
          </a:xfrm>
          <a:custGeom>
            <a:avLst/>
            <a:gdLst>
              <a:gd name="connsiteX0" fmla="*/ 403 w 2965322"/>
              <a:gd name="connsiteY0" fmla="*/ 1971963 h 2620042"/>
              <a:gd name="connsiteX1" fmla="*/ 471458 w 2965322"/>
              <a:gd name="connsiteY1" fmla="*/ 2572327 h 2620042"/>
              <a:gd name="connsiteX2" fmla="*/ 2859058 w 2965322"/>
              <a:gd name="connsiteY2" fmla="*/ 2419927 h 2620042"/>
              <a:gd name="connsiteX3" fmla="*/ 767022 w 2965322"/>
              <a:gd name="connsiteY3" fmla="*/ 1136073 h 2620042"/>
              <a:gd name="connsiteX4" fmla="*/ 2591203 w 2965322"/>
              <a:gd name="connsiteY4" fmla="*/ 798945 h 2620042"/>
              <a:gd name="connsiteX5" fmla="*/ 2928331 w 2965322"/>
              <a:gd name="connsiteY5" fmla="*/ 133927 h 2620042"/>
              <a:gd name="connsiteX6" fmla="*/ 2037022 w 2965322"/>
              <a:gd name="connsiteY6" fmla="*/ 0 h 2620042"/>
              <a:gd name="connsiteX0" fmla="*/ 403 w 2945736"/>
              <a:gd name="connsiteY0" fmla="*/ 2041531 h 2689610"/>
              <a:gd name="connsiteX1" fmla="*/ 471458 w 2945736"/>
              <a:gd name="connsiteY1" fmla="*/ 2641895 h 2689610"/>
              <a:gd name="connsiteX2" fmla="*/ 2859058 w 2945736"/>
              <a:gd name="connsiteY2" fmla="*/ 2489495 h 2689610"/>
              <a:gd name="connsiteX3" fmla="*/ 767022 w 2945736"/>
              <a:gd name="connsiteY3" fmla="*/ 1205641 h 2689610"/>
              <a:gd name="connsiteX4" fmla="*/ 2591203 w 2945736"/>
              <a:gd name="connsiteY4" fmla="*/ 868513 h 2689610"/>
              <a:gd name="connsiteX5" fmla="*/ 2905241 w 2945736"/>
              <a:gd name="connsiteY5" fmla="*/ 55713 h 2689610"/>
              <a:gd name="connsiteX6" fmla="*/ 2037022 w 2945736"/>
              <a:gd name="connsiteY6" fmla="*/ 69568 h 2689610"/>
              <a:gd name="connsiteX0" fmla="*/ 403 w 2944265"/>
              <a:gd name="connsiteY0" fmla="*/ 2087235 h 2735314"/>
              <a:gd name="connsiteX1" fmla="*/ 471458 w 2944265"/>
              <a:gd name="connsiteY1" fmla="*/ 2687599 h 2735314"/>
              <a:gd name="connsiteX2" fmla="*/ 2859058 w 2944265"/>
              <a:gd name="connsiteY2" fmla="*/ 2535199 h 2735314"/>
              <a:gd name="connsiteX3" fmla="*/ 767022 w 2944265"/>
              <a:gd name="connsiteY3" fmla="*/ 1251345 h 2735314"/>
              <a:gd name="connsiteX4" fmla="*/ 2591203 w 2944265"/>
              <a:gd name="connsiteY4" fmla="*/ 914217 h 2735314"/>
              <a:gd name="connsiteX5" fmla="*/ 2905241 w 2944265"/>
              <a:gd name="connsiteY5" fmla="*/ 101417 h 2735314"/>
              <a:gd name="connsiteX6" fmla="*/ 2835967 w 2944265"/>
              <a:gd name="connsiteY6" fmla="*/ 9054 h 2735314"/>
              <a:gd name="connsiteX7" fmla="*/ 2037022 w 2944265"/>
              <a:gd name="connsiteY7" fmla="*/ 115272 h 2735314"/>
              <a:gd name="connsiteX0" fmla="*/ 403 w 2890349"/>
              <a:gd name="connsiteY0" fmla="*/ 2078181 h 2726260"/>
              <a:gd name="connsiteX1" fmla="*/ 471458 w 2890349"/>
              <a:gd name="connsiteY1" fmla="*/ 2678545 h 2726260"/>
              <a:gd name="connsiteX2" fmla="*/ 2859058 w 2890349"/>
              <a:gd name="connsiteY2" fmla="*/ 2526145 h 2726260"/>
              <a:gd name="connsiteX3" fmla="*/ 767022 w 2890349"/>
              <a:gd name="connsiteY3" fmla="*/ 1242291 h 2726260"/>
              <a:gd name="connsiteX4" fmla="*/ 2591203 w 2890349"/>
              <a:gd name="connsiteY4" fmla="*/ 905163 h 2726260"/>
              <a:gd name="connsiteX5" fmla="*/ 2835967 w 2890349"/>
              <a:gd name="connsiteY5" fmla="*/ 0 h 2726260"/>
              <a:gd name="connsiteX6" fmla="*/ 2037022 w 2890349"/>
              <a:gd name="connsiteY6" fmla="*/ 106218 h 2726260"/>
              <a:gd name="connsiteX0" fmla="*/ 403 w 2964162"/>
              <a:gd name="connsiteY0" fmla="*/ 2078181 h 2726260"/>
              <a:gd name="connsiteX1" fmla="*/ 471458 w 2964162"/>
              <a:gd name="connsiteY1" fmla="*/ 2678545 h 2726260"/>
              <a:gd name="connsiteX2" fmla="*/ 2859058 w 2964162"/>
              <a:gd name="connsiteY2" fmla="*/ 2526145 h 2726260"/>
              <a:gd name="connsiteX3" fmla="*/ 767022 w 2964162"/>
              <a:gd name="connsiteY3" fmla="*/ 1242291 h 2726260"/>
              <a:gd name="connsiteX4" fmla="*/ 2591203 w 2964162"/>
              <a:gd name="connsiteY4" fmla="*/ 905163 h 2726260"/>
              <a:gd name="connsiteX5" fmla="*/ 2835967 w 2964162"/>
              <a:gd name="connsiteY5" fmla="*/ 0 h 2726260"/>
              <a:gd name="connsiteX6" fmla="*/ 2037022 w 2964162"/>
              <a:gd name="connsiteY6" fmla="*/ 106218 h 2726260"/>
              <a:gd name="connsiteX0" fmla="*/ 403 w 2964162"/>
              <a:gd name="connsiteY0" fmla="*/ 2087970 h 2736049"/>
              <a:gd name="connsiteX1" fmla="*/ 471458 w 2964162"/>
              <a:gd name="connsiteY1" fmla="*/ 2688334 h 2736049"/>
              <a:gd name="connsiteX2" fmla="*/ 2859058 w 2964162"/>
              <a:gd name="connsiteY2" fmla="*/ 2535934 h 2736049"/>
              <a:gd name="connsiteX3" fmla="*/ 767022 w 2964162"/>
              <a:gd name="connsiteY3" fmla="*/ 1252080 h 2736049"/>
              <a:gd name="connsiteX4" fmla="*/ 2591203 w 2964162"/>
              <a:gd name="connsiteY4" fmla="*/ 914952 h 2736049"/>
              <a:gd name="connsiteX5" fmla="*/ 2835967 w 2964162"/>
              <a:gd name="connsiteY5" fmla="*/ 9789 h 2736049"/>
              <a:gd name="connsiteX6" fmla="*/ 2037022 w 2964162"/>
              <a:gd name="connsiteY6" fmla="*/ 116007 h 2736049"/>
              <a:gd name="connsiteX0" fmla="*/ 403 w 3004051"/>
              <a:gd name="connsiteY0" fmla="*/ 2087970 h 2736049"/>
              <a:gd name="connsiteX1" fmla="*/ 471458 w 3004051"/>
              <a:gd name="connsiteY1" fmla="*/ 2688334 h 2736049"/>
              <a:gd name="connsiteX2" fmla="*/ 2859058 w 3004051"/>
              <a:gd name="connsiteY2" fmla="*/ 2535934 h 2736049"/>
              <a:gd name="connsiteX3" fmla="*/ 767022 w 3004051"/>
              <a:gd name="connsiteY3" fmla="*/ 1252080 h 2736049"/>
              <a:gd name="connsiteX4" fmla="*/ 2711276 w 3004051"/>
              <a:gd name="connsiteY4" fmla="*/ 1039643 h 2736049"/>
              <a:gd name="connsiteX5" fmla="*/ 2835967 w 3004051"/>
              <a:gd name="connsiteY5" fmla="*/ 9789 h 2736049"/>
              <a:gd name="connsiteX6" fmla="*/ 2037022 w 3004051"/>
              <a:gd name="connsiteY6" fmla="*/ 116007 h 2736049"/>
              <a:gd name="connsiteX0" fmla="*/ 403 w 2986308"/>
              <a:gd name="connsiteY0" fmla="*/ 1974293 h 2622372"/>
              <a:gd name="connsiteX1" fmla="*/ 471458 w 2986308"/>
              <a:gd name="connsiteY1" fmla="*/ 2574657 h 2622372"/>
              <a:gd name="connsiteX2" fmla="*/ 2859058 w 2986308"/>
              <a:gd name="connsiteY2" fmla="*/ 2422257 h 2622372"/>
              <a:gd name="connsiteX3" fmla="*/ 767022 w 2986308"/>
              <a:gd name="connsiteY3" fmla="*/ 1138403 h 2622372"/>
              <a:gd name="connsiteX4" fmla="*/ 2711276 w 2986308"/>
              <a:gd name="connsiteY4" fmla="*/ 925966 h 2622372"/>
              <a:gd name="connsiteX5" fmla="*/ 2808258 w 2986308"/>
              <a:gd name="connsiteY5" fmla="*/ 53131 h 2622372"/>
              <a:gd name="connsiteX6" fmla="*/ 2037022 w 2986308"/>
              <a:gd name="connsiteY6" fmla="*/ 2330 h 2622372"/>
              <a:gd name="connsiteX0" fmla="*/ 403 w 2969510"/>
              <a:gd name="connsiteY0" fmla="*/ 1974293 h 2622372"/>
              <a:gd name="connsiteX1" fmla="*/ 471458 w 2969510"/>
              <a:gd name="connsiteY1" fmla="*/ 2574657 h 2622372"/>
              <a:gd name="connsiteX2" fmla="*/ 2859058 w 2969510"/>
              <a:gd name="connsiteY2" fmla="*/ 2422257 h 2622372"/>
              <a:gd name="connsiteX3" fmla="*/ 767022 w 2969510"/>
              <a:gd name="connsiteY3" fmla="*/ 1138403 h 2622372"/>
              <a:gd name="connsiteX4" fmla="*/ 2669712 w 2969510"/>
              <a:gd name="connsiteY4" fmla="*/ 1032184 h 2622372"/>
              <a:gd name="connsiteX5" fmla="*/ 2808258 w 2969510"/>
              <a:gd name="connsiteY5" fmla="*/ 53131 h 2622372"/>
              <a:gd name="connsiteX6" fmla="*/ 2037022 w 2969510"/>
              <a:gd name="connsiteY6" fmla="*/ 2330 h 2622372"/>
              <a:gd name="connsiteX0" fmla="*/ 403 w 2964174"/>
              <a:gd name="connsiteY0" fmla="*/ 1974293 h 2622579"/>
              <a:gd name="connsiteX1" fmla="*/ 471458 w 2964174"/>
              <a:gd name="connsiteY1" fmla="*/ 2574657 h 2622579"/>
              <a:gd name="connsiteX2" fmla="*/ 2859058 w 2964174"/>
              <a:gd name="connsiteY2" fmla="*/ 2422257 h 2622579"/>
              <a:gd name="connsiteX3" fmla="*/ 873240 w 2964174"/>
              <a:gd name="connsiteY3" fmla="*/ 1133785 h 2622579"/>
              <a:gd name="connsiteX4" fmla="*/ 2669712 w 2964174"/>
              <a:gd name="connsiteY4" fmla="*/ 1032184 h 2622579"/>
              <a:gd name="connsiteX5" fmla="*/ 2808258 w 2964174"/>
              <a:gd name="connsiteY5" fmla="*/ 53131 h 2622579"/>
              <a:gd name="connsiteX6" fmla="*/ 2037022 w 2964174"/>
              <a:gd name="connsiteY6" fmla="*/ 2330 h 2622579"/>
              <a:gd name="connsiteX0" fmla="*/ 125 w 2963896"/>
              <a:gd name="connsiteY0" fmla="*/ 1974293 h 2602840"/>
              <a:gd name="connsiteX1" fmla="*/ 471180 w 2963896"/>
              <a:gd name="connsiteY1" fmla="*/ 2574657 h 2602840"/>
              <a:gd name="connsiteX2" fmla="*/ 2618634 w 2963896"/>
              <a:gd name="connsiteY2" fmla="*/ 2362221 h 2602840"/>
              <a:gd name="connsiteX3" fmla="*/ 872962 w 2963896"/>
              <a:gd name="connsiteY3" fmla="*/ 1133785 h 2602840"/>
              <a:gd name="connsiteX4" fmla="*/ 2669434 w 2963896"/>
              <a:gd name="connsiteY4" fmla="*/ 1032184 h 2602840"/>
              <a:gd name="connsiteX5" fmla="*/ 2807980 w 2963896"/>
              <a:gd name="connsiteY5" fmla="*/ 53131 h 2602840"/>
              <a:gd name="connsiteX6" fmla="*/ 2036744 w 2963896"/>
              <a:gd name="connsiteY6" fmla="*/ 2330 h 2602840"/>
              <a:gd name="connsiteX0" fmla="*/ 125 w 2967592"/>
              <a:gd name="connsiteY0" fmla="*/ 1974293 h 2602454"/>
              <a:gd name="connsiteX1" fmla="*/ 471180 w 2967592"/>
              <a:gd name="connsiteY1" fmla="*/ 2574657 h 2602454"/>
              <a:gd name="connsiteX2" fmla="*/ 2618634 w 2967592"/>
              <a:gd name="connsiteY2" fmla="*/ 2362221 h 2602454"/>
              <a:gd name="connsiteX3" fmla="*/ 799071 w 2967592"/>
              <a:gd name="connsiteY3" fmla="*/ 1147640 h 2602454"/>
              <a:gd name="connsiteX4" fmla="*/ 2669434 w 2967592"/>
              <a:gd name="connsiteY4" fmla="*/ 1032184 h 2602454"/>
              <a:gd name="connsiteX5" fmla="*/ 2807980 w 2967592"/>
              <a:gd name="connsiteY5" fmla="*/ 53131 h 2602454"/>
              <a:gd name="connsiteX6" fmla="*/ 2036744 w 2967592"/>
              <a:gd name="connsiteY6" fmla="*/ 2330 h 2602454"/>
              <a:gd name="connsiteX0" fmla="*/ 15 w 2967482"/>
              <a:gd name="connsiteY0" fmla="*/ 1974293 h 2538471"/>
              <a:gd name="connsiteX1" fmla="*/ 803579 w 2967482"/>
              <a:gd name="connsiteY1" fmla="*/ 2491530 h 2538471"/>
              <a:gd name="connsiteX2" fmla="*/ 2618524 w 2967482"/>
              <a:gd name="connsiteY2" fmla="*/ 2362221 h 2538471"/>
              <a:gd name="connsiteX3" fmla="*/ 798961 w 2967482"/>
              <a:gd name="connsiteY3" fmla="*/ 1147640 h 2538471"/>
              <a:gd name="connsiteX4" fmla="*/ 2669324 w 2967482"/>
              <a:gd name="connsiteY4" fmla="*/ 1032184 h 2538471"/>
              <a:gd name="connsiteX5" fmla="*/ 2807870 w 2967482"/>
              <a:gd name="connsiteY5" fmla="*/ 53131 h 2538471"/>
              <a:gd name="connsiteX6" fmla="*/ 2036634 w 2967482"/>
              <a:gd name="connsiteY6" fmla="*/ 2330 h 2538471"/>
              <a:gd name="connsiteX0" fmla="*/ 0 w 2967467"/>
              <a:gd name="connsiteY0" fmla="*/ 1974293 h 2538471"/>
              <a:gd name="connsiteX1" fmla="*/ 803564 w 2967467"/>
              <a:gd name="connsiteY1" fmla="*/ 2491530 h 2538471"/>
              <a:gd name="connsiteX2" fmla="*/ 2618509 w 2967467"/>
              <a:gd name="connsiteY2" fmla="*/ 2362221 h 2538471"/>
              <a:gd name="connsiteX3" fmla="*/ 798946 w 2967467"/>
              <a:gd name="connsiteY3" fmla="*/ 1147640 h 2538471"/>
              <a:gd name="connsiteX4" fmla="*/ 2669309 w 2967467"/>
              <a:gd name="connsiteY4" fmla="*/ 1032184 h 2538471"/>
              <a:gd name="connsiteX5" fmla="*/ 2807855 w 2967467"/>
              <a:gd name="connsiteY5" fmla="*/ 53131 h 2538471"/>
              <a:gd name="connsiteX6" fmla="*/ 2036619 w 2967467"/>
              <a:gd name="connsiteY6" fmla="*/ 2330 h 2538471"/>
              <a:gd name="connsiteX0" fmla="*/ 0 w 2967467"/>
              <a:gd name="connsiteY0" fmla="*/ 1974293 h 2528351"/>
              <a:gd name="connsiteX1" fmla="*/ 803564 w 2967467"/>
              <a:gd name="connsiteY1" fmla="*/ 2491530 h 2528351"/>
              <a:gd name="connsiteX2" fmla="*/ 2618509 w 2967467"/>
              <a:gd name="connsiteY2" fmla="*/ 2362221 h 2528351"/>
              <a:gd name="connsiteX3" fmla="*/ 798946 w 2967467"/>
              <a:gd name="connsiteY3" fmla="*/ 1147640 h 2528351"/>
              <a:gd name="connsiteX4" fmla="*/ 2669309 w 2967467"/>
              <a:gd name="connsiteY4" fmla="*/ 1032184 h 2528351"/>
              <a:gd name="connsiteX5" fmla="*/ 2807855 w 2967467"/>
              <a:gd name="connsiteY5" fmla="*/ 53131 h 2528351"/>
              <a:gd name="connsiteX6" fmla="*/ 2036619 w 2967467"/>
              <a:gd name="connsiteY6" fmla="*/ 2330 h 252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67467" h="2528351">
                <a:moveTo>
                  <a:pt x="0" y="1974293"/>
                </a:moveTo>
                <a:cubicBezTo>
                  <a:pt x="38870" y="2703580"/>
                  <a:pt x="320964" y="2510002"/>
                  <a:pt x="803564" y="2491530"/>
                </a:cubicBezTo>
                <a:cubicBezTo>
                  <a:pt x="1286164" y="2473058"/>
                  <a:pt x="2619279" y="2586203"/>
                  <a:pt x="2618509" y="2362221"/>
                </a:cubicBezTo>
                <a:cubicBezTo>
                  <a:pt x="2617739" y="2138239"/>
                  <a:pt x="790479" y="1369313"/>
                  <a:pt x="798946" y="1147640"/>
                </a:cubicBezTo>
                <a:cubicBezTo>
                  <a:pt x="807413" y="925967"/>
                  <a:pt x="2334491" y="1214602"/>
                  <a:pt x="2669309" y="1032184"/>
                </a:cubicBezTo>
                <a:cubicBezTo>
                  <a:pt x="3004127" y="849766"/>
                  <a:pt x="3066473" y="172433"/>
                  <a:pt x="2807855" y="53131"/>
                </a:cubicBezTo>
                <a:cubicBezTo>
                  <a:pt x="2598497" y="4640"/>
                  <a:pt x="2178243" y="-5367"/>
                  <a:pt x="2036619" y="2330"/>
                </a:cubicBezTo>
              </a:path>
            </a:pathLst>
          </a:custGeom>
          <a:noFill/>
          <a:ln w="76200">
            <a:solidFill>
              <a:srgbClr val="FF66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楕円 18">
            <a:extLst>
              <a:ext uri="{FF2B5EF4-FFF2-40B4-BE49-F238E27FC236}">
                <a16:creationId xmlns:a16="http://schemas.microsoft.com/office/drawing/2014/main" id="{A883AE95-DA01-C56F-DC6E-6758BD6D327E}"/>
              </a:ext>
            </a:extLst>
          </p:cNvPr>
          <p:cNvSpPr>
            <a:spLocks noChangeAspect="1"/>
          </p:cNvSpPr>
          <p:nvPr/>
        </p:nvSpPr>
        <p:spPr>
          <a:xfrm>
            <a:off x="7527390" y="4196146"/>
            <a:ext cx="580113" cy="58011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bIns="72000" rtlCol="0" anchor="ctr"/>
          <a:lstStyle/>
          <a:p>
            <a:pPr algn="ctr"/>
            <a:endParaRPr/>
          </a:p>
        </p:txBody>
      </p:sp>
      <p:sp>
        <p:nvSpPr>
          <p:cNvPr id="75" name="雲形吹き出し 74">
            <a:extLst>
              <a:ext uri="{FF2B5EF4-FFF2-40B4-BE49-F238E27FC236}">
                <a16:creationId xmlns:a16="http://schemas.microsoft.com/office/drawing/2014/main" id="{E78E425B-1590-51A2-6396-C4D8F7F5DBF9}"/>
              </a:ext>
            </a:extLst>
          </p:cNvPr>
          <p:cNvSpPr/>
          <p:nvPr/>
        </p:nvSpPr>
        <p:spPr>
          <a:xfrm>
            <a:off x="4528694" y="3146967"/>
            <a:ext cx="1702656" cy="889575"/>
          </a:xfrm>
          <a:prstGeom prst="cloudCallout">
            <a:avLst>
              <a:gd name="adj1" fmla="val 15725"/>
              <a:gd name="adj2" fmla="val 72759"/>
            </a:avLst>
          </a:prstGeom>
          <a:solidFill>
            <a:srgbClr val="FAFFFE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0" bIns="0" rtlCol="0" anchor="ctr"/>
          <a:lstStyle/>
          <a:p>
            <a:pPr algn="ctr"/>
            <a:r>
              <a:rPr lang="ja-JP" altLang="en-US" sz="2400">
                <a:solidFill>
                  <a:schemeClr val="tx1"/>
                </a:solidFill>
              </a:rPr>
              <a:t>非効率的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62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1" grpId="0" animBg="1"/>
      <p:bldP spid="61" grpId="1" animBg="1"/>
      <p:bldP spid="61" grpId="2" animBg="1"/>
      <p:bldP spid="61" grpId="3" animBg="1"/>
      <p:bldP spid="62" grpId="0" animBg="1"/>
      <p:bldP spid="62" grpId="1" animBg="1"/>
      <p:bldP spid="65" grpId="0" animBg="1"/>
      <p:bldP spid="65" grpId="1" animBg="1"/>
      <p:bldP spid="65" grpId="2" animBg="1"/>
      <p:bldP spid="67" grpId="0" animBg="1"/>
      <p:bldP spid="67" grpId="1" animBg="1"/>
      <p:bldP spid="67" grpId="2" animBg="1"/>
      <p:bldP spid="70" grpId="0" animBg="1"/>
      <p:bldP spid="70" grpId="1" animBg="1"/>
      <p:bldP spid="70" grpId="2" animBg="1"/>
      <p:bldP spid="71" grpId="0" animBg="1"/>
      <p:bldP spid="71" grpId="1" animBg="1"/>
      <p:bldP spid="71" grpId="2" animBg="1"/>
      <p:bldP spid="74" grpId="0" animBg="1"/>
      <p:bldP spid="74" grpId="1" animBg="1"/>
      <p:bldP spid="7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D30359-A8B4-F04F-25DE-092A4D983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MS PGothic" panose="020B0600070205080204" pitchFamily="34" charset="-128"/>
              </a:rPr>
              <a:t>IVDP </a:t>
            </a:r>
            <a:r>
              <a:rPr lang="ja-JP" altLang="en-US">
                <a:ea typeface="MS PGothic" panose="020B0600070205080204" pitchFamily="34" charset="-128"/>
              </a:rPr>
              <a:t>に対するヒューリスティック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CF5765-81B9-FEF5-4F58-70AFC0740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D7C95E8-777D-953C-6126-1EC1C2F60826}"/>
                  </a:ext>
                </a:extLst>
              </p:cNvPr>
              <p:cNvSpPr/>
              <p:nvPr/>
            </p:nvSpPr>
            <p:spPr>
              <a:xfrm>
                <a:off x="266311" y="1742593"/>
                <a:ext cx="8611377" cy="1384655"/>
              </a:xfrm>
              <a:prstGeom prst="rect">
                <a:avLst/>
              </a:prstGeom>
              <a:solidFill>
                <a:srgbClr val="FAFEFF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44000" tIns="108000" rIns="144000" bIns="144000" rtlCol="0" anchor="t" anchorCtr="0"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グラフ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𝐺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=(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𝑉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,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𝐸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) </m:t>
                    </m:r>
                  </m:oMath>
                </a14:m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において，２頂点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𝑠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,</m:t>
                    </m:r>
                    <m:r>
                      <a:rPr kumimoji="1" lang="en-US" altLang="ja-JP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𝑡</m:t>
                    </m:r>
                    <m:r>
                      <a:rPr kumimoji="1" lang="en-US" altLang="ja-JP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∈</m:t>
                    </m:r>
                    <m:r>
                      <a:rPr kumimoji="1" lang="en-US" altLang="ja-JP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𝑉</m:t>
                    </m:r>
                    <m:r>
                      <a:rPr kumimoji="1" lang="en-US" altLang="ja-JP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間にパスが存在するとき，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𝑠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から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ja-JP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𝑡</m:t>
                    </m:r>
                    <m:r>
                      <a:rPr kumimoji="1" lang="en-US" altLang="ja-JP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は</a:t>
                </a:r>
                <a:r>
                  <a:rPr kumimoji="1" lang="ja-JP" altLang="en-US" sz="2400">
                    <a:solidFill>
                      <a:srgbClr val="FF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到達可能</a:t>
                </a:r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という．頂点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𝑥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∈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𝑉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を削除したとき，</a:t>
                </a:r>
                <a:br>
                  <a:rPr kumimoji="1" lang="en-US" altLang="ja-JP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ja-JP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𝑠</m:t>
                    </m:r>
                    <m:r>
                      <a:rPr kumimoji="1" lang="en-US" altLang="ja-JP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から</a:t>
                </a:r>
                <a14:m>
                  <m:oMath xmlns:m="http://schemas.openxmlformats.org/officeDocument/2006/math">
                    <m:r>
                      <a:rPr kumimoji="1" lang="en-US" altLang="ja-JP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ja-JP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𝑡</m:t>
                    </m:r>
                    <m:r>
                      <a:rPr kumimoji="1" lang="en-US" altLang="ja-JP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へ到達できないならば，</a:t>
                </a:r>
                <a14:m>
                  <m:oMath xmlns:m="http://schemas.openxmlformats.org/officeDocument/2006/math">
                    <m:r>
                      <a:rPr kumimoji="1" lang="en-US" altLang="ja-JP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𝑥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を</a:t>
                </a:r>
                <a14:m>
                  <m:oMath xmlns:m="http://schemas.openxmlformats.org/officeDocument/2006/math">
                    <m:r>
                      <a:rPr kumimoji="1" lang="en-US" altLang="ja-JP" sz="24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ja-JP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𝑠</m:t>
                    </m:r>
                    <m:r>
                      <a:rPr kumimoji="1" lang="en-US" altLang="ja-JP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−</m:t>
                    </m:r>
                    <m:r>
                      <a:rPr kumimoji="1" lang="en-US" altLang="ja-JP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𝑡</m:t>
                    </m:r>
                    <m:r>
                      <a:rPr kumimoji="1" lang="en-US" altLang="ja-JP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kumimoji="1" lang="ja-JP" alt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カット点</a:t>
                </a:r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という．</a:t>
                </a:r>
                <a:endParaRPr kumimoji="1" lang="en-US" altLang="ja-JP" sz="2400" dirty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D7C95E8-777D-953C-6126-1EC1C2F608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11" y="1742593"/>
                <a:ext cx="8611377" cy="1384655"/>
              </a:xfrm>
              <a:prstGeom prst="rect">
                <a:avLst/>
              </a:prstGeom>
              <a:blipFill>
                <a:blip r:embed="rId2"/>
                <a:stretch>
                  <a:fillRect l="-441" b="-3571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F650AF7-A929-27B2-D585-4B26E70FC428}"/>
              </a:ext>
            </a:extLst>
          </p:cNvPr>
          <p:cNvSpPr txBox="1"/>
          <p:nvPr/>
        </p:nvSpPr>
        <p:spPr>
          <a:xfrm>
            <a:off x="266311" y="1268372"/>
            <a:ext cx="8611377" cy="468000"/>
          </a:xfrm>
          <a:prstGeom prst="rect">
            <a:avLst/>
          </a:prstGeom>
          <a:solidFill>
            <a:srgbClr val="D5EEFA"/>
          </a:solidFill>
          <a:ln w="28575">
            <a:solidFill>
              <a:schemeClr val="accent1"/>
            </a:solidFill>
          </a:ln>
        </p:spPr>
        <p:txBody>
          <a:bodyPr wrap="none" lIns="144000" rtlCol="0" anchor="ctr">
            <a:noAutofit/>
          </a:bodyPr>
          <a:lstStyle/>
          <a:p>
            <a:r>
              <a:rPr lang="ja-JP" altLang="en-US" sz="240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定義３</a:t>
            </a:r>
            <a:endParaRPr lang="en-US" altLang="ja-JP" sz="24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楕円 18">
                <a:extLst>
                  <a:ext uri="{FF2B5EF4-FFF2-40B4-BE49-F238E27FC236}">
                    <a16:creationId xmlns:a16="http://schemas.microsoft.com/office/drawing/2014/main" id="{13EB7B92-3498-B993-5EA4-E641CF3AF4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1140" y="4521596"/>
                <a:ext cx="580113" cy="580113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7" name="楕円 18">
                <a:extLst>
                  <a:ext uri="{FF2B5EF4-FFF2-40B4-BE49-F238E27FC236}">
                    <a16:creationId xmlns:a16="http://schemas.microsoft.com/office/drawing/2014/main" id="{13EB7B92-3498-B993-5EA4-E641CF3AF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40" y="4521596"/>
                <a:ext cx="580113" cy="5801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楕円 18">
                <a:extLst>
                  <a:ext uri="{FF2B5EF4-FFF2-40B4-BE49-F238E27FC236}">
                    <a16:creationId xmlns:a16="http://schemas.microsoft.com/office/drawing/2014/main" id="{52A01659-5854-0B81-F91B-87E8197888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88942" y="4521596"/>
                <a:ext cx="580113" cy="58011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0" rIns="5400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8" name="楕円 18">
                <a:extLst>
                  <a:ext uri="{FF2B5EF4-FFF2-40B4-BE49-F238E27FC236}">
                    <a16:creationId xmlns:a16="http://schemas.microsoft.com/office/drawing/2014/main" id="{52A01659-5854-0B81-F91B-87E8197888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942" y="4521596"/>
                <a:ext cx="580113" cy="5801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楕円 18">
                <a:extLst>
                  <a:ext uri="{FF2B5EF4-FFF2-40B4-BE49-F238E27FC236}">
                    <a16:creationId xmlns:a16="http://schemas.microsoft.com/office/drawing/2014/main" id="{B04F2C6D-A208-8EBB-0398-2A18216C46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06744" y="4521595"/>
                <a:ext cx="580113" cy="580113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9" name="楕円 18">
                <a:extLst>
                  <a:ext uri="{FF2B5EF4-FFF2-40B4-BE49-F238E27FC236}">
                    <a16:creationId xmlns:a16="http://schemas.microsoft.com/office/drawing/2014/main" id="{B04F2C6D-A208-8EBB-0398-2A18216C46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744" y="4521595"/>
                <a:ext cx="580113" cy="580113"/>
              </a:xfrm>
              <a:prstGeom prst="ellipse">
                <a:avLst/>
              </a:prstGeom>
              <a:blipFill>
                <a:blip r:embed="rId5"/>
                <a:stretch>
                  <a:fillRect b="-2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F9CC1EF-C8A9-BE49-74B1-9074C69E9187}"/>
              </a:ext>
            </a:extLst>
          </p:cNvPr>
          <p:cNvCxnSpPr>
            <a:cxnSpLocks/>
            <a:stCxn id="7" idx="6"/>
            <a:endCxn id="22" idx="2"/>
          </p:cNvCxnSpPr>
          <p:nvPr/>
        </p:nvCxnSpPr>
        <p:spPr>
          <a:xfrm flipV="1">
            <a:off x="1251253" y="4811651"/>
            <a:ext cx="1228786" cy="2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3307095-D6F7-4DFA-5CBF-AEADD236199E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4869055" y="4811652"/>
            <a:ext cx="3037689" cy="1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楕円 18">
            <a:extLst>
              <a:ext uri="{FF2B5EF4-FFF2-40B4-BE49-F238E27FC236}">
                <a16:creationId xmlns:a16="http://schemas.microsoft.com/office/drawing/2014/main" id="{3F3BC31C-2AE8-16E6-105A-FA937459AAC2}"/>
              </a:ext>
            </a:extLst>
          </p:cNvPr>
          <p:cNvSpPr>
            <a:spLocks noChangeAspect="1"/>
          </p:cNvSpPr>
          <p:nvPr/>
        </p:nvSpPr>
        <p:spPr>
          <a:xfrm>
            <a:off x="2480040" y="3693390"/>
            <a:ext cx="580113" cy="58011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bIns="72000" rtlCol="0" anchor="ctr"/>
          <a:lstStyle/>
          <a:p>
            <a:pPr algn="ctr"/>
            <a:endParaRPr dirty="0"/>
          </a:p>
        </p:txBody>
      </p:sp>
      <p:sp>
        <p:nvSpPr>
          <p:cNvPr id="26" name="楕円 18">
            <a:extLst>
              <a:ext uri="{FF2B5EF4-FFF2-40B4-BE49-F238E27FC236}">
                <a16:creationId xmlns:a16="http://schemas.microsoft.com/office/drawing/2014/main" id="{876EF244-1891-94C7-B12A-9A19646F6EF4}"/>
              </a:ext>
            </a:extLst>
          </p:cNvPr>
          <p:cNvSpPr>
            <a:spLocks noChangeAspect="1"/>
          </p:cNvSpPr>
          <p:nvPr/>
        </p:nvSpPr>
        <p:spPr>
          <a:xfrm>
            <a:off x="2480039" y="5349802"/>
            <a:ext cx="580113" cy="58011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bIns="72000" rtlCol="0" anchor="ctr"/>
          <a:lstStyle/>
          <a:p>
            <a:pPr algn="ctr"/>
            <a:endParaRPr dirty="0"/>
          </a:p>
        </p:txBody>
      </p:sp>
      <p:sp>
        <p:nvSpPr>
          <p:cNvPr id="27" name="楕円 18">
            <a:extLst>
              <a:ext uri="{FF2B5EF4-FFF2-40B4-BE49-F238E27FC236}">
                <a16:creationId xmlns:a16="http://schemas.microsoft.com/office/drawing/2014/main" id="{B4B2910C-3812-248D-0C43-78A4DBAA34CE}"/>
              </a:ext>
            </a:extLst>
          </p:cNvPr>
          <p:cNvSpPr>
            <a:spLocks noChangeAspect="1"/>
          </p:cNvSpPr>
          <p:nvPr/>
        </p:nvSpPr>
        <p:spPr>
          <a:xfrm>
            <a:off x="6097841" y="3693390"/>
            <a:ext cx="580113" cy="58011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bIns="72000" rtlCol="0" anchor="ctr"/>
          <a:lstStyle/>
          <a:p>
            <a:pPr algn="ctr"/>
            <a:endParaRPr dirty="0"/>
          </a:p>
        </p:txBody>
      </p:sp>
      <p:sp>
        <p:nvSpPr>
          <p:cNvPr id="28" name="楕円 18">
            <a:extLst>
              <a:ext uri="{FF2B5EF4-FFF2-40B4-BE49-F238E27FC236}">
                <a16:creationId xmlns:a16="http://schemas.microsoft.com/office/drawing/2014/main" id="{46792574-B96C-B87D-FCB1-2B8BA52CF865}"/>
              </a:ext>
            </a:extLst>
          </p:cNvPr>
          <p:cNvSpPr>
            <a:spLocks noChangeAspect="1"/>
          </p:cNvSpPr>
          <p:nvPr/>
        </p:nvSpPr>
        <p:spPr>
          <a:xfrm>
            <a:off x="6097840" y="5349802"/>
            <a:ext cx="580113" cy="58011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bIns="72000" rtlCol="0" anchor="ctr"/>
          <a:lstStyle/>
          <a:p>
            <a:pPr algn="ctr"/>
            <a:endParaRPr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8211C31-32DA-01CA-40CB-4D06D23B7302}"/>
              </a:ext>
            </a:extLst>
          </p:cNvPr>
          <p:cNvCxnSpPr>
            <a:cxnSpLocks/>
            <a:stCxn id="7" idx="7"/>
            <a:endCxn id="25" idx="2"/>
          </p:cNvCxnSpPr>
          <p:nvPr/>
        </p:nvCxnSpPr>
        <p:spPr>
          <a:xfrm flipV="1">
            <a:off x="1166297" y="3983447"/>
            <a:ext cx="1313743" cy="623105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C4BE614-3A8C-599D-07A0-F33D927B10DE}"/>
              </a:ext>
            </a:extLst>
          </p:cNvPr>
          <p:cNvCxnSpPr>
            <a:cxnSpLocks/>
            <a:stCxn id="7" idx="5"/>
            <a:endCxn id="26" idx="2"/>
          </p:cNvCxnSpPr>
          <p:nvPr/>
        </p:nvCxnSpPr>
        <p:spPr>
          <a:xfrm>
            <a:off x="1166297" y="5016753"/>
            <a:ext cx="1313742" cy="62310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90D5BA7-C36B-4E32-89C6-6D7A84F77459}"/>
              </a:ext>
            </a:extLst>
          </p:cNvPr>
          <p:cNvCxnSpPr>
            <a:cxnSpLocks/>
            <a:stCxn id="25" idx="6"/>
            <a:endCxn id="8" idx="1"/>
          </p:cNvCxnSpPr>
          <p:nvPr/>
        </p:nvCxnSpPr>
        <p:spPr>
          <a:xfrm>
            <a:off x="3060153" y="3983447"/>
            <a:ext cx="1313745" cy="623105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CED074C4-78AA-2C15-0194-BB1A5BEAFB8C}"/>
              </a:ext>
            </a:extLst>
          </p:cNvPr>
          <p:cNvCxnSpPr>
            <a:cxnSpLocks/>
            <a:stCxn id="26" idx="6"/>
            <a:endCxn id="8" idx="3"/>
          </p:cNvCxnSpPr>
          <p:nvPr/>
        </p:nvCxnSpPr>
        <p:spPr>
          <a:xfrm flipV="1">
            <a:off x="3060152" y="5016753"/>
            <a:ext cx="1313746" cy="62310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楕円 18">
            <a:extLst>
              <a:ext uri="{FF2B5EF4-FFF2-40B4-BE49-F238E27FC236}">
                <a16:creationId xmlns:a16="http://schemas.microsoft.com/office/drawing/2014/main" id="{503E152C-1388-2004-5AD9-728E668C24B1}"/>
              </a:ext>
            </a:extLst>
          </p:cNvPr>
          <p:cNvSpPr>
            <a:spLocks noChangeAspect="1"/>
          </p:cNvSpPr>
          <p:nvPr/>
        </p:nvSpPr>
        <p:spPr>
          <a:xfrm>
            <a:off x="2480039" y="4521594"/>
            <a:ext cx="580113" cy="58011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bIns="72000" rtlCol="0" anchor="ctr"/>
          <a:lstStyle/>
          <a:p>
            <a:pPr algn="ctr"/>
            <a:endParaRPr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D5A967A-7D60-28C0-94FE-C785D6EA059B}"/>
              </a:ext>
            </a:extLst>
          </p:cNvPr>
          <p:cNvCxnSpPr>
            <a:cxnSpLocks/>
            <a:stCxn id="27" idx="6"/>
            <a:endCxn id="9" idx="1"/>
          </p:cNvCxnSpPr>
          <p:nvPr/>
        </p:nvCxnSpPr>
        <p:spPr>
          <a:xfrm>
            <a:off x="6677954" y="3983447"/>
            <a:ext cx="1313746" cy="623104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CFB7C5D-7E74-7C6A-BC92-B5D9142E6487}"/>
              </a:ext>
            </a:extLst>
          </p:cNvPr>
          <p:cNvCxnSpPr>
            <a:cxnSpLocks/>
            <a:stCxn id="8" idx="5"/>
            <a:endCxn id="28" idx="2"/>
          </p:cNvCxnSpPr>
          <p:nvPr/>
        </p:nvCxnSpPr>
        <p:spPr>
          <a:xfrm>
            <a:off x="4784099" y="5016753"/>
            <a:ext cx="1313741" cy="62310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7B74F0B9-A578-2901-CE2B-2778808E2FB5}"/>
              </a:ext>
            </a:extLst>
          </p:cNvPr>
          <p:cNvCxnSpPr>
            <a:cxnSpLocks/>
            <a:stCxn id="28" idx="6"/>
            <a:endCxn id="9" idx="3"/>
          </p:cNvCxnSpPr>
          <p:nvPr/>
        </p:nvCxnSpPr>
        <p:spPr>
          <a:xfrm flipV="1">
            <a:off x="6677953" y="5016752"/>
            <a:ext cx="1313747" cy="623107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雲 37">
            <a:extLst>
              <a:ext uri="{FF2B5EF4-FFF2-40B4-BE49-F238E27FC236}">
                <a16:creationId xmlns:a16="http://schemas.microsoft.com/office/drawing/2014/main" id="{C7D1DA75-A376-5C47-5BFE-63CE3F6D2630}"/>
              </a:ext>
            </a:extLst>
          </p:cNvPr>
          <p:cNvSpPr/>
          <p:nvPr/>
        </p:nvSpPr>
        <p:spPr>
          <a:xfrm rot="6095668">
            <a:off x="1291793" y="3808143"/>
            <a:ext cx="2828591" cy="2007016"/>
          </a:xfrm>
          <a:prstGeom prst="cloud">
            <a:avLst/>
          </a:prstGeom>
          <a:solidFill>
            <a:srgbClr val="FAFFFE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雲 38">
            <a:extLst>
              <a:ext uri="{FF2B5EF4-FFF2-40B4-BE49-F238E27FC236}">
                <a16:creationId xmlns:a16="http://schemas.microsoft.com/office/drawing/2014/main" id="{1602D565-21E6-133A-3B4D-251FDCD3883A}"/>
              </a:ext>
            </a:extLst>
          </p:cNvPr>
          <p:cNvSpPr/>
          <p:nvPr/>
        </p:nvSpPr>
        <p:spPr>
          <a:xfrm rot="6095668">
            <a:off x="5023616" y="3808143"/>
            <a:ext cx="2828591" cy="2007016"/>
          </a:xfrm>
          <a:prstGeom prst="cloud">
            <a:avLst/>
          </a:prstGeom>
          <a:solidFill>
            <a:srgbClr val="FAFFFE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061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直線矢印コネクタ 190">
            <a:extLst>
              <a:ext uri="{FF2B5EF4-FFF2-40B4-BE49-F238E27FC236}">
                <a16:creationId xmlns:a16="http://schemas.microsoft.com/office/drawing/2014/main" id="{7784A457-E874-ACC7-3511-894F27FC9371}"/>
              </a:ext>
            </a:extLst>
          </p:cNvPr>
          <p:cNvCxnSpPr>
            <a:cxnSpLocks/>
            <a:stCxn id="8" idx="6"/>
            <a:endCxn id="97" idx="1"/>
          </p:cNvCxnSpPr>
          <p:nvPr/>
        </p:nvCxnSpPr>
        <p:spPr>
          <a:xfrm>
            <a:off x="2766238" y="5167987"/>
            <a:ext cx="1406137" cy="13257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407E0034-BE23-CE0B-3583-E886FFABC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MS PGothic" panose="020B0600070205080204" pitchFamily="34" charset="-128"/>
              </a:rPr>
              <a:t>IVDP </a:t>
            </a:r>
            <a:r>
              <a:rPr lang="ja-JP" altLang="en-US">
                <a:ea typeface="MS PGothic" panose="020B0600070205080204" pitchFamily="34" charset="-128"/>
              </a:rPr>
              <a:t>に対するヒューリスティック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9CFE008-7883-93AF-2343-D4697611D605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66311" y="1296186"/>
                <a:ext cx="8611377" cy="1094085"/>
              </a:xfrm>
            </p:spPr>
            <p:txBody>
              <a:bodyPr/>
              <a:lstStyle/>
              <a:p>
                <a:pPr marL="342900" indent="-342900">
                  <a:buClr>
                    <a:schemeClr val="tx2"/>
                  </a:buClr>
                  <a:buFont typeface="Wingdings" pitchFamily="2" charset="2"/>
                  <a:buChar char="p"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/>
                  <a:t>パスに必ず含まれる頂点を探索する</a:t>
                </a:r>
                <a:endParaRPr lang="en-US" altLang="ja-JP" dirty="0"/>
              </a:p>
              <a:p>
                <a:pPr>
                  <a:buClr>
                    <a:schemeClr val="tx2"/>
                  </a:buClr>
                </a:pPr>
                <a:r>
                  <a:rPr lang="ja-JP" altLang="en-US"/>
                  <a:t>　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　</a:t>
                </a:r>
                <a:r>
                  <a:rPr lang="ja-JP" altLang="en-US">
                    <a:solidFill>
                      <a:srgbClr val="FF0000"/>
                    </a:solidFill>
                  </a:rPr>
                  <a:t>➡︎ </a:t>
                </a:r>
                <a:r>
                  <a:rPr lang="ja-JP" altLang="en-US"/>
                  <a:t>ネットワークフローを用いて，全ての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/>
                  <a:t>カット点を求める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9CFE008-7883-93AF-2343-D4697611D6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66311" y="1296186"/>
                <a:ext cx="8611377" cy="1094085"/>
              </a:xfrm>
              <a:blipFill>
                <a:blip r:embed="rId2"/>
                <a:stretch>
                  <a:fillRect l="-1032" t="-6897" b="-22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852230-8BB2-2468-7649-3453B5C73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楕円 18">
                <a:extLst>
                  <a:ext uri="{FF2B5EF4-FFF2-40B4-BE49-F238E27FC236}">
                    <a16:creationId xmlns:a16="http://schemas.microsoft.com/office/drawing/2014/main" id="{A7759984-7446-89AE-C867-7AF69B61EB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6340" y="2848887"/>
                <a:ext cx="580113" cy="580113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5" name="楕円 18">
                <a:extLst>
                  <a:ext uri="{FF2B5EF4-FFF2-40B4-BE49-F238E27FC236}">
                    <a16:creationId xmlns:a16="http://schemas.microsoft.com/office/drawing/2014/main" id="{A7759984-7446-89AE-C867-7AF69B61EB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40" y="2848887"/>
                <a:ext cx="580113" cy="5801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楕円 18">
            <a:extLst>
              <a:ext uri="{FF2B5EF4-FFF2-40B4-BE49-F238E27FC236}">
                <a16:creationId xmlns:a16="http://schemas.microsoft.com/office/drawing/2014/main" id="{5A1D35E2-2336-2B5E-6711-7E1DBBBC4476}"/>
              </a:ext>
            </a:extLst>
          </p:cNvPr>
          <p:cNvSpPr>
            <a:spLocks noChangeAspect="1"/>
          </p:cNvSpPr>
          <p:nvPr/>
        </p:nvSpPr>
        <p:spPr>
          <a:xfrm>
            <a:off x="1566289" y="3429000"/>
            <a:ext cx="580113" cy="58011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bIns="72000" rtlCol="0" anchor="ctr"/>
          <a:lstStyle/>
          <a:p>
            <a:pPr algn="ctr"/>
            <a:endParaRPr dirty="0"/>
          </a:p>
        </p:txBody>
      </p:sp>
      <p:sp>
        <p:nvSpPr>
          <p:cNvPr id="8" name="楕円 18">
            <a:extLst>
              <a:ext uri="{FF2B5EF4-FFF2-40B4-BE49-F238E27FC236}">
                <a16:creationId xmlns:a16="http://schemas.microsoft.com/office/drawing/2014/main" id="{F74ECC68-3A63-61E3-B17C-A8483B620C97}"/>
              </a:ext>
            </a:extLst>
          </p:cNvPr>
          <p:cNvSpPr>
            <a:spLocks noChangeAspect="1"/>
          </p:cNvSpPr>
          <p:nvPr/>
        </p:nvSpPr>
        <p:spPr>
          <a:xfrm>
            <a:off x="2186125" y="4877930"/>
            <a:ext cx="580113" cy="58011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bIns="72000" rtlCol="0" anchor="ctr"/>
          <a:lstStyle/>
          <a:p>
            <a:pPr algn="ctr"/>
            <a:endParaRPr dirty="0"/>
          </a:p>
        </p:txBody>
      </p:sp>
      <p:sp>
        <p:nvSpPr>
          <p:cNvPr id="9" name="楕円 18">
            <a:extLst>
              <a:ext uri="{FF2B5EF4-FFF2-40B4-BE49-F238E27FC236}">
                <a16:creationId xmlns:a16="http://schemas.microsoft.com/office/drawing/2014/main" id="{178E4652-70EF-CBDC-F5AC-F568C1EFFE6F}"/>
              </a:ext>
            </a:extLst>
          </p:cNvPr>
          <p:cNvSpPr>
            <a:spLocks noChangeAspect="1"/>
          </p:cNvSpPr>
          <p:nvPr/>
        </p:nvSpPr>
        <p:spPr>
          <a:xfrm>
            <a:off x="662125" y="4554157"/>
            <a:ext cx="580113" cy="58011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bIns="72000" rtlCol="0" anchor="ctr"/>
          <a:lstStyle/>
          <a:p>
            <a:pPr algn="ctr"/>
            <a:endParaRPr dirty="0"/>
          </a:p>
        </p:txBody>
      </p:sp>
      <p:sp>
        <p:nvSpPr>
          <p:cNvPr id="10" name="楕円 18">
            <a:extLst>
              <a:ext uri="{FF2B5EF4-FFF2-40B4-BE49-F238E27FC236}">
                <a16:creationId xmlns:a16="http://schemas.microsoft.com/office/drawing/2014/main" id="{79F45C87-6FFF-AB4C-8342-B0BAB0AD8845}"/>
              </a:ext>
            </a:extLst>
          </p:cNvPr>
          <p:cNvSpPr>
            <a:spLocks noChangeAspect="1"/>
          </p:cNvSpPr>
          <p:nvPr/>
        </p:nvSpPr>
        <p:spPr>
          <a:xfrm>
            <a:off x="3370146" y="4303786"/>
            <a:ext cx="580113" cy="58011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bIns="72000" rtlCol="0" anchor="ctr"/>
          <a:lstStyle/>
          <a:p>
            <a:pPr algn="ctr"/>
            <a:endParaRPr dirty="0"/>
          </a:p>
        </p:txBody>
      </p:sp>
      <p:sp>
        <p:nvSpPr>
          <p:cNvPr id="11" name="楕円 18">
            <a:extLst>
              <a:ext uri="{FF2B5EF4-FFF2-40B4-BE49-F238E27FC236}">
                <a16:creationId xmlns:a16="http://schemas.microsoft.com/office/drawing/2014/main" id="{6487578F-43F8-F3D3-DBF7-4956B3A65CC1}"/>
              </a:ext>
            </a:extLst>
          </p:cNvPr>
          <p:cNvSpPr>
            <a:spLocks noChangeAspect="1"/>
          </p:cNvSpPr>
          <p:nvPr/>
        </p:nvSpPr>
        <p:spPr>
          <a:xfrm>
            <a:off x="3370146" y="5458043"/>
            <a:ext cx="580113" cy="58011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bIns="72000" rtlCol="0" anchor="ctr"/>
          <a:lstStyle/>
          <a:p>
            <a:pPr algn="ctr"/>
            <a:endParaRPr dirty="0"/>
          </a:p>
        </p:txBody>
      </p:sp>
      <p:sp>
        <p:nvSpPr>
          <p:cNvPr id="12" name="楕円 18">
            <a:extLst>
              <a:ext uri="{FF2B5EF4-FFF2-40B4-BE49-F238E27FC236}">
                <a16:creationId xmlns:a16="http://schemas.microsoft.com/office/drawing/2014/main" id="{FE102356-C292-AAAA-066C-22C69ABADFF2}"/>
              </a:ext>
            </a:extLst>
          </p:cNvPr>
          <p:cNvSpPr>
            <a:spLocks noChangeAspect="1"/>
          </p:cNvSpPr>
          <p:nvPr/>
        </p:nvSpPr>
        <p:spPr>
          <a:xfrm>
            <a:off x="5774076" y="4264100"/>
            <a:ext cx="580113" cy="58011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bIns="72000" rtlCol="0" anchor="ctr"/>
          <a:lstStyle/>
          <a:p>
            <a:pPr algn="ctr"/>
            <a:endParaRPr dirty="0"/>
          </a:p>
        </p:txBody>
      </p:sp>
      <p:sp>
        <p:nvSpPr>
          <p:cNvPr id="13" name="楕円 18">
            <a:extLst>
              <a:ext uri="{FF2B5EF4-FFF2-40B4-BE49-F238E27FC236}">
                <a16:creationId xmlns:a16="http://schemas.microsoft.com/office/drawing/2014/main" id="{4F304313-028F-78E4-5EA5-851E4C1C0A8E}"/>
              </a:ext>
            </a:extLst>
          </p:cNvPr>
          <p:cNvSpPr>
            <a:spLocks noChangeAspect="1"/>
          </p:cNvSpPr>
          <p:nvPr/>
        </p:nvSpPr>
        <p:spPr>
          <a:xfrm>
            <a:off x="4571999" y="5328543"/>
            <a:ext cx="580113" cy="58011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bIns="72000" rtlCol="0" anchor="ctr"/>
          <a:lstStyle/>
          <a:p>
            <a:pPr algn="ctr"/>
            <a:endParaRPr dirty="0"/>
          </a:p>
        </p:txBody>
      </p:sp>
      <p:sp>
        <p:nvSpPr>
          <p:cNvPr id="14" name="楕円 18">
            <a:extLst>
              <a:ext uri="{FF2B5EF4-FFF2-40B4-BE49-F238E27FC236}">
                <a16:creationId xmlns:a16="http://schemas.microsoft.com/office/drawing/2014/main" id="{6ACDD3C4-AF02-1C7A-EB09-017802E15231}"/>
              </a:ext>
            </a:extLst>
          </p:cNvPr>
          <p:cNvSpPr>
            <a:spLocks noChangeAspect="1"/>
          </p:cNvSpPr>
          <p:nvPr/>
        </p:nvSpPr>
        <p:spPr>
          <a:xfrm>
            <a:off x="5774077" y="5618600"/>
            <a:ext cx="580113" cy="58011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bIns="72000" rtlCol="0" anchor="ctr"/>
          <a:lstStyle/>
          <a:p>
            <a:pPr algn="ctr"/>
            <a:endParaRPr dirty="0"/>
          </a:p>
        </p:txBody>
      </p:sp>
      <p:sp>
        <p:nvSpPr>
          <p:cNvPr id="15" name="楕円 18">
            <a:extLst>
              <a:ext uri="{FF2B5EF4-FFF2-40B4-BE49-F238E27FC236}">
                <a16:creationId xmlns:a16="http://schemas.microsoft.com/office/drawing/2014/main" id="{A3E55B74-3102-2B96-F09A-2694171D5D00}"/>
              </a:ext>
            </a:extLst>
          </p:cNvPr>
          <p:cNvSpPr>
            <a:spLocks noChangeAspect="1"/>
          </p:cNvSpPr>
          <p:nvPr/>
        </p:nvSpPr>
        <p:spPr>
          <a:xfrm>
            <a:off x="7399625" y="4877930"/>
            <a:ext cx="580113" cy="58011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bIns="72000" rtlCol="0" anchor="ctr"/>
          <a:lstStyle/>
          <a:p>
            <a:pPr algn="ctr"/>
            <a:endParaRPr dirty="0"/>
          </a:p>
        </p:txBody>
      </p:sp>
      <p:sp>
        <p:nvSpPr>
          <p:cNvPr id="16" name="楕円 18">
            <a:extLst>
              <a:ext uri="{FF2B5EF4-FFF2-40B4-BE49-F238E27FC236}">
                <a16:creationId xmlns:a16="http://schemas.microsoft.com/office/drawing/2014/main" id="{895AE0D8-8A2F-97B6-5A0B-3EA0E80F13EE}"/>
              </a:ext>
            </a:extLst>
          </p:cNvPr>
          <p:cNvSpPr>
            <a:spLocks noChangeAspect="1"/>
          </p:cNvSpPr>
          <p:nvPr/>
        </p:nvSpPr>
        <p:spPr>
          <a:xfrm>
            <a:off x="6753639" y="3683987"/>
            <a:ext cx="580113" cy="58011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bIns="72000" rtlCol="0" anchor="ctr"/>
          <a:lstStyle/>
          <a:p>
            <a:pPr algn="ctr"/>
            <a:endParaRPr dirty="0"/>
          </a:p>
        </p:txBody>
      </p:sp>
      <p:sp>
        <p:nvSpPr>
          <p:cNvPr id="17" name="楕円 18">
            <a:extLst>
              <a:ext uri="{FF2B5EF4-FFF2-40B4-BE49-F238E27FC236}">
                <a16:creationId xmlns:a16="http://schemas.microsoft.com/office/drawing/2014/main" id="{F69A0CC7-10BF-48C3-1F37-EF6BA88F8885}"/>
              </a:ext>
            </a:extLst>
          </p:cNvPr>
          <p:cNvSpPr>
            <a:spLocks noChangeAspect="1"/>
          </p:cNvSpPr>
          <p:nvPr/>
        </p:nvSpPr>
        <p:spPr>
          <a:xfrm>
            <a:off x="8055683" y="3687916"/>
            <a:ext cx="580113" cy="58011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bIns="72000" rtlCol="0" anchor="ctr"/>
          <a:lstStyle/>
          <a:p>
            <a:pPr algn="ctr"/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楕円 18">
                <a:extLst>
                  <a:ext uri="{FF2B5EF4-FFF2-40B4-BE49-F238E27FC236}">
                    <a16:creationId xmlns:a16="http://schemas.microsoft.com/office/drawing/2014/main" id="{B37F9647-AF5B-C4D1-6BEB-B693F03547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99625" y="2548165"/>
                <a:ext cx="580113" cy="580113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8" name="楕円 18">
                <a:extLst>
                  <a:ext uri="{FF2B5EF4-FFF2-40B4-BE49-F238E27FC236}">
                    <a16:creationId xmlns:a16="http://schemas.microsoft.com/office/drawing/2014/main" id="{B37F9647-AF5B-C4D1-6BEB-B693F03547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625" y="2548165"/>
                <a:ext cx="580113" cy="5801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1581AA4C-D47A-5AE9-8BE7-03F21DD2774C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>
            <a:off x="656397" y="3429000"/>
            <a:ext cx="295785" cy="1125157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8DB63118-B0DA-1C9A-810F-6B26FD2DC58F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946453" y="3138944"/>
            <a:ext cx="704792" cy="375012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7C7973F6-D9F7-F7A0-4ED4-9895811BC2F5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861497" y="3344044"/>
            <a:ext cx="1409584" cy="1618842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BED39148-1AD5-3568-AA8B-2730254629B0}"/>
              </a:ext>
            </a:extLst>
          </p:cNvPr>
          <p:cNvCxnSpPr>
            <a:cxnSpLocks/>
            <a:stCxn id="9" idx="5"/>
            <a:endCxn id="8" idx="2"/>
          </p:cNvCxnSpPr>
          <p:nvPr/>
        </p:nvCxnSpPr>
        <p:spPr>
          <a:xfrm>
            <a:off x="1157282" y="5049314"/>
            <a:ext cx="1028843" cy="11867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FE1C3510-F57F-F075-4179-AAECE683C0C4}"/>
              </a:ext>
            </a:extLst>
          </p:cNvPr>
          <p:cNvCxnSpPr>
            <a:cxnSpLocks/>
            <a:stCxn id="7" idx="5"/>
            <a:endCxn id="8" idx="0"/>
          </p:cNvCxnSpPr>
          <p:nvPr/>
        </p:nvCxnSpPr>
        <p:spPr>
          <a:xfrm>
            <a:off x="2061446" y="3924157"/>
            <a:ext cx="414736" cy="95377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C87AF99B-0DD2-14E6-6FD2-8B1AAF04C030}"/>
              </a:ext>
            </a:extLst>
          </p:cNvPr>
          <p:cNvCxnSpPr>
            <a:cxnSpLocks/>
            <a:stCxn id="8" idx="7"/>
            <a:endCxn id="10" idx="2"/>
          </p:cNvCxnSpPr>
          <p:nvPr/>
        </p:nvCxnSpPr>
        <p:spPr>
          <a:xfrm flipV="1">
            <a:off x="2681282" y="4593843"/>
            <a:ext cx="688864" cy="36904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9C2F80AF-D278-7595-D681-ECB90F954C5B}"/>
              </a:ext>
            </a:extLst>
          </p:cNvPr>
          <p:cNvCxnSpPr>
            <a:cxnSpLocks/>
            <a:stCxn id="8" idx="5"/>
            <a:endCxn id="11" idx="2"/>
          </p:cNvCxnSpPr>
          <p:nvPr/>
        </p:nvCxnSpPr>
        <p:spPr>
          <a:xfrm>
            <a:off x="2681282" y="5373087"/>
            <a:ext cx="688864" cy="37501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BCD45C86-AA95-8551-4D0C-304CF12F895E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3950259" y="5618600"/>
            <a:ext cx="621740" cy="12950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752A812C-8730-2995-C171-EBC7EBC35CD1}"/>
              </a:ext>
            </a:extLst>
          </p:cNvPr>
          <p:cNvCxnSpPr>
            <a:cxnSpLocks/>
            <a:stCxn id="10" idx="6"/>
            <a:endCxn id="13" idx="1"/>
          </p:cNvCxnSpPr>
          <p:nvPr/>
        </p:nvCxnSpPr>
        <p:spPr>
          <a:xfrm>
            <a:off x="3950259" y="4593843"/>
            <a:ext cx="706696" cy="81965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DB4DB828-5F13-D596-5F7D-108DE26901A6}"/>
              </a:ext>
            </a:extLst>
          </p:cNvPr>
          <p:cNvCxnSpPr>
            <a:cxnSpLocks/>
            <a:stCxn id="13" idx="7"/>
            <a:endCxn id="12" idx="3"/>
          </p:cNvCxnSpPr>
          <p:nvPr/>
        </p:nvCxnSpPr>
        <p:spPr>
          <a:xfrm flipV="1">
            <a:off x="5067156" y="4759257"/>
            <a:ext cx="791876" cy="654242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8753A4BC-EB16-99AA-8383-D9055289963E}"/>
              </a:ext>
            </a:extLst>
          </p:cNvPr>
          <p:cNvCxnSpPr>
            <a:cxnSpLocks/>
            <a:stCxn id="13" idx="5"/>
            <a:endCxn id="14" idx="2"/>
          </p:cNvCxnSpPr>
          <p:nvPr/>
        </p:nvCxnSpPr>
        <p:spPr>
          <a:xfrm>
            <a:off x="5067156" y="5823700"/>
            <a:ext cx="706921" cy="84957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5A4FB958-7BD2-C281-6E15-F73454FB2915}"/>
              </a:ext>
            </a:extLst>
          </p:cNvPr>
          <p:cNvCxnSpPr>
            <a:cxnSpLocks/>
            <a:stCxn id="14" idx="6"/>
            <a:endCxn id="15" idx="3"/>
          </p:cNvCxnSpPr>
          <p:nvPr/>
        </p:nvCxnSpPr>
        <p:spPr>
          <a:xfrm flipV="1">
            <a:off x="6354190" y="5373087"/>
            <a:ext cx="1130391" cy="53557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B3C0011F-93EC-35CE-9AB5-891A0A60B6E5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 flipV="1">
            <a:off x="5152112" y="5167987"/>
            <a:ext cx="2247513" cy="45061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DEA4B20A-65D2-DFB3-1D0A-DF452F7620B0}"/>
              </a:ext>
            </a:extLst>
          </p:cNvPr>
          <p:cNvCxnSpPr>
            <a:cxnSpLocks/>
            <a:stCxn id="15" idx="7"/>
            <a:endCxn id="17" idx="4"/>
          </p:cNvCxnSpPr>
          <p:nvPr/>
        </p:nvCxnSpPr>
        <p:spPr>
          <a:xfrm flipV="1">
            <a:off x="7894782" y="4268029"/>
            <a:ext cx="450958" cy="694857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ABBDD323-D245-BDD8-6AFC-348B4C979EB0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7689682" y="3170084"/>
            <a:ext cx="0" cy="170784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9982438A-F2B2-38EB-D71F-6CA8CF5A82DE}"/>
              </a:ext>
            </a:extLst>
          </p:cNvPr>
          <p:cNvCxnSpPr>
            <a:cxnSpLocks/>
            <a:stCxn id="17" idx="1"/>
            <a:endCxn id="18" idx="5"/>
          </p:cNvCxnSpPr>
          <p:nvPr/>
        </p:nvCxnSpPr>
        <p:spPr>
          <a:xfrm flipH="1" flipV="1">
            <a:off x="7894782" y="3043322"/>
            <a:ext cx="245857" cy="72955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069A3299-0E80-1C87-2600-0D343E36317D}"/>
              </a:ext>
            </a:extLst>
          </p:cNvPr>
          <p:cNvCxnSpPr>
            <a:cxnSpLocks/>
            <a:stCxn id="16" idx="0"/>
            <a:endCxn id="18" idx="3"/>
          </p:cNvCxnSpPr>
          <p:nvPr/>
        </p:nvCxnSpPr>
        <p:spPr>
          <a:xfrm flipV="1">
            <a:off x="7043696" y="3043322"/>
            <a:ext cx="440885" cy="640665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1227125F-D5C7-4BD3-5157-293767A2E1F1}"/>
              </a:ext>
            </a:extLst>
          </p:cNvPr>
          <p:cNvCxnSpPr>
            <a:cxnSpLocks/>
            <a:stCxn id="17" idx="2"/>
            <a:endCxn id="16" idx="6"/>
          </p:cNvCxnSpPr>
          <p:nvPr/>
        </p:nvCxnSpPr>
        <p:spPr>
          <a:xfrm flipH="1" flipV="1">
            <a:off x="7333752" y="3974044"/>
            <a:ext cx="721931" cy="3929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雲 96">
            <a:extLst>
              <a:ext uri="{FF2B5EF4-FFF2-40B4-BE49-F238E27FC236}">
                <a16:creationId xmlns:a16="http://schemas.microsoft.com/office/drawing/2014/main" id="{F2A6664F-6FE4-ECAA-82E4-E66EF2F92B56}"/>
              </a:ext>
            </a:extLst>
          </p:cNvPr>
          <p:cNvSpPr/>
          <p:nvPr/>
        </p:nvSpPr>
        <p:spPr>
          <a:xfrm rot="16507072">
            <a:off x="2543388" y="4577025"/>
            <a:ext cx="2155090" cy="1109662"/>
          </a:xfrm>
          <a:prstGeom prst="cloud">
            <a:avLst/>
          </a:prstGeom>
          <a:solidFill>
            <a:srgbClr val="FAFFFE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雲 97">
            <a:extLst>
              <a:ext uri="{FF2B5EF4-FFF2-40B4-BE49-F238E27FC236}">
                <a16:creationId xmlns:a16="http://schemas.microsoft.com/office/drawing/2014/main" id="{1BC59D49-F9B4-329C-2946-875E8658709D}"/>
              </a:ext>
            </a:extLst>
          </p:cNvPr>
          <p:cNvSpPr/>
          <p:nvPr/>
        </p:nvSpPr>
        <p:spPr>
          <a:xfrm rot="16775740">
            <a:off x="5013766" y="4737831"/>
            <a:ext cx="2155090" cy="1109662"/>
          </a:xfrm>
          <a:prstGeom prst="cloud">
            <a:avLst/>
          </a:prstGeom>
          <a:solidFill>
            <a:srgbClr val="FAFFFE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雲 98">
            <a:extLst>
              <a:ext uri="{FF2B5EF4-FFF2-40B4-BE49-F238E27FC236}">
                <a16:creationId xmlns:a16="http://schemas.microsoft.com/office/drawing/2014/main" id="{3CB47010-28D9-7581-AE81-5FDC0C70CBC3}"/>
              </a:ext>
            </a:extLst>
          </p:cNvPr>
          <p:cNvSpPr/>
          <p:nvPr/>
        </p:nvSpPr>
        <p:spPr>
          <a:xfrm rot="626768">
            <a:off x="6520026" y="3518631"/>
            <a:ext cx="2379235" cy="1109662"/>
          </a:xfrm>
          <a:prstGeom prst="cloud">
            <a:avLst/>
          </a:prstGeom>
          <a:solidFill>
            <a:srgbClr val="FAFFFE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雲 99">
            <a:extLst>
              <a:ext uri="{FF2B5EF4-FFF2-40B4-BE49-F238E27FC236}">
                <a16:creationId xmlns:a16="http://schemas.microsoft.com/office/drawing/2014/main" id="{FFFECD33-0FEE-D45B-5E9B-9908626E3181}"/>
              </a:ext>
            </a:extLst>
          </p:cNvPr>
          <p:cNvSpPr/>
          <p:nvPr/>
        </p:nvSpPr>
        <p:spPr>
          <a:xfrm rot="7749265">
            <a:off x="69013" y="3651182"/>
            <a:ext cx="2553150" cy="1198349"/>
          </a:xfrm>
          <a:prstGeom prst="cloud">
            <a:avLst/>
          </a:prstGeom>
          <a:solidFill>
            <a:srgbClr val="FAFFFE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2" name="グループ化 201">
            <a:extLst>
              <a:ext uri="{FF2B5EF4-FFF2-40B4-BE49-F238E27FC236}">
                <a16:creationId xmlns:a16="http://schemas.microsoft.com/office/drawing/2014/main" id="{D0DEF162-6818-1B8D-6E53-34B756122770}"/>
              </a:ext>
            </a:extLst>
          </p:cNvPr>
          <p:cNvGrpSpPr/>
          <p:nvPr/>
        </p:nvGrpSpPr>
        <p:grpSpPr>
          <a:xfrm>
            <a:off x="2187591" y="4054311"/>
            <a:ext cx="2960408" cy="2155090"/>
            <a:chOff x="2187591" y="4054311"/>
            <a:chExt cx="2960408" cy="2155090"/>
          </a:xfrm>
          <a:solidFill>
            <a:schemeClr val="bg1">
              <a:lumMod val="75000"/>
            </a:schemeClr>
          </a:solidFill>
        </p:grpSpPr>
        <p:sp>
          <p:nvSpPr>
            <p:cNvPr id="203" name="パイ 202">
              <a:extLst>
                <a:ext uri="{FF2B5EF4-FFF2-40B4-BE49-F238E27FC236}">
                  <a16:creationId xmlns:a16="http://schemas.microsoft.com/office/drawing/2014/main" id="{7DDBC5F2-78B2-AFEC-BA00-90B8534CE13A}"/>
                </a:ext>
              </a:extLst>
            </p:cNvPr>
            <p:cNvSpPr>
              <a:spLocks/>
            </p:cNvSpPr>
            <p:nvPr/>
          </p:nvSpPr>
          <p:spPr>
            <a:xfrm rot="1346558" flipH="1" flipV="1">
              <a:off x="2187591" y="4879986"/>
              <a:ext cx="576000" cy="576000"/>
            </a:xfrm>
            <a:prstGeom prst="pie">
              <a:avLst>
                <a:gd name="adj1" fmla="val 5462371"/>
                <a:gd name="adj2" fmla="val 1620000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04" name="雲 203">
              <a:extLst>
                <a:ext uri="{FF2B5EF4-FFF2-40B4-BE49-F238E27FC236}">
                  <a16:creationId xmlns:a16="http://schemas.microsoft.com/office/drawing/2014/main" id="{80763053-F14B-4751-723C-3BE63E6E375E}"/>
                </a:ext>
              </a:extLst>
            </p:cNvPr>
            <p:cNvSpPr/>
            <p:nvPr/>
          </p:nvSpPr>
          <p:spPr>
            <a:xfrm rot="16507072">
              <a:off x="2543388" y="4577025"/>
              <a:ext cx="2155090" cy="1109662"/>
            </a:xfrm>
            <a:prstGeom prst="cloud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5" name="パイ 204">
              <a:extLst>
                <a:ext uri="{FF2B5EF4-FFF2-40B4-BE49-F238E27FC236}">
                  <a16:creationId xmlns:a16="http://schemas.microsoft.com/office/drawing/2014/main" id="{B7F055D9-E123-A07F-60A4-9E8C0A0B327C}"/>
                </a:ext>
              </a:extLst>
            </p:cNvPr>
            <p:cNvSpPr>
              <a:spLocks/>
            </p:cNvSpPr>
            <p:nvPr/>
          </p:nvSpPr>
          <p:spPr>
            <a:xfrm rot="10800000" flipH="1" flipV="1">
              <a:off x="4571999" y="5334229"/>
              <a:ext cx="576000" cy="576000"/>
            </a:xfrm>
            <a:prstGeom prst="pie">
              <a:avLst>
                <a:gd name="adj1" fmla="val 5462371"/>
                <a:gd name="adj2" fmla="val 1620000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9" name="グループ化 208">
            <a:extLst>
              <a:ext uri="{FF2B5EF4-FFF2-40B4-BE49-F238E27FC236}">
                <a16:creationId xmlns:a16="http://schemas.microsoft.com/office/drawing/2014/main" id="{1F8D9D41-0772-34EF-8C2C-A94A07CF75F4}"/>
              </a:ext>
            </a:extLst>
          </p:cNvPr>
          <p:cNvGrpSpPr/>
          <p:nvPr/>
        </p:nvGrpSpPr>
        <p:grpSpPr>
          <a:xfrm>
            <a:off x="366340" y="2848887"/>
            <a:ext cx="2397251" cy="2678045"/>
            <a:chOff x="366340" y="2848887"/>
            <a:chExt cx="2397251" cy="2678045"/>
          </a:xfrm>
          <a:solidFill>
            <a:schemeClr val="bg1">
              <a:lumMod val="75000"/>
            </a:schemeClr>
          </a:solidFill>
        </p:grpSpPr>
        <p:sp>
          <p:nvSpPr>
            <p:cNvPr id="210" name="楕円 18">
              <a:extLst>
                <a:ext uri="{FF2B5EF4-FFF2-40B4-BE49-F238E27FC236}">
                  <a16:creationId xmlns:a16="http://schemas.microsoft.com/office/drawing/2014/main" id="{D312C0E8-37E6-222A-615A-12862A011C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340" y="2848887"/>
              <a:ext cx="580113" cy="580113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bIns="72000" rtlCol="0" anchor="ctr"/>
            <a:lstStyle/>
            <a:p>
              <a:pPr algn="ctr"/>
              <a:endParaRPr dirty="0"/>
            </a:p>
          </p:txBody>
        </p:sp>
        <p:sp>
          <p:nvSpPr>
            <p:cNvPr id="211" name="雲 210">
              <a:extLst>
                <a:ext uri="{FF2B5EF4-FFF2-40B4-BE49-F238E27FC236}">
                  <a16:creationId xmlns:a16="http://schemas.microsoft.com/office/drawing/2014/main" id="{E8166A5F-A21F-4F1E-FB9F-81C1108E6C01}"/>
                </a:ext>
              </a:extLst>
            </p:cNvPr>
            <p:cNvSpPr/>
            <p:nvPr/>
          </p:nvSpPr>
          <p:spPr>
            <a:xfrm rot="7749265">
              <a:off x="69013" y="3651182"/>
              <a:ext cx="2553150" cy="1198349"/>
            </a:xfrm>
            <a:prstGeom prst="cloud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2" name="パイ 211">
              <a:extLst>
                <a:ext uri="{FF2B5EF4-FFF2-40B4-BE49-F238E27FC236}">
                  <a16:creationId xmlns:a16="http://schemas.microsoft.com/office/drawing/2014/main" id="{0F144C34-D594-DEEA-6F03-FD94F763EC27}"/>
                </a:ext>
              </a:extLst>
            </p:cNvPr>
            <p:cNvSpPr>
              <a:spLocks/>
            </p:cNvSpPr>
            <p:nvPr/>
          </p:nvSpPr>
          <p:spPr>
            <a:xfrm rot="1346558">
              <a:off x="2187591" y="4879986"/>
              <a:ext cx="576000" cy="576000"/>
            </a:xfrm>
            <a:prstGeom prst="pie">
              <a:avLst>
                <a:gd name="adj1" fmla="val 5462371"/>
                <a:gd name="adj2" fmla="val 1620000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13" name="直線コネクタ 212">
            <a:extLst>
              <a:ext uri="{FF2B5EF4-FFF2-40B4-BE49-F238E27FC236}">
                <a16:creationId xmlns:a16="http://schemas.microsoft.com/office/drawing/2014/main" id="{0D65C49D-D4D0-8F61-6BE5-79F43154C120}"/>
              </a:ext>
            </a:extLst>
          </p:cNvPr>
          <p:cNvCxnSpPr/>
          <p:nvPr/>
        </p:nvCxnSpPr>
        <p:spPr>
          <a:xfrm flipH="1">
            <a:off x="2231806" y="4593842"/>
            <a:ext cx="495157" cy="113940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5" name="グループ化 214">
            <a:extLst>
              <a:ext uri="{FF2B5EF4-FFF2-40B4-BE49-F238E27FC236}">
                <a16:creationId xmlns:a16="http://schemas.microsoft.com/office/drawing/2014/main" id="{F9195F58-1BA6-5F54-B038-9DDC2C901F80}"/>
              </a:ext>
            </a:extLst>
          </p:cNvPr>
          <p:cNvGrpSpPr/>
          <p:nvPr/>
        </p:nvGrpSpPr>
        <p:grpSpPr>
          <a:xfrm>
            <a:off x="4571999" y="4215117"/>
            <a:ext cx="3405682" cy="2155090"/>
            <a:chOff x="4571999" y="4215117"/>
            <a:chExt cx="3405682" cy="2155090"/>
          </a:xfrm>
          <a:solidFill>
            <a:schemeClr val="bg1">
              <a:lumMod val="75000"/>
            </a:schemeClr>
          </a:solidFill>
        </p:grpSpPr>
        <p:sp>
          <p:nvSpPr>
            <p:cNvPr id="216" name="パイ 215">
              <a:extLst>
                <a:ext uri="{FF2B5EF4-FFF2-40B4-BE49-F238E27FC236}">
                  <a16:creationId xmlns:a16="http://schemas.microsoft.com/office/drawing/2014/main" id="{F659BCE9-0F88-FE5F-083C-A95BD40F0E41}"/>
                </a:ext>
              </a:extLst>
            </p:cNvPr>
            <p:cNvSpPr>
              <a:spLocks/>
            </p:cNvSpPr>
            <p:nvPr/>
          </p:nvSpPr>
          <p:spPr>
            <a:xfrm rot="10800000">
              <a:off x="4571999" y="5334229"/>
              <a:ext cx="576000" cy="576000"/>
            </a:xfrm>
            <a:prstGeom prst="pie">
              <a:avLst>
                <a:gd name="adj1" fmla="val 5462371"/>
                <a:gd name="adj2" fmla="val 1620000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17" name="雲 216">
              <a:extLst>
                <a:ext uri="{FF2B5EF4-FFF2-40B4-BE49-F238E27FC236}">
                  <a16:creationId xmlns:a16="http://schemas.microsoft.com/office/drawing/2014/main" id="{1EB61AAE-814F-CEC1-4734-49F944B3790C}"/>
                </a:ext>
              </a:extLst>
            </p:cNvPr>
            <p:cNvSpPr/>
            <p:nvPr/>
          </p:nvSpPr>
          <p:spPr>
            <a:xfrm rot="16775740">
              <a:off x="5013766" y="4737831"/>
              <a:ext cx="2155090" cy="1109662"/>
            </a:xfrm>
            <a:prstGeom prst="cloud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8" name="パイ 217">
              <a:extLst>
                <a:ext uri="{FF2B5EF4-FFF2-40B4-BE49-F238E27FC236}">
                  <a16:creationId xmlns:a16="http://schemas.microsoft.com/office/drawing/2014/main" id="{FD791DD4-D900-01C0-E348-7701AD7A058B}"/>
                </a:ext>
              </a:extLst>
            </p:cNvPr>
            <p:cNvSpPr>
              <a:spLocks/>
            </p:cNvSpPr>
            <p:nvPr/>
          </p:nvSpPr>
          <p:spPr>
            <a:xfrm rot="18859002">
              <a:off x="7401681" y="4879986"/>
              <a:ext cx="576000" cy="576000"/>
            </a:xfrm>
            <a:prstGeom prst="pie">
              <a:avLst>
                <a:gd name="adj1" fmla="val 5462371"/>
                <a:gd name="adj2" fmla="val 1620000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19" name="直線コネクタ 218">
            <a:extLst>
              <a:ext uri="{FF2B5EF4-FFF2-40B4-BE49-F238E27FC236}">
                <a16:creationId xmlns:a16="http://schemas.microsoft.com/office/drawing/2014/main" id="{13F9933D-8919-1309-7B82-D243879B1B13}"/>
              </a:ext>
            </a:extLst>
          </p:cNvPr>
          <p:cNvCxnSpPr>
            <a:cxnSpLocks/>
          </p:cNvCxnSpPr>
          <p:nvPr/>
        </p:nvCxnSpPr>
        <p:spPr>
          <a:xfrm>
            <a:off x="4855388" y="5003671"/>
            <a:ext cx="0" cy="125092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3" name="グループ化 222">
            <a:extLst>
              <a:ext uri="{FF2B5EF4-FFF2-40B4-BE49-F238E27FC236}">
                <a16:creationId xmlns:a16="http://schemas.microsoft.com/office/drawing/2014/main" id="{C9EC08BC-3911-1209-BF2B-956AEE8048C9}"/>
              </a:ext>
            </a:extLst>
          </p:cNvPr>
          <p:cNvGrpSpPr/>
          <p:nvPr/>
        </p:nvGrpSpPr>
        <p:grpSpPr>
          <a:xfrm>
            <a:off x="6520026" y="2548165"/>
            <a:ext cx="2379235" cy="2907821"/>
            <a:chOff x="6520026" y="2548165"/>
            <a:chExt cx="2379235" cy="2907821"/>
          </a:xfrm>
          <a:solidFill>
            <a:schemeClr val="bg1">
              <a:lumMod val="75000"/>
            </a:schemeClr>
          </a:solidFill>
        </p:grpSpPr>
        <p:sp>
          <p:nvSpPr>
            <p:cNvPr id="224" name="パイ 223">
              <a:extLst>
                <a:ext uri="{FF2B5EF4-FFF2-40B4-BE49-F238E27FC236}">
                  <a16:creationId xmlns:a16="http://schemas.microsoft.com/office/drawing/2014/main" id="{F38E17E5-453C-F64D-6266-1445E1908373}"/>
                </a:ext>
              </a:extLst>
            </p:cNvPr>
            <p:cNvSpPr>
              <a:spLocks/>
            </p:cNvSpPr>
            <p:nvPr/>
          </p:nvSpPr>
          <p:spPr>
            <a:xfrm rot="18859002" flipH="1" flipV="1">
              <a:off x="7401681" y="4879986"/>
              <a:ext cx="576000" cy="576000"/>
            </a:xfrm>
            <a:prstGeom prst="pie">
              <a:avLst>
                <a:gd name="adj1" fmla="val 5462371"/>
                <a:gd name="adj2" fmla="val 1620000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楕円 18">
                  <a:extLst>
                    <a:ext uri="{FF2B5EF4-FFF2-40B4-BE49-F238E27FC236}">
                      <a16:creationId xmlns:a16="http://schemas.microsoft.com/office/drawing/2014/main" id="{58611113-C7E0-FD9B-DEAA-75E21D63C1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399625" y="2548165"/>
                  <a:ext cx="580113" cy="580113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16000" t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40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dirty="0"/>
                </a:p>
              </p:txBody>
            </p:sp>
          </mc:Choice>
          <mc:Fallback xmlns="">
            <p:sp>
              <p:nvSpPr>
                <p:cNvPr id="225" name="楕円 18">
                  <a:extLst>
                    <a:ext uri="{FF2B5EF4-FFF2-40B4-BE49-F238E27FC236}">
                      <a16:creationId xmlns:a16="http://schemas.microsoft.com/office/drawing/2014/main" id="{58611113-C7E0-FD9B-DEAA-75E21D63C1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9625" y="2548165"/>
                  <a:ext cx="580113" cy="5801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6" name="雲 225">
              <a:extLst>
                <a:ext uri="{FF2B5EF4-FFF2-40B4-BE49-F238E27FC236}">
                  <a16:creationId xmlns:a16="http://schemas.microsoft.com/office/drawing/2014/main" id="{2447895E-17F8-05BE-B53E-95D11AD75CC9}"/>
                </a:ext>
              </a:extLst>
            </p:cNvPr>
            <p:cNvSpPr/>
            <p:nvPr/>
          </p:nvSpPr>
          <p:spPr>
            <a:xfrm rot="626768">
              <a:off x="6520026" y="3518631"/>
              <a:ext cx="2379235" cy="1109662"/>
            </a:xfrm>
            <a:prstGeom prst="cloud">
              <a:avLst/>
            </a:prstGeom>
            <a:grp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27" name="直線コネクタ 226">
            <a:extLst>
              <a:ext uri="{FF2B5EF4-FFF2-40B4-BE49-F238E27FC236}">
                <a16:creationId xmlns:a16="http://schemas.microsoft.com/office/drawing/2014/main" id="{A5F50E8A-C8ED-ED93-AFE6-77032447F892}"/>
              </a:ext>
            </a:extLst>
          </p:cNvPr>
          <p:cNvCxnSpPr>
            <a:cxnSpLocks/>
          </p:cNvCxnSpPr>
          <p:nvPr/>
        </p:nvCxnSpPr>
        <p:spPr>
          <a:xfrm>
            <a:off x="7251910" y="4733546"/>
            <a:ext cx="926677" cy="90103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テキスト ボックス 229">
                <a:extLst>
                  <a:ext uri="{FF2B5EF4-FFF2-40B4-BE49-F238E27FC236}">
                    <a16:creationId xmlns:a16="http://schemas.microsoft.com/office/drawing/2014/main" id="{E9B71A38-CDFE-F42B-07FF-3CAB24519D81}"/>
                  </a:ext>
                </a:extLst>
              </p:cNvPr>
              <p:cNvSpPr txBox="1"/>
              <p:nvPr/>
            </p:nvSpPr>
            <p:spPr>
              <a:xfrm>
                <a:off x="2257753" y="5221308"/>
                <a:ext cx="57509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230" name="テキスト ボックス 229">
                <a:extLst>
                  <a:ext uri="{FF2B5EF4-FFF2-40B4-BE49-F238E27FC236}">
                    <a16:creationId xmlns:a16="http://schemas.microsoft.com/office/drawing/2014/main" id="{E9B71A38-CDFE-F42B-07FF-3CAB24519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753" y="5221308"/>
                <a:ext cx="575093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テキスト ボックス 230">
                <a:extLst>
                  <a:ext uri="{FF2B5EF4-FFF2-40B4-BE49-F238E27FC236}">
                    <a16:creationId xmlns:a16="http://schemas.microsoft.com/office/drawing/2014/main" id="{8C9F40EC-73A3-4910-5AF3-AE501FE9A49D}"/>
                  </a:ext>
                </a:extLst>
              </p:cNvPr>
              <p:cNvSpPr txBox="1"/>
              <p:nvPr/>
            </p:nvSpPr>
            <p:spPr>
              <a:xfrm>
                <a:off x="4819949" y="5666942"/>
                <a:ext cx="57509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231" name="テキスト ボックス 230">
                <a:extLst>
                  <a:ext uri="{FF2B5EF4-FFF2-40B4-BE49-F238E27FC236}">
                    <a16:creationId xmlns:a16="http://schemas.microsoft.com/office/drawing/2014/main" id="{8C9F40EC-73A3-4910-5AF3-AE501FE9A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949" y="5666942"/>
                <a:ext cx="575093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テキスト ボックス 231">
                <a:extLst>
                  <a:ext uri="{FF2B5EF4-FFF2-40B4-BE49-F238E27FC236}">
                    <a16:creationId xmlns:a16="http://schemas.microsoft.com/office/drawing/2014/main" id="{100F6028-A881-7D38-93E1-04D7A671A233}"/>
                  </a:ext>
                </a:extLst>
              </p:cNvPr>
              <p:cNvSpPr txBox="1"/>
              <p:nvPr/>
            </p:nvSpPr>
            <p:spPr>
              <a:xfrm>
                <a:off x="7891040" y="4738604"/>
                <a:ext cx="57509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232" name="テキスト ボックス 231">
                <a:extLst>
                  <a:ext uri="{FF2B5EF4-FFF2-40B4-BE49-F238E27FC236}">
                    <a16:creationId xmlns:a16="http://schemas.microsoft.com/office/drawing/2014/main" id="{100F6028-A881-7D38-93E1-04D7A671A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040" y="4738604"/>
                <a:ext cx="575093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4" name="正方形/長方形 233">
            <a:extLst>
              <a:ext uri="{FF2B5EF4-FFF2-40B4-BE49-F238E27FC236}">
                <a16:creationId xmlns:a16="http://schemas.microsoft.com/office/drawing/2014/main" id="{DAFF6C86-0AC5-7A57-072E-D4E91DF03DC8}"/>
              </a:ext>
            </a:extLst>
          </p:cNvPr>
          <p:cNvSpPr/>
          <p:nvPr/>
        </p:nvSpPr>
        <p:spPr>
          <a:xfrm>
            <a:off x="2733745" y="2951215"/>
            <a:ext cx="3700859" cy="629179"/>
          </a:xfrm>
          <a:prstGeom prst="rect">
            <a:avLst/>
          </a:prstGeom>
          <a:solidFill>
            <a:srgbClr val="FFFAFC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08000" rIns="144000" bIns="144000" rtlCol="0" anchor="t" anchorCtr="0">
            <a:no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50000"/>
                </a:schemeClr>
              </a:buClr>
            </a:pPr>
            <a:r>
              <a:rPr kumimoji="1" lang="ja-JP" altLang="en-US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各頂点の探索は高々１回</a:t>
            </a:r>
            <a:endParaRPr kumimoji="1" lang="ja-JP" altLang="en-US" sz="240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35" name="テキスト ボックス 234">
            <a:extLst>
              <a:ext uri="{FF2B5EF4-FFF2-40B4-BE49-F238E27FC236}">
                <a16:creationId xmlns:a16="http://schemas.microsoft.com/office/drawing/2014/main" id="{B777F47D-A321-92BF-FA00-B334EAED6B55}"/>
              </a:ext>
            </a:extLst>
          </p:cNvPr>
          <p:cNvSpPr txBox="1"/>
          <p:nvPr/>
        </p:nvSpPr>
        <p:spPr>
          <a:xfrm>
            <a:off x="2733745" y="2476987"/>
            <a:ext cx="3700859" cy="468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3"/>
            </a:solidFill>
          </a:ln>
        </p:spPr>
        <p:txBody>
          <a:bodyPr wrap="none" lIns="144000" rtlCol="0" anchor="ctr">
            <a:noAutofit/>
          </a:bodyPr>
          <a:lstStyle/>
          <a:p>
            <a:r>
              <a:rPr lang="ja-JP" altLang="en-US" sz="240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ポイント</a:t>
            </a:r>
            <a:endParaRPr lang="en-US" altLang="ja-JP" sz="24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74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/>
      <p:bldP spid="230" grpId="1"/>
      <p:bldP spid="231" grpId="0"/>
      <p:bldP spid="231" grpId="1"/>
      <p:bldP spid="232" grpId="0"/>
      <p:bldP spid="234" grpId="0" animBg="1"/>
      <p:bldP spid="2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DADEDE-3C73-9FEB-E385-437AF4498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MS PGothic" panose="020B0600070205080204" pitchFamily="34" charset="-128"/>
              </a:rPr>
              <a:t>IVDP </a:t>
            </a:r>
            <a:r>
              <a:rPr lang="ja-JP" altLang="en-US">
                <a:ea typeface="MS PGothic" panose="020B0600070205080204" pitchFamily="34" charset="-128"/>
              </a:rPr>
              <a:t>に対するヒューリスティック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2A51B34-8B00-52B6-2E85-A5E0C89869E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kumimoji="1" lang="ja-JP" altLang="en-US" b="1">
                    <a:solidFill>
                      <a:schemeClr val="tx2"/>
                    </a:solidFill>
                  </a:rPr>
                  <a:t>時間計算量</a:t>
                </a:r>
                <a:endParaRPr kumimoji="1" lang="en-US" altLang="ja-JP" b="1" dirty="0">
                  <a:solidFill>
                    <a:schemeClr val="tx2"/>
                  </a:solidFill>
                </a:endParaRPr>
              </a:p>
              <a:p>
                <a:r>
                  <a:rPr kumimoji="1" lang="ja-JP" altLang="en-US"/>
                  <a:t>頂点</a:t>
                </a:r>
                <a14:m>
                  <m:oMath xmlns:m="http://schemas.openxmlformats.org/officeDocument/2006/math"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/>
                  <a:t>は不要な頂点か？</a:t>
                </a:r>
                <a:endParaRPr kumimoji="1" lang="en-US" altLang="ja-JP" dirty="0"/>
              </a:p>
              <a:p>
                <a:pPr marL="457200" indent="-457200">
                  <a:buClr>
                    <a:schemeClr val="tx2"/>
                  </a:buClr>
                  <a:buFont typeface="+mj-ea"/>
                  <a:buAutoNum type="circleNumDbPlain"/>
                </a:pP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/>
                  <a:t>パスに必ず含まれる</a:t>
                </a:r>
                <a:br>
                  <a:rPr lang="en-US" altLang="ja-JP" dirty="0"/>
                </a:br>
                <a:r>
                  <a:rPr lang="ja-JP" altLang="en-US"/>
                  <a:t>頂点を探索する</a:t>
                </a:r>
                <a:br>
                  <a:rPr lang="en-US" altLang="ja-JP" dirty="0"/>
                </a:br>
                <a:endParaRPr lang="en-US" altLang="ja-JP" dirty="0"/>
              </a:p>
              <a:p>
                <a:pPr marL="457200" indent="-457200">
                  <a:buClr>
                    <a:schemeClr val="tx2"/>
                  </a:buClr>
                  <a:buFont typeface="+mj-ea"/>
                  <a:buAutoNum type="circleNumDbPlain"/>
                </a:pP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/>
                  <a:t>パスに必ず含まれる</a:t>
                </a:r>
                <a:br>
                  <a:rPr lang="en-US" altLang="ja-JP" dirty="0"/>
                </a:br>
                <a:r>
                  <a:rPr lang="ja-JP" altLang="en-US"/>
                  <a:t>頂点をグラフ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/>
                  <a:t>から削除</a:t>
                </a:r>
                <a:br>
                  <a:rPr lang="en-US" altLang="ja-JP" dirty="0"/>
                </a:br>
                <a:endParaRPr lang="en-US" altLang="ja-JP" dirty="0"/>
              </a:p>
              <a:p>
                <a:pPr marL="457200" indent="-457200">
                  <a:buClr>
                    <a:schemeClr val="tx2"/>
                  </a:buClr>
                  <a:buFont typeface="+mj-ea"/>
                  <a:buAutoNum type="circleNumDbPlain"/>
                </a:pP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/>
                  <a:t>パスが存在しないならば，</a:t>
                </a:r>
                <a:br>
                  <a:rPr lang="en-US" altLang="ja-JP" dirty="0"/>
                </a:br>
                <a:r>
                  <a:rPr lang="ja-JP" altLang="en-US"/>
                  <a:t>頂点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/>
                  <a:t>は不要な頂点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2A51B34-8B00-52B6-2E85-A5E0C89869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180" t="-14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3DFC11C-B8EC-F818-E8F5-3354575E0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9F5B7A5-4B3B-F5EB-EBD8-8899888A76BA}"/>
              </a:ext>
            </a:extLst>
          </p:cNvPr>
          <p:cNvGrpSpPr/>
          <p:nvPr/>
        </p:nvGrpSpPr>
        <p:grpSpPr>
          <a:xfrm>
            <a:off x="4931421" y="2009155"/>
            <a:ext cx="4030055" cy="2623545"/>
            <a:chOff x="411319" y="3702567"/>
            <a:chExt cx="4030055" cy="26235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楕円 18">
                  <a:extLst>
                    <a:ext uri="{FF2B5EF4-FFF2-40B4-BE49-F238E27FC236}">
                      <a16:creationId xmlns:a16="http://schemas.microsoft.com/office/drawing/2014/main" id="{D92CE779-9FBF-91FB-972E-F2FFFED9EE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319" y="5184255"/>
                  <a:ext cx="580113" cy="580113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51999" tIns="0" bIns="7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400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dirty="0"/>
                </a:p>
              </p:txBody>
            </p:sp>
          </mc:Choice>
          <mc:Fallback xmlns="">
            <p:sp>
              <p:nvSpPr>
                <p:cNvPr id="6" name="楕円 18">
                  <a:extLst>
                    <a:ext uri="{FF2B5EF4-FFF2-40B4-BE49-F238E27FC236}">
                      <a16:creationId xmlns:a16="http://schemas.microsoft.com/office/drawing/2014/main" id="{D92CE779-9FBF-91FB-972E-F2FFFED9EE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319" y="5184255"/>
                  <a:ext cx="580113" cy="5801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楕円 18">
              <a:extLst>
                <a:ext uri="{FF2B5EF4-FFF2-40B4-BE49-F238E27FC236}">
                  <a16:creationId xmlns:a16="http://schemas.microsoft.com/office/drawing/2014/main" id="{54CFF8BE-1328-4016-8CF2-8AC84A331C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1524" y="4584184"/>
              <a:ext cx="580113" cy="5801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bIns="72000" rtlCol="0" anchor="ctr"/>
            <a:lstStyle/>
            <a:p>
              <a:pPr algn="ctr"/>
              <a:endParaRPr/>
            </a:p>
          </p:txBody>
        </p:sp>
        <p:sp>
          <p:nvSpPr>
            <p:cNvPr id="8" name="楕円 18">
              <a:extLst>
                <a:ext uri="{FF2B5EF4-FFF2-40B4-BE49-F238E27FC236}">
                  <a16:creationId xmlns:a16="http://schemas.microsoft.com/office/drawing/2014/main" id="{E9F708B1-1E70-C655-85AD-C136F25FC0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1524" y="5745999"/>
              <a:ext cx="580113" cy="5801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bIns="72000" rtlCol="0" anchor="ctr"/>
            <a:lstStyle/>
            <a:p>
              <a:pPr algn="ctr"/>
              <a:endParaRPr/>
            </a:p>
          </p:txBody>
        </p:sp>
        <p:sp>
          <p:nvSpPr>
            <p:cNvPr id="9" name="楕円 18">
              <a:extLst>
                <a:ext uri="{FF2B5EF4-FFF2-40B4-BE49-F238E27FC236}">
                  <a16:creationId xmlns:a16="http://schemas.microsoft.com/office/drawing/2014/main" id="{949BECC0-F104-6EE3-E160-A40D7E750E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1662" y="5745999"/>
              <a:ext cx="580113" cy="5801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bIns="72000" rtlCol="0" anchor="ctr"/>
            <a:lstStyle/>
            <a:p>
              <a:pPr algn="ctr"/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楕円 18">
                  <a:extLst>
                    <a:ext uri="{FF2B5EF4-FFF2-40B4-BE49-F238E27FC236}">
                      <a16:creationId xmlns:a16="http://schemas.microsoft.com/office/drawing/2014/main" id="{EA102B4B-2C05-675D-8643-80150188B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1261" y="5184255"/>
                  <a:ext cx="580113" cy="580113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16000" t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40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dirty="0"/>
                </a:p>
              </p:txBody>
            </p:sp>
          </mc:Choice>
          <mc:Fallback xmlns="">
            <p:sp>
              <p:nvSpPr>
                <p:cNvPr id="41" name="楕円 18">
                  <a:extLst>
                    <a:ext uri="{FF2B5EF4-FFF2-40B4-BE49-F238E27FC236}">
                      <a16:creationId xmlns:a16="http://schemas.microsoft.com/office/drawing/2014/main" id="{A6D9AB23-AF76-2781-8C02-AEC7A7B49A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1261" y="5184255"/>
                  <a:ext cx="580113" cy="580113"/>
                </a:xfrm>
                <a:prstGeom prst="ellipse">
                  <a:avLst/>
                </a:prstGeom>
                <a:blipFill>
                  <a:blip r:embed="rId4"/>
                  <a:stretch>
                    <a:fillRect b="-2041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16611C39-7A9E-5F84-C580-8D9C871AF888}"/>
                </a:ext>
              </a:extLst>
            </p:cNvPr>
            <p:cNvCxnSpPr>
              <a:cxnSpLocks/>
              <a:stCxn id="6" idx="7"/>
              <a:endCxn id="7" idx="2"/>
            </p:cNvCxnSpPr>
            <p:nvPr/>
          </p:nvCxnSpPr>
          <p:spPr>
            <a:xfrm flipV="1">
              <a:off x="906476" y="4874241"/>
              <a:ext cx="335048" cy="394970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B7AC9ED1-65CA-898A-63A6-4F8D4BF5D583}"/>
                </a:ext>
              </a:extLst>
            </p:cNvPr>
            <p:cNvCxnSpPr>
              <a:cxnSpLocks/>
              <a:stCxn id="6" idx="5"/>
              <a:endCxn id="8" idx="2"/>
            </p:cNvCxnSpPr>
            <p:nvPr/>
          </p:nvCxnSpPr>
          <p:spPr>
            <a:xfrm>
              <a:off x="906476" y="5679412"/>
              <a:ext cx="335048" cy="356644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F782F3ED-D125-293B-005D-EBA8D4939C94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1821637" y="6036056"/>
              <a:ext cx="1220025" cy="0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C2356E31-005C-88B8-32FD-ED4E5A1F2467}"/>
                </a:ext>
              </a:extLst>
            </p:cNvPr>
            <p:cNvCxnSpPr>
              <a:cxnSpLocks/>
              <a:stCxn id="18" idx="3"/>
              <a:endCxn id="7" idx="7"/>
            </p:cNvCxnSpPr>
            <p:nvPr/>
          </p:nvCxnSpPr>
          <p:spPr>
            <a:xfrm flipH="1">
              <a:off x="1736681" y="4197724"/>
              <a:ext cx="456816" cy="471416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886E831E-025B-19A2-ACFB-83B80D060B29}"/>
                </a:ext>
              </a:extLst>
            </p:cNvPr>
            <p:cNvCxnSpPr>
              <a:cxnSpLocks/>
              <a:stCxn id="9" idx="6"/>
              <a:endCxn id="10" idx="3"/>
            </p:cNvCxnSpPr>
            <p:nvPr/>
          </p:nvCxnSpPr>
          <p:spPr>
            <a:xfrm flipV="1">
              <a:off x="3621775" y="5679412"/>
              <a:ext cx="324442" cy="356644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AC5B58DA-A370-1CCD-6D32-290AE624A2A9}"/>
                </a:ext>
              </a:extLst>
            </p:cNvPr>
            <p:cNvCxnSpPr>
              <a:cxnSpLocks/>
              <a:stCxn id="8" idx="0"/>
              <a:endCxn id="7" idx="4"/>
            </p:cNvCxnSpPr>
            <p:nvPr/>
          </p:nvCxnSpPr>
          <p:spPr>
            <a:xfrm flipV="1">
              <a:off x="1531581" y="5164297"/>
              <a:ext cx="0" cy="581702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680010B2-9717-9E81-43BE-B000F5994F5C}"/>
                </a:ext>
              </a:extLst>
            </p:cNvPr>
            <p:cNvCxnSpPr>
              <a:cxnSpLocks/>
              <a:stCxn id="9" idx="1"/>
              <a:endCxn id="7" idx="5"/>
            </p:cNvCxnSpPr>
            <p:nvPr/>
          </p:nvCxnSpPr>
          <p:spPr>
            <a:xfrm flipH="1" flipV="1">
              <a:off x="1736681" y="5079341"/>
              <a:ext cx="1389937" cy="751614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楕円 18">
                  <a:extLst>
                    <a:ext uri="{FF2B5EF4-FFF2-40B4-BE49-F238E27FC236}">
                      <a16:creationId xmlns:a16="http://schemas.microsoft.com/office/drawing/2014/main" id="{74232378-13E7-9232-8365-BE14E7AD4A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08541" y="3702567"/>
                  <a:ext cx="580113" cy="58011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16000" tIns="0" bIns="7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dirty="0"/>
                </a:p>
              </p:txBody>
            </p:sp>
          </mc:Choice>
          <mc:Fallback xmlns="">
            <p:sp>
              <p:nvSpPr>
                <p:cNvPr id="49" name="楕円 18">
                  <a:extLst>
                    <a:ext uri="{FF2B5EF4-FFF2-40B4-BE49-F238E27FC236}">
                      <a16:creationId xmlns:a16="http://schemas.microsoft.com/office/drawing/2014/main" id="{8D7C34B7-CA0C-EC5B-38D7-C24249616D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8541" y="3702567"/>
                  <a:ext cx="580113" cy="5801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158FF51-0F3E-D02B-2706-BE08209EDB3E}"/>
              </a:ext>
            </a:extLst>
          </p:cNvPr>
          <p:cNvGrpSpPr/>
          <p:nvPr/>
        </p:nvGrpSpPr>
        <p:grpSpPr>
          <a:xfrm>
            <a:off x="6355144" y="2481788"/>
            <a:ext cx="2124580" cy="1548275"/>
            <a:chOff x="1821637" y="4197724"/>
            <a:chExt cx="2124580" cy="1548275"/>
          </a:xfrm>
        </p:grpSpPr>
        <p:sp>
          <p:nvSpPr>
            <p:cNvPr id="20" name="楕円 18">
              <a:extLst>
                <a:ext uri="{FF2B5EF4-FFF2-40B4-BE49-F238E27FC236}">
                  <a16:creationId xmlns:a16="http://schemas.microsoft.com/office/drawing/2014/main" id="{11F1AB75-0DC7-011B-FE2E-D7B6CBBB07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1662" y="4584184"/>
              <a:ext cx="580113" cy="5801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bIns="72000" rtlCol="0" anchor="ctr"/>
            <a:lstStyle/>
            <a:p>
              <a:pPr algn="ctr"/>
              <a:endParaRPr/>
            </a:p>
          </p:txBody>
        </p: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6853E211-8ABD-6303-85D4-B17F36034602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>
              <a:off x="1821637" y="4874241"/>
              <a:ext cx="1220025" cy="0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A59957C5-788A-EE1D-4B36-4BDDD73960C9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 flipV="1">
              <a:off x="2603698" y="4197724"/>
              <a:ext cx="522920" cy="471416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EAD6E117-B4E3-92E3-5477-F9FE483745FA}"/>
                </a:ext>
              </a:extLst>
            </p:cNvPr>
            <p:cNvCxnSpPr>
              <a:cxnSpLocks/>
              <a:stCxn id="20" idx="6"/>
            </p:cNvCxnSpPr>
            <p:nvPr/>
          </p:nvCxnSpPr>
          <p:spPr>
            <a:xfrm>
              <a:off x="3621775" y="4874241"/>
              <a:ext cx="324442" cy="394970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821994EC-71B1-F4FD-DFF4-46DDB9FEC790}"/>
                </a:ext>
              </a:extLst>
            </p:cNvPr>
            <p:cNvCxnSpPr>
              <a:cxnSpLocks/>
              <a:endCxn id="20" idx="4"/>
            </p:cNvCxnSpPr>
            <p:nvPr/>
          </p:nvCxnSpPr>
          <p:spPr>
            <a:xfrm flipV="1">
              <a:off x="3331719" y="5164297"/>
              <a:ext cx="0" cy="581702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楕円 18">
            <a:extLst>
              <a:ext uri="{FF2B5EF4-FFF2-40B4-BE49-F238E27FC236}">
                <a16:creationId xmlns:a16="http://schemas.microsoft.com/office/drawing/2014/main" id="{53190B21-EE50-989B-4B14-B0A9419F42C0}"/>
              </a:ext>
            </a:extLst>
          </p:cNvPr>
          <p:cNvSpPr>
            <a:spLocks noChangeAspect="1"/>
          </p:cNvSpPr>
          <p:nvPr/>
        </p:nvSpPr>
        <p:spPr>
          <a:xfrm>
            <a:off x="7570908" y="2868247"/>
            <a:ext cx="580113" cy="58011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bIns="72000" rtlCol="0" anchor="ctr"/>
          <a:lstStyle/>
          <a:p>
            <a:pPr algn="ctr"/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D8009D1A-CBC5-6E87-E5B7-EC35E4DD7114}"/>
                  </a:ext>
                </a:extLst>
              </p:cNvPr>
              <p:cNvSpPr txBox="1"/>
              <p:nvPr/>
            </p:nvSpPr>
            <p:spPr>
              <a:xfrm>
                <a:off x="2868821" y="3240917"/>
                <a:ext cx="17202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kumimoji="1"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+|</m:t>
                      </m:r>
                      <m:r>
                        <a:rPr kumimoji="1"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kumimoji="1" lang="ja-JP" altLang="en-US" sz="2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D8009D1A-CBC5-6E87-E5B7-EC35E4DD7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821" y="3240917"/>
                <a:ext cx="1720279" cy="369332"/>
              </a:xfrm>
              <a:prstGeom prst="rect">
                <a:avLst/>
              </a:prstGeom>
              <a:blipFill>
                <a:blip r:embed="rId6"/>
                <a:stretch>
                  <a:fillRect l="-3676" r="-5147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0AF3C985-9698-6BD2-B211-A88FB7D581A3}"/>
                  </a:ext>
                </a:extLst>
              </p:cNvPr>
              <p:cNvSpPr txBox="1"/>
              <p:nvPr/>
            </p:nvSpPr>
            <p:spPr>
              <a:xfrm>
                <a:off x="2851720" y="4555728"/>
                <a:ext cx="17202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kumimoji="1"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+|</m:t>
                      </m:r>
                      <m:r>
                        <a:rPr kumimoji="1"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kumimoji="1" lang="ja-JP" altLang="en-US" sz="2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0AF3C985-9698-6BD2-B211-A88FB7D58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720" y="4555728"/>
                <a:ext cx="1720279" cy="369332"/>
              </a:xfrm>
              <a:prstGeom prst="rect">
                <a:avLst/>
              </a:prstGeom>
              <a:blipFill>
                <a:blip r:embed="rId7"/>
                <a:stretch>
                  <a:fillRect l="-2941" r="-5882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00F16757-C724-56E8-E5EC-7D3F9131C3BB}"/>
                  </a:ext>
                </a:extLst>
              </p:cNvPr>
              <p:cNvSpPr txBox="1"/>
              <p:nvPr/>
            </p:nvSpPr>
            <p:spPr>
              <a:xfrm>
                <a:off x="2851719" y="5907500"/>
                <a:ext cx="17202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kumimoji="1"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+|</m:t>
                      </m:r>
                      <m:r>
                        <a:rPr kumimoji="1"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kumimoji="1" lang="ja-JP" altLang="en-US" sz="2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00F16757-C724-56E8-E5EC-7D3F9131C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719" y="5907500"/>
                <a:ext cx="1720279" cy="369332"/>
              </a:xfrm>
              <a:prstGeom prst="rect">
                <a:avLst/>
              </a:prstGeom>
              <a:blipFill>
                <a:blip r:embed="rId8"/>
                <a:stretch>
                  <a:fillRect l="-2941" r="-5882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D7DF0D7C-2375-2E02-0B1D-51140BE8ED28}"/>
                  </a:ext>
                </a:extLst>
              </p:cNvPr>
              <p:cNvSpPr/>
              <p:nvPr/>
            </p:nvSpPr>
            <p:spPr>
              <a:xfrm>
                <a:off x="6015106" y="5659235"/>
                <a:ext cx="2862582" cy="629179"/>
              </a:xfrm>
              <a:prstGeom prst="rect">
                <a:avLst/>
              </a:prstGeom>
              <a:solidFill>
                <a:srgbClr val="FAFEFF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44000" tIns="108000" rIns="144000" bIns="144000" rtlCol="0" anchor="t" anchorCtr="0">
                <a:noAutofit/>
              </a:bodyPr>
              <a:lstStyle/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m:t>𝑂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m:t>(|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m:t>𝑉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m:t>|⋅(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</m:d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+|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|))</m:t>
                      </m:r>
                    </m:oMath>
                  </m:oMathPara>
                </a14:m>
                <a:endParaRPr kumimoji="1" lang="en-US" altLang="ja-JP" sz="2400" dirty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D7DF0D7C-2375-2E02-0B1D-51140BE8ED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106" y="5659235"/>
                <a:ext cx="2862582" cy="6291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F0B632A-3412-D97A-243E-03C9B45D0D6E}"/>
              </a:ext>
            </a:extLst>
          </p:cNvPr>
          <p:cNvSpPr txBox="1"/>
          <p:nvPr/>
        </p:nvSpPr>
        <p:spPr>
          <a:xfrm>
            <a:off x="6015106" y="5185014"/>
            <a:ext cx="2862582" cy="468000"/>
          </a:xfrm>
          <a:prstGeom prst="rect">
            <a:avLst/>
          </a:prstGeom>
          <a:solidFill>
            <a:srgbClr val="D5EEFA"/>
          </a:solidFill>
          <a:ln w="28575">
            <a:solidFill>
              <a:schemeClr val="accent1"/>
            </a:solidFill>
          </a:ln>
        </p:spPr>
        <p:txBody>
          <a:bodyPr wrap="none" lIns="144000" rtlCol="0" anchor="ctr">
            <a:noAutofit/>
          </a:bodyPr>
          <a:lstStyle/>
          <a:p>
            <a:r>
              <a:rPr lang="ja-JP" altLang="en-US" sz="240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全体の時間計算量</a:t>
            </a:r>
            <a:endParaRPr lang="en-US" altLang="ja-JP" sz="24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74C2D17C-987E-AD9C-A2B7-B12CDFF9F56E}"/>
                  </a:ext>
                </a:extLst>
              </p:cNvPr>
              <p:cNvSpPr/>
              <p:nvPr/>
            </p:nvSpPr>
            <p:spPr>
              <a:xfrm>
                <a:off x="6837755" y="928214"/>
                <a:ext cx="2039933" cy="629179"/>
              </a:xfrm>
              <a:prstGeom prst="rect">
                <a:avLst/>
              </a:prstGeom>
              <a:solidFill>
                <a:srgbClr val="FAFFFE"/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44000" tIns="108000" rIns="144000" bIns="144000" rtlCol="0" anchor="t" anchorCtr="0">
                <a:noAutofit/>
              </a:bodyPr>
              <a:lstStyle/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m:t>𝑂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</m:d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m:t>+|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m:t>𝐸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m:t>|)</m:t>
                      </m:r>
                    </m:oMath>
                  </m:oMathPara>
                </a14:m>
                <a:endParaRPr kumimoji="1" lang="en-US" altLang="ja-JP" sz="2400" dirty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74C2D17C-987E-AD9C-A2B7-B12CDFF9F5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755" y="928214"/>
                <a:ext cx="2039933" cy="6291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E96BFCF-196B-19EC-F062-18E61FBF3045}"/>
              </a:ext>
            </a:extLst>
          </p:cNvPr>
          <p:cNvSpPr txBox="1"/>
          <p:nvPr/>
        </p:nvSpPr>
        <p:spPr>
          <a:xfrm>
            <a:off x="6837755" y="452297"/>
            <a:ext cx="2039933" cy="4680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wrap="none" lIns="144000" rtlCol="0" anchor="ctr">
            <a:noAutofit/>
          </a:bodyPr>
          <a:lstStyle/>
          <a:p>
            <a:r>
              <a:rPr lang="ja-JP" altLang="en-US" sz="240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深さ優先探索</a:t>
            </a:r>
            <a:endParaRPr lang="en-US" altLang="ja-JP" sz="24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18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/>
      <p:bldP spid="31" grpId="0"/>
      <p:bldP spid="32" grpId="0"/>
      <p:bldP spid="33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994959-98E7-0AD0-2DA3-88E03C48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ヒューリスティックの拡張と限界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868B78C-8990-908D-81F7-12EA1E5F6BA2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66311" y="1296187"/>
                <a:ext cx="8611377" cy="48689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/>
                  <a:t>パスに必ず含まれる頂点が存在しないグラフ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868B78C-8990-908D-81F7-12EA1E5F6B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66311" y="1296187"/>
                <a:ext cx="8611377" cy="486893"/>
              </a:xfrm>
              <a:blipFill>
                <a:blip r:embed="rId2"/>
                <a:stretch>
                  <a:fillRect t="-15385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DE2BE3-E178-C945-1348-175244CEB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61419501-1BAB-D83E-8284-A659D89B6EFD}"/>
              </a:ext>
            </a:extLst>
          </p:cNvPr>
          <p:cNvGrpSpPr/>
          <p:nvPr/>
        </p:nvGrpSpPr>
        <p:grpSpPr>
          <a:xfrm>
            <a:off x="679461" y="2138274"/>
            <a:ext cx="3462493" cy="3322213"/>
            <a:chOff x="679461" y="2138274"/>
            <a:chExt cx="3462493" cy="33222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楕円 18">
                  <a:extLst>
                    <a:ext uri="{FF2B5EF4-FFF2-40B4-BE49-F238E27FC236}">
                      <a16:creationId xmlns:a16="http://schemas.microsoft.com/office/drawing/2014/main" id="{42FE6702-BF9F-DB6E-CCFD-449EDD23AD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9461" y="3574628"/>
                  <a:ext cx="580113" cy="580113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51999" tIns="0" bIns="7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400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dirty="0"/>
                </a:p>
              </p:txBody>
            </p:sp>
          </mc:Choice>
          <mc:Fallback xmlns="">
            <p:sp>
              <p:nvSpPr>
                <p:cNvPr id="5" name="楕円 18">
                  <a:extLst>
                    <a:ext uri="{FF2B5EF4-FFF2-40B4-BE49-F238E27FC236}">
                      <a16:creationId xmlns:a16="http://schemas.microsoft.com/office/drawing/2014/main" id="{42FE6702-BF9F-DB6E-CCFD-449EDD23AD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461" y="3574628"/>
                  <a:ext cx="580113" cy="5801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楕円 18">
                  <a:extLst>
                    <a:ext uri="{FF2B5EF4-FFF2-40B4-BE49-F238E27FC236}">
                      <a16:creationId xmlns:a16="http://schemas.microsoft.com/office/drawing/2014/main" id="{4263B185-8D2B-FEAD-A928-B7B913D339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20651" y="3574627"/>
                  <a:ext cx="580113" cy="58011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16000" tIns="0" rIns="7200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dirty="0"/>
                </a:p>
              </p:txBody>
            </p:sp>
          </mc:Choice>
          <mc:Fallback xmlns="">
            <p:sp>
              <p:nvSpPr>
                <p:cNvPr id="6" name="楕円 18">
                  <a:extLst>
                    <a:ext uri="{FF2B5EF4-FFF2-40B4-BE49-F238E27FC236}">
                      <a16:creationId xmlns:a16="http://schemas.microsoft.com/office/drawing/2014/main" id="{4263B185-8D2B-FEAD-A928-B7B913D339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651" y="3574627"/>
                  <a:ext cx="580113" cy="580113"/>
                </a:xfrm>
                <a:prstGeom prst="ellipse">
                  <a:avLst/>
                </a:prstGeom>
                <a:blipFill>
                  <a:blip r:embed="rId4"/>
                  <a:stretch>
                    <a:fillRect l="-2000" b="-8000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楕円 18">
                  <a:extLst>
                    <a:ext uri="{FF2B5EF4-FFF2-40B4-BE49-F238E27FC236}">
                      <a16:creationId xmlns:a16="http://schemas.microsoft.com/office/drawing/2014/main" id="{BF3B9F06-6061-163B-F462-02C9A89ED5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61841" y="3574626"/>
                  <a:ext cx="580113" cy="58011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16000" tIns="0" bIns="7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dirty="0"/>
                </a:p>
              </p:txBody>
            </p:sp>
          </mc:Choice>
          <mc:Fallback xmlns="">
            <p:sp>
              <p:nvSpPr>
                <p:cNvPr id="7" name="楕円 18">
                  <a:extLst>
                    <a:ext uri="{FF2B5EF4-FFF2-40B4-BE49-F238E27FC236}">
                      <a16:creationId xmlns:a16="http://schemas.microsoft.com/office/drawing/2014/main" id="{BF3B9F06-6061-163B-F462-02C9A89ED5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1841" y="3574626"/>
                  <a:ext cx="580113" cy="5801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楕円 18">
                  <a:extLst>
                    <a:ext uri="{FF2B5EF4-FFF2-40B4-BE49-F238E27FC236}">
                      <a16:creationId xmlns:a16="http://schemas.microsoft.com/office/drawing/2014/main" id="{1D65ABA6-7854-FC63-9016-55A54A6DA4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20651" y="2138274"/>
                  <a:ext cx="580113" cy="58011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16000" tIns="0" bIns="7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dirty="0"/>
                </a:p>
              </p:txBody>
            </p:sp>
          </mc:Choice>
          <mc:Fallback xmlns="">
            <p:sp>
              <p:nvSpPr>
                <p:cNvPr id="8" name="楕円 18">
                  <a:extLst>
                    <a:ext uri="{FF2B5EF4-FFF2-40B4-BE49-F238E27FC236}">
                      <a16:creationId xmlns:a16="http://schemas.microsoft.com/office/drawing/2014/main" id="{1D65ABA6-7854-FC63-9016-55A54A6DA4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651" y="2138274"/>
                  <a:ext cx="580113" cy="58011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楕円 18">
                  <a:extLst>
                    <a:ext uri="{FF2B5EF4-FFF2-40B4-BE49-F238E27FC236}">
                      <a16:creationId xmlns:a16="http://schemas.microsoft.com/office/drawing/2014/main" id="{707CE284-58A8-402B-3A78-6CBED1C02A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20650" y="4880374"/>
                  <a:ext cx="580113" cy="580113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16000" t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40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dirty="0"/>
                </a:p>
              </p:txBody>
            </p:sp>
          </mc:Choice>
          <mc:Fallback xmlns="">
            <p:sp>
              <p:nvSpPr>
                <p:cNvPr id="9" name="楕円 18">
                  <a:extLst>
                    <a:ext uri="{FF2B5EF4-FFF2-40B4-BE49-F238E27FC236}">
                      <a16:creationId xmlns:a16="http://schemas.microsoft.com/office/drawing/2014/main" id="{707CE284-58A8-402B-3A78-6CBED1C02A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650" y="4880374"/>
                  <a:ext cx="580113" cy="580113"/>
                </a:xfrm>
                <a:prstGeom prst="ellipse">
                  <a:avLst/>
                </a:prstGeom>
                <a:blipFill>
                  <a:blip r:embed="rId7"/>
                  <a:stretch>
                    <a:fillRect b="-2041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EA5414B4-5553-9BD5-FD3B-D176975AF8DA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 flipV="1">
              <a:off x="1259574" y="3864684"/>
              <a:ext cx="861077" cy="1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673EE694-5C5D-7247-4DEB-8D295C84CCEF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 flipV="1">
              <a:off x="2700764" y="3864683"/>
              <a:ext cx="861077" cy="1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CC77B117-86BC-410F-EFD4-31209B5D973E}"/>
                </a:ext>
              </a:extLst>
            </p:cNvPr>
            <p:cNvCxnSpPr>
              <a:cxnSpLocks/>
              <a:stCxn id="8" idx="4"/>
              <a:endCxn id="6" idx="0"/>
            </p:cNvCxnSpPr>
            <p:nvPr/>
          </p:nvCxnSpPr>
          <p:spPr>
            <a:xfrm>
              <a:off x="2410708" y="2718387"/>
              <a:ext cx="0" cy="856240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5E868005-FDA7-2FDD-52C6-B806E02F6959}"/>
                </a:ext>
              </a:extLst>
            </p:cNvPr>
            <p:cNvCxnSpPr>
              <a:cxnSpLocks/>
              <a:stCxn id="5" idx="7"/>
              <a:endCxn id="8" idx="3"/>
            </p:cNvCxnSpPr>
            <p:nvPr/>
          </p:nvCxnSpPr>
          <p:spPr>
            <a:xfrm flipV="1">
              <a:off x="1174618" y="2633431"/>
              <a:ext cx="1030989" cy="1026153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C4E2E559-3C82-6E50-8E0E-F33441780346}"/>
                </a:ext>
              </a:extLst>
            </p:cNvPr>
            <p:cNvCxnSpPr>
              <a:cxnSpLocks/>
              <a:stCxn id="6" idx="4"/>
              <a:endCxn id="9" idx="0"/>
            </p:cNvCxnSpPr>
            <p:nvPr/>
          </p:nvCxnSpPr>
          <p:spPr>
            <a:xfrm flipH="1">
              <a:off x="2410707" y="4154740"/>
              <a:ext cx="1" cy="725634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0976C527-DE20-8993-0B0C-1F36AF037E60}"/>
                </a:ext>
              </a:extLst>
            </p:cNvPr>
            <p:cNvCxnSpPr>
              <a:cxnSpLocks/>
              <a:stCxn id="8" idx="5"/>
              <a:endCxn id="7" idx="1"/>
            </p:cNvCxnSpPr>
            <p:nvPr/>
          </p:nvCxnSpPr>
          <p:spPr>
            <a:xfrm>
              <a:off x="2615808" y="2633431"/>
              <a:ext cx="1030989" cy="1026151"/>
            </a:xfrm>
            <a:prstGeom prst="straightConnector1">
              <a:avLst/>
            </a:prstGeom>
            <a:ln w="6985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A2ECAE55-8027-F70E-74D0-CEDF1FEF022C}"/>
              </a:ext>
            </a:extLst>
          </p:cNvPr>
          <p:cNvGrpSpPr/>
          <p:nvPr/>
        </p:nvGrpSpPr>
        <p:grpSpPr>
          <a:xfrm>
            <a:off x="987552" y="2246159"/>
            <a:ext cx="2880360" cy="1783112"/>
            <a:chOff x="987552" y="2246159"/>
            <a:chExt cx="2880360" cy="1783112"/>
          </a:xfrm>
        </p:grpSpPr>
        <p:sp>
          <p:nvSpPr>
            <p:cNvPr id="69" name="フリーフォーム 68">
              <a:extLst>
                <a:ext uri="{FF2B5EF4-FFF2-40B4-BE49-F238E27FC236}">
                  <a16:creationId xmlns:a16="http://schemas.microsoft.com/office/drawing/2014/main" id="{43253D66-A04C-AACD-5919-939FB135A857}"/>
                </a:ext>
              </a:extLst>
            </p:cNvPr>
            <p:cNvSpPr/>
            <p:nvPr/>
          </p:nvSpPr>
          <p:spPr>
            <a:xfrm>
              <a:off x="987552" y="2246159"/>
              <a:ext cx="2880360" cy="1463078"/>
            </a:xfrm>
            <a:custGeom>
              <a:avLst/>
              <a:gdLst>
                <a:gd name="connsiteX0" fmla="*/ 0 w 2880360"/>
                <a:gd name="connsiteY0" fmla="*/ 1463078 h 1463078"/>
                <a:gd name="connsiteX1" fmla="*/ 1371600 w 2880360"/>
                <a:gd name="connsiteY1" fmla="*/ 38 h 1463078"/>
                <a:gd name="connsiteX2" fmla="*/ 2880360 w 2880360"/>
                <a:gd name="connsiteY2" fmla="*/ 1426502 h 1463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80360" h="1463078">
                  <a:moveTo>
                    <a:pt x="0" y="1463078"/>
                  </a:moveTo>
                  <a:cubicBezTo>
                    <a:pt x="445770" y="734606"/>
                    <a:pt x="891540" y="6134"/>
                    <a:pt x="1371600" y="38"/>
                  </a:cubicBezTo>
                  <a:cubicBezTo>
                    <a:pt x="1851660" y="-6058"/>
                    <a:pt x="2366010" y="710222"/>
                    <a:pt x="2880360" y="1426502"/>
                  </a:cubicBezTo>
                </a:path>
              </a:pathLst>
            </a:custGeom>
            <a:noFill/>
            <a:ln w="76200"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フリーフォーム 69">
              <a:extLst>
                <a:ext uri="{FF2B5EF4-FFF2-40B4-BE49-F238E27FC236}">
                  <a16:creationId xmlns:a16="http://schemas.microsoft.com/office/drawing/2014/main" id="{AED79C91-2BBD-AC93-6FCC-F9B56BE8E02E}"/>
                </a:ext>
              </a:extLst>
            </p:cNvPr>
            <p:cNvSpPr/>
            <p:nvPr/>
          </p:nvSpPr>
          <p:spPr>
            <a:xfrm>
              <a:off x="1210759" y="2588680"/>
              <a:ext cx="2461846" cy="1178468"/>
            </a:xfrm>
            <a:custGeom>
              <a:avLst/>
              <a:gdLst>
                <a:gd name="connsiteX0" fmla="*/ 0 w 2514600"/>
                <a:gd name="connsiteY0" fmla="*/ 1316906 h 1408815"/>
                <a:gd name="connsiteX1" fmla="*/ 1271016 w 2514600"/>
                <a:gd name="connsiteY1" fmla="*/ 170 h 1408815"/>
                <a:gd name="connsiteX2" fmla="*/ 1408176 w 2514600"/>
                <a:gd name="connsiteY2" fmla="*/ 1225466 h 1408815"/>
                <a:gd name="connsiteX3" fmla="*/ 2514600 w 2514600"/>
                <a:gd name="connsiteY3" fmla="*/ 1380914 h 1408815"/>
                <a:gd name="connsiteX0" fmla="*/ 0 w 2514600"/>
                <a:gd name="connsiteY0" fmla="*/ 1317646 h 1390841"/>
                <a:gd name="connsiteX1" fmla="*/ 1271016 w 2514600"/>
                <a:gd name="connsiteY1" fmla="*/ 910 h 1390841"/>
                <a:gd name="connsiteX2" fmla="*/ 1431622 w 2514600"/>
                <a:gd name="connsiteY2" fmla="*/ 1114837 h 1390841"/>
                <a:gd name="connsiteX3" fmla="*/ 2514600 w 2514600"/>
                <a:gd name="connsiteY3" fmla="*/ 1381654 h 1390841"/>
                <a:gd name="connsiteX0" fmla="*/ 0 w 2520461"/>
                <a:gd name="connsiteY0" fmla="*/ 1317646 h 1317646"/>
                <a:gd name="connsiteX1" fmla="*/ 1271016 w 2520461"/>
                <a:gd name="connsiteY1" fmla="*/ 910 h 1317646"/>
                <a:gd name="connsiteX2" fmla="*/ 1431622 w 2520461"/>
                <a:gd name="connsiteY2" fmla="*/ 1114837 h 1317646"/>
                <a:gd name="connsiteX3" fmla="*/ 2520461 w 2520461"/>
                <a:gd name="connsiteY3" fmla="*/ 1153054 h 1317646"/>
                <a:gd name="connsiteX0" fmla="*/ 0 w 2520461"/>
                <a:gd name="connsiteY0" fmla="*/ 1317646 h 1317646"/>
                <a:gd name="connsiteX1" fmla="*/ 1271016 w 2520461"/>
                <a:gd name="connsiteY1" fmla="*/ 910 h 1317646"/>
                <a:gd name="connsiteX2" fmla="*/ 1431622 w 2520461"/>
                <a:gd name="connsiteY2" fmla="*/ 1114837 h 1317646"/>
                <a:gd name="connsiteX3" fmla="*/ 2520461 w 2520461"/>
                <a:gd name="connsiteY3" fmla="*/ 1153054 h 1317646"/>
                <a:gd name="connsiteX0" fmla="*/ 0 w 2520461"/>
                <a:gd name="connsiteY0" fmla="*/ 1317488 h 1317488"/>
                <a:gd name="connsiteX1" fmla="*/ 1271016 w 2520461"/>
                <a:gd name="connsiteY1" fmla="*/ 752 h 1317488"/>
                <a:gd name="connsiteX2" fmla="*/ 1431622 w 2520461"/>
                <a:gd name="connsiteY2" fmla="*/ 1114679 h 1317488"/>
                <a:gd name="connsiteX3" fmla="*/ 2520461 w 2520461"/>
                <a:gd name="connsiteY3" fmla="*/ 1152896 h 1317488"/>
                <a:gd name="connsiteX0" fmla="*/ 0 w 2520461"/>
                <a:gd name="connsiteY0" fmla="*/ 1317488 h 1317488"/>
                <a:gd name="connsiteX1" fmla="*/ 1271016 w 2520461"/>
                <a:gd name="connsiteY1" fmla="*/ 752 h 1317488"/>
                <a:gd name="connsiteX2" fmla="*/ 1431622 w 2520461"/>
                <a:gd name="connsiteY2" fmla="*/ 1114679 h 1317488"/>
                <a:gd name="connsiteX3" fmla="*/ 2520461 w 2520461"/>
                <a:gd name="connsiteY3" fmla="*/ 1152896 h 1317488"/>
                <a:gd name="connsiteX0" fmla="*/ 0 w 2520461"/>
                <a:gd name="connsiteY0" fmla="*/ 1317488 h 1317488"/>
                <a:gd name="connsiteX1" fmla="*/ 1271016 w 2520461"/>
                <a:gd name="connsiteY1" fmla="*/ 752 h 1317488"/>
                <a:gd name="connsiteX2" fmla="*/ 1431622 w 2520461"/>
                <a:gd name="connsiteY2" fmla="*/ 1114679 h 1317488"/>
                <a:gd name="connsiteX3" fmla="*/ 2520461 w 2520461"/>
                <a:gd name="connsiteY3" fmla="*/ 1152896 h 1317488"/>
                <a:gd name="connsiteX0" fmla="*/ 0 w 2520461"/>
                <a:gd name="connsiteY0" fmla="*/ 1317488 h 1317488"/>
                <a:gd name="connsiteX1" fmla="*/ 1271016 w 2520461"/>
                <a:gd name="connsiteY1" fmla="*/ 752 h 1317488"/>
                <a:gd name="connsiteX2" fmla="*/ 1431622 w 2520461"/>
                <a:gd name="connsiteY2" fmla="*/ 1114679 h 1317488"/>
                <a:gd name="connsiteX3" fmla="*/ 2520461 w 2520461"/>
                <a:gd name="connsiteY3" fmla="*/ 1152896 h 1317488"/>
                <a:gd name="connsiteX0" fmla="*/ 0 w 2520461"/>
                <a:gd name="connsiteY0" fmla="*/ 1311631 h 1311631"/>
                <a:gd name="connsiteX1" fmla="*/ 1335493 w 2520461"/>
                <a:gd name="connsiteY1" fmla="*/ 756 h 1311631"/>
                <a:gd name="connsiteX2" fmla="*/ 1431622 w 2520461"/>
                <a:gd name="connsiteY2" fmla="*/ 1108822 h 1311631"/>
                <a:gd name="connsiteX3" fmla="*/ 2520461 w 2520461"/>
                <a:gd name="connsiteY3" fmla="*/ 1147039 h 1311631"/>
                <a:gd name="connsiteX0" fmla="*/ 0 w 2520461"/>
                <a:gd name="connsiteY0" fmla="*/ 1311381 h 1311381"/>
                <a:gd name="connsiteX1" fmla="*/ 1335493 w 2520461"/>
                <a:gd name="connsiteY1" fmla="*/ 506 h 1311381"/>
                <a:gd name="connsiteX2" fmla="*/ 1501961 w 2520461"/>
                <a:gd name="connsiteY2" fmla="*/ 1143741 h 1311381"/>
                <a:gd name="connsiteX3" fmla="*/ 2520461 w 2520461"/>
                <a:gd name="connsiteY3" fmla="*/ 1146789 h 1311381"/>
                <a:gd name="connsiteX0" fmla="*/ 0 w 2543908"/>
                <a:gd name="connsiteY0" fmla="*/ 1217191 h 1217191"/>
                <a:gd name="connsiteX1" fmla="*/ 1358940 w 2543908"/>
                <a:gd name="connsiteY1" fmla="*/ 101 h 1217191"/>
                <a:gd name="connsiteX2" fmla="*/ 1525408 w 2543908"/>
                <a:gd name="connsiteY2" fmla="*/ 1143336 h 1217191"/>
                <a:gd name="connsiteX3" fmla="*/ 2543908 w 2543908"/>
                <a:gd name="connsiteY3" fmla="*/ 1146384 h 1217191"/>
                <a:gd name="connsiteX0" fmla="*/ 0 w 2461846"/>
                <a:gd name="connsiteY0" fmla="*/ 1158479 h 1158479"/>
                <a:gd name="connsiteX1" fmla="*/ 1276878 w 2461846"/>
                <a:gd name="connsiteY1" fmla="*/ 5 h 1158479"/>
                <a:gd name="connsiteX2" fmla="*/ 1443346 w 2461846"/>
                <a:gd name="connsiteY2" fmla="*/ 1143240 h 1158479"/>
                <a:gd name="connsiteX3" fmla="*/ 2461846 w 2461846"/>
                <a:gd name="connsiteY3" fmla="*/ 1146288 h 1158479"/>
                <a:gd name="connsiteX0" fmla="*/ 0 w 2461846"/>
                <a:gd name="connsiteY0" fmla="*/ 1178468 h 1178468"/>
                <a:gd name="connsiteX1" fmla="*/ 1276878 w 2461846"/>
                <a:gd name="connsiteY1" fmla="*/ 19994 h 1178468"/>
                <a:gd name="connsiteX2" fmla="*/ 1443346 w 2461846"/>
                <a:gd name="connsiteY2" fmla="*/ 1163229 h 1178468"/>
                <a:gd name="connsiteX3" fmla="*/ 2461846 w 2461846"/>
                <a:gd name="connsiteY3" fmla="*/ 1166277 h 117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1846" h="1178468">
                  <a:moveTo>
                    <a:pt x="0" y="1178468"/>
                  </a:moveTo>
                  <a:cubicBezTo>
                    <a:pt x="518160" y="527720"/>
                    <a:pt x="983566" y="215964"/>
                    <a:pt x="1276878" y="19994"/>
                  </a:cubicBezTo>
                  <a:cubicBezTo>
                    <a:pt x="1570190" y="-175976"/>
                    <a:pt x="1189189" y="1132397"/>
                    <a:pt x="1443346" y="1163229"/>
                  </a:cubicBezTo>
                  <a:cubicBezTo>
                    <a:pt x="2195733" y="1199922"/>
                    <a:pt x="1707466" y="1103969"/>
                    <a:pt x="2461846" y="1166277"/>
                  </a:cubicBezTo>
                </a:path>
              </a:pathLst>
            </a:custGeom>
            <a:noFill/>
            <a:ln w="7620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433993EA-00B4-63AD-14EE-D1FF3E93DB6C}"/>
                </a:ext>
              </a:extLst>
            </p:cNvPr>
            <p:cNvCxnSpPr>
              <a:cxnSpLocks/>
            </p:cNvCxnSpPr>
            <p:nvPr/>
          </p:nvCxnSpPr>
          <p:spPr>
            <a:xfrm>
              <a:off x="1293197" y="4029271"/>
              <a:ext cx="2235017" cy="0"/>
            </a:xfrm>
            <a:prstGeom prst="line">
              <a:avLst/>
            </a:prstGeom>
            <a:ln w="76200">
              <a:solidFill>
                <a:schemeClr val="accent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雲形吹き出し 92">
            <a:extLst>
              <a:ext uri="{FF2B5EF4-FFF2-40B4-BE49-F238E27FC236}">
                <a16:creationId xmlns:a16="http://schemas.microsoft.com/office/drawing/2014/main" id="{DE1F3D51-43D8-F9F0-EC23-2420A6D8DA9F}"/>
              </a:ext>
            </a:extLst>
          </p:cNvPr>
          <p:cNvSpPr/>
          <p:nvPr/>
        </p:nvSpPr>
        <p:spPr>
          <a:xfrm>
            <a:off x="2902136" y="4292471"/>
            <a:ext cx="2062821" cy="1172562"/>
          </a:xfrm>
          <a:prstGeom prst="cloudCallout">
            <a:avLst>
              <a:gd name="adj1" fmla="val -53754"/>
              <a:gd name="adj2" fmla="val -59191"/>
            </a:avLst>
          </a:prstGeom>
          <a:solidFill>
            <a:srgbClr val="FAFEFF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tIns="0" rIns="0" bIns="0" rtlCol="0" anchor="ctr"/>
          <a:lstStyle/>
          <a:p>
            <a:pPr algn="ctr"/>
            <a:r>
              <a:rPr lang="ja-JP" altLang="en-US" sz="2400">
                <a:solidFill>
                  <a:schemeClr val="tx1"/>
                </a:solidFill>
              </a:rPr>
              <a:t>カット点が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ja-JP" altLang="en-US" sz="2400">
                <a:solidFill>
                  <a:schemeClr val="tx1"/>
                </a:solidFill>
              </a:rPr>
              <a:t>存在しない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721608CF-D16C-2173-4552-DF8F599F20B2}"/>
              </a:ext>
            </a:extLst>
          </p:cNvPr>
          <p:cNvGrpSpPr/>
          <p:nvPr/>
        </p:nvGrpSpPr>
        <p:grpSpPr>
          <a:xfrm>
            <a:off x="5002046" y="2136652"/>
            <a:ext cx="3462493" cy="3322213"/>
            <a:chOff x="679461" y="2138274"/>
            <a:chExt cx="3462493" cy="33222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楕円 18">
                  <a:extLst>
                    <a:ext uri="{FF2B5EF4-FFF2-40B4-BE49-F238E27FC236}">
                      <a16:creationId xmlns:a16="http://schemas.microsoft.com/office/drawing/2014/main" id="{5CDCC501-62B9-32BF-572D-C669C86AF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9461" y="3574628"/>
                  <a:ext cx="580113" cy="580113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51999" tIns="0" bIns="7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400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dirty="0"/>
                </a:p>
              </p:txBody>
            </p:sp>
          </mc:Choice>
          <mc:Fallback xmlns="">
            <p:sp>
              <p:nvSpPr>
                <p:cNvPr id="95" name="楕円 18">
                  <a:extLst>
                    <a:ext uri="{FF2B5EF4-FFF2-40B4-BE49-F238E27FC236}">
                      <a16:creationId xmlns:a16="http://schemas.microsoft.com/office/drawing/2014/main" id="{5CDCC501-62B9-32BF-572D-C669C86AF7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461" y="3574628"/>
                  <a:ext cx="580113" cy="58011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楕円 18">
                  <a:extLst>
                    <a:ext uri="{FF2B5EF4-FFF2-40B4-BE49-F238E27FC236}">
                      <a16:creationId xmlns:a16="http://schemas.microsoft.com/office/drawing/2014/main" id="{89519450-D6F6-FECC-4DAF-BD5181854E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20651" y="3574627"/>
                  <a:ext cx="580113" cy="58011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16000" tIns="0" rIns="7200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dirty="0"/>
                </a:p>
              </p:txBody>
            </p:sp>
          </mc:Choice>
          <mc:Fallback xmlns="">
            <p:sp>
              <p:nvSpPr>
                <p:cNvPr id="96" name="楕円 18">
                  <a:extLst>
                    <a:ext uri="{FF2B5EF4-FFF2-40B4-BE49-F238E27FC236}">
                      <a16:creationId xmlns:a16="http://schemas.microsoft.com/office/drawing/2014/main" id="{89519450-D6F6-FECC-4DAF-BD5181854E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651" y="3574627"/>
                  <a:ext cx="580113" cy="580113"/>
                </a:xfrm>
                <a:prstGeom prst="ellipse">
                  <a:avLst/>
                </a:prstGeom>
                <a:blipFill>
                  <a:blip r:embed="rId9"/>
                  <a:stretch>
                    <a:fillRect l="-2000" b="-8000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楕円 18">
                  <a:extLst>
                    <a:ext uri="{FF2B5EF4-FFF2-40B4-BE49-F238E27FC236}">
                      <a16:creationId xmlns:a16="http://schemas.microsoft.com/office/drawing/2014/main" id="{DD2D8FF3-43BD-AA7B-7558-2A193F1C2F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61841" y="3574626"/>
                  <a:ext cx="580113" cy="58011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16000" tIns="0" bIns="7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dirty="0"/>
                </a:p>
              </p:txBody>
            </p:sp>
          </mc:Choice>
          <mc:Fallback xmlns="">
            <p:sp>
              <p:nvSpPr>
                <p:cNvPr id="97" name="楕円 18">
                  <a:extLst>
                    <a:ext uri="{FF2B5EF4-FFF2-40B4-BE49-F238E27FC236}">
                      <a16:creationId xmlns:a16="http://schemas.microsoft.com/office/drawing/2014/main" id="{DD2D8FF3-43BD-AA7B-7558-2A193F1C2F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1841" y="3574626"/>
                  <a:ext cx="580113" cy="580113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楕円 18">
                  <a:extLst>
                    <a:ext uri="{FF2B5EF4-FFF2-40B4-BE49-F238E27FC236}">
                      <a16:creationId xmlns:a16="http://schemas.microsoft.com/office/drawing/2014/main" id="{F3C11632-A4D1-0C9A-C6F8-A1A3630022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20651" y="2138274"/>
                  <a:ext cx="580113" cy="58011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16000" tIns="0" bIns="7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dirty="0"/>
                </a:p>
              </p:txBody>
            </p:sp>
          </mc:Choice>
          <mc:Fallback xmlns="">
            <p:sp>
              <p:nvSpPr>
                <p:cNvPr id="98" name="楕円 18">
                  <a:extLst>
                    <a:ext uri="{FF2B5EF4-FFF2-40B4-BE49-F238E27FC236}">
                      <a16:creationId xmlns:a16="http://schemas.microsoft.com/office/drawing/2014/main" id="{F3C11632-A4D1-0C9A-C6F8-A1A3630022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651" y="2138274"/>
                  <a:ext cx="580113" cy="580113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楕円 18">
                  <a:extLst>
                    <a:ext uri="{FF2B5EF4-FFF2-40B4-BE49-F238E27FC236}">
                      <a16:creationId xmlns:a16="http://schemas.microsoft.com/office/drawing/2014/main" id="{6019BC64-C601-D717-C83A-C3B717E76A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20650" y="4880374"/>
                  <a:ext cx="580113" cy="580113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16000" t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40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dirty="0"/>
                </a:p>
              </p:txBody>
            </p:sp>
          </mc:Choice>
          <mc:Fallback xmlns="">
            <p:sp>
              <p:nvSpPr>
                <p:cNvPr id="99" name="楕円 18">
                  <a:extLst>
                    <a:ext uri="{FF2B5EF4-FFF2-40B4-BE49-F238E27FC236}">
                      <a16:creationId xmlns:a16="http://schemas.microsoft.com/office/drawing/2014/main" id="{6019BC64-C601-D717-C83A-C3B717E76A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650" y="4880374"/>
                  <a:ext cx="580113" cy="580113"/>
                </a:xfrm>
                <a:prstGeom prst="ellipse">
                  <a:avLst/>
                </a:prstGeom>
                <a:blipFill>
                  <a:blip r:embed="rId12"/>
                  <a:stretch>
                    <a:fillRect b="-2000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直線矢印コネクタ 99">
              <a:extLst>
                <a:ext uri="{FF2B5EF4-FFF2-40B4-BE49-F238E27FC236}">
                  <a16:creationId xmlns:a16="http://schemas.microsoft.com/office/drawing/2014/main" id="{52EF05D0-D464-1194-E825-EBE418633DA4}"/>
                </a:ext>
              </a:extLst>
            </p:cNvPr>
            <p:cNvCxnSpPr>
              <a:cxnSpLocks/>
              <a:stCxn id="95" idx="6"/>
              <a:endCxn id="96" idx="2"/>
            </p:cNvCxnSpPr>
            <p:nvPr/>
          </p:nvCxnSpPr>
          <p:spPr>
            <a:xfrm flipV="1">
              <a:off x="1259574" y="3864684"/>
              <a:ext cx="861077" cy="1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矢印コネクタ 100">
              <a:extLst>
                <a:ext uri="{FF2B5EF4-FFF2-40B4-BE49-F238E27FC236}">
                  <a16:creationId xmlns:a16="http://schemas.microsoft.com/office/drawing/2014/main" id="{A5507C6C-5559-BAED-46F9-153B25C1DB3B}"/>
                </a:ext>
              </a:extLst>
            </p:cNvPr>
            <p:cNvCxnSpPr>
              <a:cxnSpLocks/>
              <a:stCxn id="96" idx="6"/>
              <a:endCxn id="97" idx="2"/>
            </p:cNvCxnSpPr>
            <p:nvPr/>
          </p:nvCxnSpPr>
          <p:spPr>
            <a:xfrm flipV="1">
              <a:off x="2700764" y="3864683"/>
              <a:ext cx="861077" cy="1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矢印コネクタ 101">
              <a:extLst>
                <a:ext uri="{FF2B5EF4-FFF2-40B4-BE49-F238E27FC236}">
                  <a16:creationId xmlns:a16="http://schemas.microsoft.com/office/drawing/2014/main" id="{82F8D891-48EA-8804-B703-C9F21B0B8E6A}"/>
                </a:ext>
              </a:extLst>
            </p:cNvPr>
            <p:cNvCxnSpPr>
              <a:cxnSpLocks/>
              <a:stCxn id="98" idx="4"/>
              <a:endCxn id="96" idx="0"/>
            </p:cNvCxnSpPr>
            <p:nvPr/>
          </p:nvCxnSpPr>
          <p:spPr>
            <a:xfrm>
              <a:off x="2410708" y="2718387"/>
              <a:ext cx="0" cy="856240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矢印コネクタ 102">
              <a:extLst>
                <a:ext uri="{FF2B5EF4-FFF2-40B4-BE49-F238E27FC236}">
                  <a16:creationId xmlns:a16="http://schemas.microsoft.com/office/drawing/2014/main" id="{ED7EF0F8-366F-51F5-4A12-5088976B6A10}"/>
                </a:ext>
              </a:extLst>
            </p:cNvPr>
            <p:cNvCxnSpPr>
              <a:cxnSpLocks/>
              <a:stCxn id="95" idx="7"/>
              <a:endCxn id="98" idx="3"/>
            </p:cNvCxnSpPr>
            <p:nvPr/>
          </p:nvCxnSpPr>
          <p:spPr>
            <a:xfrm flipV="1">
              <a:off x="1174618" y="2633431"/>
              <a:ext cx="1030989" cy="1026153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矢印コネクタ 103">
              <a:extLst>
                <a:ext uri="{FF2B5EF4-FFF2-40B4-BE49-F238E27FC236}">
                  <a16:creationId xmlns:a16="http://schemas.microsoft.com/office/drawing/2014/main" id="{1E1FAD5A-FB6F-3BC6-89F0-D74F592A953F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flipH="1">
              <a:off x="2410707" y="4154740"/>
              <a:ext cx="1" cy="725634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矢印コネクタ 104">
              <a:extLst>
                <a:ext uri="{FF2B5EF4-FFF2-40B4-BE49-F238E27FC236}">
                  <a16:creationId xmlns:a16="http://schemas.microsoft.com/office/drawing/2014/main" id="{3F98DF03-302D-418E-AF7E-BC0B1AEFE06B}"/>
                </a:ext>
              </a:extLst>
            </p:cNvPr>
            <p:cNvCxnSpPr>
              <a:cxnSpLocks/>
              <a:stCxn id="98" idx="5"/>
              <a:endCxn id="97" idx="1"/>
            </p:cNvCxnSpPr>
            <p:nvPr/>
          </p:nvCxnSpPr>
          <p:spPr>
            <a:xfrm>
              <a:off x="2615808" y="2633431"/>
              <a:ext cx="1030989" cy="1026151"/>
            </a:xfrm>
            <a:prstGeom prst="straightConnector1">
              <a:avLst/>
            </a:prstGeom>
            <a:ln w="6985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フリーフォーム 105">
            <a:extLst>
              <a:ext uri="{FF2B5EF4-FFF2-40B4-BE49-F238E27FC236}">
                <a16:creationId xmlns:a16="http://schemas.microsoft.com/office/drawing/2014/main" id="{0D35656A-41D5-C9D2-7A94-4B50DD914249}"/>
              </a:ext>
            </a:extLst>
          </p:cNvPr>
          <p:cNvSpPr/>
          <p:nvPr/>
        </p:nvSpPr>
        <p:spPr>
          <a:xfrm>
            <a:off x="6904509" y="2312195"/>
            <a:ext cx="1183714" cy="2521617"/>
          </a:xfrm>
          <a:custGeom>
            <a:avLst/>
            <a:gdLst>
              <a:gd name="connsiteX0" fmla="*/ 1409304 w 1409304"/>
              <a:gd name="connsiteY0" fmla="*/ 1348894 h 2702565"/>
              <a:gd name="connsiteX1" fmla="*/ 154245 w 1409304"/>
              <a:gd name="connsiteY1" fmla="*/ 40047 h 2702565"/>
              <a:gd name="connsiteX2" fmla="*/ 64598 w 1409304"/>
              <a:gd name="connsiteY2" fmla="*/ 2702565 h 2702565"/>
              <a:gd name="connsiteX0" fmla="*/ 1423337 w 1423337"/>
              <a:gd name="connsiteY0" fmla="*/ 1380845 h 2734516"/>
              <a:gd name="connsiteX1" fmla="*/ 140569 w 1423337"/>
              <a:gd name="connsiteY1" fmla="*/ 38747 h 2734516"/>
              <a:gd name="connsiteX2" fmla="*/ 78631 w 1423337"/>
              <a:gd name="connsiteY2" fmla="*/ 2734516 h 2734516"/>
              <a:gd name="connsiteX0" fmla="*/ 1380199 w 1380199"/>
              <a:gd name="connsiteY0" fmla="*/ 1380845 h 2734516"/>
              <a:gd name="connsiteX1" fmla="*/ 97431 w 1380199"/>
              <a:gd name="connsiteY1" fmla="*/ 38747 h 2734516"/>
              <a:gd name="connsiteX2" fmla="*/ 35493 w 1380199"/>
              <a:gd name="connsiteY2" fmla="*/ 2734516 h 2734516"/>
              <a:gd name="connsiteX0" fmla="*/ 1370090 w 1370090"/>
              <a:gd name="connsiteY0" fmla="*/ 1380845 h 2734516"/>
              <a:gd name="connsiteX1" fmla="*/ 87322 w 1370090"/>
              <a:gd name="connsiteY1" fmla="*/ 38747 h 2734516"/>
              <a:gd name="connsiteX2" fmla="*/ 25384 w 1370090"/>
              <a:gd name="connsiteY2" fmla="*/ 2734516 h 2734516"/>
              <a:gd name="connsiteX0" fmla="*/ 1370090 w 1370090"/>
              <a:gd name="connsiteY0" fmla="*/ 1369294 h 2722965"/>
              <a:gd name="connsiteX1" fmla="*/ 87322 w 1370090"/>
              <a:gd name="connsiteY1" fmla="*/ 27196 h 2722965"/>
              <a:gd name="connsiteX2" fmla="*/ 25384 w 1370090"/>
              <a:gd name="connsiteY2" fmla="*/ 2722965 h 2722965"/>
              <a:gd name="connsiteX0" fmla="*/ 1344706 w 1344706"/>
              <a:gd name="connsiteY0" fmla="*/ 1369294 h 2722965"/>
              <a:gd name="connsiteX1" fmla="*/ 61938 w 1344706"/>
              <a:gd name="connsiteY1" fmla="*/ 27196 h 2722965"/>
              <a:gd name="connsiteX2" fmla="*/ 0 w 1344706"/>
              <a:gd name="connsiteY2" fmla="*/ 2722965 h 2722965"/>
              <a:gd name="connsiteX0" fmla="*/ 1372901 w 1372901"/>
              <a:gd name="connsiteY0" fmla="*/ 1369294 h 2722965"/>
              <a:gd name="connsiteX1" fmla="*/ 90133 w 1372901"/>
              <a:gd name="connsiteY1" fmla="*/ 27196 h 2722965"/>
              <a:gd name="connsiteX2" fmla="*/ 28195 w 1372901"/>
              <a:gd name="connsiteY2" fmla="*/ 2722965 h 2722965"/>
              <a:gd name="connsiteX0" fmla="*/ 1372901 w 1372901"/>
              <a:gd name="connsiteY0" fmla="*/ 1369294 h 2518013"/>
              <a:gd name="connsiteX1" fmla="*/ 90133 w 1372901"/>
              <a:gd name="connsiteY1" fmla="*/ 27196 h 2518013"/>
              <a:gd name="connsiteX2" fmla="*/ 28195 w 1372901"/>
              <a:gd name="connsiteY2" fmla="*/ 2518013 h 2518013"/>
              <a:gd name="connsiteX0" fmla="*/ 1183714 w 1183714"/>
              <a:gd name="connsiteY0" fmla="*/ 1262539 h 2521617"/>
              <a:gd name="connsiteX1" fmla="*/ 90133 w 1183714"/>
              <a:gd name="connsiteY1" fmla="*/ 30800 h 2521617"/>
              <a:gd name="connsiteX2" fmla="*/ 28195 w 1183714"/>
              <a:gd name="connsiteY2" fmla="*/ 2521617 h 2521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3714" h="2521617">
                <a:moveTo>
                  <a:pt x="1183714" y="1262539"/>
                </a:moveTo>
                <a:cubicBezTo>
                  <a:pt x="668243" y="495309"/>
                  <a:pt x="458339" y="-150478"/>
                  <a:pt x="90133" y="30800"/>
                </a:cubicBezTo>
                <a:cubicBezTo>
                  <a:pt x="-89651" y="106782"/>
                  <a:pt x="60712" y="909694"/>
                  <a:pt x="28195" y="2521617"/>
                </a:cubicBezTo>
              </a:path>
            </a:pathLst>
          </a:custGeom>
          <a:noFill/>
          <a:ln w="762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楕円 18">
            <a:extLst>
              <a:ext uri="{FF2B5EF4-FFF2-40B4-BE49-F238E27FC236}">
                <a16:creationId xmlns:a16="http://schemas.microsoft.com/office/drawing/2014/main" id="{8BDAC97C-C195-A34C-5DB3-437756203502}"/>
              </a:ext>
            </a:extLst>
          </p:cNvPr>
          <p:cNvSpPr>
            <a:spLocks noChangeAspect="1"/>
          </p:cNvSpPr>
          <p:nvPr/>
        </p:nvSpPr>
        <p:spPr>
          <a:xfrm>
            <a:off x="6441396" y="2136652"/>
            <a:ext cx="580113" cy="58011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bIns="72000" rtlCol="0" anchor="ctr"/>
          <a:lstStyle/>
          <a:p>
            <a:pPr algn="ctr"/>
            <a:endParaRPr/>
          </a:p>
        </p:txBody>
      </p:sp>
      <p:sp>
        <p:nvSpPr>
          <p:cNvPr id="108" name="楕円 18">
            <a:extLst>
              <a:ext uri="{FF2B5EF4-FFF2-40B4-BE49-F238E27FC236}">
                <a16:creationId xmlns:a16="http://schemas.microsoft.com/office/drawing/2014/main" id="{70AF9922-0444-318C-4023-1B48919BC9BD}"/>
              </a:ext>
            </a:extLst>
          </p:cNvPr>
          <p:cNvSpPr>
            <a:spLocks noChangeAspect="1"/>
          </p:cNvSpPr>
          <p:nvPr/>
        </p:nvSpPr>
        <p:spPr>
          <a:xfrm>
            <a:off x="6441396" y="3574625"/>
            <a:ext cx="580113" cy="58011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bIns="72000" rtlCol="0" anchor="ctr"/>
          <a:lstStyle/>
          <a:p>
            <a:pPr algn="ctr"/>
            <a:endParaRPr/>
          </a:p>
        </p:txBody>
      </p:sp>
      <p:sp>
        <p:nvSpPr>
          <p:cNvPr id="109" name="円形吹き出し 108">
            <a:extLst>
              <a:ext uri="{FF2B5EF4-FFF2-40B4-BE49-F238E27FC236}">
                <a16:creationId xmlns:a16="http://schemas.microsoft.com/office/drawing/2014/main" id="{07342FCD-7DE0-B073-732A-D1CE71CC08FE}"/>
              </a:ext>
            </a:extLst>
          </p:cNvPr>
          <p:cNvSpPr/>
          <p:nvPr/>
        </p:nvSpPr>
        <p:spPr>
          <a:xfrm>
            <a:off x="8051701" y="4264024"/>
            <a:ext cx="835572" cy="503821"/>
          </a:xfrm>
          <a:prstGeom prst="wedgeEllipseCallout">
            <a:avLst>
              <a:gd name="adj1" fmla="val -30267"/>
              <a:gd name="adj2" fmla="val -86137"/>
            </a:avLst>
          </a:prstGeom>
          <a:solidFill>
            <a:srgbClr val="FAFEFF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2400">
                <a:solidFill>
                  <a:schemeClr val="tx1"/>
                </a:solidFill>
              </a:rPr>
              <a:t>不要</a:t>
            </a:r>
          </a:p>
        </p:txBody>
      </p:sp>
      <p:sp>
        <p:nvSpPr>
          <p:cNvPr id="112" name="円形吹き出し 111">
            <a:extLst>
              <a:ext uri="{FF2B5EF4-FFF2-40B4-BE49-F238E27FC236}">
                <a16:creationId xmlns:a16="http://schemas.microsoft.com/office/drawing/2014/main" id="{39F28809-DF66-FBC3-D7A3-CFC58C13D3B7}"/>
              </a:ext>
            </a:extLst>
          </p:cNvPr>
          <p:cNvSpPr/>
          <p:nvPr/>
        </p:nvSpPr>
        <p:spPr>
          <a:xfrm>
            <a:off x="4964957" y="1951520"/>
            <a:ext cx="1354777" cy="511849"/>
          </a:xfrm>
          <a:prstGeom prst="wedgeEllipseCallout">
            <a:avLst>
              <a:gd name="adj1" fmla="val 64886"/>
              <a:gd name="adj2" fmla="val 33492"/>
            </a:avLst>
          </a:prstGeom>
          <a:solidFill>
            <a:srgbClr val="FFFAFC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2400">
                <a:solidFill>
                  <a:schemeClr val="tx1"/>
                </a:solidFill>
              </a:rPr>
              <a:t>カット点</a:t>
            </a:r>
          </a:p>
        </p:txBody>
      </p:sp>
      <p:sp>
        <p:nvSpPr>
          <p:cNvPr id="114" name="円形吹き出し 113">
            <a:extLst>
              <a:ext uri="{FF2B5EF4-FFF2-40B4-BE49-F238E27FC236}">
                <a16:creationId xmlns:a16="http://schemas.microsoft.com/office/drawing/2014/main" id="{F37625A0-E5F7-1E14-2114-1EF5F51B5E3D}"/>
              </a:ext>
            </a:extLst>
          </p:cNvPr>
          <p:cNvSpPr/>
          <p:nvPr/>
        </p:nvSpPr>
        <p:spPr>
          <a:xfrm>
            <a:off x="5292102" y="4223899"/>
            <a:ext cx="1354777" cy="511849"/>
          </a:xfrm>
          <a:prstGeom prst="wedgeEllipseCallout">
            <a:avLst>
              <a:gd name="adj1" fmla="val 43439"/>
              <a:gd name="adj2" fmla="val -81710"/>
            </a:avLst>
          </a:prstGeom>
          <a:solidFill>
            <a:srgbClr val="FFFAFC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2400">
                <a:solidFill>
                  <a:schemeClr val="tx1"/>
                </a:solidFill>
              </a:rPr>
              <a:t>カット点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25A6E01B-6752-132D-F971-160F5F798208}"/>
                  </a:ext>
                </a:extLst>
              </p:cNvPr>
              <p:cNvSpPr txBox="1"/>
              <p:nvPr/>
            </p:nvSpPr>
            <p:spPr>
              <a:xfrm>
                <a:off x="5322960" y="5584163"/>
                <a:ext cx="283443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2400"/>
                  <a:t>パスに必ず</a:t>
                </a:r>
                <a:endParaRPr kumimoji="1" lang="en-US" altLang="ja-JP" sz="2400" dirty="0"/>
              </a:p>
              <a:p>
                <a:pPr algn="ctr"/>
                <a:r>
                  <a:rPr kumimoji="1" lang="ja-JP" altLang="en-US" sz="2400"/>
                  <a:t>含まれる頂点を探索</a:t>
                </a:r>
              </a:p>
            </p:txBody>
          </p:sp>
        </mc:Choice>
        <mc:Fallback xmlns=""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25A6E01B-6752-132D-F971-160F5F798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960" y="5584163"/>
                <a:ext cx="2834430" cy="830997"/>
              </a:xfrm>
              <a:prstGeom prst="rect">
                <a:avLst/>
              </a:prstGeom>
              <a:blipFill>
                <a:blip r:embed="rId13"/>
                <a:stretch>
                  <a:fillRect l="-3125" t="-7576" r="-2679"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1E329C7A-9A8A-DF30-304C-DF865892232C}"/>
                  </a:ext>
                </a:extLst>
              </p:cNvPr>
              <p:cNvSpPr txBox="1"/>
              <p:nvPr/>
            </p:nvSpPr>
            <p:spPr>
              <a:xfrm>
                <a:off x="995144" y="5584162"/>
                <a:ext cx="283443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2400"/>
                  <a:t>パスに必ず</a:t>
                </a:r>
                <a:endParaRPr kumimoji="1" lang="en-US" altLang="ja-JP" sz="2400" dirty="0"/>
              </a:p>
              <a:p>
                <a:pPr algn="ctr"/>
                <a:r>
                  <a:rPr kumimoji="1" lang="ja-JP" altLang="en-US" sz="2400"/>
                  <a:t>含まれる頂点を探索</a:t>
                </a:r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1E329C7A-9A8A-DF30-304C-DF8658922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144" y="5584162"/>
                <a:ext cx="2834430" cy="830997"/>
              </a:xfrm>
              <a:prstGeom prst="rect">
                <a:avLst/>
              </a:prstGeom>
              <a:blipFill>
                <a:blip r:embed="rId14"/>
                <a:stretch>
                  <a:fillRect l="-2679" t="-7576" r="-3125"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09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106" grpId="0" animBg="1"/>
      <p:bldP spid="107" grpId="0" animBg="1"/>
      <p:bldP spid="108" grpId="0" animBg="1"/>
      <p:bldP spid="109" grpId="0" animBg="1"/>
      <p:bldP spid="112" grpId="0" animBg="1"/>
      <p:bldP spid="114" grpId="0" animBg="1"/>
      <p:bldP spid="1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A693F4-3EDF-1DC1-2608-9721D3A45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ヒューリスティックの拡張と限界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F11A58-8754-4518-53A5-4E24FDB0A7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6311" y="1296187"/>
            <a:ext cx="8611377" cy="455702"/>
          </a:xfrm>
        </p:spPr>
        <p:txBody>
          <a:bodyPr/>
          <a:lstStyle/>
          <a:p>
            <a:r>
              <a:rPr kumimoji="1" lang="ja-JP" altLang="en-US"/>
              <a:t>不要な頂点を検出ができないグラフ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A9C1B-9528-68A1-FF1E-7A3C6211D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楕円 18">
                <a:extLst>
                  <a:ext uri="{FF2B5EF4-FFF2-40B4-BE49-F238E27FC236}">
                    <a16:creationId xmlns:a16="http://schemas.microsoft.com/office/drawing/2014/main" id="{FD22A651-256A-7749-4204-C24AD3841F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81942" y="3823782"/>
                <a:ext cx="580113" cy="58011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6" name="楕円 18">
                <a:extLst>
                  <a:ext uri="{FF2B5EF4-FFF2-40B4-BE49-F238E27FC236}">
                    <a16:creationId xmlns:a16="http://schemas.microsoft.com/office/drawing/2014/main" id="{FD22A651-256A-7749-4204-C24AD3841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942" y="3823782"/>
                <a:ext cx="580113" cy="58011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楕円 18">
                <a:extLst>
                  <a:ext uri="{FF2B5EF4-FFF2-40B4-BE49-F238E27FC236}">
                    <a16:creationId xmlns:a16="http://schemas.microsoft.com/office/drawing/2014/main" id="{210872A4-AAB8-B9C3-9537-11E0A97DB0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81939" y="5599390"/>
                <a:ext cx="580113" cy="58011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0" rIns="3600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7" name="楕円 18">
                <a:extLst>
                  <a:ext uri="{FF2B5EF4-FFF2-40B4-BE49-F238E27FC236}">
                    <a16:creationId xmlns:a16="http://schemas.microsoft.com/office/drawing/2014/main" id="{210872A4-AAB8-B9C3-9537-11E0A97DB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939" y="5599390"/>
                <a:ext cx="580113" cy="580113"/>
              </a:xfrm>
              <a:prstGeom prst="ellipse">
                <a:avLst/>
              </a:prstGeom>
              <a:blipFill>
                <a:blip r:embed="rId3"/>
                <a:stretch>
                  <a:fillRect r="-2000" b="-6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楕円 18">
                <a:extLst>
                  <a:ext uri="{FF2B5EF4-FFF2-40B4-BE49-F238E27FC236}">
                    <a16:creationId xmlns:a16="http://schemas.microsoft.com/office/drawing/2014/main" id="{2F964747-65D7-CBC1-FB77-1CF53B8C1B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41848" y="4623746"/>
                <a:ext cx="580113" cy="58011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0" rIns="7200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8" name="楕円 18">
                <a:extLst>
                  <a:ext uri="{FF2B5EF4-FFF2-40B4-BE49-F238E27FC236}">
                    <a16:creationId xmlns:a16="http://schemas.microsoft.com/office/drawing/2014/main" id="{2F964747-65D7-CBC1-FB77-1CF53B8C1B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848" y="4623746"/>
                <a:ext cx="580113" cy="580113"/>
              </a:xfrm>
              <a:prstGeom prst="ellipse">
                <a:avLst/>
              </a:prstGeom>
              <a:blipFill>
                <a:blip r:embed="rId4"/>
                <a:stretch>
                  <a:fillRect l="-4000" r="-2000" b="-4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楕円 18">
                <a:extLst>
                  <a:ext uri="{FF2B5EF4-FFF2-40B4-BE49-F238E27FC236}">
                    <a16:creationId xmlns:a16="http://schemas.microsoft.com/office/drawing/2014/main" id="{6EA425B8-5B1C-2A31-202A-7BE38B6393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2040" y="4623745"/>
                <a:ext cx="580113" cy="58011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9" name="楕円 18">
                <a:extLst>
                  <a:ext uri="{FF2B5EF4-FFF2-40B4-BE49-F238E27FC236}">
                    <a16:creationId xmlns:a16="http://schemas.microsoft.com/office/drawing/2014/main" id="{6EA425B8-5B1C-2A31-202A-7BE38B6393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040" y="4623745"/>
                <a:ext cx="580113" cy="5801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楕円 18">
                <a:extLst>
                  <a:ext uri="{FF2B5EF4-FFF2-40B4-BE49-F238E27FC236}">
                    <a16:creationId xmlns:a16="http://schemas.microsoft.com/office/drawing/2014/main" id="{6B6197E5-CB2B-E8AC-5465-CE83505AE0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3357" y="5599390"/>
                <a:ext cx="580113" cy="580113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51999" tIns="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2" name="楕円 18">
                <a:extLst>
                  <a:ext uri="{FF2B5EF4-FFF2-40B4-BE49-F238E27FC236}">
                    <a16:creationId xmlns:a16="http://schemas.microsoft.com/office/drawing/2014/main" id="{6B6197E5-CB2B-E8AC-5465-CE83505AE0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357" y="5599390"/>
                <a:ext cx="580113" cy="5801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楕円 18">
                <a:extLst>
                  <a:ext uri="{FF2B5EF4-FFF2-40B4-BE49-F238E27FC236}">
                    <a16:creationId xmlns:a16="http://schemas.microsoft.com/office/drawing/2014/main" id="{56DF71CE-0692-B6FA-84F2-607FD95AF1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70525" y="5599390"/>
                <a:ext cx="580113" cy="580113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3" name="楕円 18">
                <a:extLst>
                  <a:ext uri="{FF2B5EF4-FFF2-40B4-BE49-F238E27FC236}">
                    <a16:creationId xmlns:a16="http://schemas.microsoft.com/office/drawing/2014/main" id="{56DF71CE-0692-B6FA-84F2-607FD95AF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525" y="5599390"/>
                <a:ext cx="580113" cy="580113"/>
              </a:xfrm>
              <a:prstGeom prst="ellipse">
                <a:avLst/>
              </a:prstGeom>
              <a:blipFill>
                <a:blip r:embed="rId7"/>
                <a:stretch>
                  <a:fillRect b="-2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楕円 18">
                <a:extLst>
                  <a:ext uri="{FF2B5EF4-FFF2-40B4-BE49-F238E27FC236}">
                    <a16:creationId xmlns:a16="http://schemas.microsoft.com/office/drawing/2014/main" id="{B6BDF3BD-6BB1-7928-87F8-D3E30F94A2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81940" y="2124333"/>
                <a:ext cx="580113" cy="58011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4" name="楕円 18">
                <a:extLst>
                  <a:ext uri="{FF2B5EF4-FFF2-40B4-BE49-F238E27FC236}">
                    <a16:creationId xmlns:a16="http://schemas.microsoft.com/office/drawing/2014/main" id="{B6BDF3BD-6BB1-7928-87F8-D3E30F94A2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940" y="2124333"/>
                <a:ext cx="580113" cy="5801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ABA6876-9FB8-A8BE-1A9E-FE35C7028BC5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2273470" y="5889447"/>
            <a:ext cx="2008469" cy="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FF3C676-BB4A-4A32-2667-0B4EB0C6F7B1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>
            <a:off x="4862052" y="5889447"/>
            <a:ext cx="2008473" cy="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BD08B41-B37F-1176-5C94-2D7B52BED09C}"/>
              </a:ext>
            </a:extLst>
          </p:cNvPr>
          <p:cNvCxnSpPr>
            <a:cxnSpLocks/>
            <a:stCxn id="12" idx="7"/>
            <a:endCxn id="9" idx="3"/>
          </p:cNvCxnSpPr>
          <p:nvPr/>
        </p:nvCxnSpPr>
        <p:spPr>
          <a:xfrm flipV="1">
            <a:off x="2188514" y="5118902"/>
            <a:ext cx="718482" cy="565444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4F193134-5951-8BDB-11CC-358602240C4B}"/>
              </a:ext>
            </a:extLst>
          </p:cNvPr>
          <p:cNvCxnSpPr>
            <a:cxnSpLocks/>
            <a:stCxn id="9" idx="5"/>
            <a:endCxn id="7" idx="1"/>
          </p:cNvCxnSpPr>
          <p:nvPr/>
        </p:nvCxnSpPr>
        <p:spPr>
          <a:xfrm>
            <a:off x="3317197" y="5118902"/>
            <a:ext cx="1049698" cy="565444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20138822-F7F4-6809-E1C7-5C83B68738B8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4777096" y="5118903"/>
            <a:ext cx="1049708" cy="56544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5106070-0702-9620-1327-36393E8EFB8C}"/>
              </a:ext>
            </a:extLst>
          </p:cNvPr>
          <p:cNvCxnSpPr>
            <a:cxnSpLocks/>
            <a:stCxn id="8" idx="5"/>
            <a:endCxn id="13" idx="1"/>
          </p:cNvCxnSpPr>
          <p:nvPr/>
        </p:nvCxnSpPr>
        <p:spPr>
          <a:xfrm>
            <a:off x="6237005" y="5118903"/>
            <a:ext cx="718476" cy="56544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BB1678A7-742A-0EF9-5854-F0423AB7BDD5}"/>
              </a:ext>
            </a:extLst>
          </p:cNvPr>
          <p:cNvCxnSpPr>
            <a:cxnSpLocks/>
            <a:stCxn id="9" idx="7"/>
            <a:endCxn id="6" idx="2"/>
          </p:cNvCxnSpPr>
          <p:nvPr/>
        </p:nvCxnSpPr>
        <p:spPr>
          <a:xfrm flipV="1">
            <a:off x="3317197" y="4113839"/>
            <a:ext cx="964745" cy="594862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B45CA25-12AB-BB1C-E32B-9ABCEA2538BC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4862055" y="4113839"/>
            <a:ext cx="964749" cy="594863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21DB44A0-FDC2-2374-991F-3D31225D2036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4571996" y="4403895"/>
            <a:ext cx="3" cy="1195495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5DA37C9A-D0AC-97B2-D7B0-C16B847ED4E3}"/>
              </a:ext>
            </a:extLst>
          </p:cNvPr>
          <p:cNvCxnSpPr>
            <a:cxnSpLocks/>
            <a:stCxn id="8" idx="0"/>
            <a:endCxn id="14" idx="5"/>
          </p:cNvCxnSpPr>
          <p:nvPr/>
        </p:nvCxnSpPr>
        <p:spPr>
          <a:xfrm flipH="1" flipV="1">
            <a:off x="4777097" y="2619490"/>
            <a:ext cx="1254808" cy="200425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C7BB4863-3321-9CAE-DC43-35C9455E2B74}"/>
              </a:ext>
            </a:extLst>
          </p:cNvPr>
          <p:cNvCxnSpPr>
            <a:cxnSpLocks/>
            <a:stCxn id="14" idx="3"/>
            <a:endCxn id="9" idx="0"/>
          </p:cNvCxnSpPr>
          <p:nvPr/>
        </p:nvCxnSpPr>
        <p:spPr>
          <a:xfrm flipH="1">
            <a:off x="3112097" y="2619490"/>
            <a:ext cx="1254799" cy="2004255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B3AFDF80-8850-F430-255A-BF4E62194CC5}"/>
              </a:ext>
            </a:extLst>
          </p:cNvPr>
          <p:cNvCxnSpPr>
            <a:cxnSpLocks/>
            <a:stCxn id="14" idx="4"/>
            <a:endCxn id="6" idx="0"/>
          </p:cNvCxnSpPr>
          <p:nvPr/>
        </p:nvCxnSpPr>
        <p:spPr>
          <a:xfrm>
            <a:off x="4571997" y="2704446"/>
            <a:ext cx="2" cy="1119336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雲形吹き出し 65">
            <a:extLst>
              <a:ext uri="{FF2B5EF4-FFF2-40B4-BE49-F238E27FC236}">
                <a16:creationId xmlns:a16="http://schemas.microsoft.com/office/drawing/2014/main" id="{276F01E0-2413-DC77-604E-BDA3BBA3F6ED}"/>
              </a:ext>
            </a:extLst>
          </p:cNvPr>
          <p:cNvSpPr/>
          <p:nvPr/>
        </p:nvSpPr>
        <p:spPr>
          <a:xfrm>
            <a:off x="6129170" y="2842719"/>
            <a:ext cx="2062821" cy="1172562"/>
          </a:xfrm>
          <a:prstGeom prst="cloudCallout">
            <a:avLst>
              <a:gd name="adj1" fmla="val -58781"/>
              <a:gd name="adj2" fmla="val 45322"/>
            </a:avLst>
          </a:prstGeom>
          <a:solidFill>
            <a:srgbClr val="FAFEFF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tIns="0" rIns="0" bIns="0" rtlCol="0" anchor="ctr"/>
          <a:lstStyle/>
          <a:p>
            <a:pPr algn="ctr"/>
            <a:r>
              <a:rPr lang="ja-JP" altLang="en-US" sz="2400">
                <a:solidFill>
                  <a:schemeClr val="tx1"/>
                </a:solidFill>
              </a:rPr>
              <a:t>カット点が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ja-JP" altLang="en-US" sz="2400">
                <a:solidFill>
                  <a:schemeClr val="tx1"/>
                </a:solidFill>
              </a:rPr>
              <a:t>存在しない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81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647AC9-6E19-6A69-B9BA-38CD9782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おわりに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48E2FF-F41B-782E-99DC-4EF3EAA0A5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b="1">
                <a:solidFill>
                  <a:schemeClr val="tx2"/>
                </a:solidFill>
              </a:rPr>
              <a:t>本研究のまとめ</a:t>
            </a:r>
            <a:endParaRPr lang="en-US" altLang="ja-JP" b="1" dirty="0">
              <a:solidFill>
                <a:schemeClr val="tx2"/>
              </a:solidFill>
            </a:endParaRPr>
          </a:p>
          <a:p>
            <a:pPr marL="342900" indent="-342900">
              <a:buClr>
                <a:schemeClr val="tx2"/>
              </a:buClr>
              <a:buFont typeface="Wingdings" pitchFamily="2" charset="2"/>
              <a:buChar char="p"/>
            </a:pPr>
            <a:r>
              <a:rPr kumimoji="1" lang="ja-JP" altLang="en-US"/>
              <a:t>有向 𝒔−𝒕 パスにおける頂点の不要性判定問題（</a:t>
            </a:r>
            <a:r>
              <a:rPr kumimoji="1" lang="en-US" altLang="ja-JP" dirty="0"/>
              <a:t>IVDP</a:t>
            </a:r>
            <a:r>
              <a:rPr kumimoji="1" lang="ja-JP" altLang="en-US"/>
              <a:t>）</a:t>
            </a:r>
            <a:r>
              <a:rPr lang="ja-JP" altLang="en-US"/>
              <a:t>の</a:t>
            </a:r>
            <a:br>
              <a:rPr lang="en-US" altLang="ja-JP" dirty="0"/>
            </a:br>
            <a:r>
              <a:rPr lang="ja-JP" altLang="en-US"/>
              <a:t>計算困難性を示した</a:t>
            </a:r>
            <a:endParaRPr lang="en-US" altLang="ja-JP" dirty="0"/>
          </a:p>
          <a:p>
            <a:pPr marL="342900" indent="-342900">
              <a:buClr>
                <a:schemeClr val="tx2"/>
              </a:buClr>
              <a:buFont typeface="Wingdings" pitchFamily="2" charset="2"/>
              <a:buChar char="p"/>
            </a:pPr>
            <a:r>
              <a:rPr kumimoji="1" lang="en-US" altLang="ja-JP" dirty="0"/>
              <a:t>IVDP </a:t>
            </a:r>
            <a:r>
              <a:rPr kumimoji="1" lang="ja-JP" altLang="en-US"/>
              <a:t>に対してヒューリスティックを考案し，従来手法では</a:t>
            </a:r>
            <a:br>
              <a:rPr kumimoji="1" lang="en-US" altLang="ja-JP" dirty="0"/>
            </a:br>
            <a:r>
              <a:rPr kumimoji="1" lang="ja-JP" altLang="en-US"/>
              <a:t>検出できなかった一部の不要な頂点を検出できるようになった</a:t>
            </a:r>
            <a:endParaRPr kumimoji="1" lang="en-US" altLang="ja-JP" dirty="0"/>
          </a:p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ja-JP" altLang="en-US" b="1">
                <a:solidFill>
                  <a:schemeClr val="tx2"/>
                </a:solidFill>
              </a:rPr>
              <a:t>今後の課題</a:t>
            </a:r>
            <a:endParaRPr lang="en-US" altLang="ja-JP" b="1" dirty="0">
              <a:solidFill>
                <a:schemeClr val="tx2"/>
              </a:solidFill>
            </a:endParaRPr>
          </a:p>
          <a:p>
            <a:pPr marL="342900" indent="-342900">
              <a:buClr>
                <a:schemeClr val="tx2"/>
              </a:buClr>
              <a:buFont typeface="Wingdings" pitchFamily="2" charset="2"/>
              <a:buChar char="p"/>
            </a:pPr>
            <a:r>
              <a:rPr lang="ja-JP" altLang="en-US"/>
              <a:t>入力グラフにおける「真に不要な頂点」を求め，提案する</a:t>
            </a:r>
            <a:br>
              <a:rPr lang="en-US" altLang="ja-JP" dirty="0"/>
            </a:br>
            <a:r>
              <a:rPr lang="ja-JP" altLang="en-US"/>
              <a:t>ヒューリスティックの精度を評価する</a:t>
            </a:r>
            <a:endParaRPr lang="en-US" altLang="ja-JP" dirty="0"/>
          </a:p>
          <a:p>
            <a:pPr marL="342900" indent="-342900">
              <a:buClr>
                <a:schemeClr val="tx2"/>
              </a:buClr>
              <a:buFont typeface="Wingdings" pitchFamily="2" charset="2"/>
              <a:buChar char="p"/>
            </a:pPr>
            <a:r>
              <a:rPr lang="ja-JP" altLang="en-US"/>
              <a:t>入力グラフに対して制限を与え，構造的特徴を活かすことで</a:t>
            </a:r>
            <a:br>
              <a:rPr lang="en-US" altLang="ja-JP" dirty="0"/>
            </a:br>
            <a:r>
              <a:rPr lang="ja-JP" altLang="en-US"/>
              <a:t>より強力かつ効率的なヒューリスティックの設計を目指す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9EAF90-BBD8-1D2D-73D4-6BB4743D1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837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0DDAD8-0697-5377-AFEC-98AAF6ED2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経路問題と不要な頂点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DB528F-2949-729A-18B6-A7298EA6C9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6312" y="2860159"/>
            <a:ext cx="899880" cy="470870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tx2"/>
                </a:solidFill>
              </a:rPr>
              <a:t>【</a:t>
            </a:r>
            <a:r>
              <a:rPr kumimoji="1" lang="ja-JP" altLang="en-US" b="1">
                <a:solidFill>
                  <a:schemeClr val="tx2"/>
                </a:solidFill>
              </a:rPr>
              <a:t>例</a:t>
            </a:r>
            <a:r>
              <a:rPr kumimoji="1" lang="en-US" altLang="ja-JP" b="1" dirty="0">
                <a:solidFill>
                  <a:schemeClr val="tx2"/>
                </a:solidFill>
              </a:rPr>
              <a:t>】</a:t>
            </a:r>
            <a:endParaRPr kumimoji="1" lang="ja-JP" altLang="en-US" b="1">
              <a:solidFill>
                <a:schemeClr val="tx2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64CB204-81C9-CD41-F3DF-D4FE1CB81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4E46DCF2-25C2-8D22-CAE4-723CF413A343}"/>
                  </a:ext>
                </a:extLst>
              </p:cNvPr>
              <p:cNvSpPr/>
              <p:nvPr/>
            </p:nvSpPr>
            <p:spPr>
              <a:xfrm>
                <a:off x="266311" y="1742344"/>
                <a:ext cx="8611377" cy="968958"/>
              </a:xfrm>
              <a:prstGeom prst="rect">
                <a:avLst/>
              </a:prstGeom>
              <a:solidFill>
                <a:srgbClr val="FAFEFF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44000" tIns="108000" rIns="144000" bIns="144000" rtlCol="0" anchor="t" anchorCtr="0"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kumimoji="1" lang="ja-JP" altLang="en-US" sz="2400" b="1">
                    <a:solidFill>
                      <a:schemeClr val="tx2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入力</a:t>
                </a:r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：有向グラフ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𝐺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=(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𝑉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,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𝐸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，および頂点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𝑠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,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𝑡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∈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𝑉</m:t>
                    </m:r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．</a:t>
                </a:r>
                <a:endParaRPr kumimoji="1" lang="en-US" altLang="ja-JP" sz="2400" dirty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kumimoji="1" lang="ja-JP" altLang="en-US" sz="2400" b="1">
                    <a:solidFill>
                      <a:schemeClr val="tx2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質問</a:t>
                </a:r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：頂点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𝑠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から</a:t>
                </a:r>
                <a14:m>
                  <m:oMath xmlns:m="http://schemas.openxmlformats.org/officeDocument/2006/math">
                    <m:r>
                      <a:rPr kumimoji="1" lang="en-US" altLang="ja-JP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ja-JP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𝑡</m:t>
                    </m:r>
                    <m:r>
                      <a:rPr kumimoji="1" lang="en-US" altLang="ja-JP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への有向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𝑠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−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𝑡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パスはいくつあるか？</a:t>
                </a:r>
                <a:endParaRPr kumimoji="1" lang="en-US" altLang="ja-JP" sz="2400" dirty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4E46DCF2-25C2-8D22-CAE4-723CF413A3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11" y="1742344"/>
                <a:ext cx="8611377" cy="968958"/>
              </a:xfrm>
              <a:prstGeom prst="rect">
                <a:avLst/>
              </a:prstGeom>
              <a:blipFill>
                <a:blip r:embed="rId2"/>
                <a:stretch>
                  <a:fillRect l="-441" b="-5000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13170A4-EE92-0995-88B2-AD04A2477B1E}"/>
                  </a:ext>
                </a:extLst>
              </p:cNvPr>
              <p:cNvSpPr txBox="1"/>
              <p:nvPr/>
            </p:nvSpPr>
            <p:spPr>
              <a:xfrm>
                <a:off x="266311" y="1268123"/>
                <a:ext cx="8611377" cy="468000"/>
              </a:xfrm>
              <a:prstGeom prst="rect">
                <a:avLst/>
              </a:prstGeom>
              <a:solidFill>
                <a:srgbClr val="D5EEFA"/>
              </a:solidFill>
              <a:ln w="28575">
                <a:solidFill>
                  <a:schemeClr val="accent1"/>
                </a:solidFill>
              </a:ln>
            </p:spPr>
            <p:txBody>
              <a:bodyPr wrap="none" lIns="144000" rtlCol="0" anchor="ctr">
                <a:noAutofit/>
              </a:bodyPr>
              <a:lstStyle/>
              <a:p>
                <a:r>
                  <a:rPr lang="ja-JP" altLang="en-US" sz="2400" b="1" dirty="0"/>
                  <a:t>有向</a:t>
                </a:r>
                <a14:m>
                  <m:oMath xmlns:m="http://schemas.openxmlformats.org/officeDocument/2006/math">
                    <m:r>
                      <a:rPr lang="en-US" altLang="ja-JP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b="1" i="1" dirty="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ja-JP" sz="24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24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ja-JP" sz="2400" b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/>
                  <a:t>パスの数え上げ問題</a:t>
                </a:r>
                <a:endParaRPr lang="en-US" altLang="ja-JP" sz="24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13170A4-EE92-0995-88B2-AD04A2477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11" y="1268123"/>
                <a:ext cx="8611377" cy="468000"/>
              </a:xfrm>
              <a:prstGeom prst="rect">
                <a:avLst/>
              </a:prstGeom>
              <a:blipFill>
                <a:blip r:embed="rId3"/>
                <a:stretch>
                  <a:fillRect l="-441" t="-7317" b="-1951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楕円 18">
                <a:extLst>
                  <a:ext uri="{FF2B5EF4-FFF2-40B4-BE49-F238E27FC236}">
                    <a16:creationId xmlns:a16="http://schemas.microsoft.com/office/drawing/2014/main" id="{F12B3CAE-0FFB-7560-2896-A82FA4FCBA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0658" y="4894065"/>
                <a:ext cx="580113" cy="580113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7" name="楕円 18">
                <a:extLst>
                  <a:ext uri="{FF2B5EF4-FFF2-40B4-BE49-F238E27FC236}">
                    <a16:creationId xmlns:a16="http://schemas.microsoft.com/office/drawing/2014/main" id="{F12B3CAE-0FFB-7560-2896-A82FA4FCBA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58" y="4894065"/>
                <a:ext cx="580113" cy="580113"/>
              </a:xfrm>
              <a:prstGeom prst="ellipse">
                <a:avLst/>
              </a:prstGeom>
              <a:blipFill>
                <a:blip r:embed="rId4"/>
                <a:stretch>
                  <a:fillRect t="-30612" r="-38000" b="-4285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楕円 18">
                <a:extLst>
                  <a:ext uri="{FF2B5EF4-FFF2-40B4-BE49-F238E27FC236}">
                    <a16:creationId xmlns:a16="http://schemas.microsoft.com/office/drawing/2014/main" id="{7D5E0A57-46F3-B3AE-CB08-874C23587C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38951" y="4163365"/>
                <a:ext cx="580113" cy="58011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0" bIns="72000" rtlCol="0" anchor="ctr"/>
              <a:lstStyle/>
              <a:p>
                <a:pPr algn="ctr"/>
                <a:endParaRPr/>
              </a:p>
            </p:txBody>
          </p:sp>
        </mc:Choice>
        <mc:Fallback xmlns="">
          <p:sp>
            <p:nvSpPr>
              <p:cNvPr id="9" name="楕円 18">
                <a:extLst>
                  <a:ext uri="{FF2B5EF4-FFF2-40B4-BE49-F238E27FC236}">
                    <a16:creationId xmlns:a16="http://schemas.microsoft.com/office/drawing/2014/main" id="{7D5E0A57-46F3-B3AE-CB08-874C23587C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951" y="4163365"/>
                <a:ext cx="580113" cy="5801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楕円 18">
                <a:extLst>
                  <a:ext uri="{FF2B5EF4-FFF2-40B4-BE49-F238E27FC236}">
                    <a16:creationId xmlns:a16="http://schemas.microsoft.com/office/drawing/2014/main" id="{958F3502-EC6A-1A1F-993C-C307DBA81A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38951" y="5597323"/>
                <a:ext cx="580113" cy="58011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0" bIns="72000" rtlCol="0" anchor="ctr"/>
              <a:lstStyle/>
              <a:p>
                <a:pPr algn="ctr"/>
                <a:endParaRPr/>
              </a:p>
            </p:txBody>
          </p:sp>
        </mc:Choice>
        <mc:Fallback xmlns="">
          <p:sp>
            <p:nvSpPr>
              <p:cNvPr id="10" name="楕円 18">
                <a:extLst>
                  <a:ext uri="{FF2B5EF4-FFF2-40B4-BE49-F238E27FC236}">
                    <a16:creationId xmlns:a16="http://schemas.microsoft.com/office/drawing/2014/main" id="{958F3502-EC6A-1A1F-993C-C307DBA81A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951" y="5597323"/>
                <a:ext cx="580113" cy="5801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楕円 18">
                <a:extLst>
                  <a:ext uri="{FF2B5EF4-FFF2-40B4-BE49-F238E27FC236}">
                    <a16:creationId xmlns:a16="http://schemas.microsoft.com/office/drawing/2014/main" id="{43A499EC-C10E-E995-0447-CC91F85431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04405" y="4163365"/>
                <a:ext cx="580113" cy="58011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0" bIns="72000" rtlCol="0" anchor="ctr"/>
              <a:lstStyle/>
              <a:p>
                <a:pPr algn="ctr"/>
                <a:endParaRPr/>
              </a:p>
            </p:txBody>
          </p:sp>
        </mc:Choice>
        <mc:Fallback xmlns="">
          <p:sp>
            <p:nvSpPr>
              <p:cNvPr id="11" name="楕円 18">
                <a:extLst>
                  <a:ext uri="{FF2B5EF4-FFF2-40B4-BE49-F238E27FC236}">
                    <a16:creationId xmlns:a16="http://schemas.microsoft.com/office/drawing/2014/main" id="{43A499EC-C10E-E995-0447-CC91F85431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405" y="4163365"/>
                <a:ext cx="580113" cy="5801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楕円 18">
                <a:extLst>
                  <a:ext uri="{FF2B5EF4-FFF2-40B4-BE49-F238E27FC236}">
                    <a16:creationId xmlns:a16="http://schemas.microsoft.com/office/drawing/2014/main" id="{4607DA0E-9E43-37FD-C1E0-A4BC9921B2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04405" y="5597323"/>
                <a:ext cx="580113" cy="58011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0" bIns="72000" rtlCol="0" anchor="ctr"/>
              <a:lstStyle/>
              <a:p>
                <a:pPr algn="ctr"/>
                <a:endParaRPr/>
              </a:p>
            </p:txBody>
          </p:sp>
        </mc:Choice>
        <mc:Fallback xmlns="">
          <p:sp>
            <p:nvSpPr>
              <p:cNvPr id="12" name="楕円 18">
                <a:extLst>
                  <a:ext uri="{FF2B5EF4-FFF2-40B4-BE49-F238E27FC236}">
                    <a16:creationId xmlns:a16="http://schemas.microsoft.com/office/drawing/2014/main" id="{4607DA0E-9E43-37FD-C1E0-A4BC9921B2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405" y="5597323"/>
                <a:ext cx="580113" cy="5801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楕円 18">
                <a:extLst>
                  <a:ext uri="{FF2B5EF4-FFF2-40B4-BE49-F238E27FC236}">
                    <a16:creationId xmlns:a16="http://schemas.microsoft.com/office/drawing/2014/main" id="{96428718-6594-6214-FB85-08292F63DD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68289" y="4894065"/>
                <a:ext cx="580113" cy="580113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3" name="楕円 18">
                <a:extLst>
                  <a:ext uri="{FF2B5EF4-FFF2-40B4-BE49-F238E27FC236}">
                    <a16:creationId xmlns:a16="http://schemas.microsoft.com/office/drawing/2014/main" id="{96428718-6594-6214-FB85-08292F63D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289" y="4894065"/>
                <a:ext cx="580113" cy="580113"/>
              </a:xfrm>
              <a:prstGeom prst="ellipse">
                <a:avLst/>
              </a:prstGeom>
              <a:blipFill>
                <a:blip r:embed="rId9"/>
                <a:stretch>
                  <a:fillRect t="-28571" r="-34000" b="-4693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楕円 18">
            <a:extLst>
              <a:ext uri="{FF2B5EF4-FFF2-40B4-BE49-F238E27FC236}">
                <a16:creationId xmlns:a16="http://schemas.microsoft.com/office/drawing/2014/main" id="{C0F9E690-2C23-26AE-0509-608DDC639C2C}"/>
              </a:ext>
            </a:extLst>
          </p:cNvPr>
          <p:cNvSpPr>
            <a:spLocks noChangeAspect="1"/>
          </p:cNvSpPr>
          <p:nvPr/>
        </p:nvSpPr>
        <p:spPr>
          <a:xfrm>
            <a:off x="2838626" y="3118462"/>
            <a:ext cx="580113" cy="58011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bIns="72000" rtlCol="0" anchor="ctr"/>
          <a:lstStyle/>
          <a:p>
            <a:pPr algn="ctr"/>
            <a:endParaRPr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45041E7-7DAD-0D60-7AE7-7D4F601A26D0}"/>
              </a:ext>
            </a:extLst>
          </p:cNvPr>
          <p:cNvCxnSpPr>
            <a:cxnSpLocks/>
            <a:stCxn id="7" idx="7"/>
            <a:endCxn id="9" idx="2"/>
          </p:cNvCxnSpPr>
          <p:nvPr/>
        </p:nvCxnSpPr>
        <p:spPr>
          <a:xfrm flipV="1">
            <a:off x="1135815" y="4453422"/>
            <a:ext cx="803136" cy="525599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D43423F-1C3B-F43D-006B-FD63022DED39}"/>
              </a:ext>
            </a:extLst>
          </p:cNvPr>
          <p:cNvCxnSpPr>
            <a:cxnSpLocks/>
            <a:stCxn id="7" idx="5"/>
            <a:endCxn id="10" idx="2"/>
          </p:cNvCxnSpPr>
          <p:nvPr/>
        </p:nvCxnSpPr>
        <p:spPr>
          <a:xfrm>
            <a:off x="1135815" y="5389222"/>
            <a:ext cx="803136" cy="498158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C0C68D5-330F-9B74-E52F-CBB011F77DFA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2519064" y="4453422"/>
            <a:ext cx="1285341" cy="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C484DBF-5423-184E-1B92-7D08CFB84B65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2519064" y="5887380"/>
            <a:ext cx="1285341" cy="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23AE69F3-82F1-3084-8260-3C6116DCBA72}"/>
              </a:ext>
            </a:extLst>
          </p:cNvPr>
          <p:cNvCxnSpPr>
            <a:cxnSpLocks/>
            <a:stCxn id="11" idx="1"/>
            <a:endCxn id="14" idx="5"/>
          </p:cNvCxnSpPr>
          <p:nvPr/>
        </p:nvCxnSpPr>
        <p:spPr>
          <a:xfrm flipH="1" flipV="1">
            <a:off x="3333783" y="3613619"/>
            <a:ext cx="555578" cy="634702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8C022ED4-E5B7-A8D5-38E4-51E56F8BE22D}"/>
              </a:ext>
            </a:extLst>
          </p:cNvPr>
          <p:cNvCxnSpPr>
            <a:cxnSpLocks/>
            <a:stCxn id="14" idx="3"/>
            <a:endCxn id="9" idx="7"/>
          </p:cNvCxnSpPr>
          <p:nvPr/>
        </p:nvCxnSpPr>
        <p:spPr>
          <a:xfrm flipH="1">
            <a:off x="2434108" y="3613619"/>
            <a:ext cx="489474" cy="634702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D483BB0-EDCC-BE3D-8877-29EC32E3C447}"/>
              </a:ext>
            </a:extLst>
          </p:cNvPr>
          <p:cNvCxnSpPr>
            <a:cxnSpLocks/>
            <a:stCxn id="12" idx="6"/>
            <a:endCxn id="13" idx="3"/>
          </p:cNvCxnSpPr>
          <p:nvPr/>
        </p:nvCxnSpPr>
        <p:spPr>
          <a:xfrm flipV="1">
            <a:off x="4384518" y="5389222"/>
            <a:ext cx="868727" cy="498158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99F47185-BD1A-AF6B-77FB-167322CB5368}"/>
              </a:ext>
            </a:extLst>
          </p:cNvPr>
          <p:cNvCxnSpPr>
            <a:cxnSpLocks/>
            <a:stCxn id="11" idx="6"/>
            <a:endCxn id="13" idx="1"/>
          </p:cNvCxnSpPr>
          <p:nvPr/>
        </p:nvCxnSpPr>
        <p:spPr>
          <a:xfrm>
            <a:off x="4384518" y="4453422"/>
            <a:ext cx="868727" cy="525599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BE6700BF-03A6-28F2-38C8-04E22A502A94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V="1">
            <a:off x="2229008" y="4743478"/>
            <a:ext cx="0" cy="853845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85F88FB6-0968-E549-38F6-8B7DC83AADDE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4094462" y="4743478"/>
            <a:ext cx="0" cy="853845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6E76203F-4E55-DAC8-D48E-A569085485EB}"/>
              </a:ext>
            </a:extLst>
          </p:cNvPr>
          <p:cNvCxnSpPr>
            <a:cxnSpLocks/>
            <a:stCxn id="12" idx="1"/>
            <a:endCxn id="9" idx="5"/>
          </p:cNvCxnSpPr>
          <p:nvPr/>
        </p:nvCxnSpPr>
        <p:spPr>
          <a:xfrm flipH="1" flipV="1">
            <a:off x="2434108" y="4658522"/>
            <a:ext cx="1455253" cy="1023757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フリーフォーム 57">
            <a:extLst>
              <a:ext uri="{FF2B5EF4-FFF2-40B4-BE49-F238E27FC236}">
                <a16:creationId xmlns:a16="http://schemas.microsoft.com/office/drawing/2014/main" id="{213F8019-B875-2F9F-DA3F-6FE7FB21D423}"/>
              </a:ext>
            </a:extLst>
          </p:cNvPr>
          <p:cNvSpPr/>
          <p:nvPr/>
        </p:nvSpPr>
        <p:spPr>
          <a:xfrm>
            <a:off x="1050192" y="5458526"/>
            <a:ext cx="4223084" cy="912590"/>
          </a:xfrm>
          <a:custGeom>
            <a:avLst/>
            <a:gdLst>
              <a:gd name="connsiteX0" fmla="*/ 0 w 4223084"/>
              <a:gd name="connsiteY0" fmla="*/ 0 h 912590"/>
              <a:gd name="connsiteX1" fmla="*/ 1046747 w 4223084"/>
              <a:gd name="connsiteY1" fmla="*/ 782053 h 912590"/>
              <a:gd name="connsiteX2" fmla="*/ 3104147 w 4223084"/>
              <a:gd name="connsiteY2" fmla="*/ 842211 h 912590"/>
              <a:gd name="connsiteX3" fmla="*/ 4223084 w 4223084"/>
              <a:gd name="connsiteY3" fmla="*/ 72190 h 91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3084" h="912590">
                <a:moveTo>
                  <a:pt x="0" y="0"/>
                </a:moveTo>
                <a:cubicBezTo>
                  <a:pt x="264694" y="320842"/>
                  <a:pt x="529389" y="641685"/>
                  <a:pt x="1046747" y="782053"/>
                </a:cubicBezTo>
                <a:cubicBezTo>
                  <a:pt x="1564105" y="922421"/>
                  <a:pt x="2574758" y="960522"/>
                  <a:pt x="3104147" y="842211"/>
                </a:cubicBezTo>
                <a:cubicBezTo>
                  <a:pt x="3633537" y="723901"/>
                  <a:pt x="3928310" y="398045"/>
                  <a:pt x="4223084" y="72190"/>
                </a:cubicBezTo>
              </a:path>
            </a:pathLst>
          </a:custGeom>
          <a:noFill/>
          <a:ln w="76200">
            <a:solidFill>
              <a:schemeClr val="accent3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フリーフォーム 59">
            <a:extLst>
              <a:ext uri="{FF2B5EF4-FFF2-40B4-BE49-F238E27FC236}">
                <a16:creationId xmlns:a16="http://schemas.microsoft.com/office/drawing/2014/main" id="{C8273B05-79FE-D832-A86F-C38AE6A78745}"/>
              </a:ext>
            </a:extLst>
          </p:cNvPr>
          <p:cNvSpPr/>
          <p:nvPr/>
        </p:nvSpPr>
        <p:spPr>
          <a:xfrm>
            <a:off x="880504" y="4175043"/>
            <a:ext cx="4285443" cy="2232833"/>
          </a:xfrm>
          <a:custGeom>
            <a:avLst/>
            <a:gdLst>
              <a:gd name="connsiteX0" fmla="*/ 0 w 4391526"/>
              <a:gd name="connsiteY0" fmla="*/ 1362869 h 2290902"/>
              <a:gd name="connsiteX1" fmla="*/ 1215189 w 4391526"/>
              <a:gd name="connsiteY1" fmla="*/ 2253206 h 2290902"/>
              <a:gd name="connsiteX2" fmla="*/ 1431758 w 4391526"/>
              <a:gd name="connsiteY2" fmla="*/ 243932 h 2290902"/>
              <a:gd name="connsiteX3" fmla="*/ 3272589 w 4391526"/>
              <a:gd name="connsiteY3" fmla="*/ 75490 h 2290902"/>
              <a:gd name="connsiteX4" fmla="*/ 4391526 w 4391526"/>
              <a:gd name="connsiteY4" fmla="*/ 616911 h 2290902"/>
              <a:gd name="connsiteX0" fmla="*/ 0 w 4391526"/>
              <a:gd name="connsiteY0" fmla="*/ 1300199 h 2228232"/>
              <a:gd name="connsiteX1" fmla="*/ 1215189 w 4391526"/>
              <a:gd name="connsiteY1" fmla="*/ 2190536 h 2228232"/>
              <a:gd name="connsiteX2" fmla="*/ 1431758 w 4391526"/>
              <a:gd name="connsiteY2" fmla="*/ 181262 h 2228232"/>
              <a:gd name="connsiteX3" fmla="*/ 3279904 w 4391526"/>
              <a:gd name="connsiteY3" fmla="*/ 137179 h 2228232"/>
              <a:gd name="connsiteX4" fmla="*/ 4391526 w 4391526"/>
              <a:gd name="connsiteY4" fmla="*/ 554241 h 2228232"/>
              <a:gd name="connsiteX0" fmla="*/ 0 w 4391526"/>
              <a:gd name="connsiteY0" fmla="*/ 1300199 h 2228232"/>
              <a:gd name="connsiteX1" fmla="*/ 1215189 w 4391526"/>
              <a:gd name="connsiteY1" fmla="*/ 2190536 h 2228232"/>
              <a:gd name="connsiteX2" fmla="*/ 1431758 w 4391526"/>
              <a:gd name="connsiteY2" fmla="*/ 181262 h 2228232"/>
              <a:gd name="connsiteX3" fmla="*/ 3279904 w 4391526"/>
              <a:gd name="connsiteY3" fmla="*/ 137179 h 2228232"/>
              <a:gd name="connsiteX4" fmla="*/ 4391526 w 4391526"/>
              <a:gd name="connsiteY4" fmla="*/ 554241 h 2228232"/>
              <a:gd name="connsiteX0" fmla="*/ 0 w 4457362"/>
              <a:gd name="connsiteY0" fmla="*/ 1300199 h 2228232"/>
              <a:gd name="connsiteX1" fmla="*/ 1215189 w 4457362"/>
              <a:gd name="connsiteY1" fmla="*/ 2190536 h 2228232"/>
              <a:gd name="connsiteX2" fmla="*/ 1431758 w 4457362"/>
              <a:gd name="connsiteY2" fmla="*/ 181262 h 2228232"/>
              <a:gd name="connsiteX3" fmla="*/ 3279904 w 4457362"/>
              <a:gd name="connsiteY3" fmla="*/ 137179 h 2228232"/>
              <a:gd name="connsiteX4" fmla="*/ 4457362 w 4457362"/>
              <a:gd name="connsiteY4" fmla="*/ 620078 h 2228232"/>
              <a:gd name="connsiteX0" fmla="*/ 0 w 4384669"/>
              <a:gd name="connsiteY0" fmla="*/ 1300199 h 2228232"/>
              <a:gd name="connsiteX1" fmla="*/ 1142496 w 4384669"/>
              <a:gd name="connsiteY1" fmla="*/ 2190536 h 2228232"/>
              <a:gd name="connsiteX2" fmla="*/ 1359065 w 4384669"/>
              <a:gd name="connsiteY2" fmla="*/ 181262 h 2228232"/>
              <a:gd name="connsiteX3" fmla="*/ 3207211 w 4384669"/>
              <a:gd name="connsiteY3" fmla="*/ 137179 h 2228232"/>
              <a:gd name="connsiteX4" fmla="*/ 4384669 w 4384669"/>
              <a:gd name="connsiteY4" fmla="*/ 620078 h 2228232"/>
              <a:gd name="connsiteX0" fmla="*/ 0 w 4384669"/>
              <a:gd name="connsiteY0" fmla="*/ 1295677 h 2223710"/>
              <a:gd name="connsiteX1" fmla="*/ 1142496 w 4384669"/>
              <a:gd name="connsiteY1" fmla="*/ 2186014 h 2223710"/>
              <a:gd name="connsiteX2" fmla="*/ 1359065 w 4384669"/>
              <a:gd name="connsiteY2" fmla="*/ 176740 h 2223710"/>
              <a:gd name="connsiteX3" fmla="*/ 3218033 w 4384669"/>
              <a:gd name="connsiteY3" fmla="*/ 143479 h 2223710"/>
              <a:gd name="connsiteX4" fmla="*/ 4384669 w 4384669"/>
              <a:gd name="connsiteY4" fmla="*/ 615556 h 2223710"/>
              <a:gd name="connsiteX0" fmla="*/ 0 w 4384669"/>
              <a:gd name="connsiteY0" fmla="*/ 1295677 h 2223710"/>
              <a:gd name="connsiteX1" fmla="*/ 1142496 w 4384669"/>
              <a:gd name="connsiteY1" fmla="*/ 2186014 h 2223710"/>
              <a:gd name="connsiteX2" fmla="*/ 1359065 w 4384669"/>
              <a:gd name="connsiteY2" fmla="*/ 176740 h 2223710"/>
              <a:gd name="connsiteX3" fmla="*/ 3218033 w 4384669"/>
              <a:gd name="connsiteY3" fmla="*/ 143479 h 2223710"/>
              <a:gd name="connsiteX4" fmla="*/ 4384669 w 4384669"/>
              <a:gd name="connsiteY4" fmla="*/ 615556 h 2223710"/>
              <a:gd name="connsiteX0" fmla="*/ 0 w 4406312"/>
              <a:gd name="connsiteY0" fmla="*/ 1295677 h 2223710"/>
              <a:gd name="connsiteX1" fmla="*/ 1142496 w 4406312"/>
              <a:gd name="connsiteY1" fmla="*/ 2186014 h 2223710"/>
              <a:gd name="connsiteX2" fmla="*/ 1359065 w 4406312"/>
              <a:gd name="connsiteY2" fmla="*/ 176740 h 2223710"/>
              <a:gd name="connsiteX3" fmla="*/ 3218033 w 4406312"/>
              <a:gd name="connsiteY3" fmla="*/ 143479 h 2223710"/>
              <a:gd name="connsiteX4" fmla="*/ 4406312 w 4406312"/>
              <a:gd name="connsiteY4" fmla="*/ 718359 h 2223710"/>
              <a:gd name="connsiteX0" fmla="*/ 0 w 4285443"/>
              <a:gd name="connsiteY0" fmla="*/ 1295677 h 2223710"/>
              <a:gd name="connsiteX1" fmla="*/ 1142496 w 4285443"/>
              <a:gd name="connsiteY1" fmla="*/ 2186014 h 2223710"/>
              <a:gd name="connsiteX2" fmla="*/ 1359065 w 4285443"/>
              <a:gd name="connsiteY2" fmla="*/ 176740 h 2223710"/>
              <a:gd name="connsiteX3" fmla="*/ 3218033 w 4285443"/>
              <a:gd name="connsiteY3" fmla="*/ 143479 h 2223710"/>
              <a:gd name="connsiteX4" fmla="*/ 4285443 w 4285443"/>
              <a:gd name="connsiteY4" fmla="*/ 897035 h 2223710"/>
              <a:gd name="connsiteX0" fmla="*/ 0 w 4285443"/>
              <a:gd name="connsiteY0" fmla="*/ 1295677 h 2223710"/>
              <a:gd name="connsiteX1" fmla="*/ 1142496 w 4285443"/>
              <a:gd name="connsiteY1" fmla="*/ 2186014 h 2223710"/>
              <a:gd name="connsiteX2" fmla="*/ 1359065 w 4285443"/>
              <a:gd name="connsiteY2" fmla="*/ 176740 h 2223710"/>
              <a:gd name="connsiteX3" fmla="*/ 3218033 w 4285443"/>
              <a:gd name="connsiteY3" fmla="*/ 143479 h 2223710"/>
              <a:gd name="connsiteX4" fmla="*/ 4285443 w 4285443"/>
              <a:gd name="connsiteY4" fmla="*/ 897035 h 2223710"/>
              <a:gd name="connsiteX0" fmla="*/ 0 w 4285443"/>
              <a:gd name="connsiteY0" fmla="*/ 1295677 h 2223710"/>
              <a:gd name="connsiteX1" fmla="*/ 1142496 w 4285443"/>
              <a:gd name="connsiteY1" fmla="*/ 2186014 h 2223710"/>
              <a:gd name="connsiteX2" fmla="*/ 1359065 w 4285443"/>
              <a:gd name="connsiteY2" fmla="*/ 176740 h 2223710"/>
              <a:gd name="connsiteX3" fmla="*/ 3218033 w 4285443"/>
              <a:gd name="connsiteY3" fmla="*/ 143479 h 2223710"/>
              <a:gd name="connsiteX4" fmla="*/ 4285443 w 4285443"/>
              <a:gd name="connsiteY4" fmla="*/ 897035 h 2223710"/>
              <a:gd name="connsiteX0" fmla="*/ 0 w 4285443"/>
              <a:gd name="connsiteY0" fmla="*/ 1295677 h 2223710"/>
              <a:gd name="connsiteX1" fmla="*/ 1142496 w 4285443"/>
              <a:gd name="connsiteY1" fmla="*/ 2186014 h 2223710"/>
              <a:gd name="connsiteX2" fmla="*/ 1359065 w 4285443"/>
              <a:gd name="connsiteY2" fmla="*/ 176740 h 2223710"/>
              <a:gd name="connsiteX3" fmla="*/ 3218033 w 4285443"/>
              <a:gd name="connsiteY3" fmla="*/ 143479 h 2223710"/>
              <a:gd name="connsiteX4" fmla="*/ 4285443 w 4285443"/>
              <a:gd name="connsiteY4" fmla="*/ 897035 h 2223710"/>
              <a:gd name="connsiteX0" fmla="*/ 0 w 4285443"/>
              <a:gd name="connsiteY0" fmla="*/ 1295677 h 2223710"/>
              <a:gd name="connsiteX1" fmla="*/ 1142496 w 4285443"/>
              <a:gd name="connsiteY1" fmla="*/ 2186014 h 2223710"/>
              <a:gd name="connsiteX2" fmla="*/ 1359065 w 4285443"/>
              <a:gd name="connsiteY2" fmla="*/ 176740 h 2223710"/>
              <a:gd name="connsiteX3" fmla="*/ 3218033 w 4285443"/>
              <a:gd name="connsiteY3" fmla="*/ 143479 h 2223710"/>
              <a:gd name="connsiteX4" fmla="*/ 4285443 w 4285443"/>
              <a:gd name="connsiteY4" fmla="*/ 897035 h 2223710"/>
              <a:gd name="connsiteX0" fmla="*/ 0 w 4285443"/>
              <a:gd name="connsiteY0" fmla="*/ 1304800 h 2232833"/>
              <a:gd name="connsiteX1" fmla="*/ 1142496 w 4285443"/>
              <a:gd name="connsiteY1" fmla="*/ 2195137 h 2232833"/>
              <a:gd name="connsiteX2" fmla="*/ 1359065 w 4285443"/>
              <a:gd name="connsiteY2" fmla="*/ 185863 h 2232833"/>
              <a:gd name="connsiteX3" fmla="*/ 3218033 w 4285443"/>
              <a:gd name="connsiteY3" fmla="*/ 152602 h 2232833"/>
              <a:gd name="connsiteX4" fmla="*/ 4285443 w 4285443"/>
              <a:gd name="connsiteY4" fmla="*/ 906158 h 223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5443" h="2232833">
                <a:moveTo>
                  <a:pt x="0" y="1304800"/>
                </a:moveTo>
                <a:cubicBezTo>
                  <a:pt x="488281" y="1843213"/>
                  <a:pt x="915985" y="2381626"/>
                  <a:pt x="1142496" y="2195137"/>
                </a:cubicBezTo>
                <a:cubicBezTo>
                  <a:pt x="1369007" y="2008648"/>
                  <a:pt x="1013142" y="526285"/>
                  <a:pt x="1359065" y="185863"/>
                </a:cubicBezTo>
                <a:cubicBezTo>
                  <a:pt x="1704988" y="-154559"/>
                  <a:pt x="2712863" y="58771"/>
                  <a:pt x="3218033" y="152602"/>
                </a:cubicBezTo>
                <a:cubicBezTo>
                  <a:pt x="3716739" y="255719"/>
                  <a:pt x="3620526" y="745357"/>
                  <a:pt x="4285443" y="906158"/>
                </a:cubicBezTo>
              </a:path>
            </a:pathLst>
          </a:custGeom>
          <a:noFill/>
          <a:ln w="762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フリーフォーム 60">
            <a:extLst>
              <a:ext uri="{FF2B5EF4-FFF2-40B4-BE49-F238E27FC236}">
                <a16:creationId xmlns:a16="http://schemas.microsoft.com/office/drawing/2014/main" id="{C32D4A2B-A099-6024-A144-DC32A58707E3}"/>
              </a:ext>
            </a:extLst>
          </p:cNvPr>
          <p:cNvSpPr/>
          <p:nvPr/>
        </p:nvSpPr>
        <p:spPr>
          <a:xfrm>
            <a:off x="1206833" y="4153815"/>
            <a:ext cx="4115215" cy="1929697"/>
          </a:xfrm>
          <a:custGeom>
            <a:avLst/>
            <a:gdLst>
              <a:gd name="connsiteX0" fmla="*/ 0 w 3922294"/>
              <a:gd name="connsiteY0" fmla="*/ 930774 h 1567583"/>
              <a:gd name="connsiteX1" fmla="*/ 1143000 w 3922294"/>
              <a:gd name="connsiteY1" fmla="*/ 1460163 h 1567583"/>
              <a:gd name="connsiteX2" fmla="*/ 2899610 w 3922294"/>
              <a:gd name="connsiteY2" fmla="*/ 1448131 h 1567583"/>
              <a:gd name="connsiteX3" fmla="*/ 1203158 w 3922294"/>
              <a:gd name="connsiteY3" fmla="*/ 208879 h 1567583"/>
              <a:gd name="connsiteX4" fmla="*/ 2875547 w 3922294"/>
              <a:gd name="connsiteY4" fmla="*/ 52468 h 1567583"/>
              <a:gd name="connsiteX5" fmla="*/ 3922294 w 3922294"/>
              <a:gd name="connsiteY5" fmla="*/ 762331 h 1567583"/>
              <a:gd name="connsiteX0" fmla="*/ 0 w 3922294"/>
              <a:gd name="connsiteY0" fmla="*/ 930774 h 1567583"/>
              <a:gd name="connsiteX1" fmla="*/ 1143000 w 3922294"/>
              <a:gd name="connsiteY1" fmla="*/ 1460163 h 1567583"/>
              <a:gd name="connsiteX2" fmla="*/ 2899610 w 3922294"/>
              <a:gd name="connsiteY2" fmla="*/ 1448131 h 1567583"/>
              <a:gd name="connsiteX3" fmla="*/ 1010653 w 3922294"/>
              <a:gd name="connsiteY3" fmla="*/ 208879 h 1567583"/>
              <a:gd name="connsiteX4" fmla="*/ 2875547 w 3922294"/>
              <a:gd name="connsiteY4" fmla="*/ 52468 h 1567583"/>
              <a:gd name="connsiteX5" fmla="*/ 3922294 w 3922294"/>
              <a:gd name="connsiteY5" fmla="*/ 762331 h 1567583"/>
              <a:gd name="connsiteX0" fmla="*/ 0 w 3922294"/>
              <a:gd name="connsiteY0" fmla="*/ 939408 h 1727101"/>
              <a:gd name="connsiteX1" fmla="*/ 1143000 w 3922294"/>
              <a:gd name="connsiteY1" fmla="*/ 1468797 h 1727101"/>
              <a:gd name="connsiteX2" fmla="*/ 2899610 w 3922294"/>
              <a:gd name="connsiteY2" fmla="*/ 1650729 h 1727101"/>
              <a:gd name="connsiteX3" fmla="*/ 1010653 w 3922294"/>
              <a:gd name="connsiteY3" fmla="*/ 217513 h 1727101"/>
              <a:gd name="connsiteX4" fmla="*/ 2875547 w 3922294"/>
              <a:gd name="connsiteY4" fmla="*/ 61102 h 1727101"/>
              <a:gd name="connsiteX5" fmla="*/ 3922294 w 3922294"/>
              <a:gd name="connsiteY5" fmla="*/ 770965 h 1727101"/>
              <a:gd name="connsiteX0" fmla="*/ 0 w 3922294"/>
              <a:gd name="connsiteY0" fmla="*/ 939408 h 1729477"/>
              <a:gd name="connsiteX1" fmla="*/ 1143000 w 3922294"/>
              <a:gd name="connsiteY1" fmla="*/ 1468797 h 1729477"/>
              <a:gd name="connsiteX2" fmla="*/ 2899610 w 3922294"/>
              <a:gd name="connsiteY2" fmla="*/ 1650729 h 1729477"/>
              <a:gd name="connsiteX3" fmla="*/ 1010653 w 3922294"/>
              <a:gd name="connsiteY3" fmla="*/ 217513 h 1729477"/>
              <a:gd name="connsiteX4" fmla="*/ 2875547 w 3922294"/>
              <a:gd name="connsiteY4" fmla="*/ 61102 h 1729477"/>
              <a:gd name="connsiteX5" fmla="*/ 3922294 w 3922294"/>
              <a:gd name="connsiteY5" fmla="*/ 770965 h 1729477"/>
              <a:gd name="connsiteX0" fmla="*/ 0 w 3922294"/>
              <a:gd name="connsiteY0" fmla="*/ 934831 h 1724900"/>
              <a:gd name="connsiteX1" fmla="*/ 1143000 w 3922294"/>
              <a:gd name="connsiteY1" fmla="*/ 1464220 h 1724900"/>
              <a:gd name="connsiteX2" fmla="*/ 2899610 w 3922294"/>
              <a:gd name="connsiteY2" fmla="*/ 1646152 h 1724900"/>
              <a:gd name="connsiteX3" fmla="*/ 1010653 w 3922294"/>
              <a:gd name="connsiteY3" fmla="*/ 212936 h 1724900"/>
              <a:gd name="connsiteX4" fmla="*/ 2875547 w 3922294"/>
              <a:gd name="connsiteY4" fmla="*/ 56525 h 1724900"/>
              <a:gd name="connsiteX5" fmla="*/ 3922294 w 3922294"/>
              <a:gd name="connsiteY5" fmla="*/ 766388 h 1724900"/>
              <a:gd name="connsiteX0" fmla="*/ 0 w 3922294"/>
              <a:gd name="connsiteY0" fmla="*/ 934831 h 1758964"/>
              <a:gd name="connsiteX1" fmla="*/ 1134908 w 3922294"/>
              <a:gd name="connsiteY1" fmla="*/ 1585601 h 1758964"/>
              <a:gd name="connsiteX2" fmla="*/ 2899610 w 3922294"/>
              <a:gd name="connsiteY2" fmla="*/ 1646152 h 1758964"/>
              <a:gd name="connsiteX3" fmla="*/ 1010653 w 3922294"/>
              <a:gd name="connsiteY3" fmla="*/ 212936 h 1758964"/>
              <a:gd name="connsiteX4" fmla="*/ 2875547 w 3922294"/>
              <a:gd name="connsiteY4" fmla="*/ 56525 h 1758964"/>
              <a:gd name="connsiteX5" fmla="*/ 3922294 w 3922294"/>
              <a:gd name="connsiteY5" fmla="*/ 766388 h 1758964"/>
              <a:gd name="connsiteX0" fmla="*/ 0 w 3922294"/>
              <a:gd name="connsiteY0" fmla="*/ 910330 h 1734463"/>
              <a:gd name="connsiteX1" fmla="*/ 1134908 w 3922294"/>
              <a:gd name="connsiteY1" fmla="*/ 1561100 h 1734463"/>
              <a:gd name="connsiteX2" fmla="*/ 2899610 w 3922294"/>
              <a:gd name="connsiteY2" fmla="*/ 1621651 h 1734463"/>
              <a:gd name="connsiteX3" fmla="*/ 1010653 w 3922294"/>
              <a:gd name="connsiteY3" fmla="*/ 188435 h 1734463"/>
              <a:gd name="connsiteX4" fmla="*/ 2875547 w 3922294"/>
              <a:gd name="connsiteY4" fmla="*/ 75916 h 1734463"/>
              <a:gd name="connsiteX5" fmla="*/ 3922294 w 3922294"/>
              <a:gd name="connsiteY5" fmla="*/ 741887 h 1734463"/>
              <a:gd name="connsiteX0" fmla="*/ 0 w 3900349"/>
              <a:gd name="connsiteY0" fmla="*/ 910330 h 1734463"/>
              <a:gd name="connsiteX1" fmla="*/ 1134908 w 3900349"/>
              <a:gd name="connsiteY1" fmla="*/ 1561100 h 1734463"/>
              <a:gd name="connsiteX2" fmla="*/ 2899610 w 3900349"/>
              <a:gd name="connsiteY2" fmla="*/ 1621651 h 1734463"/>
              <a:gd name="connsiteX3" fmla="*/ 1010653 w 3900349"/>
              <a:gd name="connsiteY3" fmla="*/ 188435 h 1734463"/>
              <a:gd name="connsiteX4" fmla="*/ 2875547 w 3900349"/>
              <a:gd name="connsiteY4" fmla="*/ 75916 h 1734463"/>
              <a:gd name="connsiteX5" fmla="*/ 3900349 w 3900349"/>
              <a:gd name="connsiteY5" fmla="*/ 793093 h 1734463"/>
              <a:gd name="connsiteX0" fmla="*/ 0 w 3900349"/>
              <a:gd name="connsiteY0" fmla="*/ 1170912 h 1995045"/>
              <a:gd name="connsiteX1" fmla="*/ 1134908 w 3900349"/>
              <a:gd name="connsiteY1" fmla="*/ 1821682 h 1995045"/>
              <a:gd name="connsiteX2" fmla="*/ 2899610 w 3900349"/>
              <a:gd name="connsiteY2" fmla="*/ 1882233 h 1995045"/>
              <a:gd name="connsiteX3" fmla="*/ 1010653 w 3900349"/>
              <a:gd name="connsiteY3" fmla="*/ 449017 h 1995045"/>
              <a:gd name="connsiteX4" fmla="*/ 3073057 w 3900349"/>
              <a:gd name="connsiteY4" fmla="*/ 21944 h 1995045"/>
              <a:gd name="connsiteX5" fmla="*/ 3900349 w 3900349"/>
              <a:gd name="connsiteY5" fmla="*/ 1053675 h 1995045"/>
              <a:gd name="connsiteX0" fmla="*/ 0 w 4244163"/>
              <a:gd name="connsiteY0" fmla="*/ 1170912 h 1995045"/>
              <a:gd name="connsiteX1" fmla="*/ 1134908 w 4244163"/>
              <a:gd name="connsiteY1" fmla="*/ 1821682 h 1995045"/>
              <a:gd name="connsiteX2" fmla="*/ 2899610 w 4244163"/>
              <a:gd name="connsiteY2" fmla="*/ 1882233 h 1995045"/>
              <a:gd name="connsiteX3" fmla="*/ 1010653 w 4244163"/>
              <a:gd name="connsiteY3" fmla="*/ 449017 h 1995045"/>
              <a:gd name="connsiteX4" fmla="*/ 3073057 w 4244163"/>
              <a:gd name="connsiteY4" fmla="*/ 21944 h 1995045"/>
              <a:gd name="connsiteX5" fmla="*/ 4244163 w 4244163"/>
              <a:gd name="connsiteY5" fmla="*/ 709860 h 1995045"/>
              <a:gd name="connsiteX0" fmla="*/ 0 w 4263293"/>
              <a:gd name="connsiteY0" fmla="*/ 1216824 h 1993166"/>
              <a:gd name="connsiteX1" fmla="*/ 1154038 w 4263293"/>
              <a:gd name="connsiteY1" fmla="*/ 1821682 h 1993166"/>
              <a:gd name="connsiteX2" fmla="*/ 2918740 w 4263293"/>
              <a:gd name="connsiteY2" fmla="*/ 1882233 h 1993166"/>
              <a:gd name="connsiteX3" fmla="*/ 1029783 w 4263293"/>
              <a:gd name="connsiteY3" fmla="*/ 449017 h 1993166"/>
              <a:gd name="connsiteX4" fmla="*/ 3092187 w 4263293"/>
              <a:gd name="connsiteY4" fmla="*/ 21944 h 1993166"/>
              <a:gd name="connsiteX5" fmla="*/ 4263293 w 4263293"/>
              <a:gd name="connsiteY5" fmla="*/ 709860 h 1993166"/>
              <a:gd name="connsiteX0" fmla="*/ 0 w 4230829"/>
              <a:gd name="connsiteY0" fmla="*/ 1216824 h 1993166"/>
              <a:gd name="connsiteX1" fmla="*/ 1154038 w 4230829"/>
              <a:gd name="connsiteY1" fmla="*/ 1821682 h 1993166"/>
              <a:gd name="connsiteX2" fmla="*/ 2918740 w 4230829"/>
              <a:gd name="connsiteY2" fmla="*/ 1882233 h 1993166"/>
              <a:gd name="connsiteX3" fmla="*/ 1029783 w 4230829"/>
              <a:gd name="connsiteY3" fmla="*/ 449017 h 1993166"/>
              <a:gd name="connsiteX4" fmla="*/ 3092187 w 4230829"/>
              <a:gd name="connsiteY4" fmla="*/ 21944 h 1993166"/>
              <a:gd name="connsiteX5" fmla="*/ 4230829 w 4230829"/>
              <a:gd name="connsiteY5" fmla="*/ 758556 h 1993166"/>
              <a:gd name="connsiteX0" fmla="*/ 0 w 4115215"/>
              <a:gd name="connsiteY0" fmla="*/ 1216824 h 1993166"/>
              <a:gd name="connsiteX1" fmla="*/ 1154038 w 4115215"/>
              <a:gd name="connsiteY1" fmla="*/ 1821682 h 1993166"/>
              <a:gd name="connsiteX2" fmla="*/ 2918740 w 4115215"/>
              <a:gd name="connsiteY2" fmla="*/ 1882233 h 1993166"/>
              <a:gd name="connsiteX3" fmla="*/ 1029783 w 4115215"/>
              <a:gd name="connsiteY3" fmla="*/ 449017 h 1993166"/>
              <a:gd name="connsiteX4" fmla="*/ 3092187 w 4115215"/>
              <a:gd name="connsiteY4" fmla="*/ 21944 h 1993166"/>
              <a:gd name="connsiteX5" fmla="*/ 4115215 w 4115215"/>
              <a:gd name="connsiteY5" fmla="*/ 832128 h 1993166"/>
              <a:gd name="connsiteX0" fmla="*/ 0 w 4115215"/>
              <a:gd name="connsiteY0" fmla="*/ 1153355 h 1929697"/>
              <a:gd name="connsiteX1" fmla="*/ 1154038 w 4115215"/>
              <a:gd name="connsiteY1" fmla="*/ 1758213 h 1929697"/>
              <a:gd name="connsiteX2" fmla="*/ 2918740 w 4115215"/>
              <a:gd name="connsiteY2" fmla="*/ 1818764 h 1929697"/>
              <a:gd name="connsiteX3" fmla="*/ 1029783 w 4115215"/>
              <a:gd name="connsiteY3" fmla="*/ 385548 h 1929697"/>
              <a:gd name="connsiteX4" fmla="*/ 3092187 w 4115215"/>
              <a:gd name="connsiteY4" fmla="*/ 26792 h 1929697"/>
              <a:gd name="connsiteX5" fmla="*/ 4115215 w 4115215"/>
              <a:gd name="connsiteY5" fmla="*/ 768659 h 1929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5215" h="1929697">
                <a:moveTo>
                  <a:pt x="0" y="1153355"/>
                </a:moveTo>
                <a:cubicBezTo>
                  <a:pt x="329866" y="1374936"/>
                  <a:pt x="667581" y="1647312"/>
                  <a:pt x="1154038" y="1758213"/>
                </a:cubicBezTo>
                <a:cubicBezTo>
                  <a:pt x="1640495" y="1869114"/>
                  <a:pt x="2939449" y="2047542"/>
                  <a:pt x="2918740" y="1818764"/>
                </a:cubicBezTo>
                <a:cubicBezTo>
                  <a:pt x="2898031" y="1589987"/>
                  <a:pt x="1000875" y="684210"/>
                  <a:pt x="1029783" y="385548"/>
                </a:cubicBezTo>
                <a:cubicBezTo>
                  <a:pt x="1058691" y="86886"/>
                  <a:pt x="2638998" y="-65450"/>
                  <a:pt x="3092187" y="26792"/>
                </a:cubicBezTo>
                <a:cubicBezTo>
                  <a:pt x="3545376" y="119034"/>
                  <a:pt x="3818436" y="459848"/>
                  <a:pt x="4115215" y="768659"/>
                </a:cubicBezTo>
              </a:path>
            </a:pathLst>
          </a:custGeom>
          <a:noFill/>
          <a:ln w="762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フリーフォーム 61">
            <a:extLst>
              <a:ext uri="{FF2B5EF4-FFF2-40B4-BE49-F238E27FC236}">
                <a16:creationId xmlns:a16="http://schemas.microsoft.com/office/drawing/2014/main" id="{8E534BC2-053D-5A74-A8EC-225D7F0F6316}"/>
              </a:ext>
            </a:extLst>
          </p:cNvPr>
          <p:cNvSpPr/>
          <p:nvPr/>
        </p:nvSpPr>
        <p:spPr>
          <a:xfrm>
            <a:off x="1231747" y="4531670"/>
            <a:ext cx="3926942" cy="1251684"/>
          </a:xfrm>
          <a:custGeom>
            <a:avLst/>
            <a:gdLst>
              <a:gd name="connsiteX0" fmla="*/ 0 w 3824748"/>
              <a:gd name="connsiteY0" fmla="*/ 630601 h 1351946"/>
              <a:gd name="connsiteX1" fmla="*/ 1061884 w 3824748"/>
              <a:gd name="connsiteY1" fmla="*/ 1210704 h 1351946"/>
              <a:gd name="connsiteX2" fmla="*/ 2930013 w 3824748"/>
              <a:gd name="connsiteY2" fmla="*/ 1250033 h 1351946"/>
              <a:gd name="connsiteX3" fmla="*/ 2920181 w 3824748"/>
              <a:gd name="connsiteY3" fmla="*/ 21001 h 1351946"/>
              <a:gd name="connsiteX4" fmla="*/ 3824748 w 3824748"/>
              <a:gd name="connsiteY4" fmla="*/ 591272 h 1351946"/>
              <a:gd name="connsiteX0" fmla="*/ 0 w 3824748"/>
              <a:gd name="connsiteY0" fmla="*/ 630601 h 1271969"/>
              <a:gd name="connsiteX1" fmla="*/ 1061884 w 3824748"/>
              <a:gd name="connsiteY1" fmla="*/ 1210704 h 1271969"/>
              <a:gd name="connsiteX2" fmla="*/ 2922393 w 3824748"/>
              <a:gd name="connsiteY2" fmla="*/ 1120493 h 1271969"/>
              <a:gd name="connsiteX3" fmla="*/ 2920181 w 3824748"/>
              <a:gd name="connsiteY3" fmla="*/ 21001 h 1271969"/>
              <a:gd name="connsiteX4" fmla="*/ 3824748 w 3824748"/>
              <a:gd name="connsiteY4" fmla="*/ 591272 h 1271969"/>
              <a:gd name="connsiteX0" fmla="*/ 0 w 3824748"/>
              <a:gd name="connsiteY0" fmla="*/ 630601 h 1257878"/>
              <a:gd name="connsiteX1" fmla="*/ 1008544 w 3824748"/>
              <a:gd name="connsiteY1" fmla="*/ 1187844 h 1257878"/>
              <a:gd name="connsiteX2" fmla="*/ 2922393 w 3824748"/>
              <a:gd name="connsiteY2" fmla="*/ 1120493 h 1257878"/>
              <a:gd name="connsiteX3" fmla="*/ 2920181 w 3824748"/>
              <a:gd name="connsiteY3" fmla="*/ 21001 h 1257878"/>
              <a:gd name="connsiteX4" fmla="*/ 3824748 w 3824748"/>
              <a:gd name="connsiteY4" fmla="*/ 591272 h 1257878"/>
              <a:gd name="connsiteX0" fmla="*/ 0 w 3824748"/>
              <a:gd name="connsiteY0" fmla="*/ 630601 h 1242723"/>
              <a:gd name="connsiteX1" fmla="*/ 1008544 w 3824748"/>
              <a:gd name="connsiteY1" fmla="*/ 1187844 h 1242723"/>
              <a:gd name="connsiteX2" fmla="*/ 2846193 w 3824748"/>
              <a:gd name="connsiteY2" fmla="*/ 1090013 h 1242723"/>
              <a:gd name="connsiteX3" fmla="*/ 2920181 w 3824748"/>
              <a:gd name="connsiteY3" fmla="*/ 21001 h 1242723"/>
              <a:gd name="connsiteX4" fmla="*/ 3824748 w 3824748"/>
              <a:gd name="connsiteY4" fmla="*/ 591272 h 1242723"/>
              <a:gd name="connsiteX0" fmla="*/ 0 w 3824748"/>
              <a:gd name="connsiteY0" fmla="*/ 659745 h 1273464"/>
              <a:gd name="connsiteX1" fmla="*/ 1008544 w 3824748"/>
              <a:gd name="connsiteY1" fmla="*/ 1216988 h 1273464"/>
              <a:gd name="connsiteX2" fmla="*/ 2846193 w 3824748"/>
              <a:gd name="connsiteY2" fmla="*/ 1119157 h 1273464"/>
              <a:gd name="connsiteX3" fmla="*/ 2958281 w 3824748"/>
              <a:gd name="connsiteY3" fmla="*/ 19665 h 1273464"/>
              <a:gd name="connsiteX4" fmla="*/ 3824748 w 3824748"/>
              <a:gd name="connsiteY4" fmla="*/ 620416 h 1273464"/>
              <a:gd name="connsiteX0" fmla="*/ 0 w 3847608"/>
              <a:gd name="connsiteY0" fmla="*/ 662602 h 1276321"/>
              <a:gd name="connsiteX1" fmla="*/ 1008544 w 3847608"/>
              <a:gd name="connsiteY1" fmla="*/ 1219845 h 1276321"/>
              <a:gd name="connsiteX2" fmla="*/ 2846193 w 3847608"/>
              <a:gd name="connsiteY2" fmla="*/ 1122014 h 1276321"/>
              <a:gd name="connsiteX3" fmla="*/ 2958281 w 3847608"/>
              <a:gd name="connsiteY3" fmla="*/ 22522 h 1276321"/>
              <a:gd name="connsiteX4" fmla="*/ 3847608 w 3847608"/>
              <a:gd name="connsiteY4" fmla="*/ 562313 h 1276321"/>
              <a:gd name="connsiteX0" fmla="*/ 0 w 3847608"/>
              <a:gd name="connsiteY0" fmla="*/ 640080 h 1253799"/>
              <a:gd name="connsiteX1" fmla="*/ 1008544 w 3847608"/>
              <a:gd name="connsiteY1" fmla="*/ 1197323 h 1253799"/>
              <a:gd name="connsiteX2" fmla="*/ 2846193 w 3847608"/>
              <a:gd name="connsiteY2" fmla="*/ 1099492 h 1253799"/>
              <a:gd name="connsiteX3" fmla="*/ 2958281 w 3847608"/>
              <a:gd name="connsiteY3" fmla="*/ 0 h 1253799"/>
              <a:gd name="connsiteX4" fmla="*/ 3847608 w 3847608"/>
              <a:gd name="connsiteY4" fmla="*/ 539791 h 1253799"/>
              <a:gd name="connsiteX0" fmla="*/ 0 w 3847608"/>
              <a:gd name="connsiteY0" fmla="*/ 640080 h 1253799"/>
              <a:gd name="connsiteX1" fmla="*/ 1008544 w 3847608"/>
              <a:gd name="connsiteY1" fmla="*/ 1197323 h 1253799"/>
              <a:gd name="connsiteX2" fmla="*/ 2846193 w 3847608"/>
              <a:gd name="connsiteY2" fmla="*/ 1099492 h 1253799"/>
              <a:gd name="connsiteX3" fmla="*/ 2958281 w 3847608"/>
              <a:gd name="connsiteY3" fmla="*/ 0 h 1253799"/>
              <a:gd name="connsiteX4" fmla="*/ 3847608 w 3847608"/>
              <a:gd name="connsiteY4" fmla="*/ 539791 h 1253799"/>
              <a:gd name="connsiteX0" fmla="*/ 0 w 3847608"/>
              <a:gd name="connsiteY0" fmla="*/ 640096 h 1253815"/>
              <a:gd name="connsiteX1" fmla="*/ 1008544 w 3847608"/>
              <a:gd name="connsiteY1" fmla="*/ 1197339 h 1253815"/>
              <a:gd name="connsiteX2" fmla="*/ 2846193 w 3847608"/>
              <a:gd name="connsiteY2" fmla="*/ 1099508 h 1253815"/>
              <a:gd name="connsiteX3" fmla="*/ 2958281 w 3847608"/>
              <a:gd name="connsiteY3" fmla="*/ 16 h 1253815"/>
              <a:gd name="connsiteX4" fmla="*/ 3847608 w 3847608"/>
              <a:gd name="connsiteY4" fmla="*/ 539807 h 1253815"/>
              <a:gd name="connsiteX0" fmla="*/ 0 w 3874390"/>
              <a:gd name="connsiteY0" fmla="*/ 670704 h 1251684"/>
              <a:gd name="connsiteX1" fmla="*/ 1035326 w 3874390"/>
              <a:gd name="connsiteY1" fmla="*/ 1197339 h 1251684"/>
              <a:gd name="connsiteX2" fmla="*/ 2872975 w 3874390"/>
              <a:gd name="connsiteY2" fmla="*/ 1099508 h 1251684"/>
              <a:gd name="connsiteX3" fmla="*/ 2985063 w 3874390"/>
              <a:gd name="connsiteY3" fmla="*/ 16 h 1251684"/>
              <a:gd name="connsiteX4" fmla="*/ 3874390 w 3874390"/>
              <a:gd name="connsiteY4" fmla="*/ 539807 h 1251684"/>
              <a:gd name="connsiteX0" fmla="*/ 0 w 3926942"/>
              <a:gd name="connsiteY0" fmla="*/ 670704 h 1251684"/>
              <a:gd name="connsiteX1" fmla="*/ 1035326 w 3926942"/>
              <a:gd name="connsiteY1" fmla="*/ 1197339 h 1251684"/>
              <a:gd name="connsiteX2" fmla="*/ 2872975 w 3926942"/>
              <a:gd name="connsiteY2" fmla="*/ 1099508 h 1251684"/>
              <a:gd name="connsiteX3" fmla="*/ 2985063 w 3926942"/>
              <a:gd name="connsiteY3" fmla="*/ 16 h 1251684"/>
              <a:gd name="connsiteX4" fmla="*/ 3926942 w 3926942"/>
              <a:gd name="connsiteY4" fmla="*/ 655421 h 1251684"/>
              <a:gd name="connsiteX0" fmla="*/ 0 w 3926942"/>
              <a:gd name="connsiteY0" fmla="*/ 670704 h 1251684"/>
              <a:gd name="connsiteX1" fmla="*/ 1035326 w 3926942"/>
              <a:gd name="connsiteY1" fmla="*/ 1197339 h 1251684"/>
              <a:gd name="connsiteX2" fmla="*/ 2872975 w 3926942"/>
              <a:gd name="connsiteY2" fmla="*/ 1099508 h 1251684"/>
              <a:gd name="connsiteX3" fmla="*/ 2985063 w 3926942"/>
              <a:gd name="connsiteY3" fmla="*/ 16 h 1251684"/>
              <a:gd name="connsiteX4" fmla="*/ 3926942 w 3926942"/>
              <a:gd name="connsiteY4" fmla="*/ 655421 h 1251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6942" h="1251684">
                <a:moveTo>
                  <a:pt x="0" y="670704"/>
                </a:moveTo>
                <a:cubicBezTo>
                  <a:pt x="286774" y="909136"/>
                  <a:pt x="556497" y="1125872"/>
                  <a:pt x="1035326" y="1197339"/>
                </a:cubicBezTo>
                <a:cubicBezTo>
                  <a:pt x="1514155" y="1268806"/>
                  <a:pt x="2548019" y="1299062"/>
                  <a:pt x="2872975" y="1099508"/>
                </a:cubicBezTo>
                <a:cubicBezTo>
                  <a:pt x="3197931" y="899954"/>
                  <a:pt x="2752121" y="-4491"/>
                  <a:pt x="2985063" y="16"/>
                </a:cubicBezTo>
                <a:cubicBezTo>
                  <a:pt x="3378025" y="156923"/>
                  <a:pt x="3323247" y="777844"/>
                  <a:pt x="3926942" y="655421"/>
                </a:cubicBezTo>
              </a:path>
            </a:pathLst>
          </a:custGeom>
          <a:noFill/>
          <a:ln w="76200">
            <a:solidFill>
              <a:srgbClr val="FF66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フリーフォーム 63">
            <a:extLst>
              <a:ext uri="{FF2B5EF4-FFF2-40B4-BE49-F238E27FC236}">
                <a16:creationId xmlns:a16="http://schemas.microsoft.com/office/drawing/2014/main" id="{C108411F-27A1-BC67-9FA7-D6CAA06F760A}"/>
              </a:ext>
            </a:extLst>
          </p:cNvPr>
          <p:cNvSpPr/>
          <p:nvPr/>
        </p:nvSpPr>
        <p:spPr>
          <a:xfrm>
            <a:off x="1004835" y="3928687"/>
            <a:ext cx="4508938" cy="995005"/>
          </a:xfrm>
          <a:custGeom>
            <a:avLst/>
            <a:gdLst>
              <a:gd name="connsiteX0" fmla="*/ 0 w 4572000"/>
              <a:gd name="connsiteY0" fmla="*/ 1044796 h 1044796"/>
              <a:gd name="connsiteX1" fmla="*/ 1185706 w 4572000"/>
              <a:gd name="connsiteY1" fmla="*/ 150493 h 1044796"/>
              <a:gd name="connsiteX2" fmla="*/ 3215473 w 4572000"/>
              <a:gd name="connsiteY2" fmla="*/ 80155 h 1044796"/>
              <a:gd name="connsiteX3" fmla="*/ 4572000 w 4572000"/>
              <a:gd name="connsiteY3" fmla="*/ 964409 h 1044796"/>
              <a:gd name="connsiteX0" fmla="*/ 0 w 4508938"/>
              <a:gd name="connsiteY0" fmla="*/ 1044796 h 1044796"/>
              <a:gd name="connsiteX1" fmla="*/ 1185706 w 4508938"/>
              <a:gd name="connsiteY1" fmla="*/ 150493 h 1044796"/>
              <a:gd name="connsiteX2" fmla="*/ 3215473 w 4508938"/>
              <a:gd name="connsiteY2" fmla="*/ 80155 h 1044796"/>
              <a:gd name="connsiteX3" fmla="*/ 4508938 w 4508938"/>
              <a:gd name="connsiteY3" fmla="*/ 985430 h 1044796"/>
              <a:gd name="connsiteX0" fmla="*/ 0 w 4508938"/>
              <a:gd name="connsiteY0" fmla="*/ 1044796 h 1044796"/>
              <a:gd name="connsiteX1" fmla="*/ 1185706 w 4508938"/>
              <a:gd name="connsiteY1" fmla="*/ 150493 h 1044796"/>
              <a:gd name="connsiteX2" fmla="*/ 3215473 w 4508938"/>
              <a:gd name="connsiteY2" fmla="*/ 80155 h 1044796"/>
              <a:gd name="connsiteX3" fmla="*/ 4508938 w 4508938"/>
              <a:gd name="connsiteY3" fmla="*/ 985430 h 1044796"/>
              <a:gd name="connsiteX0" fmla="*/ 0 w 4508938"/>
              <a:gd name="connsiteY0" fmla="*/ 982573 h 982573"/>
              <a:gd name="connsiteX1" fmla="*/ 1185706 w 4508938"/>
              <a:gd name="connsiteY1" fmla="*/ 88270 h 982573"/>
              <a:gd name="connsiteX2" fmla="*/ 3215473 w 4508938"/>
              <a:gd name="connsiteY2" fmla="*/ 17932 h 982573"/>
              <a:gd name="connsiteX3" fmla="*/ 4508938 w 4508938"/>
              <a:gd name="connsiteY3" fmla="*/ 923207 h 982573"/>
              <a:gd name="connsiteX0" fmla="*/ 0 w 4508938"/>
              <a:gd name="connsiteY0" fmla="*/ 982573 h 982573"/>
              <a:gd name="connsiteX1" fmla="*/ 1185706 w 4508938"/>
              <a:gd name="connsiteY1" fmla="*/ 88270 h 982573"/>
              <a:gd name="connsiteX2" fmla="*/ 3215473 w 4508938"/>
              <a:gd name="connsiteY2" fmla="*/ 17932 h 982573"/>
              <a:gd name="connsiteX3" fmla="*/ 4508938 w 4508938"/>
              <a:gd name="connsiteY3" fmla="*/ 923207 h 982573"/>
              <a:gd name="connsiteX0" fmla="*/ 0 w 4508938"/>
              <a:gd name="connsiteY0" fmla="*/ 1002654 h 1002654"/>
              <a:gd name="connsiteX1" fmla="*/ 1185706 w 4508938"/>
              <a:gd name="connsiteY1" fmla="*/ 108351 h 1002654"/>
              <a:gd name="connsiteX2" fmla="*/ 3131390 w 4508938"/>
              <a:gd name="connsiteY2" fmla="*/ 1227 h 1002654"/>
              <a:gd name="connsiteX3" fmla="*/ 4508938 w 4508938"/>
              <a:gd name="connsiteY3" fmla="*/ 943288 h 1002654"/>
              <a:gd name="connsiteX0" fmla="*/ 0 w 4508938"/>
              <a:gd name="connsiteY0" fmla="*/ 980128 h 980128"/>
              <a:gd name="connsiteX1" fmla="*/ 1185706 w 4508938"/>
              <a:gd name="connsiteY1" fmla="*/ 85825 h 980128"/>
              <a:gd name="connsiteX2" fmla="*/ 3131390 w 4508938"/>
              <a:gd name="connsiteY2" fmla="*/ 20742 h 980128"/>
              <a:gd name="connsiteX3" fmla="*/ 4508938 w 4508938"/>
              <a:gd name="connsiteY3" fmla="*/ 920762 h 980128"/>
              <a:gd name="connsiteX0" fmla="*/ 0 w 4508938"/>
              <a:gd name="connsiteY0" fmla="*/ 1014782 h 1014782"/>
              <a:gd name="connsiteX1" fmla="*/ 1185706 w 4508938"/>
              <a:gd name="connsiteY1" fmla="*/ 120479 h 1014782"/>
              <a:gd name="connsiteX2" fmla="*/ 3131390 w 4508938"/>
              <a:gd name="connsiteY2" fmla="*/ 55396 h 1014782"/>
              <a:gd name="connsiteX3" fmla="*/ 4508938 w 4508938"/>
              <a:gd name="connsiteY3" fmla="*/ 955416 h 1014782"/>
              <a:gd name="connsiteX0" fmla="*/ 0 w 4508938"/>
              <a:gd name="connsiteY0" fmla="*/ 1014782 h 1014782"/>
              <a:gd name="connsiteX1" fmla="*/ 1185706 w 4508938"/>
              <a:gd name="connsiteY1" fmla="*/ 120479 h 1014782"/>
              <a:gd name="connsiteX2" fmla="*/ 3131390 w 4508938"/>
              <a:gd name="connsiteY2" fmla="*/ 55396 h 1014782"/>
              <a:gd name="connsiteX3" fmla="*/ 4508938 w 4508938"/>
              <a:gd name="connsiteY3" fmla="*/ 955416 h 1014782"/>
              <a:gd name="connsiteX0" fmla="*/ 0 w 4508938"/>
              <a:gd name="connsiteY0" fmla="*/ 1019648 h 1019648"/>
              <a:gd name="connsiteX1" fmla="*/ 1185706 w 4508938"/>
              <a:gd name="connsiteY1" fmla="*/ 125345 h 1019648"/>
              <a:gd name="connsiteX2" fmla="*/ 3131390 w 4508938"/>
              <a:gd name="connsiteY2" fmla="*/ 60262 h 1019648"/>
              <a:gd name="connsiteX3" fmla="*/ 4508938 w 4508938"/>
              <a:gd name="connsiteY3" fmla="*/ 960282 h 1019648"/>
              <a:gd name="connsiteX0" fmla="*/ 0 w 4508938"/>
              <a:gd name="connsiteY0" fmla="*/ 997949 h 997949"/>
              <a:gd name="connsiteX1" fmla="*/ 1185706 w 4508938"/>
              <a:gd name="connsiteY1" fmla="*/ 103646 h 997949"/>
              <a:gd name="connsiteX2" fmla="*/ 3131390 w 4508938"/>
              <a:gd name="connsiteY2" fmla="*/ 38563 h 997949"/>
              <a:gd name="connsiteX3" fmla="*/ 4508938 w 4508938"/>
              <a:gd name="connsiteY3" fmla="*/ 938583 h 997949"/>
              <a:gd name="connsiteX0" fmla="*/ 0 w 4508938"/>
              <a:gd name="connsiteY0" fmla="*/ 959386 h 959386"/>
              <a:gd name="connsiteX1" fmla="*/ 1185706 w 4508938"/>
              <a:gd name="connsiteY1" fmla="*/ 65083 h 959386"/>
              <a:gd name="connsiteX2" fmla="*/ 3131390 w 4508938"/>
              <a:gd name="connsiteY2" fmla="*/ 0 h 959386"/>
              <a:gd name="connsiteX3" fmla="*/ 4508938 w 4508938"/>
              <a:gd name="connsiteY3" fmla="*/ 900020 h 959386"/>
              <a:gd name="connsiteX0" fmla="*/ 0 w 4508938"/>
              <a:gd name="connsiteY0" fmla="*/ 959386 h 959386"/>
              <a:gd name="connsiteX1" fmla="*/ 1185706 w 4508938"/>
              <a:gd name="connsiteY1" fmla="*/ 65083 h 959386"/>
              <a:gd name="connsiteX2" fmla="*/ 3131390 w 4508938"/>
              <a:gd name="connsiteY2" fmla="*/ 0 h 959386"/>
              <a:gd name="connsiteX3" fmla="*/ 4508938 w 4508938"/>
              <a:gd name="connsiteY3" fmla="*/ 900020 h 959386"/>
              <a:gd name="connsiteX0" fmla="*/ 0 w 4508938"/>
              <a:gd name="connsiteY0" fmla="*/ 995005 h 995005"/>
              <a:gd name="connsiteX1" fmla="*/ 1185706 w 4508938"/>
              <a:gd name="connsiteY1" fmla="*/ 100702 h 995005"/>
              <a:gd name="connsiteX2" fmla="*/ 3131390 w 4508938"/>
              <a:gd name="connsiteY2" fmla="*/ 35619 h 995005"/>
              <a:gd name="connsiteX3" fmla="*/ 4508938 w 4508938"/>
              <a:gd name="connsiteY3" fmla="*/ 935639 h 99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8938" h="995005">
                <a:moveTo>
                  <a:pt x="0" y="995005"/>
                </a:moveTo>
                <a:cubicBezTo>
                  <a:pt x="324897" y="628240"/>
                  <a:pt x="663808" y="181087"/>
                  <a:pt x="1185706" y="100702"/>
                </a:cubicBezTo>
                <a:cubicBezTo>
                  <a:pt x="1707604" y="20317"/>
                  <a:pt x="2336582" y="-42221"/>
                  <a:pt x="3131390" y="35619"/>
                </a:cubicBezTo>
                <a:cubicBezTo>
                  <a:pt x="4246651" y="257367"/>
                  <a:pt x="4260010" y="514042"/>
                  <a:pt x="4508938" y="935639"/>
                </a:cubicBezTo>
              </a:path>
            </a:pathLst>
          </a:custGeom>
          <a:noFill/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86F2E252-D97B-E2E8-B2A1-A4C181D0D4AB}"/>
              </a:ext>
            </a:extLst>
          </p:cNvPr>
          <p:cNvSpPr txBox="1">
            <a:spLocks/>
          </p:cNvSpPr>
          <p:nvPr/>
        </p:nvSpPr>
        <p:spPr>
          <a:xfrm>
            <a:off x="6005394" y="5706566"/>
            <a:ext cx="2737320" cy="47087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1">
                <a:solidFill>
                  <a:schemeClr val="tx2"/>
                </a:solidFill>
              </a:rPr>
              <a:t>答え</a:t>
            </a:r>
            <a:r>
              <a:rPr lang="ja-JP" altLang="en-US">
                <a:solidFill>
                  <a:schemeClr val="tx2"/>
                </a:solidFill>
              </a:rPr>
              <a:t>：</a:t>
            </a:r>
            <a:r>
              <a:rPr lang="ja-JP" altLang="en-US"/>
              <a:t>５つのパス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楕円 18">
                <a:extLst>
                  <a:ext uri="{FF2B5EF4-FFF2-40B4-BE49-F238E27FC236}">
                    <a16:creationId xmlns:a16="http://schemas.microsoft.com/office/drawing/2014/main" id="{94F0AEFE-90E6-5CAE-6695-425969166A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38626" y="3118462"/>
                <a:ext cx="580113" cy="58011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6" name="楕円 18">
                <a:extLst>
                  <a:ext uri="{FF2B5EF4-FFF2-40B4-BE49-F238E27FC236}">
                    <a16:creationId xmlns:a16="http://schemas.microsoft.com/office/drawing/2014/main" id="{94F0AEFE-90E6-5CAE-6695-425969166A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626" y="3118462"/>
                <a:ext cx="580113" cy="58011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5D9B13E-2344-85BA-ADA3-8CB9BFF1C202}"/>
                  </a:ext>
                </a:extLst>
              </p:cNvPr>
              <p:cNvSpPr txBox="1"/>
              <p:nvPr/>
            </p:nvSpPr>
            <p:spPr>
              <a:xfrm>
                <a:off x="5979714" y="3285901"/>
                <a:ext cx="289797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buClr>
                    <a:schemeClr val="tx2"/>
                  </a:buClr>
                </a:pPr>
                <a:r>
                  <a:rPr kumimoji="1" lang="ja-JP" altLang="en-US" sz="2400"/>
                  <a:t>頂点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2400"/>
                  <a:t>を通過する</a:t>
                </a:r>
                <a:br>
                  <a:rPr kumimoji="1" lang="en-US" altLang="ja-JP" sz="2400" dirty="0"/>
                </a:br>
                <a:r>
                  <a:rPr kumimoji="1" lang="ja-JP" altLang="en-US" sz="2400"/>
                  <a:t>パスは存在しない</a:t>
                </a:r>
                <a:endParaRPr kumimoji="1" lang="en-US" altLang="ja-JP" sz="2400" dirty="0"/>
              </a:p>
              <a:p>
                <a:pPr>
                  <a:buClr>
                    <a:schemeClr val="tx2"/>
                  </a:buClr>
                </a:pPr>
                <a:endParaRPr kumimoji="1" lang="en-US" altLang="ja-JP" sz="2400" dirty="0"/>
              </a:p>
              <a:p>
                <a:pPr algn="ctr">
                  <a:buClr>
                    <a:schemeClr val="tx2"/>
                  </a:buClr>
                </a:pPr>
                <a:r>
                  <a:rPr kumimoji="1" lang="ja-JP" altLang="en-US" sz="2400"/>
                  <a:t>頂点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2400"/>
                  <a:t>は削除しても</a:t>
                </a:r>
                <a:br>
                  <a:rPr kumimoji="1" lang="en-US" altLang="ja-JP" sz="2400" dirty="0"/>
                </a:br>
                <a:r>
                  <a:rPr kumimoji="1" lang="ja-JP" altLang="en-US" sz="2400"/>
                  <a:t>パスの数え上げに</a:t>
                </a:r>
                <a:br>
                  <a:rPr kumimoji="1" lang="en-US" altLang="ja-JP" sz="2400" dirty="0"/>
                </a:br>
                <a:r>
                  <a:rPr kumimoji="1" lang="ja-JP" altLang="en-US" sz="2400"/>
                  <a:t>寄与しない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5D9B13E-2344-85BA-ADA3-8CB9BFF1C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714" y="3285901"/>
                <a:ext cx="2897973" cy="2308324"/>
              </a:xfrm>
              <a:prstGeom prst="rect">
                <a:avLst/>
              </a:prstGeom>
              <a:blipFill>
                <a:blip r:embed="rId11"/>
                <a:stretch>
                  <a:fillRect l="-873" t="-2732" r="-1310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下矢印 24">
            <a:extLst>
              <a:ext uri="{FF2B5EF4-FFF2-40B4-BE49-F238E27FC236}">
                <a16:creationId xmlns:a16="http://schemas.microsoft.com/office/drawing/2014/main" id="{0E4C95D4-1668-CA78-D010-44FD7A2E8FD2}"/>
              </a:ext>
            </a:extLst>
          </p:cNvPr>
          <p:cNvSpPr/>
          <p:nvPr/>
        </p:nvSpPr>
        <p:spPr>
          <a:xfrm>
            <a:off x="7205049" y="4114503"/>
            <a:ext cx="443914" cy="26634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88BFA40-7BC1-E9BB-AA9D-758EDE03F46F}"/>
              </a:ext>
            </a:extLst>
          </p:cNvPr>
          <p:cNvSpPr txBox="1"/>
          <p:nvPr/>
        </p:nvSpPr>
        <p:spPr>
          <a:xfrm>
            <a:off x="3475375" y="2982686"/>
            <a:ext cx="1818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2400">
                <a:solidFill>
                  <a:srgbClr val="FF0000"/>
                </a:solidFill>
              </a:rPr>
              <a:t>不要な頂点</a:t>
            </a:r>
            <a:endParaRPr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65682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58" grpId="2" animBg="1"/>
      <p:bldP spid="58" grpId="3" animBg="1"/>
      <p:bldP spid="60" grpId="0" animBg="1"/>
      <p:bldP spid="60" grpId="1" animBg="1"/>
      <p:bldP spid="60" grpId="2" animBg="1"/>
      <p:bldP spid="60" grpId="3" animBg="1"/>
      <p:bldP spid="61" grpId="0" animBg="1"/>
      <p:bldP spid="61" grpId="1" animBg="1"/>
      <p:bldP spid="61" grpId="2" animBg="1"/>
      <p:bldP spid="61" grpId="3" animBg="1"/>
      <p:bldP spid="62" grpId="0" animBg="1"/>
      <p:bldP spid="62" grpId="1" animBg="1"/>
      <p:bldP spid="62" grpId="2" animBg="1"/>
      <p:bldP spid="62" grpId="3" animBg="1"/>
      <p:bldP spid="64" grpId="0" animBg="1"/>
      <p:bldP spid="64" grpId="1" animBg="1"/>
      <p:bldP spid="8" grpId="0"/>
      <p:bldP spid="16" grpId="0" animBg="1"/>
      <p:bldP spid="25" grpId="0" animBg="1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BBB654-3298-154F-DFC7-BBAAF238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問題設定と本研究の成果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91A76A-3235-FE6C-A785-28A159E6B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FE92BA91-217B-0C4A-6FF7-172F0F62C871}"/>
                  </a:ext>
                </a:extLst>
              </p:cNvPr>
              <p:cNvSpPr/>
              <p:nvPr/>
            </p:nvSpPr>
            <p:spPr>
              <a:xfrm>
                <a:off x="266310" y="2147456"/>
                <a:ext cx="8611377" cy="1368000"/>
              </a:xfrm>
              <a:prstGeom prst="rect">
                <a:avLst/>
              </a:prstGeom>
              <a:solidFill>
                <a:srgbClr val="FAFEFF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44000" tIns="108000" rIns="144000" bIns="144000" rtlCol="0" anchor="t" anchorCtr="0"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kumimoji="1" lang="ja-JP" altLang="en-US" sz="2400" b="1">
                    <a:solidFill>
                      <a:schemeClr val="tx2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入力</a:t>
                </a:r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：有向グラフ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𝐺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=(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𝑉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,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𝐸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，および頂点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𝑠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,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𝑣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,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𝑡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∈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𝑉</m:t>
                    </m:r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．</a:t>
                </a:r>
                <a:endParaRPr kumimoji="1" lang="en-US" altLang="ja-JP" sz="2400" dirty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kumimoji="1" lang="ja-JP" altLang="en-US" sz="2400" b="1">
                    <a:solidFill>
                      <a:schemeClr val="tx2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質問</a:t>
                </a:r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：頂点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𝑣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を通る</a:t>
                </a:r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有向</a:t>
                </a:r>
                <a14:m>
                  <m:oMath xmlns:m="http://schemas.openxmlformats.org/officeDocument/2006/math">
                    <m:r>
                      <a:rPr kumimoji="1" lang="en-US" altLang="ja-JP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ja-JP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𝑠</m:t>
                    </m:r>
                    <m:r>
                      <a:rPr kumimoji="1" lang="en-US" altLang="ja-JP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−</m:t>
                    </m:r>
                    <m:r>
                      <a:rPr kumimoji="1" lang="en-US" altLang="ja-JP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𝑡</m:t>
                    </m:r>
                    <m:r>
                      <a:rPr kumimoji="1" lang="en-US" altLang="ja-JP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パスが存在しないか？</a:t>
                </a:r>
                <a:endParaRPr kumimoji="1" lang="en-US" altLang="ja-JP" sz="2400" dirty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kumimoji="1" lang="ja-JP" altLang="en-US" sz="2400" b="1">
                    <a:solidFill>
                      <a:srgbClr val="FAFFFE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質問</a:t>
                </a:r>
                <a:r>
                  <a:rPr kumimoji="1" lang="ja-JP" altLang="en-US" sz="2400">
                    <a:solidFill>
                      <a:srgbClr val="FAFFFE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：</a:t>
                </a:r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すなわち，頂点</a:t>
                </a:r>
                <a14:m>
                  <m:oMath xmlns:m="http://schemas.openxmlformats.org/officeDocument/2006/math">
                    <m:r>
                      <a:rPr kumimoji="1" lang="en-US" altLang="ja-JP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ja-JP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𝑣</m:t>
                    </m:r>
                    <m:r>
                      <a:rPr kumimoji="1" lang="en-US" altLang="ja-JP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は不要か？</a:t>
                </a:r>
                <a:endParaRPr kumimoji="1" lang="en-US" altLang="ja-JP" sz="2400" dirty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FE92BA91-217B-0C4A-6FF7-172F0F62C8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10" y="2147456"/>
                <a:ext cx="8611377" cy="1368000"/>
              </a:xfrm>
              <a:prstGeom prst="rect">
                <a:avLst/>
              </a:prstGeom>
              <a:blipFill>
                <a:blip r:embed="rId2"/>
                <a:stretch>
                  <a:fillRect l="-441" b="-4505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DB91AA9-EE06-8546-698A-2983C26E0667}"/>
                  </a:ext>
                </a:extLst>
              </p:cNvPr>
              <p:cNvSpPr txBox="1"/>
              <p:nvPr/>
            </p:nvSpPr>
            <p:spPr>
              <a:xfrm>
                <a:off x="266311" y="1268122"/>
                <a:ext cx="8611377" cy="879335"/>
              </a:xfrm>
              <a:prstGeom prst="rect">
                <a:avLst/>
              </a:prstGeom>
              <a:solidFill>
                <a:srgbClr val="D5EEFA"/>
              </a:solidFill>
              <a:ln w="28575">
                <a:solidFill>
                  <a:schemeClr val="accent1"/>
                </a:solidFill>
              </a:ln>
            </p:spPr>
            <p:txBody>
              <a:bodyPr wrap="none" lIns="144000" rtlCol="0" anchor="ctr">
                <a:noAutofit/>
              </a:bodyPr>
              <a:lstStyle/>
              <a:p>
                <a:r>
                  <a:rPr lang="ja-JP" altLang="en-US" sz="2400" b="1" dirty="0"/>
                  <a:t>有向</a:t>
                </a:r>
                <a14:m>
                  <m:oMath xmlns:m="http://schemas.openxmlformats.org/officeDocument/2006/math">
                    <m:r>
                      <a:rPr lang="en-US" altLang="ja-JP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b="1" i="1" dirty="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ja-JP" sz="24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24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ja-JP" sz="2400" b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 b="1"/>
                  <a:t>パスにおける頂点の不要性判定問題</a:t>
                </a:r>
                <a:endParaRPr lang="en-US" altLang="ja-JP" sz="2400" b="1" dirty="0"/>
              </a:p>
              <a:p>
                <a:r>
                  <a:rPr lang="ja-JP" altLang="en-US" sz="2400" b="1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（</a:t>
                </a:r>
                <a:r>
                  <a:rPr lang="en-US" altLang="ja-JP" sz="2400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I</a:t>
                </a:r>
                <a:r>
                  <a:rPr lang="en-US" altLang="ja-JP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RRELEVANT</a:t>
                </a:r>
                <a:r>
                  <a:rPr lang="en-US" altLang="ja-JP" sz="2400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 V</a:t>
                </a:r>
                <a:r>
                  <a:rPr lang="en-US" altLang="ja-JP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ERTEX</a:t>
                </a:r>
                <a:r>
                  <a:rPr lang="en-US" altLang="ja-JP" sz="2400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 </a:t>
                </a:r>
                <a:r>
                  <a:rPr lang="en-US" altLang="ja-JP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IN</a:t>
                </a:r>
                <a:r>
                  <a:rPr lang="en-US" altLang="ja-JP" sz="2400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 D</a:t>
                </a:r>
                <a:r>
                  <a:rPr lang="en-US" altLang="ja-JP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IRECTED</a:t>
                </a:r>
                <a:r>
                  <a:rPr lang="en-US" altLang="ja-JP" sz="2400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 P</a:t>
                </a:r>
                <a:r>
                  <a:rPr lang="en-US" altLang="ja-JP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ATHS</a:t>
                </a:r>
                <a:r>
                  <a:rPr lang="en-US" altLang="ja-JP" sz="2400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 P</a:t>
                </a:r>
                <a:r>
                  <a:rPr lang="en-US" altLang="ja-JP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ROBLEM</a:t>
                </a:r>
                <a:r>
                  <a:rPr lang="ja-JP" altLang="en-US" sz="2400" b="1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：</a:t>
                </a:r>
                <a:r>
                  <a:rPr lang="en-US" altLang="ja-JP" sz="2400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IVDP</a:t>
                </a:r>
                <a:r>
                  <a:rPr lang="ja-JP" altLang="en-US" sz="2400" b="1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）</a:t>
                </a:r>
                <a:endParaRPr lang="en-US" altLang="ja-JP" sz="2400" b="1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DB91AA9-EE06-8546-698A-2983C26E0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11" y="1268122"/>
                <a:ext cx="8611377" cy="879335"/>
              </a:xfrm>
              <a:prstGeom prst="rect">
                <a:avLst/>
              </a:prstGeom>
              <a:blipFill>
                <a:blip r:embed="rId3"/>
                <a:stretch>
                  <a:fillRect l="-441" t="-2740" b="-9589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楕円 18">
                <a:extLst>
                  <a:ext uri="{FF2B5EF4-FFF2-40B4-BE49-F238E27FC236}">
                    <a16:creationId xmlns:a16="http://schemas.microsoft.com/office/drawing/2014/main" id="{8DEB1D09-FC3D-8DF3-413A-B199897260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319" y="5184255"/>
                <a:ext cx="580113" cy="580113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76" name="楕円 18">
                <a:extLst>
                  <a:ext uri="{FF2B5EF4-FFF2-40B4-BE49-F238E27FC236}">
                    <a16:creationId xmlns:a16="http://schemas.microsoft.com/office/drawing/2014/main" id="{8DEB1D09-FC3D-8DF3-413A-B19989726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9" y="5184255"/>
                <a:ext cx="580113" cy="5801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楕円 18">
            <a:extLst>
              <a:ext uri="{FF2B5EF4-FFF2-40B4-BE49-F238E27FC236}">
                <a16:creationId xmlns:a16="http://schemas.microsoft.com/office/drawing/2014/main" id="{6BF307B0-94BA-6163-7E7C-52CFF0FFC11E}"/>
              </a:ext>
            </a:extLst>
          </p:cNvPr>
          <p:cNvSpPr>
            <a:spLocks noChangeAspect="1"/>
          </p:cNvSpPr>
          <p:nvPr/>
        </p:nvSpPr>
        <p:spPr>
          <a:xfrm>
            <a:off x="1241524" y="4584184"/>
            <a:ext cx="580113" cy="58011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bIns="72000" rtlCol="0" anchor="ctr"/>
          <a:lstStyle/>
          <a:p>
            <a:pPr algn="ctr"/>
            <a:endParaRPr/>
          </a:p>
        </p:txBody>
      </p:sp>
      <p:sp>
        <p:nvSpPr>
          <p:cNvPr id="78" name="楕円 18">
            <a:extLst>
              <a:ext uri="{FF2B5EF4-FFF2-40B4-BE49-F238E27FC236}">
                <a16:creationId xmlns:a16="http://schemas.microsoft.com/office/drawing/2014/main" id="{22671770-38ED-406B-E340-89D672BDD729}"/>
              </a:ext>
            </a:extLst>
          </p:cNvPr>
          <p:cNvSpPr>
            <a:spLocks noChangeAspect="1"/>
          </p:cNvSpPr>
          <p:nvPr/>
        </p:nvSpPr>
        <p:spPr>
          <a:xfrm>
            <a:off x="1241524" y="5745999"/>
            <a:ext cx="580113" cy="58011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bIns="72000" rtlCol="0" anchor="ctr"/>
          <a:lstStyle/>
          <a:p>
            <a:pPr algn="ctr"/>
            <a:endParaRPr/>
          </a:p>
        </p:txBody>
      </p:sp>
      <p:sp>
        <p:nvSpPr>
          <p:cNvPr id="79" name="楕円 18">
            <a:extLst>
              <a:ext uri="{FF2B5EF4-FFF2-40B4-BE49-F238E27FC236}">
                <a16:creationId xmlns:a16="http://schemas.microsoft.com/office/drawing/2014/main" id="{265FB44E-B4AA-E191-8064-4938AA54FC1E}"/>
              </a:ext>
            </a:extLst>
          </p:cNvPr>
          <p:cNvSpPr>
            <a:spLocks noChangeAspect="1"/>
          </p:cNvSpPr>
          <p:nvPr/>
        </p:nvSpPr>
        <p:spPr>
          <a:xfrm>
            <a:off x="3041662" y="4584184"/>
            <a:ext cx="580113" cy="58011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bIns="72000" rtlCol="0" anchor="ctr"/>
          <a:lstStyle/>
          <a:p>
            <a:pPr algn="ctr"/>
            <a:endParaRPr/>
          </a:p>
        </p:txBody>
      </p:sp>
      <p:sp>
        <p:nvSpPr>
          <p:cNvPr id="80" name="楕円 18">
            <a:extLst>
              <a:ext uri="{FF2B5EF4-FFF2-40B4-BE49-F238E27FC236}">
                <a16:creationId xmlns:a16="http://schemas.microsoft.com/office/drawing/2014/main" id="{321C864B-730A-2453-F1EB-7A765DC3044A}"/>
              </a:ext>
            </a:extLst>
          </p:cNvPr>
          <p:cNvSpPr>
            <a:spLocks noChangeAspect="1"/>
          </p:cNvSpPr>
          <p:nvPr/>
        </p:nvSpPr>
        <p:spPr>
          <a:xfrm>
            <a:off x="3041662" y="5745999"/>
            <a:ext cx="580113" cy="58011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bIns="72000" rtlCol="0" anchor="ctr"/>
          <a:lstStyle/>
          <a:p>
            <a:pPr algn="ctr"/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楕円 18">
                <a:extLst>
                  <a:ext uri="{FF2B5EF4-FFF2-40B4-BE49-F238E27FC236}">
                    <a16:creationId xmlns:a16="http://schemas.microsoft.com/office/drawing/2014/main" id="{FE499C72-1381-21D3-09BD-4242B0899F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61261" y="5184255"/>
                <a:ext cx="580113" cy="580113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81" name="楕円 18">
                <a:extLst>
                  <a:ext uri="{FF2B5EF4-FFF2-40B4-BE49-F238E27FC236}">
                    <a16:creationId xmlns:a16="http://schemas.microsoft.com/office/drawing/2014/main" id="{FE499C72-1381-21D3-09BD-4242B0899F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261" y="5184255"/>
                <a:ext cx="580113" cy="580113"/>
              </a:xfrm>
              <a:prstGeom prst="ellipse">
                <a:avLst/>
              </a:prstGeom>
              <a:blipFill>
                <a:blip r:embed="rId5"/>
                <a:stretch>
                  <a:fillRect b="-2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DF826326-D928-85C0-AABB-64943564920F}"/>
              </a:ext>
            </a:extLst>
          </p:cNvPr>
          <p:cNvCxnSpPr>
            <a:cxnSpLocks/>
            <a:stCxn id="76" idx="7"/>
            <a:endCxn id="77" idx="2"/>
          </p:cNvCxnSpPr>
          <p:nvPr/>
        </p:nvCxnSpPr>
        <p:spPr>
          <a:xfrm flipV="1">
            <a:off x="906476" y="4874241"/>
            <a:ext cx="335048" cy="39497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C0445FF0-A57D-1F85-C763-048FC61C1401}"/>
              </a:ext>
            </a:extLst>
          </p:cNvPr>
          <p:cNvCxnSpPr>
            <a:cxnSpLocks/>
            <a:stCxn id="76" idx="5"/>
            <a:endCxn id="78" idx="2"/>
          </p:cNvCxnSpPr>
          <p:nvPr/>
        </p:nvCxnSpPr>
        <p:spPr>
          <a:xfrm>
            <a:off x="906476" y="5679412"/>
            <a:ext cx="335048" cy="356644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742719AD-DC35-0A94-E512-7CA071F4C625}"/>
              </a:ext>
            </a:extLst>
          </p:cNvPr>
          <p:cNvCxnSpPr>
            <a:cxnSpLocks/>
            <a:stCxn id="77" idx="6"/>
            <a:endCxn id="79" idx="2"/>
          </p:cNvCxnSpPr>
          <p:nvPr/>
        </p:nvCxnSpPr>
        <p:spPr>
          <a:xfrm>
            <a:off x="1821637" y="4874241"/>
            <a:ext cx="1220025" cy="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AB1FDD72-E805-E524-E8E4-AA2E83BB7CEF}"/>
              </a:ext>
            </a:extLst>
          </p:cNvPr>
          <p:cNvCxnSpPr>
            <a:cxnSpLocks/>
            <a:stCxn id="78" idx="6"/>
            <a:endCxn id="80" idx="2"/>
          </p:cNvCxnSpPr>
          <p:nvPr/>
        </p:nvCxnSpPr>
        <p:spPr>
          <a:xfrm>
            <a:off x="1821637" y="6036056"/>
            <a:ext cx="1220025" cy="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69A0BC5D-46CE-EB76-3541-2A5F69EBCD5D}"/>
              </a:ext>
            </a:extLst>
          </p:cNvPr>
          <p:cNvCxnSpPr>
            <a:cxnSpLocks/>
            <a:stCxn id="79" idx="1"/>
            <a:endCxn id="94" idx="5"/>
          </p:cNvCxnSpPr>
          <p:nvPr/>
        </p:nvCxnSpPr>
        <p:spPr>
          <a:xfrm flipH="1" flipV="1">
            <a:off x="2603698" y="4197724"/>
            <a:ext cx="522920" cy="47141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19EABCA8-5D89-0C22-7E18-556E80EC5312}"/>
              </a:ext>
            </a:extLst>
          </p:cNvPr>
          <p:cNvCxnSpPr>
            <a:cxnSpLocks/>
            <a:stCxn id="94" idx="3"/>
            <a:endCxn id="77" idx="7"/>
          </p:cNvCxnSpPr>
          <p:nvPr/>
        </p:nvCxnSpPr>
        <p:spPr>
          <a:xfrm flipH="1">
            <a:off x="1736681" y="4197724"/>
            <a:ext cx="456816" cy="471416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383C6D52-ABD0-5634-2907-67B67FA1EC70}"/>
              </a:ext>
            </a:extLst>
          </p:cNvPr>
          <p:cNvCxnSpPr>
            <a:cxnSpLocks/>
            <a:stCxn id="80" idx="6"/>
            <a:endCxn id="81" idx="3"/>
          </p:cNvCxnSpPr>
          <p:nvPr/>
        </p:nvCxnSpPr>
        <p:spPr>
          <a:xfrm flipV="1">
            <a:off x="3621775" y="5679412"/>
            <a:ext cx="324442" cy="356644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4F1EB29A-4ECB-2CBD-6A49-40B7471CA9CF}"/>
              </a:ext>
            </a:extLst>
          </p:cNvPr>
          <p:cNvCxnSpPr>
            <a:cxnSpLocks/>
            <a:stCxn id="79" idx="6"/>
            <a:endCxn id="81" idx="1"/>
          </p:cNvCxnSpPr>
          <p:nvPr/>
        </p:nvCxnSpPr>
        <p:spPr>
          <a:xfrm>
            <a:off x="3621775" y="4874241"/>
            <a:ext cx="324442" cy="39497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A852858B-69CE-0424-EE19-D5F5ED6D5ADB}"/>
              </a:ext>
            </a:extLst>
          </p:cNvPr>
          <p:cNvCxnSpPr>
            <a:cxnSpLocks/>
            <a:stCxn id="78" idx="0"/>
            <a:endCxn id="77" idx="4"/>
          </p:cNvCxnSpPr>
          <p:nvPr/>
        </p:nvCxnSpPr>
        <p:spPr>
          <a:xfrm flipV="1">
            <a:off x="1531581" y="5164297"/>
            <a:ext cx="0" cy="581702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B55F0FE0-A9D3-48D7-6818-E839749A7594}"/>
              </a:ext>
            </a:extLst>
          </p:cNvPr>
          <p:cNvCxnSpPr>
            <a:cxnSpLocks/>
            <a:stCxn id="80" idx="0"/>
            <a:endCxn id="79" idx="4"/>
          </p:cNvCxnSpPr>
          <p:nvPr/>
        </p:nvCxnSpPr>
        <p:spPr>
          <a:xfrm flipV="1">
            <a:off x="3331719" y="5164297"/>
            <a:ext cx="0" cy="581702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F6D0AFCA-2419-D088-2CD6-F4773D166AF4}"/>
              </a:ext>
            </a:extLst>
          </p:cNvPr>
          <p:cNvCxnSpPr>
            <a:cxnSpLocks/>
            <a:stCxn id="80" idx="1"/>
            <a:endCxn id="77" idx="5"/>
          </p:cNvCxnSpPr>
          <p:nvPr/>
        </p:nvCxnSpPr>
        <p:spPr>
          <a:xfrm flipH="1" flipV="1">
            <a:off x="1736681" y="5079341"/>
            <a:ext cx="1389937" cy="751614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楕円 18">
                <a:extLst>
                  <a:ext uri="{FF2B5EF4-FFF2-40B4-BE49-F238E27FC236}">
                    <a16:creationId xmlns:a16="http://schemas.microsoft.com/office/drawing/2014/main" id="{07F0C461-43DE-218B-1B6E-1F6B5A626E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08541" y="3702567"/>
                <a:ext cx="580113" cy="58011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94" name="楕円 18">
                <a:extLst>
                  <a:ext uri="{FF2B5EF4-FFF2-40B4-BE49-F238E27FC236}">
                    <a16:creationId xmlns:a16="http://schemas.microsoft.com/office/drawing/2014/main" id="{07F0C461-43DE-218B-1B6E-1F6B5A626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541" y="3702567"/>
                <a:ext cx="580113" cy="5801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290979D9-99F8-070B-3754-046FFAAF6280}"/>
              </a:ext>
            </a:extLst>
          </p:cNvPr>
          <p:cNvSpPr/>
          <p:nvPr/>
        </p:nvSpPr>
        <p:spPr>
          <a:xfrm>
            <a:off x="4772523" y="4220339"/>
            <a:ext cx="3924687" cy="629179"/>
          </a:xfrm>
          <a:prstGeom prst="rect">
            <a:avLst/>
          </a:prstGeom>
          <a:solidFill>
            <a:srgbClr val="FFFAFC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tIns="108000" rIns="144000" bIns="144000" rtlCol="0" anchor="t" anchorCtr="0">
            <a:no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50000"/>
                </a:schemeClr>
              </a:buClr>
            </a:pPr>
            <a:r>
              <a:rPr kumimoji="1" lang="en-US" altLang="ja-JP" sz="24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IVDP </a:t>
            </a:r>
            <a:r>
              <a:rPr kumimoji="1" lang="ja-JP" altLang="en-US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は</a:t>
            </a:r>
            <a:r>
              <a:rPr kumimoji="1" lang="en-US" altLang="ja-JP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co-NP </a:t>
            </a:r>
            <a:r>
              <a:rPr kumimoji="1" lang="ja-JP" altLang="en-US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完全である．</a:t>
            </a:r>
            <a:endParaRPr kumimoji="1" lang="ja-JP" altLang="en-US" sz="240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875013B0-890C-70A4-A30C-55012118A867}"/>
              </a:ext>
            </a:extLst>
          </p:cNvPr>
          <p:cNvSpPr txBox="1"/>
          <p:nvPr/>
        </p:nvSpPr>
        <p:spPr>
          <a:xfrm>
            <a:off x="4772523" y="3746111"/>
            <a:ext cx="3924687" cy="468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3"/>
            </a:solidFill>
          </a:ln>
        </p:spPr>
        <p:txBody>
          <a:bodyPr wrap="none" lIns="144000" rtlCol="0" anchor="ctr">
            <a:noAutofit/>
          </a:bodyPr>
          <a:lstStyle/>
          <a:p>
            <a:r>
              <a:rPr lang="ja-JP" altLang="en-US" sz="2400" b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定理１</a:t>
            </a:r>
            <a:endParaRPr lang="en-US" altLang="ja-JP" sz="2400" b="1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コンテンツ プレースホルダー 2">
                <a:extLst>
                  <a:ext uri="{FF2B5EF4-FFF2-40B4-BE49-F238E27FC236}">
                    <a16:creationId xmlns:a16="http://schemas.microsoft.com/office/drawing/2014/main" id="{119EE40F-47DC-49BE-A6BA-D9F91945497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495801" y="5455148"/>
                <a:ext cx="4478131" cy="933951"/>
              </a:xfrm>
            </p:spPr>
            <p:txBody>
              <a:bodyPr wrap="none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/>
                  <a:t>時間で判定を行う</a:t>
                </a:r>
                <a:br>
                  <a:rPr lang="en-US" altLang="ja-JP" dirty="0"/>
                </a:br>
                <a:r>
                  <a:rPr lang="ja-JP" altLang="en-US"/>
                  <a:t>ヒューリスティックを設計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97" name="コンテンツ プレースホルダー 2">
                <a:extLst>
                  <a:ext uri="{FF2B5EF4-FFF2-40B4-BE49-F238E27FC236}">
                    <a16:creationId xmlns:a16="http://schemas.microsoft.com/office/drawing/2014/main" id="{119EE40F-47DC-49BE-A6BA-D9F9194549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495801" y="5455148"/>
                <a:ext cx="4478131" cy="933951"/>
              </a:xfrm>
              <a:blipFill>
                <a:blip r:embed="rId7"/>
                <a:stretch>
                  <a:fillRect t="-6667"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下矢印 97">
            <a:extLst>
              <a:ext uri="{FF2B5EF4-FFF2-40B4-BE49-F238E27FC236}">
                <a16:creationId xmlns:a16="http://schemas.microsoft.com/office/drawing/2014/main" id="{68DD8A0C-E5EA-96E2-3DA3-C3A7A8186BD0}"/>
              </a:ext>
            </a:extLst>
          </p:cNvPr>
          <p:cNvSpPr/>
          <p:nvPr/>
        </p:nvSpPr>
        <p:spPr>
          <a:xfrm>
            <a:off x="6512909" y="5080681"/>
            <a:ext cx="443914" cy="26634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14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  <p:bldP spid="97" grpId="0" build="p"/>
      <p:bldP spid="9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82274F99-BE53-5023-E3AB-89B5FAD46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828" y="2244062"/>
            <a:ext cx="2735216" cy="321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D57DE47-4426-AD8A-0A05-02CD7C91E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問題設定と本研究の成果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D0E621-85BC-D7B5-2D3C-C40340EBC2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6311" y="1296186"/>
            <a:ext cx="8611377" cy="510843"/>
          </a:xfrm>
        </p:spPr>
        <p:txBody>
          <a:bodyPr/>
          <a:lstStyle/>
          <a:p>
            <a:r>
              <a:rPr kumimoji="1" lang="ja-JP" altLang="en-US"/>
              <a:t>提案するヒューリスティックによる前処理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B18A23-DFE7-73F5-7882-64647AD1C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DBCFB35-3A5B-D224-054C-B49F8175E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11" y="1914226"/>
            <a:ext cx="4703899" cy="39357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0B2249E-A40F-8DF1-1054-10161BC68BB4}"/>
                  </a:ext>
                </a:extLst>
              </p:cNvPr>
              <p:cNvSpPr txBox="1"/>
              <p:nvPr/>
            </p:nvSpPr>
            <p:spPr>
              <a:xfrm>
                <a:off x="925286" y="5902722"/>
                <a:ext cx="302963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ja-JP" altLang="en-US" sz="2400"/>
                  <a:t>処理前（</a:t>
                </a:r>
                <a14:m>
                  <m:oMath xmlns:m="http://schemas.openxmlformats.org/officeDocument/2006/math">
                    <m:r>
                      <a:rPr kumimoji="1" lang="en-US" altLang="ja-JP" sz="24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kumimoji="1" lang="en-US" altLang="ja-JP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ja-JP" sz="2400" i="1" dirty="0" smtClean="0">
                        <a:latin typeface="Cambria Math" panose="02040503050406030204" pitchFamily="18" charset="0"/>
                      </a:rPr>
                      <m:t>|=557</m:t>
                    </m:r>
                  </m:oMath>
                </a14:m>
                <a:r>
                  <a:rPr kumimoji="1" lang="ja-JP" altLang="en-US" sz="2400"/>
                  <a:t>）</a:t>
                </a:r>
                <a:endParaRPr lang="ja-JP" altLang="en-US" sz="24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0B2249E-A40F-8DF1-1054-10161BC68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86" y="5902722"/>
                <a:ext cx="3029636" cy="461665"/>
              </a:xfrm>
              <a:prstGeom prst="rect">
                <a:avLst/>
              </a:prstGeom>
              <a:blipFill>
                <a:blip r:embed="rId4"/>
                <a:stretch>
                  <a:fillRect t="-13158" b="-26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6EB1E59-823D-944A-BCC9-6D1E7A049EDD}"/>
                  </a:ext>
                </a:extLst>
              </p:cNvPr>
              <p:cNvSpPr txBox="1"/>
              <p:nvPr/>
            </p:nvSpPr>
            <p:spPr>
              <a:xfrm>
                <a:off x="5634692" y="5902722"/>
                <a:ext cx="26733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ja-JP" altLang="en-US" sz="2400"/>
                  <a:t>処理後（</a:t>
                </a:r>
                <a14:m>
                  <m:oMath xmlns:m="http://schemas.openxmlformats.org/officeDocument/2006/math">
                    <m:r>
                      <a:rPr kumimoji="1" lang="en-US" altLang="ja-JP" sz="24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kumimoji="1" lang="en-US" altLang="ja-JP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ja-JP" sz="2400" i="1" dirty="0" smtClean="0">
                        <a:latin typeface="Cambria Math" panose="02040503050406030204" pitchFamily="18" charset="0"/>
                      </a:rPr>
                      <m:t>|=90</m:t>
                    </m:r>
                  </m:oMath>
                </a14:m>
                <a:r>
                  <a:rPr kumimoji="1" lang="ja-JP" altLang="en-US" sz="2400"/>
                  <a:t>）</a:t>
                </a:r>
                <a:endParaRPr lang="ja-JP" altLang="en-US" sz="2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6EB1E59-823D-944A-BCC9-6D1E7A049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692" y="5902722"/>
                <a:ext cx="2673324" cy="461665"/>
              </a:xfrm>
              <a:prstGeom prst="rect">
                <a:avLst/>
              </a:prstGeom>
              <a:blipFill>
                <a:blip r:embed="rId5"/>
                <a:stretch>
                  <a:fillRect l="-943" t="-13158" r="-943" b="-26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雲形吹き出し 10">
                <a:extLst>
                  <a:ext uri="{FF2B5EF4-FFF2-40B4-BE49-F238E27FC236}">
                    <a16:creationId xmlns:a16="http://schemas.microsoft.com/office/drawing/2014/main" id="{6A804148-1131-8832-7627-B6F564F6C993}"/>
                  </a:ext>
                </a:extLst>
              </p:cNvPr>
              <p:cNvSpPr/>
              <p:nvPr/>
            </p:nvSpPr>
            <p:spPr>
              <a:xfrm>
                <a:off x="7321170" y="4848252"/>
                <a:ext cx="1707584" cy="905633"/>
              </a:xfrm>
              <a:prstGeom prst="cloudCallout">
                <a:avLst>
                  <a:gd name="adj1" fmla="val -36867"/>
                  <a:gd name="adj2" fmla="val 64654"/>
                </a:avLst>
              </a:prstGeom>
              <a:solidFill>
                <a:srgbClr val="FAFEFF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08000" tIns="0" rIns="0" b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84%</m:t>
                    </m:r>
                  </m:oMath>
                </a14:m>
                <a:r>
                  <a:rPr lang="ja-JP" altLang="en-US" sz="2400">
                    <a:solidFill>
                      <a:schemeClr val="tx1"/>
                    </a:solidFill>
                  </a:rPr>
                  <a:t>削減</a:t>
                </a:r>
                <a:endParaRPr lang="en-US" altLang="ja-JP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雲形吹き出し 10">
                <a:extLst>
                  <a:ext uri="{FF2B5EF4-FFF2-40B4-BE49-F238E27FC236}">
                    <a16:creationId xmlns:a16="http://schemas.microsoft.com/office/drawing/2014/main" id="{6A804148-1131-8832-7627-B6F564F6C9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170" y="4848252"/>
                <a:ext cx="1707584" cy="905633"/>
              </a:xfrm>
              <a:prstGeom prst="cloudCallout">
                <a:avLst>
                  <a:gd name="adj1" fmla="val -36867"/>
                  <a:gd name="adj2" fmla="val 64654"/>
                </a:avLst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円/楕円 11">
            <a:extLst>
              <a:ext uri="{FF2B5EF4-FFF2-40B4-BE49-F238E27FC236}">
                <a16:creationId xmlns:a16="http://schemas.microsoft.com/office/drawing/2014/main" id="{9D868C55-2BED-F853-A65C-B6A0192B9462}"/>
              </a:ext>
            </a:extLst>
          </p:cNvPr>
          <p:cNvSpPr/>
          <p:nvPr/>
        </p:nvSpPr>
        <p:spPr>
          <a:xfrm>
            <a:off x="1607820" y="2638397"/>
            <a:ext cx="238570" cy="1428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2E4AE6F3-7F07-16A8-2B11-EC36FF3F3566}"/>
              </a:ext>
            </a:extLst>
          </p:cNvPr>
          <p:cNvSpPr/>
          <p:nvPr/>
        </p:nvSpPr>
        <p:spPr>
          <a:xfrm>
            <a:off x="8110547" y="2172624"/>
            <a:ext cx="238570" cy="1428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8B33A339-3B68-594D-6704-DF8226D6214A}"/>
              </a:ext>
            </a:extLst>
          </p:cNvPr>
          <p:cNvSpPr/>
          <p:nvPr/>
        </p:nvSpPr>
        <p:spPr>
          <a:xfrm>
            <a:off x="5418809" y="5384491"/>
            <a:ext cx="238570" cy="1428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D76977AA-4ECF-61C3-608C-627070D6A929}"/>
              </a:ext>
            </a:extLst>
          </p:cNvPr>
          <p:cNvSpPr/>
          <p:nvPr/>
        </p:nvSpPr>
        <p:spPr>
          <a:xfrm>
            <a:off x="812929" y="3996142"/>
            <a:ext cx="238570" cy="1428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72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481E8E-A7A7-530A-AAB2-81C9414D6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本研究の背景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E04F8EC-09F2-6BCA-6451-5E3EAA8967B3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342900" indent="-342900">
                  <a:buClr>
                    <a:schemeClr val="tx2"/>
                  </a:buClr>
                  <a:buFont typeface="Wingdings" pitchFamily="2" charset="2"/>
                  <a:buChar char="p"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MS PGothic" panose="020B0600070205080204" pitchFamily="34" charset="-128"/>
                      </a:rPr>
                      <m:t> 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MS PGothic" panose="020B0600070205080204" pitchFamily="34" charset="-128"/>
                      </a:rPr>
                      <m:t>𝑠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MS PGothic" panose="020B0600070205080204" pitchFamily="34" charset="-128"/>
                      </a:rPr>
                      <m:t>−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MS PGothic" panose="020B0600070205080204" pitchFamily="34" charset="-128"/>
                      </a:rPr>
                      <m:t>𝑡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MS PGothic" panose="020B0600070205080204" pitchFamily="34" charset="-128"/>
                      </a:rPr>
                      <m:t> </m:t>
                    </m:r>
                  </m:oMath>
                </a14:m>
                <a:r>
                  <a:rPr kumimoji="1" lang="ja-JP" altLang="en-US"/>
                  <a:t>パスの数え上げ問題は</a:t>
                </a:r>
                <a14:m>
                  <m:oMath xmlns:m="http://schemas.openxmlformats.org/officeDocument/2006/math"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 #</m:t>
                    </m:r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/>
                  <a:t>完全</a:t>
                </a:r>
                <a:r>
                  <a:rPr kumimoji="1" lang="en-US" altLang="ja-JP" sz="1800" dirty="0"/>
                  <a:t> [L. G. Valiant, 1979]</a:t>
                </a:r>
              </a:p>
              <a:p>
                <a:pPr marL="342900" indent="-342900">
                  <a:buClr>
                    <a:schemeClr val="tx2"/>
                  </a:buClr>
                  <a:buFont typeface="Wingdings" pitchFamily="2" charset="2"/>
                  <a:buChar char="p"/>
                </a:pP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MS PGothic" panose="020B0600070205080204" pitchFamily="34" charset="-128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MS PGothic" panose="020B0600070205080204" pitchFamily="34" charset="-128"/>
                      </a:rPr>
                      <m:t>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MS PGothic" panose="020B0600070205080204" pitchFamily="34" charset="-128"/>
                      </a:rPr>
                      <m:t>−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MS PGothic" panose="020B0600070205080204" pitchFamily="34" charset="-128"/>
                      </a:rPr>
                      <m:t>𝑡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MS PGothic" panose="020B0600070205080204" pitchFamily="34" charset="-128"/>
                      </a:rPr>
                      <m:t> </m:t>
                    </m:r>
                  </m:oMath>
                </a14:m>
                <a:r>
                  <a:rPr lang="ja-JP" altLang="en-US"/>
                  <a:t>パスの数え上げ問題は実社会での多くの応用</a:t>
                </a:r>
                <a:endParaRPr lang="en-US" altLang="ja-JP" dirty="0"/>
              </a:p>
              <a:p>
                <a:pPr marL="800100" lvl="1" indent="-342900">
                  <a:buClr>
                    <a:schemeClr val="tx2"/>
                  </a:buClr>
                  <a:buFont typeface="Wingdings" pitchFamily="2" charset="2"/>
                  <a:buChar char="Ø"/>
                </a:pPr>
                <a:r>
                  <a:rPr lang="ja-JP" altLang="en-US"/>
                  <a:t>交通網・ナビゲーションシステム</a:t>
                </a:r>
                <a:r>
                  <a:rPr lang="en-US" altLang="ja-JP" sz="1800" dirty="0"/>
                  <a:t> [M. Duckham &amp; L. Kulik, 2003]</a:t>
                </a:r>
                <a:endParaRPr lang="en-US" altLang="ja-JP" sz="2000" dirty="0"/>
              </a:p>
              <a:p>
                <a:pPr marL="800100" lvl="1" indent="-342900">
                  <a:buClr>
                    <a:schemeClr val="tx2"/>
                  </a:buClr>
                  <a:buFont typeface="Wingdings" pitchFamily="2" charset="2"/>
                  <a:buChar char="Ø"/>
                </a:pPr>
                <a:r>
                  <a:rPr kumimoji="1" lang="ja-JP" altLang="en-US"/>
                  <a:t>災害時における脆弱性の評価</a:t>
                </a:r>
                <a:r>
                  <a:rPr kumimoji="1" lang="en-US" altLang="ja-JP" sz="1800" dirty="0"/>
                  <a:t> [T. C. </a:t>
                </a:r>
                <a:r>
                  <a:rPr kumimoji="1" lang="en-US" altLang="ja-JP" sz="1800" dirty="0" err="1"/>
                  <a:t>Matisziw</a:t>
                </a:r>
                <a:r>
                  <a:rPr kumimoji="1" lang="en-US" altLang="ja-JP" sz="1800" dirty="0"/>
                  <a:t> &amp; A. T. Murray, 2009]</a:t>
                </a:r>
              </a:p>
              <a:p>
                <a:pPr>
                  <a:lnSpc>
                    <a:spcPct val="130000"/>
                  </a:lnSpc>
                  <a:buClr>
                    <a:schemeClr val="tx2"/>
                  </a:buClr>
                </a:pPr>
                <a:r>
                  <a:rPr kumimoji="1" lang="ja-JP" altLang="en-US">
                    <a:solidFill>
                      <a:srgbClr val="FF0000"/>
                    </a:solidFill>
                  </a:rPr>
                  <a:t>➡︎　</a:t>
                </a:r>
                <a:r>
                  <a:rPr kumimoji="1" lang="ja-JP" altLang="en-US"/>
                  <a:t>前処理により，不要な頂点（辺）を削除することが</a:t>
                </a:r>
                <a:r>
                  <a:rPr kumimoji="1" lang="ja-JP" altLang="en-US">
                    <a:solidFill>
                      <a:srgbClr val="FF0000"/>
                    </a:solidFill>
                  </a:rPr>
                  <a:t>極めて重要</a:t>
                </a:r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2"/>
                  </a:buClr>
                </a:pP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E04F8EC-09F2-6BCA-6451-5E3EAA8967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180" t="-1496" r="-1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CED05E-37CE-E0E3-33CC-2B728B8CC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pic>
        <p:nvPicPr>
          <p:cNvPr id="1026" name="Picture 2" descr="スマホの地図アプリを見ている人のイラスト（男性）">
            <a:extLst>
              <a:ext uri="{FF2B5EF4-FFF2-40B4-BE49-F238E27FC236}">
                <a16:creationId xmlns:a16="http://schemas.microsoft.com/office/drawing/2014/main" id="{DA8892A6-C4C8-828C-5D3E-944B7D09DF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785"/>
          <a:stretch>
            <a:fillRect/>
          </a:stretch>
        </p:blipFill>
        <p:spPr bwMode="auto">
          <a:xfrm>
            <a:off x="859971" y="4003052"/>
            <a:ext cx="3156857" cy="225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避難する人と避難誘導する人のイラスト（ヘルメット）">
            <a:extLst>
              <a:ext uri="{FF2B5EF4-FFF2-40B4-BE49-F238E27FC236}">
                <a16:creationId xmlns:a16="http://schemas.microsoft.com/office/drawing/2014/main" id="{4C38E72E-99D4-0537-7DDF-3AB755793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054" y="3896722"/>
            <a:ext cx="3175000" cy="247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63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867B1E-F2ED-2683-F781-12533EA5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本研究の背景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4DD382-5848-0648-1852-1603820D6D6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ja-JP" altLang="en-US" b="1">
                <a:solidFill>
                  <a:schemeClr val="tx2"/>
                </a:solidFill>
              </a:rPr>
              <a:t>不要な頂点の検出</a:t>
            </a:r>
            <a:endParaRPr lang="en-US" altLang="ja-JP" b="1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r>
              <a:rPr lang="ja-JP" altLang="en-US" u="sng"/>
              <a:t>無向グラフ</a:t>
            </a:r>
            <a:r>
              <a:rPr lang="en-US" altLang="ja-JP" u="sng" dirty="0"/>
              <a:t> </a:t>
            </a:r>
          </a:p>
          <a:p>
            <a:pPr>
              <a:buClr>
                <a:schemeClr val="tx2"/>
              </a:buClr>
            </a:pPr>
            <a:r>
              <a:rPr lang="ja-JP" altLang="en-US"/>
              <a:t>　　</a:t>
            </a:r>
            <a:r>
              <a:rPr lang="en-US" altLang="ja-JP" dirty="0"/>
              <a:t>Block-cut tree (BC-tree) </a:t>
            </a:r>
            <a:r>
              <a:rPr lang="ja-JP" altLang="en-US"/>
              <a:t>に基づくアプローチで，全ての</a:t>
            </a:r>
            <a:br>
              <a:rPr lang="en-US" altLang="ja-JP" dirty="0"/>
            </a:br>
            <a:r>
              <a:rPr lang="ja-JP" altLang="en-US"/>
              <a:t>　　不要な頂点を多項式時間で検出できる</a:t>
            </a:r>
            <a:r>
              <a:rPr lang="en-US" altLang="ja-JP" sz="1800" dirty="0"/>
              <a:t> [E. </a:t>
            </a:r>
            <a:r>
              <a:rPr lang="en-US" altLang="ja-JP" sz="1800" dirty="0" err="1"/>
              <a:t>Birmelé</a:t>
            </a:r>
            <a:r>
              <a:rPr lang="en-US" altLang="ja-JP" sz="1800" dirty="0"/>
              <a:t> et al., 2013]</a:t>
            </a:r>
          </a:p>
          <a:p>
            <a:pPr>
              <a:buClr>
                <a:schemeClr val="tx2"/>
              </a:buClr>
            </a:pPr>
            <a:r>
              <a:rPr lang="ja-JP" altLang="en-US" u="sng"/>
              <a:t>有向グラフ</a:t>
            </a:r>
            <a:endParaRPr lang="en-US" altLang="ja-JP" u="sng" dirty="0"/>
          </a:p>
          <a:p>
            <a:pPr>
              <a:buClr>
                <a:schemeClr val="tx2"/>
              </a:buClr>
            </a:pPr>
            <a:r>
              <a:rPr lang="ja-JP" altLang="en-US"/>
              <a:t>　　</a:t>
            </a:r>
            <a:r>
              <a:rPr lang="en-US" altLang="ja-JP" dirty="0"/>
              <a:t>BC-tree </a:t>
            </a:r>
            <a:r>
              <a:rPr lang="ja-JP" altLang="en-US"/>
              <a:t>では，検出できない頂点が存在する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93D304-A219-9232-7E23-784E56CAA5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楕円 18">
                <a:extLst>
                  <a:ext uri="{FF2B5EF4-FFF2-40B4-BE49-F238E27FC236}">
                    <a16:creationId xmlns:a16="http://schemas.microsoft.com/office/drawing/2014/main" id="{AEC2C8AE-B610-3A1F-C85C-D2E0CE18BC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28181" y="5616939"/>
                <a:ext cx="580113" cy="580113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8" name="楕円 18">
                <a:extLst>
                  <a:ext uri="{FF2B5EF4-FFF2-40B4-BE49-F238E27FC236}">
                    <a16:creationId xmlns:a16="http://schemas.microsoft.com/office/drawing/2014/main" id="{AEC2C8AE-B610-3A1F-C85C-D2E0CE18B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181" y="5616939"/>
                <a:ext cx="580113" cy="58011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楕円 18">
            <a:extLst>
              <a:ext uri="{FF2B5EF4-FFF2-40B4-BE49-F238E27FC236}">
                <a16:creationId xmlns:a16="http://schemas.microsoft.com/office/drawing/2014/main" id="{41C1FF62-DD78-A9B8-9042-B21EAB55CCA2}"/>
              </a:ext>
            </a:extLst>
          </p:cNvPr>
          <p:cNvSpPr>
            <a:spLocks noChangeAspect="1"/>
          </p:cNvSpPr>
          <p:nvPr/>
        </p:nvSpPr>
        <p:spPr>
          <a:xfrm>
            <a:off x="3389117" y="5616940"/>
            <a:ext cx="580113" cy="58011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bIns="72000" rtlCol="0" anchor="ctr"/>
          <a:lstStyle/>
          <a:p>
            <a:pPr algn="ctr"/>
            <a:endParaRPr/>
          </a:p>
        </p:txBody>
      </p:sp>
      <p:sp>
        <p:nvSpPr>
          <p:cNvPr id="10" name="楕円 18">
            <a:extLst>
              <a:ext uri="{FF2B5EF4-FFF2-40B4-BE49-F238E27FC236}">
                <a16:creationId xmlns:a16="http://schemas.microsoft.com/office/drawing/2014/main" id="{3DA7ED4C-0D3A-8A5B-DDD3-9D5AA46D98E5}"/>
              </a:ext>
            </a:extLst>
          </p:cNvPr>
          <p:cNvSpPr>
            <a:spLocks noChangeAspect="1"/>
          </p:cNvSpPr>
          <p:nvPr/>
        </p:nvSpPr>
        <p:spPr>
          <a:xfrm>
            <a:off x="5254571" y="5616940"/>
            <a:ext cx="580113" cy="58011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bIns="72000" rtlCol="0" anchor="ctr"/>
          <a:lstStyle/>
          <a:p>
            <a:pPr algn="ctr"/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楕円 18">
                <a:extLst>
                  <a:ext uri="{FF2B5EF4-FFF2-40B4-BE49-F238E27FC236}">
                    <a16:creationId xmlns:a16="http://schemas.microsoft.com/office/drawing/2014/main" id="{D2C22281-952A-930F-91B0-228E3E202E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15507" y="5616940"/>
                <a:ext cx="580113" cy="580113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0" b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1" name="楕円 18">
                <a:extLst>
                  <a:ext uri="{FF2B5EF4-FFF2-40B4-BE49-F238E27FC236}">
                    <a16:creationId xmlns:a16="http://schemas.microsoft.com/office/drawing/2014/main" id="{D2C22281-952A-930F-91B0-228E3E202E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507" y="5616940"/>
                <a:ext cx="580113" cy="580113"/>
              </a:xfrm>
              <a:prstGeom prst="ellipse">
                <a:avLst/>
              </a:prstGeom>
              <a:blipFill>
                <a:blip r:embed="rId3"/>
                <a:stretch>
                  <a:fillRect b="-2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782D1B1-4D07-C2A2-9AFE-0522F5A823D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2508294" y="5906996"/>
            <a:ext cx="880823" cy="1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6DCFE44-FF39-7953-D896-24C0F88F670C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3969230" y="5906997"/>
            <a:ext cx="1285341" cy="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FBA0B69-CEE4-5C84-380F-65C3028C29FD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4783949" y="5067194"/>
            <a:ext cx="555578" cy="634702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A4181D2-9CEC-9453-E09B-00B077BAAEFC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3884274" y="5067194"/>
            <a:ext cx="489474" cy="634702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C62F494-0822-403A-356F-331063786BB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5834684" y="5906997"/>
            <a:ext cx="880823" cy="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楕円 18">
                <a:extLst>
                  <a:ext uri="{FF2B5EF4-FFF2-40B4-BE49-F238E27FC236}">
                    <a16:creationId xmlns:a16="http://schemas.microsoft.com/office/drawing/2014/main" id="{EB3F773E-DC72-4E7A-5A3E-64831BABBF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88792" y="4572037"/>
                <a:ext cx="580113" cy="58011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6000" tIns="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7" name="楕円 18">
                <a:extLst>
                  <a:ext uri="{FF2B5EF4-FFF2-40B4-BE49-F238E27FC236}">
                    <a16:creationId xmlns:a16="http://schemas.microsoft.com/office/drawing/2014/main" id="{EB3F773E-DC72-4E7A-5A3E-64831BABBF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792" y="4572037"/>
                <a:ext cx="580113" cy="5801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4E75179-3E24-0ABE-02B5-F28D8F2143B9}"/>
              </a:ext>
            </a:extLst>
          </p:cNvPr>
          <p:cNvCxnSpPr/>
          <p:nvPr/>
        </p:nvCxnSpPr>
        <p:spPr>
          <a:xfrm>
            <a:off x="2508294" y="6072249"/>
            <a:ext cx="4207213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雲形吹き出し 24">
            <a:extLst>
              <a:ext uri="{FF2B5EF4-FFF2-40B4-BE49-F238E27FC236}">
                <a16:creationId xmlns:a16="http://schemas.microsoft.com/office/drawing/2014/main" id="{4EF24F3D-5275-BE19-400D-8608DF0F5C63}"/>
              </a:ext>
            </a:extLst>
          </p:cNvPr>
          <p:cNvSpPr/>
          <p:nvPr/>
        </p:nvSpPr>
        <p:spPr>
          <a:xfrm>
            <a:off x="5289036" y="4434987"/>
            <a:ext cx="1707584" cy="1172562"/>
          </a:xfrm>
          <a:prstGeom prst="cloudCallout">
            <a:avLst>
              <a:gd name="adj1" fmla="val -72729"/>
              <a:gd name="adj2" fmla="val -11713"/>
            </a:avLst>
          </a:prstGeom>
          <a:solidFill>
            <a:srgbClr val="FAFEFF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0" bIns="0" rtlCol="0" anchor="ctr"/>
          <a:lstStyle/>
          <a:p>
            <a:pPr algn="ctr"/>
            <a:r>
              <a:rPr lang="ja-JP" altLang="en-US" sz="2400">
                <a:solidFill>
                  <a:schemeClr val="tx1"/>
                </a:solidFill>
              </a:rPr>
              <a:t>検出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ja-JP" altLang="en-US" sz="2400">
                <a:solidFill>
                  <a:schemeClr val="tx1"/>
                </a:solidFill>
              </a:rPr>
              <a:t>できない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54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52597-D021-488D-56D8-DA12F92D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MS PGothic" panose="020B0600070205080204" pitchFamily="34" charset="-128"/>
              </a:rPr>
              <a:t>IVDP </a:t>
            </a:r>
            <a:r>
              <a:rPr lang="ja-JP" altLang="en-US">
                <a:ea typeface="MS PGothic" panose="020B0600070205080204" pitchFamily="34" charset="-128"/>
              </a:rPr>
              <a:t>の</a:t>
            </a:r>
            <a:r>
              <a:rPr lang="en-US" altLang="ja-JP" dirty="0">
                <a:ea typeface="MS PGothic" panose="020B0600070205080204" pitchFamily="34" charset="-128"/>
              </a:rPr>
              <a:t> </a:t>
            </a:r>
            <a:r>
              <a:rPr lang="en-US" altLang="ja-JP" dirty="0"/>
              <a:t>co-NP </a:t>
            </a:r>
            <a:r>
              <a:rPr lang="ja-JP" altLang="en-US"/>
              <a:t>完全性の証明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6F91E3-1FE6-3767-0AE2-6F50A5C4D2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6311" y="4904509"/>
            <a:ext cx="8611377" cy="1477502"/>
          </a:xfrm>
        </p:spPr>
        <p:txBody>
          <a:bodyPr/>
          <a:lstStyle/>
          <a:p>
            <a:r>
              <a:rPr kumimoji="1" lang="ja-JP" altLang="en-US" b="1" u="sng">
                <a:solidFill>
                  <a:schemeClr val="tx2"/>
                </a:solidFill>
              </a:rPr>
              <a:t>証明の方針</a:t>
            </a:r>
            <a:endParaRPr kumimoji="1" lang="en-US" altLang="ja-JP" b="1" u="sng" dirty="0">
              <a:solidFill>
                <a:schemeClr val="tx2"/>
              </a:solidFill>
            </a:endParaRPr>
          </a:p>
          <a:p>
            <a:r>
              <a:rPr kumimoji="1" lang="en-US" altLang="ja-JP" dirty="0">
                <a:solidFill>
                  <a:schemeClr val="tx2"/>
                </a:solidFill>
              </a:rPr>
              <a:t>①</a:t>
            </a:r>
            <a:r>
              <a:rPr kumimoji="1" lang="en-US" altLang="ja-JP" dirty="0"/>
              <a:t> IVDP </a:t>
            </a:r>
            <a:r>
              <a:rPr kumimoji="1" lang="ja-JP" altLang="en-US"/>
              <a:t>の補問題を定式化</a:t>
            </a:r>
            <a:r>
              <a:rPr kumimoji="1" lang="en-US" altLang="ja-JP" dirty="0"/>
              <a:t>  </a:t>
            </a:r>
            <a:r>
              <a:rPr lang="en-US" altLang="ja-JP" dirty="0">
                <a:solidFill>
                  <a:schemeClr val="tx2"/>
                </a:solidFill>
              </a:rPr>
              <a:t>②</a:t>
            </a:r>
            <a:r>
              <a:rPr lang="en-US" altLang="ja-JP" dirty="0"/>
              <a:t> </a:t>
            </a:r>
            <a:r>
              <a:rPr lang="ja-JP" altLang="en-US"/>
              <a:t>補問題がクラス</a:t>
            </a:r>
            <a:r>
              <a:rPr lang="en-US" altLang="ja-JP" dirty="0"/>
              <a:t> NP </a:t>
            </a:r>
            <a:r>
              <a:rPr lang="ja-JP" altLang="en-US"/>
              <a:t>に属する</a:t>
            </a:r>
            <a:br>
              <a:rPr lang="en-US" altLang="ja-JP" dirty="0"/>
            </a:br>
            <a:r>
              <a:rPr lang="ja-JP" altLang="en-US"/>
              <a:t>　　　</a:t>
            </a:r>
            <a:r>
              <a:rPr lang="ja-JP" altLang="en-US">
                <a:solidFill>
                  <a:srgbClr val="FF0000"/>
                </a:solidFill>
              </a:rPr>
              <a:t>➡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chemeClr val="tx2"/>
                </a:solidFill>
              </a:rPr>
              <a:t>③</a:t>
            </a:r>
            <a:r>
              <a:rPr lang="en-US" altLang="ja-JP" dirty="0"/>
              <a:t> </a:t>
            </a:r>
            <a:r>
              <a:rPr lang="ja-JP" altLang="en-US"/>
              <a:t>補問題が</a:t>
            </a:r>
            <a:r>
              <a:rPr lang="en-US" altLang="ja-JP" dirty="0"/>
              <a:t> NP </a:t>
            </a:r>
            <a:r>
              <a:rPr lang="ja-JP" altLang="en-US"/>
              <a:t>困難</a:t>
            </a:r>
            <a:r>
              <a:rPr lang="en-US" altLang="ja-JP" dirty="0"/>
              <a:t> </a:t>
            </a:r>
            <a:r>
              <a:rPr lang="ja-JP" altLang="en-US">
                <a:solidFill>
                  <a:srgbClr val="FF0000"/>
                </a:solidFill>
              </a:rPr>
              <a:t>➡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chemeClr val="tx2"/>
                </a:solidFill>
              </a:rPr>
              <a:t>④</a:t>
            </a:r>
            <a:r>
              <a:rPr lang="en-US" altLang="ja-JP" dirty="0"/>
              <a:t> IVDP </a:t>
            </a:r>
            <a:r>
              <a:rPr lang="ja-JP" altLang="en-US"/>
              <a:t>が</a:t>
            </a:r>
            <a:r>
              <a:rPr lang="en-US" altLang="ja-JP" dirty="0"/>
              <a:t> co-NP </a:t>
            </a:r>
            <a:r>
              <a:rPr lang="ja-JP" altLang="en-US"/>
              <a:t>完全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14587F-367D-EE45-51B5-C7272EF13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FE53767B-7B1C-2AFE-26FD-CE82A1AC5739}"/>
                  </a:ext>
                </a:extLst>
              </p:cNvPr>
              <p:cNvSpPr/>
              <p:nvPr/>
            </p:nvSpPr>
            <p:spPr>
              <a:xfrm>
                <a:off x="266310" y="2147456"/>
                <a:ext cx="8611377" cy="1368000"/>
              </a:xfrm>
              <a:prstGeom prst="rect">
                <a:avLst/>
              </a:prstGeom>
              <a:solidFill>
                <a:srgbClr val="FAFEFF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44000" tIns="108000" rIns="144000" bIns="144000" rtlCol="0" anchor="t" anchorCtr="0"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kumimoji="1" lang="ja-JP" altLang="en-US" sz="2400" b="1">
                    <a:solidFill>
                      <a:schemeClr val="tx2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入力</a:t>
                </a:r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：有向グラフ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𝐺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=(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𝑉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,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𝐸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，および頂点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𝑠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,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𝑣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,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𝑡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∈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𝑉</m:t>
                    </m:r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．</a:t>
                </a:r>
                <a:endParaRPr kumimoji="1" lang="en-US" altLang="ja-JP" sz="2400" dirty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kumimoji="1" lang="ja-JP" altLang="en-US" sz="2400" b="1">
                    <a:solidFill>
                      <a:schemeClr val="tx2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質問</a:t>
                </a:r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：頂点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𝑣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を通る</a:t>
                </a:r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有向</a:t>
                </a:r>
                <a14:m>
                  <m:oMath xmlns:m="http://schemas.openxmlformats.org/officeDocument/2006/math">
                    <m:r>
                      <a:rPr kumimoji="1" lang="en-US" altLang="ja-JP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ja-JP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𝑠</m:t>
                    </m:r>
                    <m:r>
                      <a:rPr kumimoji="1" lang="en-US" altLang="ja-JP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−</m:t>
                    </m:r>
                    <m:r>
                      <a:rPr kumimoji="1" lang="en-US" altLang="ja-JP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𝑡</m:t>
                    </m:r>
                    <m:r>
                      <a:rPr kumimoji="1" lang="en-US" altLang="ja-JP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パスが存在しないか？</a:t>
                </a:r>
                <a:endParaRPr kumimoji="1" lang="en-US" altLang="ja-JP" sz="2400" dirty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kumimoji="1" lang="ja-JP" altLang="en-US" sz="2400" b="1">
                    <a:solidFill>
                      <a:srgbClr val="FAFFFE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質問</a:t>
                </a:r>
                <a:r>
                  <a:rPr kumimoji="1" lang="ja-JP" altLang="en-US" sz="2400">
                    <a:solidFill>
                      <a:srgbClr val="FAFFFE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：</a:t>
                </a:r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すなわち，頂点</a:t>
                </a:r>
                <a14:m>
                  <m:oMath xmlns:m="http://schemas.openxmlformats.org/officeDocument/2006/math">
                    <m:r>
                      <a:rPr kumimoji="1" lang="en-US" altLang="ja-JP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ja-JP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𝑣</m:t>
                    </m:r>
                    <m:r>
                      <a:rPr kumimoji="1" lang="en-US" altLang="ja-JP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は不要か？</a:t>
                </a:r>
                <a:endParaRPr kumimoji="1" lang="en-US" altLang="ja-JP" sz="2400" dirty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FE53767B-7B1C-2AFE-26FD-CE82A1AC57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10" y="2147456"/>
                <a:ext cx="8611377" cy="1368000"/>
              </a:xfrm>
              <a:prstGeom prst="rect">
                <a:avLst/>
              </a:prstGeom>
              <a:blipFill>
                <a:blip r:embed="rId3"/>
                <a:stretch>
                  <a:fillRect l="-441" b="-4505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675FE9E-AB6F-C83A-395A-BAFE26A5F13A}"/>
                  </a:ext>
                </a:extLst>
              </p:cNvPr>
              <p:cNvSpPr txBox="1"/>
              <p:nvPr/>
            </p:nvSpPr>
            <p:spPr>
              <a:xfrm>
                <a:off x="266311" y="1268122"/>
                <a:ext cx="8611377" cy="879335"/>
              </a:xfrm>
              <a:prstGeom prst="rect">
                <a:avLst/>
              </a:prstGeom>
              <a:solidFill>
                <a:srgbClr val="D5EEFA"/>
              </a:solidFill>
              <a:ln w="28575">
                <a:solidFill>
                  <a:schemeClr val="accent1"/>
                </a:solidFill>
              </a:ln>
            </p:spPr>
            <p:txBody>
              <a:bodyPr wrap="none" lIns="144000" rtlCol="0" anchor="ctr">
                <a:noAutofit/>
              </a:bodyPr>
              <a:lstStyle/>
              <a:p>
                <a:r>
                  <a:rPr lang="ja-JP" altLang="en-US" sz="2400" b="1" dirty="0"/>
                  <a:t>有向</a:t>
                </a:r>
                <a14:m>
                  <m:oMath xmlns:m="http://schemas.openxmlformats.org/officeDocument/2006/math">
                    <m:r>
                      <a:rPr lang="en-US" altLang="ja-JP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b="1" i="1" dirty="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ja-JP" sz="24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24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ja-JP" sz="2400" b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 b="1"/>
                  <a:t>パスにおける頂点の不要性判定問題</a:t>
                </a:r>
                <a:endParaRPr lang="en-US" altLang="ja-JP" sz="2400" b="1" dirty="0"/>
              </a:p>
              <a:p>
                <a:r>
                  <a:rPr lang="ja-JP" altLang="en-US" sz="2400" b="1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（</a:t>
                </a:r>
                <a:r>
                  <a:rPr lang="en-US" altLang="ja-JP" sz="2400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I</a:t>
                </a:r>
                <a:r>
                  <a:rPr lang="en-US" altLang="ja-JP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RRELEVANT</a:t>
                </a:r>
                <a:r>
                  <a:rPr lang="en-US" altLang="ja-JP" sz="2400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 V</a:t>
                </a:r>
                <a:r>
                  <a:rPr lang="en-US" altLang="ja-JP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ERTEX</a:t>
                </a:r>
                <a:r>
                  <a:rPr lang="en-US" altLang="ja-JP" sz="2400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 </a:t>
                </a:r>
                <a:r>
                  <a:rPr lang="en-US" altLang="ja-JP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IN</a:t>
                </a:r>
                <a:r>
                  <a:rPr lang="en-US" altLang="ja-JP" sz="2400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 D</a:t>
                </a:r>
                <a:r>
                  <a:rPr lang="en-US" altLang="ja-JP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IRECTED</a:t>
                </a:r>
                <a:r>
                  <a:rPr lang="en-US" altLang="ja-JP" sz="2400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 P</a:t>
                </a:r>
                <a:r>
                  <a:rPr lang="en-US" altLang="ja-JP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ATHS</a:t>
                </a:r>
                <a:r>
                  <a:rPr lang="en-US" altLang="ja-JP" sz="2400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 P</a:t>
                </a:r>
                <a:r>
                  <a:rPr lang="en-US" altLang="ja-JP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ROBLEM</a:t>
                </a:r>
                <a:r>
                  <a:rPr lang="ja-JP" altLang="en-US" sz="2400" b="1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：</a:t>
                </a:r>
                <a:r>
                  <a:rPr lang="en-US" altLang="ja-JP" sz="2400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IVDP</a:t>
                </a:r>
                <a:r>
                  <a:rPr lang="ja-JP" altLang="en-US" sz="2400" b="1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）</a:t>
                </a:r>
                <a:endParaRPr lang="en-US" altLang="ja-JP" sz="2400" b="1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675FE9E-AB6F-C83A-395A-BAFE26A5F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11" y="1268122"/>
                <a:ext cx="8611377" cy="879335"/>
              </a:xfrm>
              <a:prstGeom prst="rect">
                <a:avLst/>
              </a:prstGeom>
              <a:blipFill>
                <a:blip r:embed="rId4"/>
                <a:stretch>
                  <a:fillRect l="-441" t="-2740" b="-9589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508525F-C286-3356-D2E4-229EF4E1BD7B}"/>
              </a:ext>
            </a:extLst>
          </p:cNvPr>
          <p:cNvSpPr/>
          <p:nvPr/>
        </p:nvSpPr>
        <p:spPr>
          <a:xfrm>
            <a:off x="266311" y="4133605"/>
            <a:ext cx="8611377" cy="629179"/>
          </a:xfrm>
          <a:prstGeom prst="rect">
            <a:avLst/>
          </a:prstGeom>
          <a:solidFill>
            <a:srgbClr val="FFFAFC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tIns="108000" rIns="144000" bIns="144000" rtlCol="0" anchor="t" anchorCtr="0">
            <a:no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50000"/>
                </a:schemeClr>
              </a:buClr>
            </a:pPr>
            <a:r>
              <a:rPr kumimoji="1" lang="en-US" altLang="ja-JP" sz="24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IVDP </a:t>
            </a:r>
            <a:r>
              <a:rPr kumimoji="1" lang="ja-JP" altLang="en-US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は</a:t>
            </a:r>
            <a:r>
              <a:rPr kumimoji="1" lang="en-US" altLang="ja-JP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co-NP </a:t>
            </a:r>
            <a:r>
              <a:rPr kumimoji="1" lang="ja-JP" altLang="en-US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完全である．</a:t>
            </a:r>
            <a:endParaRPr kumimoji="1" lang="ja-JP" altLang="en-US" sz="240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31C8514-A87C-8A03-ADC6-1E57F64F5243}"/>
              </a:ext>
            </a:extLst>
          </p:cNvPr>
          <p:cNvSpPr txBox="1"/>
          <p:nvPr/>
        </p:nvSpPr>
        <p:spPr>
          <a:xfrm>
            <a:off x="266311" y="3659377"/>
            <a:ext cx="8611377" cy="46800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accent3"/>
            </a:solidFill>
          </a:ln>
        </p:spPr>
        <p:txBody>
          <a:bodyPr wrap="none" lIns="144000" rtlCol="0" anchor="ctr">
            <a:noAutofit/>
          </a:bodyPr>
          <a:lstStyle/>
          <a:p>
            <a:r>
              <a:rPr lang="ja-JP" altLang="en-US" sz="2400" b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定理１</a:t>
            </a:r>
            <a:endParaRPr lang="en-US" altLang="ja-JP" sz="2400" b="1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31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576E08-A3FE-EC43-DEA9-725C1E23D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MS PGothic" panose="020B0600070205080204" pitchFamily="34" charset="-128"/>
              </a:rPr>
              <a:t>IVDP </a:t>
            </a:r>
            <a:r>
              <a:rPr lang="ja-JP" altLang="en-US">
                <a:ea typeface="MS PGothic" panose="020B0600070205080204" pitchFamily="34" charset="-128"/>
              </a:rPr>
              <a:t>の</a:t>
            </a:r>
            <a:r>
              <a:rPr lang="en-US" altLang="ja-JP" dirty="0">
                <a:ea typeface="MS PGothic" panose="020B0600070205080204" pitchFamily="34" charset="-128"/>
              </a:rPr>
              <a:t> </a:t>
            </a:r>
            <a:r>
              <a:rPr lang="en-US" altLang="ja-JP" dirty="0"/>
              <a:t>co-NP </a:t>
            </a:r>
            <a:r>
              <a:rPr lang="ja-JP" altLang="en-US"/>
              <a:t>完全性の証明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BDC7A6-B3E2-E976-F2E1-DE5658D07E9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18266" y="3586706"/>
            <a:ext cx="1568081" cy="504000"/>
          </a:xfrm>
        </p:spPr>
        <p:txBody>
          <a:bodyPr/>
          <a:lstStyle/>
          <a:p>
            <a:r>
              <a:rPr kumimoji="1" lang="ja-JP" altLang="en-US"/>
              <a:t>補問題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BDCC94-C357-CFC9-6C6F-144416D52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EC4AA2A2-501E-703E-5D85-5A7AA750B35B}"/>
                  </a:ext>
                </a:extLst>
              </p:cNvPr>
              <p:cNvSpPr/>
              <p:nvPr/>
            </p:nvSpPr>
            <p:spPr>
              <a:xfrm>
                <a:off x="266311" y="5020727"/>
                <a:ext cx="8611377" cy="1368000"/>
              </a:xfrm>
              <a:prstGeom prst="rect">
                <a:avLst/>
              </a:prstGeom>
              <a:solidFill>
                <a:srgbClr val="FAFEFF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44000" tIns="108000" rIns="144000" bIns="144000" rtlCol="0" anchor="t" anchorCtr="0"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kumimoji="1" lang="ja-JP" altLang="en-US" sz="2400" b="1">
                    <a:solidFill>
                      <a:schemeClr val="tx2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入力</a:t>
                </a:r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：有向グラフ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𝐺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=(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𝑉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,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𝐸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，および頂点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𝑠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,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𝑣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,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𝑡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∈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𝑉</m:t>
                    </m:r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．</a:t>
                </a:r>
                <a:endParaRPr kumimoji="1" lang="en-US" altLang="ja-JP" sz="2400" dirty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kumimoji="1" lang="ja-JP" altLang="en-US" sz="2400" b="1">
                    <a:solidFill>
                      <a:schemeClr val="tx2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質問</a:t>
                </a:r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：頂点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𝑣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を通る</a:t>
                </a:r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有向</a:t>
                </a:r>
                <a14:m>
                  <m:oMath xmlns:m="http://schemas.openxmlformats.org/officeDocument/2006/math">
                    <m:r>
                      <a:rPr kumimoji="1" lang="en-US" altLang="ja-JP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ja-JP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𝑠</m:t>
                    </m:r>
                    <m:r>
                      <a:rPr kumimoji="1" lang="en-US" altLang="ja-JP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−</m:t>
                    </m:r>
                    <m:r>
                      <a:rPr kumimoji="1" lang="en-US" altLang="ja-JP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𝑡</m:t>
                    </m:r>
                    <m:r>
                      <a:rPr kumimoji="1" lang="en-US" altLang="ja-JP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パスが</a:t>
                </a:r>
                <a:r>
                  <a:rPr kumimoji="1" lang="ja-JP" altLang="en-US" sz="2400">
                    <a:solidFill>
                      <a:srgbClr val="FF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存在するか</a:t>
                </a:r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？すなわち，</a:t>
                </a:r>
                <a:endParaRPr kumimoji="1" lang="en-US" altLang="ja-JP" sz="2400" dirty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kumimoji="1" lang="ja-JP" altLang="en-US" sz="2400" b="1">
                    <a:solidFill>
                      <a:srgbClr val="FAFFFE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質問</a:t>
                </a:r>
                <a:r>
                  <a:rPr kumimoji="1" lang="ja-JP" altLang="en-US" sz="2400">
                    <a:solidFill>
                      <a:srgbClr val="FAFFFE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：</a:t>
                </a:r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頂点</a:t>
                </a:r>
                <a14:m>
                  <m:oMath xmlns:m="http://schemas.openxmlformats.org/officeDocument/2006/math">
                    <m:r>
                      <a:rPr kumimoji="1" lang="en-US" altLang="ja-JP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ja-JP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𝑣</m:t>
                    </m:r>
                    <m:r>
                      <a:rPr kumimoji="1" lang="en-US" altLang="ja-JP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を通過して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ja-JP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𝑠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から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ja-JP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𝑡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に到達することが可能か？</a:t>
                </a:r>
                <a:endParaRPr kumimoji="1" lang="en-US" altLang="ja-JP" sz="2400" dirty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EC4AA2A2-501E-703E-5D85-5A7AA750B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11" y="5020727"/>
                <a:ext cx="8611377" cy="1368000"/>
              </a:xfrm>
              <a:prstGeom prst="rect">
                <a:avLst/>
              </a:prstGeom>
              <a:blipFill>
                <a:blip r:embed="rId2"/>
                <a:stretch>
                  <a:fillRect l="-441" b="-4505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363DAD7-7EBF-9C3F-AF22-3AAA0C1D1A4B}"/>
                  </a:ext>
                </a:extLst>
              </p:cNvPr>
              <p:cNvSpPr txBox="1"/>
              <p:nvPr/>
            </p:nvSpPr>
            <p:spPr>
              <a:xfrm>
                <a:off x="266312" y="4141393"/>
                <a:ext cx="8611377" cy="879335"/>
              </a:xfrm>
              <a:prstGeom prst="rect">
                <a:avLst/>
              </a:prstGeom>
              <a:solidFill>
                <a:srgbClr val="D5EEFA"/>
              </a:solidFill>
              <a:ln w="28575">
                <a:solidFill>
                  <a:schemeClr val="accent1"/>
                </a:solidFill>
              </a:ln>
            </p:spPr>
            <p:txBody>
              <a:bodyPr wrap="none" lIns="144000" rtlCol="0" anchor="ctr">
                <a:noAutofit/>
              </a:bodyPr>
              <a:lstStyle/>
              <a:p>
                <a:r>
                  <a:rPr lang="ja-JP" altLang="en-US" sz="2400" b="1" dirty="0"/>
                  <a:t>有向</a:t>
                </a:r>
                <a14:m>
                  <m:oMath xmlns:m="http://schemas.openxmlformats.org/officeDocument/2006/math">
                    <m:r>
                      <a:rPr lang="en-US" altLang="ja-JP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b="1" i="1" dirty="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ja-JP" sz="24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24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ja-JP" sz="2400" b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 b="1"/>
                  <a:t>パスにおける頂点の通過可能性判定問題</a:t>
                </a:r>
                <a:endParaRPr lang="en-US" altLang="ja-JP" sz="2400" b="1" dirty="0"/>
              </a:p>
              <a:p>
                <a:r>
                  <a:rPr lang="ja-JP" altLang="en-US" sz="2400" b="1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（</a:t>
                </a:r>
                <a:r>
                  <a:rPr lang="en-US" altLang="ja-JP" sz="2400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V</a:t>
                </a:r>
                <a:r>
                  <a:rPr lang="en-US" altLang="ja-JP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ERTEX</a:t>
                </a:r>
                <a:r>
                  <a:rPr lang="en-US" altLang="ja-JP" sz="2400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 P</a:t>
                </a:r>
                <a:r>
                  <a:rPr lang="en-US" altLang="ja-JP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ASSAGE</a:t>
                </a:r>
                <a:r>
                  <a:rPr lang="en-US" altLang="ja-JP" sz="2400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 </a:t>
                </a:r>
                <a:r>
                  <a:rPr lang="en-US" altLang="ja-JP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IN</a:t>
                </a:r>
                <a:r>
                  <a:rPr lang="en-US" altLang="ja-JP" sz="2400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 D</a:t>
                </a:r>
                <a:r>
                  <a:rPr lang="en-US" altLang="ja-JP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IRECTED</a:t>
                </a:r>
                <a:r>
                  <a:rPr lang="en-US" altLang="ja-JP" sz="2400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 P</a:t>
                </a:r>
                <a:r>
                  <a:rPr lang="en-US" altLang="ja-JP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ATHS</a:t>
                </a:r>
                <a:r>
                  <a:rPr lang="en-US" altLang="ja-JP" sz="2400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 P</a:t>
                </a:r>
                <a:r>
                  <a:rPr lang="en-US" altLang="ja-JP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ROBLEM</a:t>
                </a:r>
                <a:r>
                  <a:rPr lang="ja-JP" altLang="en-US" sz="2400" b="1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：</a:t>
                </a:r>
                <a:r>
                  <a:rPr lang="en-US" altLang="ja-JP" sz="2400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VPDP</a:t>
                </a:r>
                <a:r>
                  <a:rPr lang="ja-JP" altLang="en-US" sz="2400" b="1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）</a:t>
                </a:r>
                <a:endParaRPr lang="en-US" altLang="ja-JP" sz="2400" b="1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363DAD7-7EBF-9C3F-AF22-3AAA0C1D1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12" y="4141393"/>
                <a:ext cx="8611377" cy="879335"/>
              </a:xfrm>
              <a:prstGeom prst="rect">
                <a:avLst/>
              </a:prstGeom>
              <a:blipFill>
                <a:blip r:embed="rId3"/>
                <a:stretch>
                  <a:fillRect l="-441" t="-1370" b="-9589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00757A2C-5B17-384A-9618-C301F9623FC2}"/>
                  </a:ext>
                </a:extLst>
              </p:cNvPr>
              <p:cNvSpPr/>
              <p:nvPr/>
            </p:nvSpPr>
            <p:spPr>
              <a:xfrm>
                <a:off x="266310" y="2147456"/>
                <a:ext cx="8611377" cy="1368000"/>
              </a:xfrm>
              <a:prstGeom prst="rect">
                <a:avLst/>
              </a:prstGeom>
              <a:solidFill>
                <a:srgbClr val="FAFEFF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44000" tIns="108000" rIns="144000" bIns="144000" rtlCol="0" anchor="t" anchorCtr="0"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kumimoji="1" lang="ja-JP" altLang="en-US" sz="2400" b="1">
                    <a:solidFill>
                      <a:schemeClr val="tx2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入力</a:t>
                </a:r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：有向グラフ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𝐺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=(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𝑉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,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𝐸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，および頂点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𝑠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,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𝑣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,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𝑡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∈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𝑉</m:t>
                    </m:r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．</a:t>
                </a:r>
                <a:endParaRPr kumimoji="1" lang="en-US" altLang="ja-JP" sz="2400" dirty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kumimoji="1" lang="ja-JP" altLang="en-US" sz="2400" b="1">
                    <a:solidFill>
                      <a:schemeClr val="tx2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質問</a:t>
                </a:r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：頂点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𝑣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を通る</a:t>
                </a:r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有向</a:t>
                </a:r>
                <a14:m>
                  <m:oMath xmlns:m="http://schemas.openxmlformats.org/officeDocument/2006/math">
                    <m:r>
                      <a:rPr kumimoji="1" lang="en-US" altLang="ja-JP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ja-JP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𝑠</m:t>
                    </m:r>
                    <m:r>
                      <a:rPr kumimoji="1" lang="en-US" altLang="ja-JP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−</m:t>
                    </m:r>
                    <m:r>
                      <a:rPr kumimoji="1" lang="en-US" altLang="ja-JP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𝑡</m:t>
                    </m:r>
                    <m:r>
                      <a:rPr kumimoji="1" lang="en-US" altLang="ja-JP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パスが存在しないか？</a:t>
                </a:r>
                <a:endParaRPr kumimoji="1" lang="en-US" altLang="ja-JP" sz="2400" dirty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kumimoji="1" lang="ja-JP" altLang="en-US" sz="2400" b="1">
                    <a:solidFill>
                      <a:srgbClr val="FAFFFE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質問</a:t>
                </a:r>
                <a:r>
                  <a:rPr kumimoji="1" lang="ja-JP" altLang="en-US" sz="2400">
                    <a:solidFill>
                      <a:srgbClr val="FAFFFE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：</a:t>
                </a:r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すなわち，頂点</a:t>
                </a:r>
                <a14:m>
                  <m:oMath xmlns:m="http://schemas.openxmlformats.org/officeDocument/2006/math">
                    <m:r>
                      <a:rPr kumimoji="1" lang="en-US" altLang="ja-JP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ja-JP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𝑣</m:t>
                    </m:r>
                    <m:r>
                      <a:rPr kumimoji="1" lang="en-US" altLang="ja-JP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は不要か？</a:t>
                </a:r>
                <a:endParaRPr kumimoji="1" lang="en-US" altLang="ja-JP" sz="2400" dirty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00757A2C-5B17-384A-9618-C301F9623F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10" y="2147456"/>
                <a:ext cx="8611377" cy="1368000"/>
              </a:xfrm>
              <a:prstGeom prst="rect">
                <a:avLst/>
              </a:prstGeom>
              <a:blipFill>
                <a:blip r:embed="rId4"/>
                <a:stretch>
                  <a:fillRect l="-441" b="-4505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5FD4213-2859-F287-B5CC-24A4DD849170}"/>
                  </a:ext>
                </a:extLst>
              </p:cNvPr>
              <p:cNvSpPr txBox="1"/>
              <p:nvPr/>
            </p:nvSpPr>
            <p:spPr>
              <a:xfrm>
                <a:off x="266311" y="1268122"/>
                <a:ext cx="8611377" cy="879335"/>
              </a:xfrm>
              <a:prstGeom prst="rect">
                <a:avLst/>
              </a:prstGeom>
              <a:solidFill>
                <a:srgbClr val="D5EEFA"/>
              </a:solidFill>
              <a:ln w="28575">
                <a:solidFill>
                  <a:schemeClr val="accent1"/>
                </a:solidFill>
              </a:ln>
            </p:spPr>
            <p:txBody>
              <a:bodyPr wrap="none" lIns="144000" rtlCol="0" anchor="ctr">
                <a:noAutofit/>
              </a:bodyPr>
              <a:lstStyle/>
              <a:p>
                <a:r>
                  <a:rPr lang="ja-JP" altLang="en-US" sz="2400" b="1" dirty="0"/>
                  <a:t>有向</a:t>
                </a:r>
                <a14:m>
                  <m:oMath xmlns:m="http://schemas.openxmlformats.org/officeDocument/2006/math">
                    <m:r>
                      <a:rPr lang="en-US" altLang="ja-JP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b="1" i="1" dirty="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ja-JP" sz="24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24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ja-JP" sz="2400" b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 b="1"/>
                  <a:t>パスにおける頂点の不要性判定問題</a:t>
                </a:r>
                <a:endParaRPr lang="en-US" altLang="ja-JP" sz="2400" b="1" dirty="0"/>
              </a:p>
              <a:p>
                <a:r>
                  <a:rPr lang="ja-JP" altLang="en-US" sz="2400" b="1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（</a:t>
                </a:r>
                <a:r>
                  <a:rPr lang="en-US" altLang="ja-JP" sz="2400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I</a:t>
                </a:r>
                <a:r>
                  <a:rPr lang="en-US" altLang="ja-JP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RRELEVANT</a:t>
                </a:r>
                <a:r>
                  <a:rPr lang="en-US" altLang="ja-JP" sz="2400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 V</a:t>
                </a:r>
                <a:r>
                  <a:rPr lang="en-US" altLang="ja-JP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ERTEX</a:t>
                </a:r>
                <a:r>
                  <a:rPr lang="en-US" altLang="ja-JP" sz="2400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 </a:t>
                </a:r>
                <a:r>
                  <a:rPr lang="en-US" altLang="ja-JP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IN</a:t>
                </a:r>
                <a:r>
                  <a:rPr lang="en-US" altLang="ja-JP" sz="2400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 D</a:t>
                </a:r>
                <a:r>
                  <a:rPr lang="en-US" altLang="ja-JP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IRECTED</a:t>
                </a:r>
                <a:r>
                  <a:rPr lang="en-US" altLang="ja-JP" sz="2400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 P</a:t>
                </a:r>
                <a:r>
                  <a:rPr lang="en-US" altLang="ja-JP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ATHS</a:t>
                </a:r>
                <a:r>
                  <a:rPr lang="en-US" altLang="ja-JP" sz="2400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 P</a:t>
                </a:r>
                <a:r>
                  <a:rPr lang="en-US" altLang="ja-JP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ROBLEM</a:t>
                </a:r>
                <a:r>
                  <a:rPr lang="ja-JP" altLang="en-US" sz="2400" b="1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：</a:t>
                </a:r>
                <a:r>
                  <a:rPr lang="en-US" altLang="ja-JP" sz="2400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IVDP</a:t>
                </a:r>
                <a:r>
                  <a:rPr lang="ja-JP" altLang="en-US" sz="2400" b="1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）</a:t>
                </a:r>
                <a:endParaRPr lang="en-US" altLang="ja-JP" sz="2400" b="1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5FD4213-2859-F287-B5CC-24A4DD849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11" y="1268122"/>
                <a:ext cx="8611377" cy="879335"/>
              </a:xfrm>
              <a:prstGeom prst="rect">
                <a:avLst/>
              </a:prstGeom>
              <a:blipFill>
                <a:blip r:embed="rId5"/>
                <a:stretch>
                  <a:fillRect l="-441" t="-2740" b="-9589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雲形吹き出し 10">
            <a:extLst>
              <a:ext uri="{FF2B5EF4-FFF2-40B4-BE49-F238E27FC236}">
                <a16:creationId xmlns:a16="http://schemas.microsoft.com/office/drawing/2014/main" id="{F1FA793A-96F1-3C4D-4C0C-AE6058DA943F}"/>
              </a:ext>
            </a:extLst>
          </p:cNvPr>
          <p:cNvSpPr/>
          <p:nvPr/>
        </p:nvSpPr>
        <p:spPr>
          <a:xfrm>
            <a:off x="7598545" y="1990640"/>
            <a:ext cx="1508166" cy="1241544"/>
          </a:xfrm>
          <a:prstGeom prst="cloudCallout">
            <a:avLst>
              <a:gd name="adj1" fmla="val -72505"/>
              <a:gd name="adj2" fmla="val 15868"/>
            </a:avLst>
          </a:prstGeom>
          <a:solidFill>
            <a:srgbClr val="FFFAFC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0" bIns="0" rtlCol="0" anchor="ctr"/>
          <a:lstStyle/>
          <a:p>
            <a:pPr algn="ctr"/>
            <a:r>
              <a:rPr lang="ja-JP" altLang="en-US" sz="2400">
                <a:solidFill>
                  <a:schemeClr val="tx1"/>
                </a:solidFill>
              </a:rPr>
              <a:t>否定を</a:t>
            </a:r>
            <a:endParaRPr lang="en-US" altLang="ja-JP" sz="2400" dirty="0">
              <a:solidFill>
                <a:schemeClr val="tx1"/>
              </a:solidFill>
            </a:endParaRPr>
          </a:p>
          <a:p>
            <a:pPr algn="ctr"/>
            <a:r>
              <a:rPr lang="ja-JP" altLang="en-US" sz="2400">
                <a:solidFill>
                  <a:schemeClr val="tx1"/>
                </a:solidFill>
              </a:rPr>
              <a:t>問う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12" name="下矢印 11">
            <a:extLst>
              <a:ext uri="{FF2B5EF4-FFF2-40B4-BE49-F238E27FC236}">
                <a16:creationId xmlns:a16="http://schemas.microsoft.com/office/drawing/2014/main" id="{AA07D1FB-FBD3-E54D-8916-F944DD81D234}"/>
              </a:ext>
            </a:extLst>
          </p:cNvPr>
          <p:cNvSpPr/>
          <p:nvPr/>
        </p:nvSpPr>
        <p:spPr>
          <a:xfrm>
            <a:off x="4019797" y="3653405"/>
            <a:ext cx="1104406" cy="35417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EEBCDAB3-7F91-C074-1463-FB313B739872}"/>
              </a:ext>
            </a:extLst>
          </p:cNvPr>
          <p:cNvGrpSpPr/>
          <p:nvPr/>
        </p:nvGrpSpPr>
        <p:grpSpPr>
          <a:xfrm>
            <a:off x="266308" y="3075368"/>
            <a:ext cx="7464527" cy="1945358"/>
            <a:chOff x="266308" y="3075368"/>
            <a:chExt cx="7464527" cy="1945358"/>
          </a:xfrm>
        </p:grpSpPr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F95CDA93-56EA-7BC8-C0FE-F504EE6117ED}"/>
                </a:ext>
              </a:extLst>
            </p:cNvPr>
            <p:cNvSpPr/>
            <p:nvPr/>
          </p:nvSpPr>
          <p:spPr>
            <a:xfrm>
              <a:off x="266308" y="3075368"/>
              <a:ext cx="7464527" cy="1945358"/>
            </a:xfrm>
            <a:prstGeom prst="rect">
              <a:avLst/>
            </a:prstGeom>
            <a:solidFill>
              <a:srgbClr val="FAFFFE"/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108000" rIns="144000" bIns="144000" rtlCol="0" anchor="t" anchorCtr="0">
              <a:noAutofit/>
            </a:bodyPr>
            <a:lstStyle/>
            <a:p>
              <a:pPr>
                <a:lnSpc>
                  <a:spcPct val="110000"/>
                </a:lnSpc>
              </a:pPr>
              <a:endParaRPr kumimoji="1" lang="en-US" altLang="ja-JP" sz="24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楕円 18">
                  <a:extLst>
                    <a:ext uri="{FF2B5EF4-FFF2-40B4-BE49-F238E27FC236}">
                      <a16:creationId xmlns:a16="http://schemas.microsoft.com/office/drawing/2014/main" id="{70D83BFE-414D-5088-E371-AF1B4BFE6E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465" y="4297313"/>
                  <a:ext cx="580113" cy="580113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16000" tIns="0" bIns="7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400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dirty="0"/>
                </a:p>
              </p:txBody>
            </p:sp>
          </mc:Choice>
          <mc:Fallback xmlns="">
            <p:sp>
              <p:nvSpPr>
                <p:cNvPr id="50" name="楕円 18">
                  <a:extLst>
                    <a:ext uri="{FF2B5EF4-FFF2-40B4-BE49-F238E27FC236}">
                      <a16:creationId xmlns:a16="http://schemas.microsoft.com/office/drawing/2014/main" id="{70D83BFE-414D-5088-E371-AF1B4BFE6E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9465" y="4297313"/>
                  <a:ext cx="580113" cy="58011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楕円 18">
              <a:extLst>
                <a:ext uri="{FF2B5EF4-FFF2-40B4-BE49-F238E27FC236}">
                  <a16:creationId xmlns:a16="http://schemas.microsoft.com/office/drawing/2014/main" id="{564D088A-EF7B-D12B-382B-ADBDDB0D0F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0401" y="4297314"/>
              <a:ext cx="580113" cy="580113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bIns="72000" rtlCol="0" anchor="ctr"/>
            <a:lstStyle/>
            <a:p>
              <a:pPr algn="ctr"/>
              <a:endParaRPr/>
            </a:p>
          </p:txBody>
        </p:sp>
        <p:sp>
          <p:nvSpPr>
            <p:cNvPr id="52" name="楕円 18">
              <a:extLst>
                <a:ext uri="{FF2B5EF4-FFF2-40B4-BE49-F238E27FC236}">
                  <a16:creationId xmlns:a16="http://schemas.microsoft.com/office/drawing/2014/main" id="{7B560451-AC25-540A-B3D3-BA39143009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5855" y="4297314"/>
              <a:ext cx="580113" cy="580113"/>
            </a:xfrm>
            <a:prstGeom prst="ellipse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bIns="72000" rtlCol="0" anchor="ctr"/>
            <a:lstStyle/>
            <a:p>
              <a:pPr algn="ctr"/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楕円 18">
                  <a:extLst>
                    <a:ext uri="{FF2B5EF4-FFF2-40B4-BE49-F238E27FC236}">
                      <a16:creationId xmlns:a16="http://schemas.microsoft.com/office/drawing/2014/main" id="{FE99D033-5599-F902-B596-09BA2AC2BF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26791" y="4297314"/>
                  <a:ext cx="580113" cy="580113"/>
                </a:xfrm>
                <a:prstGeom prst="ellipse">
                  <a:avLst/>
                </a:prstGeom>
                <a:solidFill>
                  <a:schemeClr val="accent4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16000" t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40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dirty="0"/>
                </a:p>
              </p:txBody>
            </p:sp>
          </mc:Choice>
          <mc:Fallback xmlns="">
            <p:sp>
              <p:nvSpPr>
                <p:cNvPr id="53" name="楕円 18">
                  <a:extLst>
                    <a:ext uri="{FF2B5EF4-FFF2-40B4-BE49-F238E27FC236}">
                      <a16:creationId xmlns:a16="http://schemas.microsoft.com/office/drawing/2014/main" id="{FE99D033-5599-F902-B596-09BA2AC2BF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6791" y="4297314"/>
                  <a:ext cx="580113" cy="580113"/>
                </a:xfrm>
                <a:prstGeom prst="ellipse">
                  <a:avLst/>
                </a:prstGeom>
                <a:blipFill>
                  <a:blip r:embed="rId7"/>
                  <a:stretch>
                    <a:fillRect b="-2000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B3475DC5-16E6-CDE0-C462-2B33B4F7C2C1}"/>
                </a:ext>
              </a:extLst>
            </p:cNvPr>
            <p:cNvCxnSpPr>
              <a:cxnSpLocks/>
              <a:stCxn id="50" idx="6"/>
              <a:endCxn id="51" idx="2"/>
            </p:cNvCxnSpPr>
            <p:nvPr/>
          </p:nvCxnSpPr>
          <p:spPr>
            <a:xfrm>
              <a:off x="1919578" y="4587370"/>
              <a:ext cx="880823" cy="1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DD578CEE-CF92-7116-5F58-01D195D16BAD}"/>
                </a:ext>
              </a:extLst>
            </p:cNvPr>
            <p:cNvCxnSpPr>
              <a:cxnSpLocks/>
              <a:stCxn id="51" idx="6"/>
              <a:endCxn id="52" idx="2"/>
            </p:cNvCxnSpPr>
            <p:nvPr/>
          </p:nvCxnSpPr>
          <p:spPr>
            <a:xfrm>
              <a:off x="3380514" y="4587371"/>
              <a:ext cx="1285341" cy="0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DD1BF967-3C85-7856-D5B2-C7E0BB939AD5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 flipH="1" flipV="1">
              <a:off x="4195233" y="3747568"/>
              <a:ext cx="555578" cy="634702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985B558E-496F-7DE9-5804-DEF1E5B5758B}"/>
                </a:ext>
              </a:extLst>
            </p:cNvPr>
            <p:cNvCxnSpPr>
              <a:cxnSpLocks/>
              <a:endCxn id="51" idx="7"/>
            </p:cNvCxnSpPr>
            <p:nvPr/>
          </p:nvCxnSpPr>
          <p:spPr>
            <a:xfrm flipH="1">
              <a:off x="3295558" y="3747568"/>
              <a:ext cx="489474" cy="634702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353A60F9-649D-AEAB-0B79-A10EA0ADE697}"/>
                </a:ext>
              </a:extLst>
            </p:cNvPr>
            <p:cNvCxnSpPr>
              <a:cxnSpLocks/>
              <a:stCxn id="52" idx="6"/>
              <a:endCxn id="53" idx="2"/>
            </p:cNvCxnSpPr>
            <p:nvPr/>
          </p:nvCxnSpPr>
          <p:spPr>
            <a:xfrm>
              <a:off x="5245968" y="4587371"/>
              <a:ext cx="880823" cy="0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楕円 18">
                  <a:extLst>
                    <a:ext uri="{FF2B5EF4-FFF2-40B4-BE49-F238E27FC236}">
                      <a16:creationId xmlns:a16="http://schemas.microsoft.com/office/drawing/2014/main" id="{7779FB3B-F419-C2D8-7B48-77241B8CF0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00076" y="3252411"/>
                  <a:ext cx="580113" cy="5801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16000" tIns="0" bIns="7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dirty="0"/>
                </a:p>
              </p:txBody>
            </p:sp>
          </mc:Choice>
          <mc:Fallback xmlns="">
            <p:sp>
              <p:nvSpPr>
                <p:cNvPr id="59" name="楕円 18">
                  <a:extLst>
                    <a:ext uri="{FF2B5EF4-FFF2-40B4-BE49-F238E27FC236}">
                      <a16:creationId xmlns:a16="http://schemas.microsoft.com/office/drawing/2014/main" id="{7779FB3B-F419-C2D8-7B48-77241B8CF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0076" y="3252411"/>
                  <a:ext cx="580113" cy="58011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フリーフォーム 59">
            <a:extLst>
              <a:ext uri="{FF2B5EF4-FFF2-40B4-BE49-F238E27FC236}">
                <a16:creationId xmlns:a16="http://schemas.microsoft.com/office/drawing/2014/main" id="{A4BC020F-B2AE-6105-5377-2808829F8BC5}"/>
              </a:ext>
            </a:extLst>
          </p:cNvPr>
          <p:cNvSpPr/>
          <p:nvPr/>
        </p:nvSpPr>
        <p:spPr>
          <a:xfrm>
            <a:off x="1876302" y="3681352"/>
            <a:ext cx="3239916" cy="1101328"/>
          </a:xfrm>
          <a:custGeom>
            <a:avLst/>
            <a:gdLst>
              <a:gd name="connsiteX0" fmla="*/ 0 w 3528548"/>
              <a:gd name="connsiteY0" fmla="*/ 1056904 h 1158604"/>
              <a:gd name="connsiteX1" fmla="*/ 3443844 w 3528548"/>
              <a:gd name="connsiteY1" fmla="*/ 1056904 h 1158604"/>
              <a:gd name="connsiteX2" fmla="*/ 2553195 w 3528548"/>
              <a:gd name="connsiteY2" fmla="*/ 0 h 1158604"/>
              <a:gd name="connsiteX3" fmla="*/ 2553195 w 3528548"/>
              <a:gd name="connsiteY3" fmla="*/ 0 h 1158604"/>
              <a:gd name="connsiteX0" fmla="*/ 0 w 3239916"/>
              <a:gd name="connsiteY0" fmla="*/ 1056904 h 1101328"/>
              <a:gd name="connsiteX1" fmla="*/ 3135085 w 3239916"/>
              <a:gd name="connsiteY1" fmla="*/ 926275 h 1101328"/>
              <a:gd name="connsiteX2" fmla="*/ 2553195 w 3239916"/>
              <a:gd name="connsiteY2" fmla="*/ 0 h 1101328"/>
              <a:gd name="connsiteX3" fmla="*/ 2553195 w 3239916"/>
              <a:gd name="connsiteY3" fmla="*/ 0 h 110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9916" h="1101328">
                <a:moveTo>
                  <a:pt x="0" y="1056904"/>
                </a:moveTo>
                <a:cubicBezTo>
                  <a:pt x="1509156" y="1144979"/>
                  <a:pt x="2709553" y="1102426"/>
                  <a:pt x="3135085" y="926275"/>
                </a:cubicBezTo>
                <a:cubicBezTo>
                  <a:pt x="3560617" y="750124"/>
                  <a:pt x="2553195" y="0"/>
                  <a:pt x="2553195" y="0"/>
                </a:cubicBezTo>
                <a:lnTo>
                  <a:pt x="2553195" y="0"/>
                </a:lnTo>
              </a:path>
            </a:pathLst>
          </a:custGeom>
          <a:noFill/>
          <a:ln w="7620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23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11" grpId="0" animBg="1"/>
      <p:bldP spid="12" grpId="0" animBg="1"/>
      <p:bldP spid="6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DE740C-E0E2-1B6D-E0C3-646B3B1F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MS PGothic" panose="020B0600070205080204" pitchFamily="34" charset="-128"/>
              </a:rPr>
              <a:t>IVDP </a:t>
            </a:r>
            <a:r>
              <a:rPr lang="ja-JP" altLang="en-US">
                <a:ea typeface="MS PGothic" panose="020B0600070205080204" pitchFamily="34" charset="-128"/>
              </a:rPr>
              <a:t>の</a:t>
            </a:r>
            <a:r>
              <a:rPr lang="en-US" altLang="ja-JP" dirty="0">
                <a:ea typeface="MS PGothic" panose="020B0600070205080204" pitchFamily="34" charset="-128"/>
              </a:rPr>
              <a:t> </a:t>
            </a:r>
            <a:r>
              <a:rPr lang="en-US" altLang="ja-JP" dirty="0"/>
              <a:t>co-NP </a:t>
            </a:r>
            <a:r>
              <a:rPr lang="ja-JP" altLang="en-US"/>
              <a:t>完全性の証明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6C3F4D9-0551-F6BB-35E8-DBD3879E613B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66311" y="3645725"/>
                <a:ext cx="8611377" cy="2736286"/>
              </a:xfrm>
            </p:spPr>
            <p:txBody>
              <a:bodyPr/>
              <a:lstStyle/>
              <a:p>
                <a:r>
                  <a:rPr lang="en-US" altLang="ja-JP" b="1" dirty="0">
                    <a:solidFill>
                      <a:schemeClr val="tx2"/>
                    </a:solidFill>
                  </a:rPr>
                  <a:t>(I) </a:t>
                </a:r>
                <a:r>
                  <a:rPr lang="en-US" altLang="ja-JP" dirty="0"/>
                  <a:t>VPDP </a:t>
                </a:r>
                <a:r>
                  <a:rPr lang="ja-JP" altLang="en-US"/>
                  <a:t>がクラス</a:t>
                </a:r>
                <a:r>
                  <a:rPr lang="en-US" altLang="ja-JP" dirty="0"/>
                  <a:t> NP </a:t>
                </a:r>
                <a:r>
                  <a:rPr lang="ja-JP" altLang="en-US"/>
                  <a:t>に属することの証明</a:t>
                </a:r>
                <a:endParaRPr lang="en-US" altLang="ja-JP" dirty="0"/>
              </a:p>
              <a:p>
                <a:r>
                  <a:rPr lang="ja-JP" altLang="en-US">
                    <a:ea typeface="MS PGothic" panose="020B0600070205080204" pitchFamily="34" charset="-128"/>
                  </a:rPr>
                  <a:t>　</a:t>
                </a:r>
                <a:r>
                  <a:rPr lang="ja-JP" altLang="en-US">
                    <a:solidFill>
                      <a:srgbClr val="FF0000"/>
                    </a:solidFill>
                    <a:ea typeface="MS PGothic" panose="020B0600070205080204" pitchFamily="34" charset="-128"/>
                  </a:rPr>
                  <a:t>➡︎</a:t>
                </a:r>
                <a:r>
                  <a:rPr lang="en-US" altLang="ja-JP" dirty="0">
                    <a:solidFill>
                      <a:srgbClr val="FF0000"/>
                    </a:solidFill>
                    <a:ea typeface="MS PGothic" panose="020B0600070205080204" pitchFamily="34" charset="-128"/>
                  </a:rPr>
                  <a:t> </a:t>
                </a:r>
                <a:r>
                  <a:rPr lang="ja-JP" altLang="en-US">
                    <a:ea typeface="MS PGothic" panose="020B0600070205080204" pitchFamily="34" charset="-128"/>
                  </a:rPr>
                  <a:t>頂点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  <a:ea typeface="MS PGothic" panose="020B0600070205080204" pitchFamily="34" charset="-128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MS PGothic" panose="020B0600070205080204" pitchFamily="34" charset="-128"/>
                      </a:rPr>
                      <m:t>𝑣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MS PGothic" panose="020B0600070205080204" pitchFamily="34" charset="-128"/>
                      </a:rPr>
                      <m:t> </m:t>
                    </m:r>
                  </m:oMath>
                </a14:m>
                <a:r>
                  <a:rPr lang="ja-JP" altLang="en-US" dirty="0">
                    <a:ea typeface="MS PGothic" panose="020B0600070205080204" pitchFamily="34" charset="-128"/>
                  </a:rPr>
                  <a:t>を通る</a:t>
                </a:r>
                <a:r>
                  <a:rPr lang="ja-JP" altLang="en-US">
                    <a:ea typeface="MS PGothic" panose="020B0600070205080204" pitchFamily="34" charset="-128"/>
                  </a:rPr>
                  <a:t>有向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  <a:ea typeface="MS PGothic" panose="020B0600070205080204" pitchFamily="34" charset="-128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MS PGothic" panose="020B0600070205080204" pitchFamily="34" charset="-128"/>
                      </a:rPr>
                      <m:t>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MS PGothic" panose="020B0600070205080204" pitchFamily="34" charset="-128"/>
                      </a:rPr>
                      <m:t>−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MS PGothic" panose="020B0600070205080204" pitchFamily="34" charset="-128"/>
                      </a:rPr>
                      <m:t>𝑡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MS PGothic" panose="020B0600070205080204" pitchFamily="34" charset="-128"/>
                      </a:rPr>
                      <m:t> </m:t>
                    </m:r>
                  </m:oMath>
                </a14:m>
                <a:r>
                  <a:rPr lang="ja-JP" altLang="en-US">
                    <a:ea typeface="MS PGothic" panose="020B0600070205080204" pitchFamily="34" charset="-128"/>
                  </a:rPr>
                  <a:t>パス</a:t>
                </a:r>
                <a:r>
                  <a:rPr lang="en-US" altLang="ja-JP" dirty="0">
                    <a:ea typeface="MS PGothic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  <a:ea typeface="MS PGothic" panose="020B0600070205080204" pitchFamily="34" charset="-128"/>
                      </a:rPr>
                      <m:t>𝑃</m:t>
                    </m:r>
                  </m:oMath>
                </a14:m>
                <a:r>
                  <a:rPr lang="en-US" altLang="ja-JP" dirty="0">
                    <a:ea typeface="MS PGothic" panose="020B0600070205080204" pitchFamily="34" charset="-128"/>
                  </a:rPr>
                  <a:t> </a:t>
                </a:r>
                <a:r>
                  <a:rPr lang="ja-JP" altLang="en-US">
                    <a:ea typeface="MS PGothic" panose="020B0600070205080204" pitchFamily="34" charset="-128"/>
                  </a:rPr>
                  <a:t>を証拠として与えれば良い</a:t>
                </a:r>
                <a:endParaRPr lang="en-US" altLang="ja-JP" dirty="0">
                  <a:ea typeface="MS PGothic" panose="020B0600070205080204" pitchFamily="34" charset="-128"/>
                </a:endParaRPr>
              </a:p>
              <a:p>
                <a:r>
                  <a:rPr lang="ja-JP" altLang="en-US" u="sng"/>
                  <a:t>確認すべき事項</a:t>
                </a:r>
                <a:endParaRPr lang="en-US" altLang="ja-JP" u="sng" dirty="0"/>
              </a:p>
              <a:p>
                <a:pPr marL="342900" indent="-342900">
                  <a:buClr>
                    <a:schemeClr val="tx2"/>
                  </a:buCl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/>
                  <a:t>が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  <a:ea typeface="MS PGothic" panose="020B0600070205080204" pitchFamily="34" charset="-128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MS PGothic" panose="020B0600070205080204" pitchFamily="34" charset="-128"/>
                      </a:rPr>
                      <m:t>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MS PGothic" panose="020B0600070205080204" pitchFamily="34" charset="-128"/>
                      </a:rPr>
                      <m:t> </m:t>
                    </m:r>
                  </m:oMath>
                </a14:m>
                <a:r>
                  <a:rPr lang="ja-JP" altLang="en-US">
                    <a:ea typeface="MS PGothic" panose="020B0600070205080204" pitchFamily="34" charset="-128"/>
                  </a:rPr>
                  <a:t>から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  <a:ea typeface="MS PGothic" panose="020B0600070205080204" pitchFamily="34" charset="-128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MS PGothic" panose="020B0600070205080204" pitchFamily="34" charset="-128"/>
                      </a:rPr>
                      <m:t>𝑡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MS PGothic" panose="020B0600070205080204" pitchFamily="34" charset="-128"/>
                      </a:rPr>
                      <m:t> </m:t>
                    </m:r>
                  </m:oMath>
                </a14:m>
                <a:r>
                  <a:rPr lang="ja-JP" altLang="en-US">
                    <a:ea typeface="MS PGothic" panose="020B0600070205080204" pitchFamily="34" charset="-128"/>
                  </a:rPr>
                  <a:t>への有向パス</a:t>
                </a:r>
                <a:endParaRPr lang="en-US" altLang="ja-JP" dirty="0">
                  <a:ea typeface="MS PGothic" panose="020B0600070205080204" pitchFamily="34" charset="-128"/>
                </a:endParaRPr>
              </a:p>
              <a:p>
                <a:pPr marL="342900" indent="-342900">
                  <a:buClr>
                    <a:schemeClr val="tx2"/>
                  </a:buClr>
                  <a:buFont typeface="Wingdings" pitchFamily="2" charset="2"/>
                  <a:buChar char="Ø"/>
                </a:pPr>
                <a:r>
                  <a:rPr lang="ja-JP" altLang="en-US">
                    <a:ea typeface="MS PGothic" panose="020B0600070205080204" pitchFamily="34" charset="-128"/>
                  </a:rPr>
                  <a:t>頂点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  <a:ea typeface="MS PGothic" panose="020B0600070205080204" pitchFamily="34" charset="-128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MS PGothic" panose="020B0600070205080204" pitchFamily="34" charset="-128"/>
                      </a:rPr>
                      <m:t>𝑣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MS PGothic" panose="020B0600070205080204" pitchFamily="34" charset="-128"/>
                      </a:rPr>
                      <m:t> </m:t>
                    </m:r>
                  </m:oMath>
                </a14:m>
                <a:r>
                  <a:rPr lang="ja-JP" altLang="en-US">
                    <a:ea typeface="MS PGothic" panose="020B0600070205080204" pitchFamily="34" charset="-128"/>
                  </a:rPr>
                  <a:t>が</a:t>
                </a:r>
                <a14:m>
                  <m:oMath xmlns:m="http://schemas.openxmlformats.org/officeDocument/2006/math">
                    <m:r>
                      <a:rPr lang="en-US" altLang="ja-JP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/>
                  <a:t>の内部に含まれる</a:t>
                </a:r>
              </a:p>
              <a:p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6C3F4D9-0551-F6BB-35E8-DBD3879E61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66311" y="3645725"/>
                <a:ext cx="8611377" cy="2736286"/>
              </a:xfrm>
              <a:blipFill>
                <a:blip r:embed="rId2"/>
                <a:stretch>
                  <a:fillRect l="-1180" t="-23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97C4312-2F6A-0A73-4295-F3EAC8F66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4D9698A9-0DF4-AEF1-5875-E51DAC738F5E}"/>
                  </a:ext>
                </a:extLst>
              </p:cNvPr>
              <p:cNvSpPr/>
              <p:nvPr/>
            </p:nvSpPr>
            <p:spPr>
              <a:xfrm>
                <a:off x="266310" y="2147456"/>
                <a:ext cx="8611377" cy="1368000"/>
              </a:xfrm>
              <a:prstGeom prst="rect">
                <a:avLst/>
              </a:prstGeom>
              <a:solidFill>
                <a:srgbClr val="FAFEFF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44000" tIns="108000" rIns="144000" bIns="144000" rtlCol="0" anchor="t" anchorCtr="0"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kumimoji="1" lang="ja-JP" altLang="en-US" sz="2400" b="1">
                    <a:solidFill>
                      <a:schemeClr val="tx2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入力</a:t>
                </a:r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：有向グラフ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𝐺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=(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𝑉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,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𝐸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，および頂点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𝑠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,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𝑣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,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𝑡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∈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𝑉</m:t>
                    </m:r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．</a:t>
                </a:r>
                <a:endParaRPr kumimoji="1" lang="en-US" altLang="ja-JP" sz="2400" dirty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kumimoji="1" lang="ja-JP" altLang="en-US" sz="2400" b="1">
                    <a:solidFill>
                      <a:schemeClr val="tx2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質問</a:t>
                </a:r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：頂点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𝑣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を通る</a:t>
                </a:r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有向</a:t>
                </a:r>
                <a14:m>
                  <m:oMath xmlns:m="http://schemas.openxmlformats.org/officeDocument/2006/math">
                    <m:r>
                      <a:rPr kumimoji="1" lang="en-US" altLang="ja-JP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ja-JP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𝑠</m:t>
                    </m:r>
                    <m:r>
                      <a:rPr kumimoji="1" lang="en-US" altLang="ja-JP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−</m:t>
                    </m:r>
                    <m:r>
                      <a:rPr kumimoji="1" lang="en-US" altLang="ja-JP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𝑡</m:t>
                    </m:r>
                    <m:r>
                      <a:rPr kumimoji="1" lang="en-US" altLang="ja-JP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パスが存在するか？すなわち，</a:t>
                </a:r>
                <a:endParaRPr kumimoji="1" lang="en-US" altLang="ja-JP" sz="2400" dirty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kumimoji="1" lang="ja-JP" altLang="en-US" sz="2400" b="1">
                    <a:solidFill>
                      <a:srgbClr val="FAFFFE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質問</a:t>
                </a:r>
                <a:r>
                  <a:rPr kumimoji="1" lang="ja-JP" altLang="en-US" sz="2400">
                    <a:solidFill>
                      <a:srgbClr val="FAFFFE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：</a:t>
                </a:r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頂点</a:t>
                </a:r>
                <a14:m>
                  <m:oMath xmlns:m="http://schemas.openxmlformats.org/officeDocument/2006/math">
                    <m:r>
                      <a:rPr kumimoji="1" lang="en-US" altLang="ja-JP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ja-JP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𝑣</m:t>
                    </m:r>
                    <m:r>
                      <a:rPr kumimoji="1" lang="en-US" altLang="ja-JP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を通過して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ja-JP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𝑠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から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ja-JP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𝑡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kumimoji="1" lang="ja-JP" altLang="en-US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に到達することが可能か？</a:t>
                </a:r>
                <a:endParaRPr kumimoji="1" lang="en-US" altLang="ja-JP" sz="2400" dirty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4D9698A9-0DF4-AEF1-5875-E51DAC738F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10" y="2147456"/>
                <a:ext cx="8611377" cy="1368000"/>
              </a:xfrm>
              <a:prstGeom prst="rect">
                <a:avLst/>
              </a:prstGeom>
              <a:blipFill>
                <a:blip r:embed="rId3"/>
                <a:stretch>
                  <a:fillRect l="-441" b="-4505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5082678B-5AA6-A694-0E41-FC008FEDA61C}"/>
                  </a:ext>
                </a:extLst>
              </p:cNvPr>
              <p:cNvSpPr txBox="1"/>
              <p:nvPr/>
            </p:nvSpPr>
            <p:spPr>
              <a:xfrm>
                <a:off x="266311" y="1268122"/>
                <a:ext cx="8611377" cy="879335"/>
              </a:xfrm>
              <a:prstGeom prst="rect">
                <a:avLst/>
              </a:prstGeom>
              <a:solidFill>
                <a:srgbClr val="D5EEFA"/>
              </a:solidFill>
              <a:ln w="28575">
                <a:solidFill>
                  <a:schemeClr val="accent1"/>
                </a:solidFill>
              </a:ln>
            </p:spPr>
            <p:txBody>
              <a:bodyPr wrap="none" lIns="144000" rtlCol="0" anchor="ctr">
                <a:noAutofit/>
              </a:bodyPr>
              <a:lstStyle/>
              <a:p>
                <a:r>
                  <a:rPr lang="ja-JP" altLang="en-US" sz="2400" b="1" dirty="0"/>
                  <a:t>有向</a:t>
                </a:r>
                <a14:m>
                  <m:oMath xmlns:m="http://schemas.openxmlformats.org/officeDocument/2006/math">
                    <m:r>
                      <a:rPr lang="en-US" altLang="ja-JP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b="1" i="1" dirty="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ja-JP" sz="24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24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ja-JP" sz="2400" b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 b="1"/>
                  <a:t>パスにおける頂点の通過可能性判定問題</a:t>
                </a:r>
                <a:endParaRPr lang="en-US" altLang="ja-JP" sz="2400" b="1" dirty="0"/>
              </a:p>
              <a:p>
                <a:r>
                  <a:rPr lang="ja-JP" altLang="en-US" sz="2400" b="1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（</a:t>
                </a:r>
                <a:r>
                  <a:rPr lang="en-US" altLang="ja-JP" sz="2400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V</a:t>
                </a:r>
                <a:r>
                  <a:rPr lang="en-US" altLang="ja-JP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ERTEX</a:t>
                </a:r>
                <a:r>
                  <a:rPr lang="en-US" altLang="ja-JP" sz="2400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 P</a:t>
                </a:r>
                <a:r>
                  <a:rPr lang="en-US" altLang="ja-JP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ASSAGE</a:t>
                </a:r>
                <a:r>
                  <a:rPr lang="en-US" altLang="ja-JP" sz="2400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 </a:t>
                </a:r>
                <a:r>
                  <a:rPr lang="en-US" altLang="ja-JP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IN</a:t>
                </a:r>
                <a:r>
                  <a:rPr lang="en-US" altLang="ja-JP" sz="2400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 D</a:t>
                </a:r>
                <a:r>
                  <a:rPr lang="en-US" altLang="ja-JP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IRECTED</a:t>
                </a:r>
                <a:r>
                  <a:rPr lang="en-US" altLang="ja-JP" sz="2400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 P</a:t>
                </a:r>
                <a:r>
                  <a:rPr lang="en-US" altLang="ja-JP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ATHS</a:t>
                </a:r>
                <a:r>
                  <a:rPr lang="en-US" altLang="ja-JP" sz="2400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 P</a:t>
                </a:r>
                <a:r>
                  <a:rPr lang="en-US" altLang="ja-JP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ROBLEM</a:t>
                </a:r>
                <a:r>
                  <a:rPr lang="ja-JP" altLang="en-US" sz="2400" b="1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：</a:t>
                </a:r>
                <a:r>
                  <a:rPr lang="en-US" altLang="ja-JP" sz="2400" b="1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VPDP</a:t>
                </a:r>
                <a:r>
                  <a:rPr lang="ja-JP" altLang="en-US" sz="2400" b="1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）</a:t>
                </a:r>
                <a:endParaRPr lang="en-US" altLang="ja-JP" sz="2400" b="1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5082678B-5AA6-A694-0E41-FC008FEDA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11" y="1268122"/>
                <a:ext cx="8611377" cy="879335"/>
              </a:xfrm>
              <a:prstGeom prst="rect">
                <a:avLst/>
              </a:prstGeom>
              <a:blipFill>
                <a:blip r:embed="rId4"/>
                <a:stretch>
                  <a:fillRect l="-441" t="-2740" b="-9589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中かっこ 8">
            <a:extLst>
              <a:ext uri="{FF2B5EF4-FFF2-40B4-BE49-F238E27FC236}">
                <a16:creationId xmlns:a16="http://schemas.microsoft.com/office/drawing/2014/main" id="{51C50517-A068-6754-D423-591091418C0F}"/>
              </a:ext>
            </a:extLst>
          </p:cNvPr>
          <p:cNvSpPr/>
          <p:nvPr/>
        </p:nvSpPr>
        <p:spPr>
          <a:xfrm>
            <a:off x="4644189" y="5325979"/>
            <a:ext cx="272716" cy="914400"/>
          </a:xfrm>
          <a:prstGeom prst="rightBrace">
            <a:avLst>
              <a:gd name="adj1" fmla="val 17899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3EEA589-3D19-A654-057A-8B838AA5DBDD}"/>
                  </a:ext>
                </a:extLst>
              </p:cNvPr>
              <p:cNvSpPr txBox="1"/>
              <p:nvPr/>
            </p:nvSpPr>
            <p:spPr>
              <a:xfrm>
                <a:off x="4978111" y="5367680"/>
                <a:ext cx="361874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2400"/>
                  <a:t>の長さは高々</a:t>
                </a:r>
                <a14:m>
                  <m:oMath xmlns:m="http://schemas.openxmlformats.org/officeDocument/2006/math"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2400"/>
                  <a:t>なので</a:t>
                </a:r>
                <a:endParaRPr kumimoji="1" lang="en-US" altLang="ja-JP" sz="2400" dirty="0"/>
              </a:p>
              <a:p>
                <a:r>
                  <a:rPr kumimoji="1" lang="ja-JP" altLang="en-US" sz="2400"/>
                  <a:t>多項式時間で実行可能</a:t>
                </a: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3EEA589-3D19-A654-057A-8B838AA5D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111" y="5367680"/>
                <a:ext cx="3618748" cy="830997"/>
              </a:xfrm>
              <a:prstGeom prst="rect">
                <a:avLst/>
              </a:prstGeom>
              <a:blipFill>
                <a:blip r:embed="rId5"/>
                <a:stretch>
                  <a:fillRect l="-2807" t="-7463" r="-1754" b="-119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443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theme/theme1.xml><?xml version="1.0" encoding="utf-8"?>
<a:theme xmlns:a="http://schemas.openxmlformats.org/drawingml/2006/main" name="Office テーマ">
  <a:themeElements>
    <a:clrScheme name="兵庫県立大">
      <a:dk1>
        <a:srgbClr val="000000"/>
      </a:dk1>
      <a:lt1>
        <a:srgbClr val="FFFFFF"/>
      </a:lt1>
      <a:dk2>
        <a:srgbClr val="1B1C82"/>
      </a:dk2>
      <a:lt2>
        <a:srgbClr val="FFFDFD"/>
      </a:lt2>
      <a:accent1>
        <a:srgbClr val="1D81E9"/>
      </a:accent1>
      <a:accent2>
        <a:srgbClr val="D5EDFA"/>
      </a:accent2>
      <a:accent3>
        <a:srgbClr val="E5325F"/>
      </a:accent3>
      <a:accent4>
        <a:srgbClr val="F0CCDA"/>
      </a:accent4>
      <a:accent5>
        <a:srgbClr val="23B102"/>
      </a:accent5>
      <a:accent6>
        <a:srgbClr val="C5E8D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26275</TotalTime>
  <Words>1598</Words>
  <Application>Microsoft Macintosh PowerPoint</Application>
  <PresentationFormat>画面に合わせる (4:3)</PresentationFormat>
  <Paragraphs>223</Paragraphs>
  <Slides>18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6" baseType="lpstr">
      <vt:lpstr>MS PGothic</vt:lpstr>
      <vt:lpstr>游ゴシック</vt:lpstr>
      <vt:lpstr>Arial</vt:lpstr>
      <vt:lpstr>Cambria Math</vt:lpstr>
      <vt:lpstr>Helvetica</vt:lpstr>
      <vt:lpstr>Times New Roman</vt:lpstr>
      <vt:lpstr>Wingdings</vt:lpstr>
      <vt:lpstr>Office テーマ</vt:lpstr>
      <vt:lpstr>経路問題における 頂点の不要性判定の 計算困難性とアルゴリズム</vt:lpstr>
      <vt:lpstr>経路問題と不要な頂点</vt:lpstr>
      <vt:lpstr>問題設定と本研究の成果</vt:lpstr>
      <vt:lpstr>問題設定と本研究の成果</vt:lpstr>
      <vt:lpstr>本研究の背景</vt:lpstr>
      <vt:lpstr>本研究の背景</vt:lpstr>
      <vt:lpstr>IVDP の co-NP 完全性の証明</vt:lpstr>
      <vt:lpstr>IVDP の co-NP 完全性の証明</vt:lpstr>
      <vt:lpstr>IVDP の co-NP 完全性の証明</vt:lpstr>
      <vt:lpstr>IVDP の co-NP 完全性の証明</vt:lpstr>
      <vt:lpstr>IVDP の co-NP 完全性の証明</vt:lpstr>
      <vt:lpstr>IVDP に対するヒューリスティック</vt:lpstr>
      <vt:lpstr>IVDP に対するヒューリスティック</vt:lpstr>
      <vt:lpstr>IVDP に対するヒューリスティック</vt:lpstr>
      <vt:lpstr>IVDP に対するヒューリスティック</vt:lpstr>
      <vt:lpstr>ヒューリスティックの拡張と限界</vt:lpstr>
      <vt:lpstr>ヒューリスティックの拡張と限界</vt:lpstr>
      <vt:lpstr>おわりに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Takumi SHIOTA</dc:creator>
  <cp:lastModifiedBy>塩田 拓海(s929t025)</cp:lastModifiedBy>
  <cp:revision>393</cp:revision>
  <cp:lastPrinted>2025-06-10T12:18:18Z</cp:lastPrinted>
  <dcterms:created xsi:type="dcterms:W3CDTF">2024-08-23T05:45:55Z</dcterms:created>
  <dcterms:modified xsi:type="dcterms:W3CDTF">2025-09-02T08:58:05Z</dcterms:modified>
</cp:coreProperties>
</file>