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3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C"/>
    <a:srgbClr val="FAFFFE"/>
    <a:srgbClr val="FAFEFF"/>
    <a:srgbClr val="D5EEFA"/>
    <a:srgbClr val="FFC80A"/>
    <a:srgbClr val="D6A10E"/>
    <a:srgbClr val="F1CDDB"/>
    <a:srgbClr val="C5E8DE"/>
    <a:srgbClr val="23B200"/>
    <a:srgbClr val="29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6366"/>
  </p:normalViewPr>
  <p:slideViewPr>
    <p:cSldViewPr snapToGrid="0">
      <p:cViewPr>
        <p:scale>
          <a:sx n="125" d="100"/>
          <a:sy n="125" d="100"/>
        </p:scale>
        <p:origin x="984" y="184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3" name="図 2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A6466152-0634-C4CE-051A-EBAEADDC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75" y="435423"/>
            <a:ext cx="582757" cy="5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EF452-A8A9-D3B6-ABFE-6D51215D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000" dirty="0"/>
              <a:t>Takumi Shiota (University of Hyogo, Japan)</a:t>
            </a:r>
            <a:endParaRPr kumimoji="1" lang="ja-JP" altLang="en-US" sz="3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10B424-92CD-779E-5732-31EDFCD03E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1CAB2C-BD99-2638-5DD5-62F4AF7EF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4294B30-B3C5-560C-3CE9-2C9B407CE56C}"/>
                  </a:ext>
                </a:extLst>
              </p:cNvPr>
              <p:cNvSpPr/>
              <p:nvPr/>
            </p:nvSpPr>
            <p:spPr>
              <a:xfrm>
                <a:off x="266311" y="1726124"/>
                <a:ext cx="8611377" cy="63082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72000" rtlCol="0" anchor="ctr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3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In the right-hand figure, can all edges be covered by </a:t>
                </a:r>
                <a14:m>
                  <m:oMath xmlns:m="http://schemas.openxmlformats.org/officeDocument/2006/math">
                    <m:r>
                      <a:rPr kumimoji="1" lang="en-US" altLang="ja-JP" sz="23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ja-JP" sz="23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2×2</m:t>
                    </m:r>
                  </m:oMath>
                </a14:m>
                <a:r>
                  <a:rPr kumimoji="1" lang="en-US" altLang="ja-JP" sz="23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blocks?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4294B30-B3C5-560C-3CE9-2C9B407CE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726124"/>
                <a:ext cx="8611377" cy="630823"/>
              </a:xfrm>
              <a:prstGeom prst="rect">
                <a:avLst/>
              </a:prstGeom>
              <a:blipFill>
                <a:blip r:embed="rId2"/>
                <a:stretch>
                  <a:fillRect l="-294" r="-881" b="-185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576EA7-FFD1-1BB6-190E-E04DA50990FC}"/>
              </a:ext>
            </a:extLst>
          </p:cNvPr>
          <p:cNvSpPr txBox="1"/>
          <p:nvPr/>
        </p:nvSpPr>
        <p:spPr>
          <a:xfrm>
            <a:off x="266311" y="1266766"/>
            <a:ext cx="8611377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Geometric graph covering problem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B6B55FB-EE73-2396-C9F1-FDAFB53814B2}"/>
              </a:ext>
            </a:extLst>
          </p:cNvPr>
          <p:cNvGrpSpPr/>
          <p:nvPr/>
        </p:nvGrpSpPr>
        <p:grpSpPr>
          <a:xfrm>
            <a:off x="6390367" y="2490666"/>
            <a:ext cx="1928244" cy="2571358"/>
            <a:chOff x="692669" y="2361402"/>
            <a:chExt cx="2160008" cy="288042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D9E59DD-8B04-79AC-60D3-F049F3B10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DCDC4D5-13DC-9A41-DB62-73421B34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7" y="236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70E4153-F6FA-929D-2426-292BA2117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6" y="308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8960551-85F6-BA8D-9EDC-0C5DD3F97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5F8E31-AF84-D57F-F624-A752A0575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7" y="274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5E5ED86-2291-C632-1AC7-7999024A4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677" y="308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FE6FF0E-81F8-02FB-F8C3-EB2C30D1B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675" y="346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31DD5CE-A142-6A7D-4A25-D9C73E7D2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73" y="380182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DE80601-1273-8080-E850-C40C388FF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2674" y="418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98F69E8-E5C8-160F-7BF2-C792F9F3B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2" y="380140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71FF9FC-CB84-5ADA-7235-623E22A41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672" y="4521822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EF3ECF6-3259-D750-F68C-F1688E333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669" y="4187817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0FD23A-8D0C-4C59-B5CC-CED09CEDAF9C}"/>
              </a:ext>
            </a:extLst>
          </p:cNvPr>
          <p:cNvGrpSpPr/>
          <p:nvPr/>
        </p:nvGrpSpPr>
        <p:grpSpPr>
          <a:xfrm>
            <a:off x="595838" y="3369330"/>
            <a:ext cx="4541317" cy="669074"/>
            <a:chOff x="574024" y="3534553"/>
            <a:chExt cx="4541317" cy="66907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778A490-10F0-684D-DFB6-36AF76305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24" y="355813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079496C-2DC2-ADFB-AEBD-A33FA3FAB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9010" y="3560881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4249F37-B18C-9B6A-E8E1-98D9F9870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996" y="353455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2C7116D-C28C-4AC3-954D-32D25FE85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595" y="3558133"/>
              <a:ext cx="642746" cy="642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89EF8ED2-CA5C-CA10-377C-1E2253E32926}"/>
                    </a:ext>
                  </a:extLst>
                </p:cNvPr>
                <p:cNvSpPr txBox="1"/>
                <p:nvPr/>
              </p:nvSpPr>
              <p:spPr>
                <a:xfrm>
                  <a:off x="3637577" y="3578927"/>
                  <a:ext cx="52418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983747AB-23E3-1F99-1AFB-3AFCB5EB9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7" y="3578927"/>
                  <a:ext cx="524182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右矢印 25">
            <a:extLst>
              <a:ext uri="{FF2B5EF4-FFF2-40B4-BE49-F238E27FC236}">
                <a16:creationId xmlns:a16="http://schemas.microsoft.com/office/drawing/2014/main" id="{64CE72D1-B33D-8477-0497-DCBB6E486F05}"/>
              </a:ext>
            </a:extLst>
          </p:cNvPr>
          <p:cNvSpPr/>
          <p:nvPr/>
        </p:nvSpPr>
        <p:spPr>
          <a:xfrm>
            <a:off x="5586742" y="3511260"/>
            <a:ext cx="370535" cy="4060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60613531-F10B-06F5-DE4F-08E5863ED8F2}"/>
              </a:ext>
            </a:extLst>
          </p:cNvPr>
          <p:cNvSpPr/>
          <p:nvPr/>
        </p:nvSpPr>
        <p:spPr>
          <a:xfrm rot="16200000">
            <a:off x="2707778" y="1919296"/>
            <a:ext cx="317437" cy="4762729"/>
          </a:xfrm>
          <a:prstGeom prst="leftBrace">
            <a:avLst>
              <a:gd name="adj1" fmla="val 5318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49606C6-D9B8-F94F-832E-148BDE3714F2}"/>
                  </a:ext>
                </a:extLst>
              </p:cNvPr>
              <p:cNvSpPr txBox="1"/>
              <p:nvPr/>
            </p:nvSpPr>
            <p:spPr>
              <a:xfrm>
                <a:off x="2465897" y="4478760"/>
                <a:ext cx="8249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𝑘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49606C6-D9B8-F94F-832E-148BDE37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97" y="4478760"/>
                <a:ext cx="8249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アーチ 28">
            <a:extLst>
              <a:ext uri="{FF2B5EF4-FFF2-40B4-BE49-F238E27FC236}">
                <a16:creationId xmlns:a16="http://schemas.microsoft.com/office/drawing/2014/main" id="{52C96CCD-690A-4A5D-4EAE-1E7913B89B7D}"/>
              </a:ext>
            </a:extLst>
          </p:cNvPr>
          <p:cNvSpPr/>
          <p:nvPr/>
        </p:nvSpPr>
        <p:spPr>
          <a:xfrm rot="16200000">
            <a:off x="6544358" y="3802343"/>
            <a:ext cx="321372" cy="283519"/>
          </a:xfrm>
          <a:prstGeom prst="blockArc">
            <a:avLst>
              <a:gd name="adj1" fmla="val 10855174"/>
              <a:gd name="adj2" fmla="val 21537077"/>
              <a:gd name="adj3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E97495-8A9C-CBA3-CD23-17CF40F5220F}"/>
                  </a:ext>
                </a:extLst>
              </p:cNvPr>
              <p:cNvSpPr txBox="1"/>
              <p:nvPr/>
            </p:nvSpPr>
            <p:spPr>
              <a:xfrm>
                <a:off x="6275056" y="3676860"/>
                <a:ext cx="369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E97495-8A9C-CBA3-CD23-17CF40F5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56" y="3676860"/>
                <a:ext cx="369794" cy="461665"/>
              </a:xfrm>
              <a:prstGeom prst="rect">
                <a:avLst/>
              </a:prstGeom>
              <a:blipFill>
                <a:blip r:embed="rId6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69D1730-5C3C-814B-63D7-7AAC92AADB3C}"/>
                  </a:ext>
                </a:extLst>
              </p:cNvPr>
              <p:cNvSpPr txBox="1"/>
              <p:nvPr/>
            </p:nvSpPr>
            <p:spPr>
              <a:xfrm>
                <a:off x="772934" y="2794202"/>
                <a:ext cx="369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pc="-3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2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69D1730-5C3C-814B-63D7-7AAC92AA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4" y="2794202"/>
                <a:ext cx="369794" cy="461665"/>
              </a:xfrm>
              <a:prstGeom prst="rect">
                <a:avLst/>
              </a:prstGeom>
              <a:blipFill>
                <a:blip r:embed="rId7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アーチ 31">
            <a:extLst>
              <a:ext uri="{FF2B5EF4-FFF2-40B4-BE49-F238E27FC236}">
                <a16:creationId xmlns:a16="http://schemas.microsoft.com/office/drawing/2014/main" id="{D28FF7A8-5A8F-5C17-D319-98179BFA5C45}"/>
              </a:ext>
            </a:extLst>
          </p:cNvPr>
          <p:cNvSpPr/>
          <p:nvPr/>
        </p:nvSpPr>
        <p:spPr>
          <a:xfrm>
            <a:off x="598669" y="3207624"/>
            <a:ext cx="639915" cy="375417"/>
          </a:xfrm>
          <a:prstGeom prst="blockArc">
            <a:avLst>
              <a:gd name="adj1" fmla="val 10855174"/>
              <a:gd name="adj2" fmla="val 21537077"/>
              <a:gd name="adj3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47ACD3-CE07-A3C2-BADF-045132851863}"/>
              </a:ext>
            </a:extLst>
          </p:cNvPr>
          <p:cNvSpPr>
            <a:spLocks noChangeAspect="1"/>
          </p:cNvSpPr>
          <p:nvPr/>
        </p:nvSpPr>
        <p:spPr>
          <a:xfrm>
            <a:off x="7354486" y="3775784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0B583EF-749A-E0A5-5D26-F53B29496718}"/>
              </a:ext>
            </a:extLst>
          </p:cNvPr>
          <p:cNvSpPr>
            <a:spLocks noChangeAspect="1"/>
          </p:cNvSpPr>
          <p:nvPr/>
        </p:nvSpPr>
        <p:spPr>
          <a:xfrm>
            <a:off x="6063039" y="2835620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89925A-B0C4-7F06-B499-352C4ACF6FD8}"/>
              </a:ext>
            </a:extLst>
          </p:cNvPr>
          <p:cNvSpPr>
            <a:spLocks noChangeAspect="1"/>
          </p:cNvSpPr>
          <p:nvPr/>
        </p:nvSpPr>
        <p:spPr>
          <a:xfrm>
            <a:off x="7033108" y="2835245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11C6627-BFCC-94A3-2460-6A285702B290}"/>
              </a:ext>
            </a:extLst>
          </p:cNvPr>
          <p:cNvSpPr>
            <a:spLocks noChangeAspect="1"/>
          </p:cNvSpPr>
          <p:nvPr/>
        </p:nvSpPr>
        <p:spPr>
          <a:xfrm>
            <a:off x="7675854" y="4419278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9AE65A4-3E62-5D4D-5056-66015554CF1F}"/>
              </a:ext>
            </a:extLst>
          </p:cNvPr>
          <p:cNvSpPr>
            <a:spLocks noChangeAspect="1"/>
          </p:cNvSpPr>
          <p:nvPr/>
        </p:nvSpPr>
        <p:spPr>
          <a:xfrm>
            <a:off x="6711735" y="2836571"/>
            <a:ext cx="642746" cy="642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B7D8DBC-0146-2849-F238-1EC6640D6492}"/>
                  </a:ext>
                </a:extLst>
              </p:cNvPr>
              <p:cNvSpPr/>
              <p:nvPr/>
            </p:nvSpPr>
            <p:spPr>
              <a:xfrm>
                <a:off x="266310" y="5772572"/>
                <a:ext cx="8611378" cy="630823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72000" rtlCol="0" anchor="ctr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This can be solved in P if </a:t>
                </a:r>
                <a14:m>
                  <m:oMath xmlns:m="http://schemas.openxmlformats.org/officeDocument/2006/math">
                    <m:r>
                      <a:rPr kumimoji="1" lang="en-US" altLang="ja-JP" sz="2400" i="1" spc="-3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2×2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blocks are unlimited in number.</a:t>
                </a: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B7D8DBC-0146-2849-F238-1EC6640D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" y="5772572"/>
                <a:ext cx="8611378" cy="630823"/>
              </a:xfrm>
              <a:prstGeom prst="rect">
                <a:avLst/>
              </a:prstGeom>
              <a:blipFill>
                <a:blip r:embed="rId8"/>
                <a:stretch>
                  <a:fillRect l="-441" b="-377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A25E85E-7589-1BAE-E524-29D21829C261}"/>
              </a:ext>
            </a:extLst>
          </p:cNvPr>
          <p:cNvSpPr txBox="1"/>
          <p:nvPr/>
        </p:nvSpPr>
        <p:spPr>
          <a:xfrm>
            <a:off x="266310" y="5313214"/>
            <a:ext cx="8611378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Lemma 1</a:t>
            </a:r>
          </a:p>
        </p:txBody>
      </p:sp>
      <p:sp>
        <p:nvSpPr>
          <p:cNvPr id="40" name="雲形吹き出し 39">
            <a:extLst>
              <a:ext uri="{FF2B5EF4-FFF2-40B4-BE49-F238E27FC236}">
                <a16:creationId xmlns:a16="http://schemas.microsoft.com/office/drawing/2014/main" id="{BA1422E4-1DBE-E12D-D9FB-307426918A18}"/>
              </a:ext>
            </a:extLst>
          </p:cNvPr>
          <p:cNvSpPr/>
          <p:nvPr/>
        </p:nvSpPr>
        <p:spPr>
          <a:xfrm>
            <a:off x="3362405" y="4811242"/>
            <a:ext cx="2707478" cy="863863"/>
          </a:xfrm>
          <a:prstGeom prst="cloudCallout">
            <a:avLst>
              <a:gd name="adj1" fmla="val -56073"/>
              <a:gd name="adj2" fmla="val -51779"/>
            </a:avLst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0" rIns="0" bIns="0"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P or NP hard?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29FC704-C30B-185D-62DC-DD5E9323B7F7}"/>
                  </a:ext>
                </a:extLst>
              </p:cNvPr>
              <p:cNvSpPr txBox="1"/>
              <p:nvPr/>
            </p:nvSpPr>
            <p:spPr>
              <a:xfrm>
                <a:off x="1514886" y="2460804"/>
                <a:ext cx="4668857" cy="830997"/>
              </a:xfrm>
              <a:prstGeom prst="rect">
                <a:avLst/>
              </a:prstGeom>
              <a:solidFill>
                <a:srgbClr val="FFFAFC"/>
              </a:solidFill>
              <a:ln w="38100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ja-JP" sz="24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Please try to see how many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2×2</m:t>
                    </m:r>
                  </m:oMath>
                </a14:m>
                <a:r>
                  <a:rPr lang="en-US" altLang="ja-JP" sz="24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blocks are needed to draw </a:t>
                </a:r>
                <a:r>
                  <a:rPr lang="en-US" altLang="ja-JP" sz="2400" dirty="0">
                    <a:solidFill>
                      <a:srgbClr val="0E0E0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en-US" altLang="ja-JP" sz="24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29FC704-C30B-185D-62DC-DD5E9323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886" y="2460804"/>
                <a:ext cx="4668857" cy="830997"/>
              </a:xfrm>
              <a:prstGeom prst="rect">
                <a:avLst/>
              </a:prstGeom>
              <a:blipFill>
                <a:blip r:embed="rId9"/>
                <a:stretch>
                  <a:fillRect l="-1887" t="-2899" r="-1078" b="-1304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0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A40165-ACBE-E21B-E560-794BA4049BF6}"/>
              </a:ext>
            </a:extLst>
          </p:cNvPr>
          <p:cNvSpPr>
            <a:spLocks noChangeAspect="1"/>
          </p:cNvSpPr>
          <p:nvPr/>
        </p:nvSpPr>
        <p:spPr>
          <a:xfrm>
            <a:off x="1041732" y="3386415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971962-1C04-4931-9CD6-BB223DBE3EC4}"/>
              </a:ext>
            </a:extLst>
          </p:cNvPr>
          <p:cNvSpPr>
            <a:spLocks noChangeAspect="1"/>
          </p:cNvSpPr>
          <p:nvPr/>
        </p:nvSpPr>
        <p:spPr>
          <a:xfrm>
            <a:off x="1363105" y="3041461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B33EB7-7CF8-9ECC-741E-D2752934A990}"/>
              </a:ext>
            </a:extLst>
          </p:cNvPr>
          <p:cNvSpPr>
            <a:spLocks noChangeAspect="1"/>
          </p:cNvSpPr>
          <p:nvPr/>
        </p:nvSpPr>
        <p:spPr>
          <a:xfrm>
            <a:off x="1363104" y="3684207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8CEEB3-E49C-D862-61DF-9CD03849FF68}"/>
              </a:ext>
            </a:extLst>
          </p:cNvPr>
          <p:cNvSpPr>
            <a:spLocks noChangeAspect="1"/>
          </p:cNvSpPr>
          <p:nvPr/>
        </p:nvSpPr>
        <p:spPr>
          <a:xfrm>
            <a:off x="1684478" y="3386415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41E16ED-929D-B195-673E-A446582C0383}"/>
              </a:ext>
            </a:extLst>
          </p:cNvPr>
          <p:cNvSpPr>
            <a:spLocks noChangeAspect="1"/>
          </p:cNvSpPr>
          <p:nvPr/>
        </p:nvSpPr>
        <p:spPr>
          <a:xfrm>
            <a:off x="2327223" y="3386415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909C85C-F0C4-784B-2061-A55A572B557A}"/>
              </a:ext>
            </a:extLst>
          </p:cNvPr>
          <p:cNvSpPr>
            <a:spLocks noChangeAspect="1"/>
          </p:cNvSpPr>
          <p:nvPr/>
        </p:nvSpPr>
        <p:spPr>
          <a:xfrm>
            <a:off x="2005851" y="3684207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E4AB70-4E94-EB98-A5D9-89F26A591DCD}"/>
              </a:ext>
            </a:extLst>
          </p:cNvPr>
          <p:cNvSpPr>
            <a:spLocks noChangeAspect="1"/>
          </p:cNvSpPr>
          <p:nvPr/>
        </p:nvSpPr>
        <p:spPr>
          <a:xfrm>
            <a:off x="1684476" y="4029160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C662AC-B208-9D2B-99AB-1B4A4AA9DF1D}"/>
              </a:ext>
            </a:extLst>
          </p:cNvPr>
          <p:cNvSpPr>
            <a:spLocks noChangeAspect="1"/>
          </p:cNvSpPr>
          <p:nvPr/>
        </p:nvSpPr>
        <p:spPr>
          <a:xfrm>
            <a:off x="1363101" y="4327327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28A4975-18EC-0D1F-797E-FDE8144F6A15}"/>
              </a:ext>
            </a:extLst>
          </p:cNvPr>
          <p:cNvSpPr>
            <a:spLocks noChangeAspect="1"/>
          </p:cNvSpPr>
          <p:nvPr/>
        </p:nvSpPr>
        <p:spPr>
          <a:xfrm>
            <a:off x="2005848" y="4671906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840EFC-4F46-2CC8-7481-60E2820D6733}"/>
              </a:ext>
            </a:extLst>
          </p:cNvPr>
          <p:cNvSpPr>
            <a:spLocks noChangeAspect="1"/>
          </p:cNvSpPr>
          <p:nvPr/>
        </p:nvSpPr>
        <p:spPr>
          <a:xfrm>
            <a:off x="2327219" y="4326953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064608D-5CA9-AF8D-6889-1144CD00E5DA}"/>
              </a:ext>
            </a:extLst>
          </p:cNvPr>
          <p:cNvSpPr>
            <a:spLocks noChangeAspect="1"/>
          </p:cNvSpPr>
          <p:nvPr/>
        </p:nvSpPr>
        <p:spPr>
          <a:xfrm>
            <a:off x="2327219" y="4970073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3C166FE-296D-44BA-ACBC-4F5CAADE98A5}"/>
              </a:ext>
            </a:extLst>
          </p:cNvPr>
          <p:cNvSpPr>
            <a:spLocks noChangeAspect="1"/>
          </p:cNvSpPr>
          <p:nvPr/>
        </p:nvSpPr>
        <p:spPr>
          <a:xfrm>
            <a:off x="1041725" y="4671906"/>
            <a:ext cx="642746" cy="64274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71D7EA-101D-D6D2-1722-0F4C59B7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000" dirty="0"/>
              <a:t>Takumi Shiota (University of Hyogo, Japan)</a:t>
            </a:r>
            <a:endParaRPr kumimoji="1" lang="ja-JP" altLang="en-US" sz="3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C4B43-5753-6B5A-2E8B-194ECD280C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E01E25-29C5-F726-EE31-DDD8FF77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5C96AB5-C719-A48B-3D46-F1A15CB3A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43151"/>
              </p:ext>
            </p:extLst>
          </p:nvPr>
        </p:nvGraphicFramePr>
        <p:xfrm>
          <a:off x="4039597" y="2780297"/>
          <a:ext cx="4430811" cy="31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73">
                  <a:extLst>
                    <a:ext uri="{9D8B030D-6E8A-4147-A177-3AD203B41FA5}">
                      <a16:colId xmlns:a16="http://schemas.microsoft.com/office/drawing/2014/main" val="1368196227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75666966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2142050499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3151727243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1318258607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522993205"/>
                    </a:ext>
                  </a:extLst>
                </a:gridCol>
                <a:gridCol w="632973">
                  <a:extLst>
                    <a:ext uri="{9D8B030D-6E8A-4147-A177-3AD203B41FA5}">
                      <a16:colId xmlns:a16="http://schemas.microsoft.com/office/drawing/2014/main" val="317438941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408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9052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82925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7063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213826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7F393C-8BAE-0615-C98F-112D44178235}"/>
              </a:ext>
            </a:extLst>
          </p:cNvPr>
          <p:cNvSpPr>
            <a:spLocks noChangeAspect="1"/>
          </p:cNvSpPr>
          <p:nvPr/>
        </p:nvSpPr>
        <p:spPr>
          <a:xfrm>
            <a:off x="1039352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5C1C58-EDF6-7970-B2AA-370FF36D3D83}"/>
              </a:ext>
            </a:extLst>
          </p:cNvPr>
          <p:cNvSpPr>
            <a:spLocks noChangeAspect="1"/>
          </p:cNvSpPr>
          <p:nvPr/>
        </p:nvSpPr>
        <p:spPr>
          <a:xfrm>
            <a:off x="1360725" y="3046225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ED12D7-F41B-FCEE-B59D-697F94FED1B2}"/>
              </a:ext>
            </a:extLst>
          </p:cNvPr>
          <p:cNvSpPr>
            <a:spLocks noChangeAspect="1"/>
          </p:cNvSpPr>
          <p:nvPr/>
        </p:nvSpPr>
        <p:spPr>
          <a:xfrm>
            <a:off x="1360724" y="368897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FE8B140-9C2E-3AD2-0FDC-FDD02D704D2C}"/>
              </a:ext>
            </a:extLst>
          </p:cNvPr>
          <p:cNvSpPr>
            <a:spLocks noChangeAspect="1"/>
          </p:cNvSpPr>
          <p:nvPr/>
        </p:nvSpPr>
        <p:spPr>
          <a:xfrm>
            <a:off x="1682098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A629CA-7A0F-3B2A-50C8-A527523755EA}"/>
              </a:ext>
            </a:extLst>
          </p:cNvPr>
          <p:cNvSpPr>
            <a:spLocks noChangeAspect="1"/>
          </p:cNvSpPr>
          <p:nvPr/>
        </p:nvSpPr>
        <p:spPr>
          <a:xfrm>
            <a:off x="2324843" y="3391179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389366-91E7-5C6F-415D-142946459676}"/>
              </a:ext>
            </a:extLst>
          </p:cNvPr>
          <p:cNvSpPr>
            <a:spLocks noChangeAspect="1"/>
          </p:cNvSpPr>
          <p:nvPr/>
        </p:nvSpPr>
        <p:spPr>
          <a:xfrm>
            <a:off x="2003471" y="368897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7F00A5-7454-5814-7893-8615368ABE75}"/>
              </a:ext>
            </a:extLst>
          </p:cNvPr>
          <p:cNvSpPr>
            <a:spLocks noChangeAspect="1"/>
          </p:cNvSpPr>
          <p:nvPr/>
        </p:nvSpPr>
        <p:spPr>
          <a:xfrm>
            <a:off x="1682096" y="4033924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F24BDA-C18A-7E78-B12E-0626AF20B29C}"/>
              </a:ext>
            </a:extLst>
          </p:cNvPr>
          <p:cNvSpPr>
            <a:spLocks noChangeAspect="1"/>
          </p:cNvSpPr>
          <p:nvPr/>
        </p:nvSpPr>
        <p:spPr>
          <a:xfrm>
            <a:off x="1360721" y="4332091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1027A2A-22F5-6CE6-AB2B-114942D8E405}"/>
              </a:ext>
            </a:extLst>
          </p:cNvPr>
          <p:cNvSpPr>
            <a:spLocks noChangeAspect="1"/>
          </p:cNvSpPr>
          <p:nvPr/>
        </p:nvSpPr>
        <p:spPr>
          <a:xfrm>
            <a:off x="2003468" y="4676670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04F70A-4CA4-EAD2-D71E-0571AAA978C7}"/>
              </a:ext>
            </a:extLst>
          </p:cNvPr>
          <p:cNvSpPr>
            <a:spLocks noChangeAspect="1"/>
          </p:cNvSpPr>
          <p:nvPr/>
        </p:nvSpPr>
        <p:spPr>
          <a:xfrm>
            <a:off x="2324839" y="4331717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139C8F6-B16F-A016-B5F2-3C9748D5E479}"/>
              </a:ext>
            </a:extLst>
          </p:cNvPr>
          <p:cNvSpPr>
            <a:spLocks noChangeAspect="1"/>
          </p:cNvSpPr>
          <p:nvPr/>
        </p:nvSpPr>
        <p:spPr>
          <a:xfrm>
            <a:off x="2324839" y="4974837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47E9072-B141-3EFB-0D7B-46866121809D}"/>
              </a:ext>
            </a:extLst>
          </p:cNvPr>
          <p:cNvSpPr>
            <a:spLocks noChangeAspect="1"/>
          </p:cNvSpPr>
          <p:nvPr/>
        </p:nvSpPr>
        <p:spPr>
          <a:xfrm>
            <a:off x="1039345" y="4676670"/>
            <a:ext cx="642746" cy="642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D49B3E00-28B3-AB39-6791-CFA14118A674}"/>
                  </a:ext>
                </a:extLst>
              </p:cNvPr>
              <p:cNvSpPr/>
              <p:nvPr/>
            </p:nvSpPr>
            <p:spPr>
              <a:xfrm>
                <a:off x="266311" y="1749804"/>
                <a:ext cx="8611378" cy="506479"/>
              </a:xfrm>
              <a:prstGeom prst="rect">
                <a:avLst/>
              </a:prstGeom>
              <a:solidFill>
                <a:srgbClr val="FAFFFE"/>
              </a:solidFill>
              <a:ln w="28575">
                <a:solidFill>
                  <a:srgbClr val="23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optimal solution for the previous instance may be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=12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.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D49B3E00-28B3-AB39-6791-CFA14118A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749804"/>
                <a:ext cx="8611378" cy="506479"/>
              </a:xfrm>
              <a:prstGeom prst="rect">
                <a:avLst/>
              </a:prstGeom>
              <a:blipFill>
                <a:blip r:embed="rId2"/>
                <a:stretch>
                  <a:fillRect l="-441" b="-18182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BEB3A1A-CD69-5CC3-05EE-F2D4245C769D}"/>
              </a:ext>
            </a:extLst>
          </p:cNvPr>
          <p:cNvSpPr txBox="1"/>
          <p:nvPr/>
        </p:nvSpPr>
        <p:spPr>
          <a:xfrm>
            <a:off x="266311" y="1290447"/>
            <a:ext cx="8611378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Incidentally…</a:t>
            </a:r>
          </a:p>
        </p:txBody>
      </p:sp>
    </p:spTree>
    <p:extLst>
      <p:ext uri="{BB962C8B-B14F-4D97-AF65-F5344CB8AC3E}">
        <p14:creationId xmlns:p14="http://schemas.microsoft.com/office/powerpoint/2010/main" val="30904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237 -0.04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46719 -0.0886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46406 -0.090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63698 -0.1337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9306 0.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3125 -0.043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46406 -0.0437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0.74237 -0.0939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22274 0.0902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32586 0.0467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53437 0.184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67222 0.2780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15070</TotalTime>
  <Words>93</Words>
  <Application>Microsoft Macintosh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Cambria Math</vt:lpstr>
      <vt:lpstr>Helvetica</vt:lpstr>
      <vt:lpstr>Office テーマ</vt:lpstr>
      <vt:lpstr>Takumi Shiota (University of Hyogo, Japan)</vt:lpstr>
      <vt:lpstr>Takumi Shiota (University of Hyogo, Japan)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324</cp:revision>
  <cp:lastPrinted>2025-06-10T12:18:18Z</cp:lastPrinted>
  <dcterms:created xsi:type="dcterms:W3CDTF">2024-08-23T05:45:55Z</dcterms:created>
  <dcterms:modified xsi:type="dcterms:W3CDTF">2025-08-14T19:19:52Z</dcterms:modified>
</cp:coreProperties>
</file>