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92" r:id="rId3"/>
    <p:sldId id="257" r:id="rId4"/>
    <p:sldId id="273" r:id="rId5"/>
    <p:sldId id="287" r:id="rId6"/>
    <p:sldId id="261" r:id="rId7"/>
    <p:sldId id="258" r:id="rId8"/>
    <p:sldId id="296" r:id="rId9"/>
    <p:sldId id="297" r:id="rId10"/>
    <p:sldId id="285" r:id="rId11"/>
    <p:sldId id="266" r:id="rId12"/>
    <p:sldId id="264" r:id="rId13"/>
    <p:sldId id="275" r:id="rId14"/>
    <p:sldId id="294" r:id="rId15"/>
    <p:sldId id="278" r:id="rId16"/>
    <p:sldId id="321" r:id="rId17"/>
    <p:sldId id="302" r:id="rId18"/>
    <p:sldId id="319" r:id="rId19"/>
    <p:sldId id="322" r:id="rId20"/>
    <p:sldId id="282" r:id="rId21"/>
    <p:sldId id="283" r:id="rId22"/>
    <p:sldId id="280" r:id="rId23"/>
    <p:sldId id="284" r:id="rId24"/>
    <p:sldId id="271" r:id="rId25"/>
    <p:sldId id="272" r:id="rId26"/>
    <p:sldId id="320" r:id="rId27"/>
    <p:sldId id="304" r:id="rId28"/>
    <p:sldId id="318" r:id="rId29"/>
    <p:sldId id="286" r:id="rId30"/>
    <p:sldId id="311" r:id="rId31"/>
    <p:sldId id="295" r:id="rId32"/>
    <p:sldId id="310" r:id="rId33"/>
    <p:sldId id="309" r:id="rId34"/>
    <p:sldId id="305" r:id="rId35"/>
    <p:sldId id="314" r:id="rId36"/>
    <p:sldId id="316" r:id="rId37"/>
    <p:sldId id="276" r:id="rId38"/>
    <p:sldId id="279" r:id="rId39"/>
    <p:sldId id="293" r:id="rId40"/>
    <p:sldId id="300" r:id="rId41"/>
    <p:sldId id="317" r:id="rId4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5839"/>
    <a:srgbClr val="FFEDE0"/>
    <a:srgbClr val="E9FAE3"/>
    <a:srgbClr val="DFE2E2"/>
    <a:srgbClr val="DDE2E2"/>
    <a:srgbClr val="F75349"/>
    <a:srgbClr val="F74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650"/>
  </p:normalViewPr>
  <p:slideViewPr>
    <p:cSldViewPr snapToGrid="0">
      <p:cViewPr>
        <p:scale>
          <a:sx n="91" d="100"/>
          <a:sy n="91" d="100"/>
        </p:scale>
        <p:origin x="144" y="808"/>
      </p:cViewPr>
      <p:guideLst/>
    </p:cSldViewPr>
  </p:slideViewPr>
  <p:notesTextViewPr>
    <p:cViewPr>
      <p:scale>
        <a:sx n="60" d="100"/>
        <a:sy n="6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EA73D-4193-E642-B70D-D4BBA0097BBD}" type="datetimeFigureOut">
              <a:rPr kumimoji="1" lang="ja-JP" altLang="en-US" smtClean="0"/>
              <a:t>2023/7/5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6F91B-4EBB-8640-ABFC-E7194E01F9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7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F91B-4EBB-8640-ABFC-E7194E01F95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900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F91B-4EBB-8640-ABFC-E7194E01F95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743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F91B-4EBB-8640-ABFC-E7194E01F95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673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F91B-4EBB-8640-ABFC-E7194E01F95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236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F91B-4EBB-8640-ABFC-E7194E01F95E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777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F91B-4EBB-8640-ABFC-E7194E01F95E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652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F91B-4EBB-8640-ABFC-E7194E01F95E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345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F91B-4EBB-8640-ABFC-E7194E01F95E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32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6F91B-4EBB-8640-ABFC-E7194E01F95E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48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E3618F-0054-BDF2-93E8-1FDE5BAB2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96E039-5074-4E25-CADF-E1B70AA24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B60EF5-C3F3-D663-AA96-2D5ADEFC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21029B-D877-81FA-D0AD-026F4FEB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5DD6ED-EF9C-5659-B50D-07EE0E00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62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73FB95-78C7-9DB4-F6E0-1FEA45E7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A9CC9E-E291-42B8-366B-2FA0ECA8B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A33029-AEC2-4EB1-3503-067D3D5B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54FBEA-C8D1-FADF-9671-9B97FECF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89752D-8954-7D84-9CC9-B3B60353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04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7045341-FF7F-506C-3964-E9221080B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3689E3-56A4-0168-7F28-336DF7DFF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D70A11-8258-B783-D9E5-3C248543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34B8A4-22A6-4B28-BA91-D169DA56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F05232-96EB-F853-2AD2-70A17201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05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FF040-DE2A-7028-8D78-7FA3674C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199"/>
          </a:xfrm>
        </p:spPr>
        <p:txBody>
          <a:bodyPr>
            <a:normAutofit/>
          </a:bodyPr>
          <a:lstStyle>
            <a:lvl1pPr>
              <a:defRPr sz="3600" b="1"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3591-43DF-5226-69F2-00586C59D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1974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B65023-D3E6-82F4-81F6-EA56BB15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9050" y="6356350"/>
            <a:ext cx="528145" cy="365125"/>
          </a:xfrm>
        </p:spPr>
        <p:txBody>
          <a:bodyPr/>
          <a:lstStyle>
            <a:lvl1pPr>
              <a:defRPr sz="1800" b="1"/>
            </a:lvl1pPr>
          </a:lstStyle>
          <a:p>
            <a:fld id="{C59DE893-BEE8-7844-B7C2-1D2FAEA2C81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2845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3220AF-3A55-6E01-54DC-E6D9AE55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E4EC33-2986-8067-518F-2793C663B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F66914-42E0-1E59-9344-009A3715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9A945F-67FD-3258-6827-B3961A62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A68B10-AAA5-0B1E-4EF3-864662EC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5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FD5832-6FE1-1CDD-9BC5-32B19B4B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7D4B55-91F6-78D3-F68C-ED712C4E7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564528-C275-9FF6-3718-23456850D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A67B94-2DEE-9B6E-23AD-26015B68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D7D8CA-502B-8B11-FF16-468D25B76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10EEF6-1ECC-91AE-C883-603547CC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67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B3A4B-2D78-3C49-04DD-A7AE2921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484B89-B50D-08A6-7C35-168A62ED3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C515C7-AE3E-BEDB-D54B-3020F6637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8645ADC-8842-E5F0-71B8-548D7B6F9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01A042C-07E3-174A-2EE3-1DCCEE35B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56263A-05E7-3406-CA2A-772DA434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BDF4FF-00C1-13AC-AB1B-C4B9F55B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2218343-1AFB-BCDC-6C28-144CF835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18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1BB8BC-826C-10D2-87B2-D82E6664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1C52971-4E1C-EBD5-2E1C-F27C1480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3506CED-4E18-AAE9-89AC-2FD63F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1643CB-BA3E-2657-FFD2-DDC52CFF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37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867042-490D-D488-0BAF-BF1CB6EA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0C9A19-D194-1930-E446-48EA5DA3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09928D-61A1-7DD1-4810-F2BD75E1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46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4AA000-A5DE-5B0A-FFD5-F329C402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4B87F2-BAC7-671D-6224-FEF5B42FF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3E16B07-6353-8CDA-8BBF-87386825E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9AC9F5-9F5D-22FD-FF24-E7B703B5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97ECCB-2E22-8F9D-6D62-A1E54366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8C7D2E-76BA-8A65-9E19-8819046F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8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1A5BD9-CFD2-44C7-DA8F-B56E13112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3B11CB-90A9-8007-2127-C67D5E613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4E8FD2-580F-4F39-CA42-95DEF9FF0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900DE9-B1C6-7E0E-1F6A-DE15954B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70970E-425A-8316-85FA-2ABF1AFB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2C7578-82A9-93A4-153C-1F4F707D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56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2461F02-9A2E-07F4-454A-BE3EA504B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C9D29F-1E76-3731-EDBF-D0AC5C594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0880D0-CC33-AC26-D485-BEFB5A227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FDC520-968E-184E-F9D2-0E5C2A185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68E66E-CE3B-DB5E-FDA8-892216C81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DE893-BEE8-7844-B7C2-1D2FAEA2C8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16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9.png"/><Relationship Id="rId5" Type="http://schemas.openxmlformats.org/officeDocument/2006/relationships/image" Target="../media/image16.png"/><Relationship Id="rId10" Type="http://schemas.openxmlformats.org/officeDocument/2006/relationships/image" Target="../media/image28.png"/><Relationship Id="rId4" Type="http://schemas.openxmlformats.org/officeDocument/2006/relationships/image" Target="../media/image14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emf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emf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50.png"/><Relationship Id="rId7" Type="http://schemas.openxmlformats.org/officeDocument/2006/relationships/image" Target="../media/image48.e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47.emf"/><Relationship Id="rId9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52.emf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10" Type="http://schemas.openxmlformats.org/officeDocument/2006/relationships/image" Target="../media/image86.png"/><Relationship Id="rId4" Type="http://schemas.openxmlformats.org/officeDocument/2006/relationships/image" Target="../media/image81.png"/><Relationship Id="rId9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84BA40-33EF-8F3F-870F-EC7995796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sz="5400">
                <a:latin typeface="Meiryo" panose="020B0604030504040204" pitchFamily="34" charset="-128"/>
                <a:ea typeface="Meiryo" panose="020B0604030504040204" pitchFamily="34" charset="-128"/>
              </a:rPr>
              <a:t>オストルの</a:t>
            </a:r>
            <a:r>
              <a:rPr kumimoji="1" lang="en-US" altLang="ja-JP" sz="5400" dirty="0">
                <a:latin typeface="Meiryo" panose="020B0604030504040204" pitchFamily="34" charset="-128"/>
                <a:ea typeface="Meiryo" panose="020B0604030504040204" pitchFamily="34" charset="-128"/>
              </a:rPr>
              <a:t>PSPACE</a:t>
            </a:r>
            <a:r>
              <a:rPr kumimoji="1" lang="ja-JP" altLang="en-US" sz="5400">
                <a:latin typeface="Meiryo" panose="020B0604030504040204" pitchFamily="34" charset="-128"/>
                <a:ea typeface="Meiryo" panose="020B0604030504040204" pitchFamily="34" charset="-128"/>
              </a:rPr>
              <a:t>困難性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D17FC9-8D20-2450-B3F6-04AC495C1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3312" y="3992182"/>
            <a:ext cx="9144000" cy="1655762"/>
          </a:xfrm>
        </p:spPr>
        <p:txBody>
          <a:bodyPr>
            <a:normAutofit/>
          </a:bodyPr>
          <a:lstStyle/>
          <a:p>
            <a:r>
              <a:rPr lang="ja-JP" altLang="en-US"/>
              <a:t>◎</a:t>
            </a:r>
            <a:r>
              <a:rPr kumimoji="1" lang="ja-JP" altLang="en-US"/>
              <a:t>吉渡　叶　名古屋大学　　</a:t>
            </a:r>
            <a:endParaRPr kumimoji="1" lang="en-US" altLang="ja-JP" dirty="0"/>
          </a:p>
          <a:p>
            <a:r>
              <a:rPr lang="ja-JP" altLang="en-US"/>
              <a:t>　　塩田拓海　九州工業大学</a:t>
            </a:r>
            <a:endParaRPr lang="en-US" altLang="ja-JP" dirty="0"/>
          </a:p>
          <a:p>
            <a:r>
              <a:rPr kumimoji="1" lang="ja-JP" altLang="en-US"/>
              <a:t>　　　　　　　　　鎌田斗南　</a:t>
            </a:r>
            <a:r>
              <a:rPr lang="ja-JP" altLang="en-US">
                <a:effectLst/>
                <a:latin typeface="YuGothic"/>
              </a:rPr>
              <a:t>北陸先端科学技術大学院大学 　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661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4E9EE4-F4EB-8068-F5DB-4A863367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一般化頂点しりとり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84803B-C6B2-86B1-2D0B-AE99CB15C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b="1"/>
              <a:t>プレイヤ</a:t>
            </a:r>
            <a:endParaRPr kumimoji="1" lang="en-US" altLang="ja-JP" b="1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/>
              <a:t>プレイヤ</a:t>
            </a:r>
            <a:r>
              <a:rPr kumimoji="1" lang="en-US" altLang="ja-JP" dirty="0"/>
              <a:t>A</a:t>
            </a:r>
            <a:r>
              <a:rPr lang="en-US" altLang="ja-JP" dirty="0"/>
              <a:t>(</a:t>
            </a:r>
            <a:r>
              <a:rPr kumimoji="1" lang="ja-JP" altLang="en-US"/>
              <a:t>先手</a:t>
            </a:r>
            <a:r>
              <a:rPr kumimoji="1" lang="en-US" altLang="ja-JP" dirty="0"/>
              <a:t>)</a:t>
            </a:r>
            <a:r>
              <a:rPr kumimoji="1" lang="ja-JP" altLang="en-US"/>
              <a:t>，プレイヤ</a:t>
            </a:r>
            <a:r>
              <a:rPr kumimoji="1" lang="en-US" altLang="ja-JP" dirty="0"/>
              <a:t>B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b="1"/>
              <a:t>手番での行動</a:t>
            </a:r>
            <a:endParaRPr lang="en-US" altLang="ja-JP" b="1" dirty="0"/>
          </a:p>
          <a:p>
            <a:pPr marL="0" indent="0">
              <a:buNone/>
            </a:pPr>
            <a:r>
              <a:rPr kumimoji="1" lang="ja-JP" altLang="en-US"/>
              <a:t>　トークンの移動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　　・有向辺に従う</a:t>
            </a:r>
            <a:r>
              <a:rPr kumimoji="1" lang="ja-JP" altLang="en-US" b="1">
                <a:solidFill>
                  <a:srgbClr val="F75839"/>
                </a:solidFill>
              </a:rPr>
              <a:t>隣接点</a:t>
            </a:r>
            <a:endParaRPr lang="en-US" altLang="ja-JP" b="1" dirty="0">
              <a:solidFill>
                <a:srgbClr val="F75839"/>
              </a:solidFill>
            </a:endParaRPr>
          </a:p>
          <a:p>
            <a:pPr marL="0" indent="0">
              <a:buNone/>
            </a:pPr>
            <a:r>
              <a:rPr lang="ja-JP" altLang="en-US"/>
              <a:t>　　・</a:t>
            </a:r>
            <a:r>
              <a:rPr lang="ja-JP" altLang="en-US" b="1">
                <a:solidFill>
                  <a:srgbClr val="F75839"/>
                </a:solidFill>
              </a:rPr>
              <a:t>未訪問</a:t>
            </a:r>
            <a:r>
              <a:rPr lang="ja-JP" altLang="en-US"/>
              <a:t>の頂点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b="1"/>
              <a:t>勝敗</a:t>
            </a:r>
            <a:endParaRPr lang="en-US" altLang="ja-JP" b="1" dirty="0"/>
          </a:p>
          <a:p>
            <a:pPr marL="0" indent="0">
              <a:buNone/>
            </a:pPr>
            <a:r>
              <a:rPr kumimoji="1" lang="ja-JP" altLang="en-US"/>
              <a:t>　トークンを動かせないプレイヤの負け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ABB3F5-95CC-241C-EE77-7335B7B8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522A7672-5D7A-0960-9BC1-8EF0EB5358E6}"/>
              </a:ext>
            </a:extLst>
          </p:cNvPr>
          <p:cNvSpPr/>
          <p:nvPr/>
        </p:nvSpPr>
        <p:spPr>
          <a:xfrm>
            <a:off x="5914725" y="2739353"/>
            <a:ext cx="697762" cy="6977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CDAA9460-76AB-798E-C865-46A25BDFEA09}"/>
              </a:ext>
            </a:extLst>
          </p:cNvPr>
          <p:cNvSpPr/>
          <p:nvPr/>
        </p:nvSpPr>
        <p:spPr>
          <a:xfrm>
            <a:off x="7414912" y="1610641"/>
            <a:ext cx="697762" cy="6977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DBAA8CC9-82AD-6934-233F-CCB2784BD5FF}"/>
              </a:ext>
            </a:extLst>
          </p:cNvPr>
          <p:cNvSpPr/>
          <p:nvPr/>
        </p:nvSpPr>
        <p:spPr>
          <a:xfrm>
            <a:off x="7763793" y="4282034"/>
            <a:ext cx="697762" cy="6977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B57A41CF-1E18-A0F3-3AC7-54FA9C44BB2D}"/>
              </a:ext>
            </a:extLst>
          </p:cNvPr>
          <p:cNvSpPr/>
          <p:nvPr/>
        </p:nvSpPr>
        <p:spPr>
          <a:xfrm>
            <a:off x="9315149" y="2308403"/>
            <a:ext cx="697762" cy="6977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5F7BB88F-0438-34EC-3B24-1C758C2CEED0}"/>
              </a:ext>
            </a:extLst>
          </p:cNvPr>
          <p:cNvSpPr/>
          <p:nvPr/>
        </p:nvSpPr>
        <p:spPr>
          <a:xfrm>
            <a:off x="10311177" y="4282034"/>
            <a:ext cx="697762" cy="6977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6DF48D5B-9C4D-0008-C2C8-D61C244B81C4}"/>
              </a:ext>
            </a:extLst>
          </p:cNvPr>
          <p:cNvSpPr/>
          <p:nvPr/>
        </p:nvSpPr>
        <p:spPr>
          <a:xfrm>
            <a:off x="11113201" y="1699514"/>
            <a:ext cx="697762" cy="6977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C78774E-C255-35DF-FFDA-6D7930C63BE9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6510302" y="2206218"/>
            <a:ext cx="1006795" cy="635320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D4E1BAE-6AC9-1DE9-18B7-6599AC4D7876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8112674" y="1959522"/>
            <a:ext cx="1304660" cy="451066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E610FDB-6693-01DC-6364-30373B2ADBBB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6612487" y="2657284"/>
            <a:ext cx="2702662" cy="430950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D5FAB9D-8197-523B-BB9A-9AF2CED07436}"/>
              </a:ext>
            </a:extLst>
          </p:cNvPr>
          <p:cNvCxnSpPr>
            <a:cxnSpLocks/>
            <a:stCxn id="8" idx="3"/>
            <a:endCxn id="7" idx="7"/>
          </p:cNvCxnSpPr>
          <p:nvPr/>
        </p:nvCxnSpPr>
        <p:spPr>
          <a:xfrm flipH="1">
            <a:off x="8359370" y="2903980"/>
            <a:ext cx="1057964" cy="1480239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D5C3DEF-79DD-7531-66A3-C092BA176269}"/>
              </a:ext>
            </a:extLst>
          </p:cNvPr>
          <p:cNvCxnSpPr>
            <a:cxnSpLocks/>
            <a:stCxn id="8" idx="7"/>
            <a:endCxn id="10" idx="2"/>
          </p:cNvCxnSpPr>
          <p:nvPr/>
        </p:nvCxnSpPr>
        <p:spPr>
          <a:xfrm flipV="1">
            <a:off x="9910726" y="2048395"/>
            <a:ext cx="1202475" cy="362193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37F20DB-9458-D75C-E65E-3A536AEE32E5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8461555" y="4630915"/>
            <a:ext cx="1849622" cy="0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81A383A-8B75-7116-7821-C0DA8FF0CB49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6510302" y="3334930"/>
            <a:ext cx="1355676" cy="1049289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6CC9135-F6B8-2DFA-1B1E-CE4372260158}"/>
              </a:ext>
            </a:extLst>
          </p:cNvPr>
          <p:cNvCxnSpPr>
            <a:cxnSpLocks/>
            <a:stCxn id="9" idx="0"/>
            <a:endCxn id="8" idx="5"/>
          </p:cNvCxnSpPr>
          <p:nvPr/>
        </p:nvCxnSpPr>
        <p:spPr>
          <a:xfrm flipH="1" flipV="1">
            <a:off x="9910726" y="2903980"/>
            <a:ext cx="749332" cy="1378054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CBE5DBF-7118-BE90-FBEA-D5D1EFAEC1DB}"/>
              </a:ext>
            </a:extLst>
          </p:cNvPr>
          <p:cNvCxnSpPr>
            <a:cxnSpLocks/>
            <a:stCxn id="10" idx="4"/>
            <a:endCxn id="9" idx="7"/>
          </p:cNvCxnSpPr>
          <p:nvPr/>
        </p:nvCxnSpPr>
        <p:spPr>
          <a:xfrm flipH="1">
            <a:off x="10906754" y="2397276"/>
            <a:ext cx="555328" cy="1986943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円/楕円 19">
            <a:extLst>
              <a:ext uri="{FF2B5EF4-FFF2-40B4-BE49-F238E27FC236}">
                <a16:creationId xmlns:a16="http://schemas.microsoft.com/office/drawing/2014/main" id="{734168B4-15AC-C418-B60D-354BF8178295}"/>
              </a:ext>
            </a:extLst>
          </p:cNvPr>
          <p:cNvSpPr/>
          <p:nvPr/>
        </p:nvSpPr>
        <p:spPr>
          <a:xfrm>
            <a:off x="6039860" y="2866073"/>
            <a:ext cx="444321" cy="444321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B639FB1B-AF69-FA40-0E2E-5DE60C2DAFDC}"/>
              </a:ext>
            </a:extLst>
          </p:cNvPr>
          <p:cNvSpPr/>
          <p:nvPr/>
        </p:nvSpPr>
        <p:spPr>
          <a:xfrm>
            <a:off x="7884541" y="4408754"/>
            <a:ext cx="444321" cy="444321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B5B3455D-CF03-F063-6FCE-D533C83227E6}"/>
              </a:ext>
            </a:extLst>
          </p:cNvPr>
          <p:cNvSpPr/>
          <p:nvPr/>
        </p:nvSpPr>
        <p:spPr>
          <a:xfrm>
            <a:off x="9441869" y="2435123"/>
            <a:ext cx="444321" cy="444321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40486AAA-E7A0-7F7A-43D5-92D274B6EADC}"/>
              </a:ext>
            </a:extLst>
          </p:cNvPr>
          <p:cNvSpPr/>
          <p:nvPr/>
        </p:nvSpPr>
        <p:spPr>
          <a:xfrm>
            <a:off x="10437897" y="4408754"/>
            <a:ext cx="444321" cy="444321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CC3CF0DF-5C98-783F-2724-60E2E2EF2230}"/>
              </a:ext>
            </a:extLst>
          </p:cNvPr>
          <p:cNvSpPr/>
          <p:nvPr/>
        </p:nvSpPr>
        <p:spPr>
          <a:xfrm>
            <a:off x="6041444" y="2866073"/>
            <a:ext cx="444321" cy="44432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AC81D447-5978-919E-C81F-549244A4E391}"/>
              </a:ext>
            </a:extLst>
          </p:cNvPr>
          <p:cNvSpPr/>
          <p:nvPr/>
        </p:nvSpPr>
        <p:spPr>
          <a:xfrm>
            <a:off x="9441868" y="2430990"/>
            <a:ext cx="444321" cy="44432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98D367CE-4919-FF7E-8EC7-5005F313BDAA}"/>
              </a:ext>
            </a:extLst>
          </p:cNvPr>
          <p:cNvSpPr/>
          <p:nvPr/>
        </p:nvSpPr>
        <p:spPr>
          <a:xfrm>
            <a:off x="7887913" y="4408754"/>
            <a:ext cx="444321" cy="44432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AA71C7B-4BB1-5A6B-E7B2-DD7D1093066B}"/>
              </a:ext>
            </a:extLst>
          </p:cNvPr>
          <p:cNvSpPr txBox="1"/>
          <p:nvPr/>
        </p:nvSpPr>
        <p:spPr>
          <a:xfrm>
            <a:off x="7884541" y="5158472"/>
            <a:ext cx="41344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トークンを移動できない</a:t>
            </a:r>
            <a:endParaRPr kumimoji="1" lang="en-US" altLang="ja-JP" sz="2800" b="1" dirty="0"/>
          </a:p>
          <a:p>
            <a:r>
              <a:rPr lang="ja-JP" altLang="en-US" sz="2800" b="1"/>
              <a:t>　</a:t>
            </a:r>
            <a:r>
              <a:rPr lang="en-US" altLang="ja-JP" sz="2800" b="1" dirty="0"/>
              <a:t>→</a:t>
            </a:r>
            <a:r>
              <a:rPr lang="ja-JP" altLang="en-US" sz="2800" b="1"/>
              <a:t>プレイヤ</a:t>
            </a:r>
            <a:r>
              <a:rPr lang="en-US" altLang="ja-JP" sz="2800" b="1" dirty="0"/>
              <a:t>B</a:t>
            </a:r>
            <a:r>
              <a:rPr lang="ja-JP" altLang="en-US" sz="2800" b="1"/>
              <a:t>の負け</a:t>
            </a:r>
            <a:endParaRPr kumimoji="1" lang="ja-JP" altLang="en-US" sz="2800" b="1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DE3FFD5-D570-47C0-40E9-539646F9A354}"/>
              </a:ext>
            </a:extLst>
          </p:cNvPr>
          <p:cNvSpPr txBox="1"/>
          <p:nvPr/>
        </p:nvSpPr>
        <p:spPr>
          <a:xfrm>
            <a:off x="5196715" y="34371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chemeClr val="accent5"/>
                </a:solidFill>
              </a:rPr>
              <a:t>トークン</a:t>
            </a:r>
          </a:p>
        </p:txBody>
      </p:sp>
    </p:spTree>
    <p:extLst>
      <p:ext uri="{BB962C8B-B14F-4D97-AF65-F5344CB8AC3E}">
        <p14:creationId xmlns:p14="http://schemas.microsoft.com/office/powerpoint/2010/main" val="151204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5" grpId="0" animBg="1"/>
      <p:bldP spid="26" grpId="0" animBg="1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67DCB5-B561-A07B-2C44-8496908D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帰着概要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D9AFC14-8476-8D97-A3B0-AECDD8023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b="1">
                    <a:solidFill>
                      <a:srgbClr val="F75839"/>
                    </a:solidFill>
                  </a:rPr>
                  <a:t>一般化頂点しりとりは，以下の制限を加えても</a:t>
                </a:r>
                <a:r>
                  <a:rPr kumimoji="1" lang="en-US" altLang="ja-JP" b="1" dirty="0">
                    <a:solidFill>
                      <a:srgbClr val="F75839"/>
                    </a:solidFill>
                  </a:rPr>
                  <a:t>PSPACE</a:t>
                </a:r>
                <a:r>
                  <a:rPr kumimoji="1" lang="ja-JP" altLang="en-US" b="1">
                    <a:solidFill>
                      <a:srgbClr val="F75839"/>
                    </a:solidFill>
                  </a:rPr>
                  <a:t>完全</a:t>
                </a:r>
                <a:r>
                  <a:rPr kumimoji="1" lang="en-US" altLang="ja-JP" dirty="0"/>
                  <a:t>[1]</a:t>
                </a:r>
              </a:p>
              <a:p>
                <a:pPr marL="0" indent="0">
                  <a:buNone/>
                </a:pPr>
                <a:r>
                  <a:rPr lang="ja-JP" altLang="en-US"/>
                  <a:t>　　</a:t>
                </a:r>
                <a:r>
                  <a:rPr kumimoji="1" lang="ja-JP" altLang="en-US"/>
                  <a:t>平面グラフ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/>
                  <a:t>　　二部グラフ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　　</a:t>
                </a:r>
                <a:r>
                  <a:rPr kumimoji="1" lang="ja-JP" altLang="en-US"/>
                  <a:t>最大次数３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　　</a:t>
                </a:r>
                <a:r>
                  <a:rPr kumimoji="1" lang="ja-JP" altLang="en-US"/>
                  <a:t>開始頂点が入次数０，出次数２</a:t>
                </a: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 b="1"/>
                  <a:t>制限された一般化頂点しりとりで先手のプレイヤ</a:t>
                </a:r>
                <a:r>
                  <a:rPr kumimoji="1" lang="en-US" altLang="ja-JP" b="1" dirty="0"/>
                  <a:t>A</a:t>
                </a:r>
                <a:r>
                  <a:rPr kumimoji="1" lang="ja-JP" altLang="en-US" b="1"/>
                  <a:t>が勝つ</a:t>
                </a:r>
                <a:endParaRPr lang="en-US" altLang="ja-JP" b="1" dirty="0"/>
              </a:p>
              <a:p>
                <a:pPr marL="0" indent="0">
                  <a:buNone/>
                </a:pPr>
                <a:r>
                  <a:rPr kumimoji="1" lang="ja-JP" altLang="en-US" b="1"/>
                  <a:t>　　　　　　　　　　　</a:t>
                </a:r>
                <a14:m>
                  <m:oMath xmlns:m="http://schemas.openxmlformats.org/officeDocument/2006/math">
                    <m:r>
                      <a:rPr kumimoji="1" lang="ja-JP" altLang="en-US" b="1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kumimoji="1" lang="ja-JP" altLang="en-US" b="1"/>
                  <a:t>オストルで先手の黒プレイヤが勝つ</a:t>
                </a:r>
                <a:endParaRPr kumimoji="1" lang="en-US" altLang="ja-JP" b="1" dirty="0"/>
              </a:p>
              <a:p>
                <a:pPr marL="0" indent="0">
                  <a:buNone/>
                </a:pPr>
                <a:r>
                  <a:rPr kumimoji="1" lang="ja-JP" altLang="en-US"/>
                  <a:t>を満たすオストルの局面を多項式時間で作成できることを示す</a:t>
                </a:r>
              </a:p>
              <a:p>
                <a:pPr marL="0" indent="0">
                  <a:buNone/>
                </a:pPr>
                <a:endParaRPr kumimoji="1" lang="en-US" altLang="ja-JP" b="1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D9AFC14-8476-8D97-A3B0-AECDD8023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6C801F-81B6-64D3-1ED8-34805B61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0C7AC1-D26D-179D-F9DE-7A46DD0B79AF}"/>
              </a:ext>
            </a:extLst>
          </p:cNvPr>
          <p:cNvSpPr txBox="1"/>
          <p:nvPr/>
        </p:nvSpPr>
        <p:spPr>
          <a:xfrm>
            <a:off x="838200" y="6273019"/>
            <a:ext cx="979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1400" b="0" i="0" u="none" strike="noStrike" dirty="0">
                <a:effectLst/>
                <a:latin typeface="+mn-ea"/>
              </a:rPr>
              <a:t>[1] Lichtenstein David and </a:t>
            </a:r>
            <a:r>
              <a:rPr lang="en" altLang="ja-JP" sz="1400" b="0" i="0" u="none" strike="noStrike" dirty="0" err="1">
                <a:effectLst/>
                <a:latin typeface="+mn-ea"/>
              </a:rPr>
              <a:t>Sipser</a:t>
            </a:r>
            <a:r>
              <a:rPr lang="en" altLang="ja-JP" sz="1400" b="0" i="0" u="none" strike="noStrike" dirty="0">
                <a:effectLst/>
                <a:latin typeface="+mn-ea"/>
              </a:rPr>
              <a:t> Michael. Go is polynomial-space hard. Journal of the ACM, 27(2):393–401, 04 1980.</a:t>
            </a:r>
            <a:endParaRPr kumimoji="1" lang="ja-JP" altLang="en-US" sz="1400">
              <a:latin typeface="+mn-ea"/>
            </a:endParaRPr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94391BFE-3A0C-AB42-014B-86FA7670B3C3}"/>
              </a:ext>
            </a:extLst>
          </p:cNvPr>
          <p:cNvSpPr/>
          <p:nvPr/>
        </p:nvSpPr>
        <p:spPr>
          <a:xfrm>
            <a:off x="1254108" y="2069295"/>
            <a:ext cx="287215" cy="1870693"/>
          </a:xfrm>
          <a:prstGeom prst="leftBrace">
            <a:avLst>
              <a:gd name="adj1" fmla="val 40742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55F3D64-A3EB-51B9-90AD-840E8C3986B0}"/>
              </a:ext>
            </a:extLst>
          </p:cNvPr>
          <p:cNvSpPr/>
          <p:nvPr/>
        </p:nvSpPr>
        <p:spPr>
          <a:xfrm>
            <a:off x="838200" y="4485282"/>
            <a:ext cx="10515600" cy="107917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930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28747A-F313-9836-FE6E-288F9225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帰着のアイデア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2E240C-16E9-F66A-1791-64B175C43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>
                <a:solidFill>
                  <a:srgbClr val="F75839"/>
                </a:solidFill>
              </a:rPr>
              <a:t>メインガジェット</a:t>
            </a:r>
            <a:endParaRPr lang="en-US" altLang="ja-JP" b="1" dirty="0">
              <a:solidFill>
                <a:srgbClr val="F75839"/>
              </a:solidFill>
            </a:endParaRPr>
          </a:p>
          <a:p>
            <a:pPr marL="0" indent="0">
              <a:buNone/>
            </a:pPr>
            <a:r>
              <a:rPr kumimoji="1" lang="ja-JP" altLang="en-US" sz="2800"/>
              <a:t>　一般化頂点しりとりの局面を</a:t>
            </a:r>
            <a:endParaRPr kumimoji="1" lang="en-US" altLang="ja-JP" sz="2800" dirty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kumimoji="1" lang="ja-JP" altLang="en-US" sz="2800"/>
              <a:t>再現した部分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b="1">
                <a:solidFill>
                  <a:srgbClr val="F75839"/>
                </a:solidFill>
              </a:rPr>
              <a:t>勝敗ガジェット</a:t>
            </a:r>
            <a:endParaRPr lang="en-US" altLang="ja-JP" b="1" dirty="0">
              <a:solidFill>
                <a:srgbClr val="F75839"/>
              </a:solidFill>
            </a:endParaRPr>
          </a:p>
          <a:p>
            <a:pPr marL="0" indent="0">
              <a:buNone/>
            </a:pPr>
            <a:r>
              <a:rPr kumimoji="1" lang="ja-JP" altLang="en-US" sz="2800"/>
              <a:t>　白プレイヤに有利な部分</a:t>
            </a: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2D1C51-963B-CCC4-6E70-DF38AAA6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8E21414-DEF7-79D8-A7DA-B4A221F34A29}"/>
              </a:ext>
            </a:extLst>
          </p:cNvPr>
          <p:cNvSpPr txBox="1"/>
          <p:nvPr/>
        </p:nvSpPr>
        <p:spPr>
          <a:xfrm>
            <a:off x="16608342" y="-606629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chemeClr val="accent5"/>
                </a:solidFill>
              </a:rPr>
              <a:t>メインガジェット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A18CF1-E62E-4015-8B69-A63BC9D4A89C}"/>
              </a:ext>
            </a:extLst>
          </p:cNvPr>
          <p:cNvSpPr txBox="1"/>
          <p:nvPr/>
        </p:nvSpPr>
        <p:spPr>
          <a:xfrm>
            <a:off x="13047634" y="-606629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chemeClr val="accent5"/>
                </a:solidFill>
              </a:rPr>
              <a:t>勝敗ガジェット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CC1E0BE3-0436-CFEF-F3B9-259BB57ED382}"/>
              </a:ext>
            </a:extLst>
          </p:cNvPr>
          <p:cNvSpPr/>
          <p:nvPr/>
        </p:nvSpPr>
        <p:spPr>
          <a:xfrm>
            <a:off x="11977195" y="-6518172"/>
            <a:ext cx="9867900" cy="22178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426D9E1-951C-C3CE-D4E1-D847A3ABD276}"/>
              </a:ext>
            </a:extLst>
          </p:cNvPr>
          <p:cNvGrpSpPr/>
          <p:nvPr/>
        </p:nvGrpSpPr>
        <p:grpSpPr>
          <a:xfrm>
            <a:off x="6251575" y="1214161"/>
            <a:ext cx="5197475" cy="5482476"/>
            <a:chOff x="3497262" y="1214161"/>
            <a:chExt cx="5197475" cy="5482476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2D217399-31B4-0661-C51D-6009CD9AE63E}"/>
                </a:ext>
              </a:extLst>
            </p:cNvPr>
            <p:cNvSpPr txBox="1"/>
            <p:nvPr/>
          </p:nvSpPr>
          <p:spPr>
            <a:xfrm>
              <a:off x="4313912" y="1214161"/>
              <a:ext cx="357020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2400" b="1"/>
                <a:t>作成するオストルの局面</a:t>
              </a:r>
              <a:endParaRPr lang="en-US" altLang="ja-JP" sz="2400" b="1" dirty="0"/>
            </a:p>
          </p:txBody>
        </p:sp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E8E0FCA7-17E7-7D5A-F041-9272074DB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7262" y="1499162"/>
              <a:ext cx="5197475" cy="5197475"/>
            </a:xfrm>
            <a:prstGeom prst="rect">
              <a:avLst/>
            </a:prstGeom>
          </p:spPr>
        </p:pic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6305E8E3-4CEA-6EC0-86C8-D5688C517323}"/>
                </a:ext>
              </a:extLst>
            </p:cNvPr>
            <p:cNvSpPr/>
            <p:nvPr/>
          </p:nvSpPr>
          <p:spPr>
            <a:xfrm>
              <a:off x="3717009" y="5667712"/>
              <a:ext cx="2960881" cy="800820"/>
            </a:xfrm>
            <a:prstGeom prst="roundRect">
              <a:avLst>
                <a:gd name="adj" fmla="val 9263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>
                  <a:solidFill>
                    <a:schemeClr val="accent6"/>
                  </a:solidFill>
                </a:rPr>
                <a:t>勝敗ガジェット</a:t>
              </a: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6FFCCA09-0CFA-8FB9-CBC7-36028BFB6E31}"/>
                </a:ext>
              </a:extLst>
            </p:cNvPr>
            <p:cNvSpPr/>
            <p:nvPr/>
          </p:nvSpPr>
          <p:spPr>
            <a:xfrm>
              <a:off x="4073030" y="1954694"/>
              <a:ext cx="4201150" cy="3226906"/>
            </a:xfrm>
            <a:prstGeom prst="roundRect">
              <a:avLst>
                <a:gd name="adj" fmla="val 926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b="1">
                  <a:solidFill>
                    <a:schemeClr val="accent2"/>
                  </a:solidFill>
                </a:rPr>
                <a:t>メインガジェット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0551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4ABE4-78C6-5349-5D44-579CD4C4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勝敗ガジェット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3CD045-50F5-70AF-8E8D-E07A83C3AB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b="1"/>
                  <a:t>黒プレイヤ：</a:t>
                </a:r>
                <a:endParaRPr lang="en-US" altLang="ja-JP" b="1" dirty="0"/>
              </a:p>
              <a:p>
                <a:pPr marL="0" indent="0">
                  <a:buNone/>
                </a:pPr>
                <a:r>
                  <a:rPr lang="ja-JP" altLang="en-US"/>
                  <a:t>　黒コマ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/>
                  <a:t>をどのように動かしても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　白コマ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/>
                  <a:t>に場外に出される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b="1"/>
                  <a:t>白プレイヤ：</a:t>
                </a:r>
                <a:endParaRPr lang="en-US" altLang="ja-JP" b="1" dirty="0"/>
              </a:p>
              <a:p>
                <a:pPr marL="0" indent="0">
                  <a:buNone/>
                </a:pPr>
                <a:r>
                  <a:rPr lang="ja-JP" altLang="en-US"/>
                  <a:t>　白コマ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ja-JP" altLang="en-US"/>
                  <a:t>を左に動かすことで，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/>
                  <a:t>　次の手番で</a:t>
                </a:r>
                <a:r>
                  <a:rPr lang="ja-JP" altLang="en-US"/>
                  <a:t>必ず</a:t>
                </a:r>
                <a:r>
                  <a:rPr kumimoji="1" lang="ja-JP" altLang="en-US"/>
                  <a:t>黒コマ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dirty="0"/>
                  <a:t>を</a:t>
                </a:r>
                <a:r>
                  <a:rPr kumimoji="1" lang="ja-JP" altLang="en-US"/>
                  <a:t>場外に出せる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b="1">
                    <a:solidFill>
                      <a:srgbClr val="F75839"/>
                    </a:solidFill>
                  </a:rPr>
                  <a:t>白プレイヤは勝敗ガジェットに着手した時点で，</a:t>
                </a:r>
                <a:endParaRPr kumimoji="1" lang="en-US" altLang="ja-JP" b="1" dirty="0">
                  <a:solidFill>
                    <a:srgbClr val="F75839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b="1">
                    <a:solidFill>
                      <a:srgbClr val="F75839"/>
                    </a:solidFill>
                  </a:rPr>
                  <a:t>黒コマを１個場外に出せることが確定する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3CD045-50F5-70AF-8E8D-E07A83C3AB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195" b="-9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D18D21-C738-D356-93A8-948FA284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13</a:t>
            </a:fld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1A6B02F-4CFD-7120-9186-27E1D3A0F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140" y="864239"/>
            <a:ext cx="4519370" cy="3622669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22782B0-2E5A-5824-4EA9-5641228190CA}"/>
              </a:ext>
            </a:extLst>
          </p:cNvPr>
          <p:cNvSpPr/>
          <p:nvPr/>
        </p:nvSpPr>
        <p:spPr>
          <a:xfrm>
            <a:off x="8545091" y="1917047"/>
            <a:ext cx="637820" cy="63782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2870291-6DA0-FE07-4066-F133F8AC8CF2}"/>
              </a:ext>
            </a:extLst>
          </p:cNvPr>
          <p:cNvSpPr/>
          <p:nvPr/>
        </p:nvSpPr>
        <p:spPr>
          <a:xfrm>
            <a:off x="7663629" y="2797507"/>
            <a:ext cx="637820" cy="6378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9FD083-1ECB-9DAC-AD33-94F51FAFA7DF}"/>
              </a:ext>
            </a:extLst>
          </p:cNvPr>
          <p:cNvSpPr/>
          <p:nvPr/>
        </p:nvSpPr>
        <p:spPr>
          <a:xfrm>
            <a:off x="9440843" y="2791844"/>
            <a:ext cx="637820" cy="63782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2753F3E-1413-60F4-E2AA-3F4683236211}"/>
                  </a:ext>
                </a:extLst>
              </p:cNvPr>
              <p:cNvSpPr txBox="1"/>
              <p:nvPr/>
            </p:nvSpPr>
            <p:spPr>
              <a:xfrm>
                <a:off x="7651346" y="2752556"/>
                <a:ext cx="627095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kumimoji="1" lang="ja-JP" altLang="en-US" sz="3800" b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2753F3E-1413-60F4-E2AA-3F4683236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346" y="2752556"/>
                <a:ext cx="627095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DA2E528-9E11-7F6C-D9CE-7B88D991077A}"/>
                  </a:ext>
                </a:extLst>
              </p:cNvPr>
              <p:cNvSpPr txBox="1"/>
              <p:nvPr/>
            </p:nvSpPr>
            <p:spPr>
              <a:xfrm>
                <a:off x="9451568" y="2752556"/>
                <a:ext cx="569387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ja-JP" altLang="en-US" sz="38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DA2E528-9E11-7F6C-D9CE-7B88D991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568" y="2752556"/>
                <a:ext cx="569387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2C198CE-0411-F99E-C476-2B13864FF779}"/>
                  </a:ext>
                </a:extLst>
              </p:cNvPr>
              <p:cNvSpPr txBox="1"/>
              <p:nvPr/>
            </p:nvSpPr>
            <p:spPr>
              <a:xfrm>
                <a:off x="8545091" y="1897403"/>
                <a:ext cx="620683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ja-JP" altLang="en-US" sz="38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2C198CE-0411-F99E-C476-2B13864FF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091" y="1897403"/>
                <a:ext cx="620683" cy="677108"/>
              </a:xfrm>
              <a:prstGeom prst="rect">
                <a:avLst/>
              </a:prstGeom>
              <a:blipFill>
                <a:blip r:embed="rId7"/>
                <a:stretch>
                  <a:fillRect r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60F13B03-D2E2-96C2-7BDB-3D13D460CEA5}"/>
              </a:ext>
            </a:extLst>
          </p:cNvPr>
          <p:cNvSpPr/>
          <p:nvPr/>
        </p:nvSpPr>
        <p:spPr>
          <a:xfrm rot="5400000">
            <a:off x="7149431" y="325949"/>
            <a:ext cx="3622669" cy="4519369"/>
          </a:xfrm>
          <a:custGeom>
            <a:avLst/>
            <a:gdLst>
              <a:gd name="connsiteX0" fmla="*/ 0 w 3622669"/>
              <a:gd name="connsiteY0" fmla="*/ 4388619 h 4519369"/>
              <a:gd name="connsiteX1" fmla="*/ 0 w 3622669"/>
              <a:gd name="connsiteY1" fmla="*/ 3865633 h 4519369"/>
              <a:gd name="connsiteX2" fmla="*/ 130750 w 3622669"/>
              <a:gd name="connsiteY2" fmla="*/ 3734883 h 4519369"/>
              <a:gd name="connsiteX3" fmla="*/ 2833748 w 3622669"/>
              <a:gd name="connsiteY3" fmla="*/ 3734883 h 4519369"/>
              <a:gd name="connsiteX4" fmla="*/ 2833748 w 3622669"/>
              <a:gd name="connsiteY4" fmla="*/ 130750 h 4519369"/>
              <a:gd name="connsiteX5" fmla="*/ 2964498 w 3622669"/>
              <a:gd name="connsiteY5" fmla="*/ 0 h 4519369"/>
              <a:gd name="connsiteX6" fmla="*/ 3487484 w 3622669"/>
              <a:gd name="connsiteY6" fmla="*/ 0 h 4519369"/>
              <a:gd name="connsiteX7" fmla="*/ 3618234 w 3622669"/>
              <a:gd name="connsiteY7" fmla="*/ 130750 h 4519369"/>
              <a:gd name="connsiteX8" fmla="*/ 3618234 w 3622669"/>
              <a:gd name="connsiteY8" fmla="*/ 3843666 h 4519369"/>
              <a:gd name="connsiteX9" fmla="*/ 3622669 w 3622669"/>
              <a:gd name="connsiteY9" fmla="*/ 3865633 h 4519369"/>
              <a:gd name="connsiteX10" fmla="*/ 3622669 w 3622669"/>
              <a:gd name="connsiteY10" fmla="*/ 4388619 h 4519369"/>
              <a:gd name="connsiteX11" fmla="*/ 3491919 w 3622669"/>
              <a:gd name="connsiteY11" fmla="*/ 4519369 h 4519369"/>
              <a:gd name="connsiteX12" fmla="*/ 130750 w 3622669"/>
              <a:gd name="connsiteY12" fmla="*/ 4519369 h 4519369"/>
              <a:gd name="connsiteX13" fmla="*/ 0 w 3622669"/>
              <a:gd name="connsiteY13" fmla="*/ 4388619 h 451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22669" h="4519369">
                <a:moveTo>
                  <a:pt x="0" y="4388619"/>
                </a:moveTo>
                <a:lnTo>
                  <a:pt x="0" y="3865633"/>
                </a:lnTo>
                <a:cubicBezTo>
                  <a:pt x="0" y="3793422"/>
                  <a:pt x="58539" y="3734883"/>
                  <a:pt x="130750" y="3734883"/>
                </a:cubicBezTo>
                <a:lnTo>
                  <a:pt x="2833748" y="3734883"/>
                </a:lnTo>
                <a:lnTo>
                  <a:pt x="2833748" y="130750"/>
                </a:lnTo>
                <a:cubicBezTo>
                  <a:pt x="2833748" y="58539"/>
                  <a:pt x="2892287" y="0"/>
                  <a:pt x="2964498" y="0"/>
                </a:cubicBezTo>
                <a:lnTo>
                  <a:pt x="3487484" y="0"/>
                </a:lnTo>
                <a:cubicBezTo>
                  <a:pt x="3559695" y="0"/>
                  <a:pt x="3618234" y="58539"/>
                  <a:pt x="3618234" y="130750"/>
                </a:cubicBezTo>
                <a:lnTo>
                  <a:pt x="3618234" y="3843666"/>
                </a:lnTo>
                <a:lnTo>
                  <a:pt x="3622669" y="3865633"/>
                </a:lnTo>
                <a:lnTo>
                  <a:pt x="3622669" y="4388619"/>
                </a:lnTo>
                <a:cubicBezTo>
                  <a:pt x="3622669" y="4460830"/>
                  <a:pt x="3564130" y="4519369"/>
                  <a:pt x="3491919" y="4519369"/>
                </a:cubicBezTo>
                <a:lnTo>
                  <a:pt x="130750" y="4519369"/>
                </a:lnTo>
                <a:cubicBezTo>
                  <a:pt x="58539" y="4519369"/>
                  <a:pt x="0" y="4460830"/>
                  <a:pt x="0" y="4388619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D47A2F0-818A-55D2-902F-C90D2E3918F5}"/>
              </a:ext>
            </a:extLst>
          </p:cNvPr>
          <p:cNvSpPr txBox="1"/>
          <p:nvPr/>
        </p:nvSpPr>
        <p:spPr>
          <a:xfrm>
            <a:off x="8156115" y="378342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accent1"/>
                </a:solidFill>
              </a:rPr>
              <a:t>ボード</a:t>
            </a:r>
            <a:r>
              <a:rPr kumimoji="1" lang="ja-JP" altLang="en-US" sz="2400" b="1">
                <a:solidFill>
                  <a:schemeClr val="accent1"/>
                </a:solidFill>
              </a:rPr>
              <a:t>外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D227980-EB4D-69B2-1A0D-1FFC19F3708C}"/>
              </a:ext>
            </a:extLst>
          </p:cNvPr>
          <p:cNvSpPr/>
          <p:nvPr/>
        </p:nvSpPr>
        <p:spPr>
          <a:xfrm>
            <a:off x="8527954" y="2791844"/>
            <a:ext cx="637820" cy="63782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34653B8-6080-F6D3-AE7E-7CDCA8251CBE}"/>
                  </a:ext>
                </a:extLst>
              </p:cNvPr>
              <p:cNvSpPr txBox="1"/>
              <p:nvPr/>
            </p:nvSpPr>
            <p:spPr>
              <a:xfrm>
                <a:off x="8538679" y="2752556"/>
                <a:ext cx="569387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ja-JP" altLang="en-US" sz="38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34653B8-6080-F6D3-AE7E-7CDCA8251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679" y="2752556"/>
                <a:ext cx="569387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24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2" grpId="1"/>
      <p:bldP spid="13" grpId="0"/>
      <p:bldP spid="19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E2ABC3-2E67-F11B-24B8-DE332284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メインガジェット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76675B2-5B05-AE32-9607-E6FA0A941D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sz="2800"/>
                  <a:t>一般化頂点しりとりでのトークンの移動</a:t>
                </a:r>
                <a:endParaRPr kumimoji="1" lang="en-US" altLang="ja-JP" sz="2800" dirty="0"/>
              </a:p>
              <a:p>
                <a:pPr marL="0" indent="0">
                  <a:buNone/>
                </a:pPr>
                <a:endParaRPr lang="en-US" altLang="ja-JP" sz="2800" dirty="0"/>
              </a:p>
              <a:p>
                <a:pPr marL="0" indent="0">
                  <a:buNone/>
                </a:pPr>
                <a:br>
                  <a:rPr lang="en-US" altLang="ja-JP" sz="2800" dirty="0"/>
                </a:br>
                <a:br>
                  <a:rPr lang="en-US" altLang="ja-JP" sz="2800" dirty="0"/>
                </a:br>
                <a:endParaRPr lang="en-US" altLang="ja-JP" sz="2800" dirty="0"/>
              </a:p>
              <a:p>
                <a:pPr marL="0" indent="0">
                  <a:buNone/>
                </a:pPr>
                <a:r>
                  <a:rPr lang="ja-JP" altLang="en-US" sz="2800"/>
                  <a:t>オストルでは</a:t>
                </a:r>
                <a:r>
                  <a:rPr kumimoji="1" lang="ja-JP" altLang="en-US" sz="2800" b="1">
                    <a:solidFill>
                      <a:srgbClr val="F75839"/>
                    </a:solidFill>
                  </a:rPr>
                  <a:t>特定の穴コマ</a:t>
                </a:r>
                <a14:m>
                  <m:oMath xmlns:m="http://schemas.openxmlformats.org/officeDocument/2006/math">
                    <m:r>
                      <a:rPr kumimoji="1" lang="en-US" altLang="ja-JP" sz="2800" b="1" i="0" dirty="0" smtClean="0">
                        <a:solidFill>
                          <a:srgbClr val="F75839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kumimoji="1" lang="ja-JP" altLang="en-US" sz="2800" b="1">
                    <a:solidFill>
                      <a:srgbClr val="F75839"/>
                    </a:solidFill>
                  </a:rPr>
                  <a:t>の移動</a:t>
                </a:r>
                <a:r>
                  <a:rPr kumimoji="1" lang="ja-JP" altLang="en-US" sz="2800"/>
                  <a:t>で再現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sz="28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76675B2-5B05-AE32-9607-E6FA0A941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D0323C-1A8C-553C-A9ED-24D86686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5D5115A4-D5C9-1578-51DC-1DD0C5256E9B}"/>
              </a:ext>
            </a:extLst>
          </p:cNvPr>
          <p:cNvSpPr/>
          <p:nvPr/>
        </p:nvSpPr>
        <p:spPr>
          <a:xfrm>
            <a:off x="2025910" y="2136850"/>
            <a:ext cx="697762" cy="6977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A7DE83B-D0BB-B973-CCD3-CC50919CD658}"/>
              </a:ext>
            </a:extLst>
          </p:cNvPr>
          <p:cNvSpPr/>
          <p:nvPr/>
        </p:nvSpPr>
        <p:spPr>
          <a:xfrm>
            <a:off x="6631437" y="2146531"/>
            <a:ext cx="697762" cy="6977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5D7D777C-32FD-5D19-E834-2C11B83A9783}"/>
              </a:ext>
            </a:extLst>
          </p:cNvPr>
          <p:cNvSpPr/>
          <p:nvPr/>
        </p:nvSpPr>
        <p:spPr>
          <a:xfrm>
            <a:off x="4301779" y="2136850"/>
            <a:ext cx="697762" cy="6977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10F20D7-5271-96A6-4357-74884681F03B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2723672" y="2485731"/>
            <a:ext cx="1578107" cy="0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9DFAC8-EE16-BE3E-BC62-C892323B9D6F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4999541" y="2485731"/>
            <a:ext cx="1631896" cy="9681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円/楕円 19">
            <a:extLst>
              <a:ext uri="{FF2B5EF4-FFF2-40B4-BE49-F238E27FC236}">
                <a16:creationId xmlns:a16="http://schemas.microsoft.com/office/drawing/2014/main" id="{FB24381F-C941-589B-898C-763ABD12FAB5}"/>
              </a:ext>
            </a:extLst>
          </p:cNvPr>
          <p:cNvSpPr/>
          <p:nvPr/>
        </p:nvSpPr>
        <p:spPr>
          <a:xfrm>
            <a:off x="2151045" y="2263570"/>
            <a:ext cx="444321" cy="444321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434F00B2-C76B-5FC7-6CA0-00F0675185DB}"/>
              </a:ext>
            </a:extLst>
          </p:cNvPr>
          <p:cNvSpPr/>
          <p:nvPr/>
        </p:nvSpPr>
        <p:spPr>
          <a:xfrm>
            <a:off x="6752185" y="2273251"/>
            <a:ext cx="444321" cy="444321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C5434CF9-D267-07F5-7063-A66B0347058A}"/>
              </a:ext>
            </a:extLst>
          </p:cNvPr>
          <p:cNvSpPr/>
          <p:nvPr/>
        </p:nvSpPr>
        <p:spPr>
          <a:xfrm>
            <a:off x="4428499" y="2263570"/>
            <a:ext cx="444321" cy="444321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2A824040-B2C9-7F7E-9BF6-C362D3860CC3}"/>
              </a:ext>
            </a:extLst>
          </p:cNvPr>
          <p:cNvSpPr/>
          <p:nvPr/>
        </p:nvSpPr>
        <p:spPr>
          <a:xfrm>
            <a:off x="2152629" y="2263570"/>
            <a:ext cx="444321" cy="44432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E02F4E6D-C817-BD58-392E-E2AEA7BB6027}"/>
              </a:ext>
            </a:extLst>
          </p:cNvPr>
          <p:cNvSpPr/>
          <p:nvPr/>
        </p:nvSpPr>
        <p:spPr>
          <a:xfrm>
            <a:off x="4428498" y="2259437"/>
            <a:ext cx="444321" cy="44432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3B4B0EE6-B4D4-459C-EFB8-4CA2A6C5D735}"/>
              </a:ext>
            </a:extLst>
          </p:cNvPr>
          <p:cNvSpPr/>
          <p:nvPr/>
        </p:nvSpPr>
        <p:spPr>
          <a:xfrm>
            <a:off x="1573306" y="4899027"/>
            <a:ext cx="1613648" cy="1331259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B0C0090-3D03-6A49-7408-1A0CEC976354}"/>
                  </a:ext>
                </a:extLst>
              </p:cNvPr>
              <p:cNvSpPr txBox="1"/>
              <p:nvPr/>
            </p:nvSpPr>
            <p:spPr>
              <a:xfrm>
                <a:off x="4332224" y="2781229"/>
                <a:ext cx="6464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8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B0C0090-3D03-6A49-7408-1A0CEC97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224" y="2781229"/>
                <a:ext cx="646459" cy="523220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F3E025F8-67B4-C329-60FF-D1E807FED337}"/>
                  </a:ext>
                </a:extLst>
              </p:cNvPr>
              <p:cNvSpPr txBox="1"/>
              <p:nvPr/>
            </p:nvSpPr>
            <p:spPr>
              <a:xfrm>
                <a:off x="2062140" y="2776957"/>
                <a:ext cx="638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F3E025F8-67B4-C329-60FF-D1E807FED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140" y="2776957"/>
                <a:ext cx="638188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5C0BA482-48F8-80C3-2359-5377DF30306D}"/>
                  </a:ext>
                </a:extLst>
              </p:cNvPr>
              <p:cNvSpPr txBox="1"/>
              <p:nvPr/>
            </p:nvSpPr>
            <p:spPr>
              <a:xfrm>
                <a:off x="6651115" y="2781229"/>
                <a:ext cx="6464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8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5C0BA482-48F8-80C3-2359-5377DF30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115" y="2781229"/>
                <a:ext cx="646459" cy="523220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角丸四角形 43">
            <a:extLst>
              <a:ext uri="{FF2B5EF4-FFF2-40B4-BE49-F238E27FC236}">
                <a16:creationId xmlns:a16="http://schemas.microsoft.com/office/drawing/2014/main" id="{27532285-D429-0E21-FEA7-B109C06D9F09}"/>
              </a:ext>
            </a:extLst>
          </p:cNvPr>
          <p:cNvSpPr/>
          <p:nvPr/>
        </p:nvSpPr>
        <p:spPr>
          <a:xfrm>
            <a:off x="3843834" y="4899027"/>
            <a:ext cx="1613648" cy="1331259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角丸四角形 44">
            <a:extLst>
              <a:ext uri="{FF2B5EF4-FFF2-40B4-BE49-F238E27FC236}">
                <a16:creationId xmlns:a16="http://schemas.microsoft.com/office/drawing/2014/main" id="{2269027D-95BD-37B6-962E-59E3C9217697}"/>
              </a:ext>
            </a:extLst>
          </p:cNvPr>
          <p:cNvSpPr/>
          <p:nvPr/>
        </p:nvSpPr>
        <p:spPr>
          <a:xfrm>
            <a:off x="6167520" y="4899027"/>
            <a:ext cx="1613648" cy="1331259"/>
          </a:xfrm>
          <a:prstGeom prst="round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51416565-C65E-AFB7-388B-481C2C84E4F7}"/>
                  </a:ext>
                </a:extLst>
              </p:cNvPr>
              <p:cNvSpPr txBox="1"/>
              <p:nvPr/>
            </p:nvSpPr>
            <p:spPr>
              <a:xfrm>
                <a:off x="4332224" y="6108961"/>
                <a:ext cx="6464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8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51416565-C65E-AFB7-388B-481C2C84E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224" y="6108961"/>
                <a:ext cx="646459" cy="523220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09C31529-C9BF-B57F-18AF-2DAD06463627}"/>
                  </a:ext>
                </a:extLst>
              </p:cNvPr>
              <p:cNvSpPr txBox="1"/>
              <p:nvPr/>
            </p:nvSpPr>
            <p:spPr>
              <a:xfrm>
                <a:off x="2062140" y="6104689"/>
                <a:ext cx="638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09C31529-C9BF-B57F-18AF-2DAD0646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140" y="6104689"/>
                <a:ext cx="638188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DEA78621-E3DA-9EAC-767A-2B00FA63DD6C}"/>
                  </a:ext>
                </a:extLst>
              </p:cNvPr>
              <p:cNvSpPr txBox="1"/>
              <p:nvPr/>
            </p:nvSpPr>
            <p:spPr>
              <a:xfrm>
                <a:off x="6651115" y="6108961"/>
                <a:ext cx="6464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800" i="1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DEA78621-E3DA-9EAC-767A-2B00FA63D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115" y="6108961"/>
                <a:ext cx="646459" cy="523220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円/楕円 49">
                <a:extLst>
                  <a:ext uri="{FF2B5EF4-FFF2-40B4-BE49-F238E27FC236}">
                    <a16:creationId xmlns:a16="http://schemas.microsoft.com/office/drawing/2014/main" id="{ECC05972-4701-6C67-F257-9A09FB8A0D1F}"/>
                  </a:ext>
                </a:extLst>
              </p:cNvPr>
              <p:cNvSpPr/>
              <p:nvPr/>
            </p:nvSpPr>
            <p:spPr>
              <a:xfrm>
                <a:off x="2098510" y="5174469"/>
                <a:ext cx="549390" cy="54939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kumimoji="1" lang="ja-JP" altLang="en-US" sz="2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円/楕円 49">
                <a:extLst>
                  <a:ext uri="{FF2B5EF4-FFF2-40B4-BE49-F238E27FC236}">
                    <a16:creationId xmlns:a16="http://schemas.microsoft.com/office/drawing/2014/main" id="{ECC05972-4701-6C67-F257-9A09FB8A0D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510" y="5174469"/>
                <a:ext cx="549390" cy="549390"/>
              </a:xfrm>
              <a:prstGeom prst="ellipse">
                <a:avLst/>
              </a:prstGeom>
              <a:blipFill>
                <a:blip r:embed="rId9"/>
                <a:stretch>
                  <a:fillRect l="-2174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480DB975-D9D1-96F5-85C4-10EAB3406D39}"/>
                  </a:ext>
                </a:extLst>
              </p:cNvPr>
              <p:cNvSpPr txBox="1"/>
              <p:nvPr/>
            </p:nvSpPr>
            <p:spPr>
              <a:xfrm>
                <a:off x="1730753" y="5675849"/>
                <a:ext cx="12987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1">
                    <a:solidFill>
                      <a:schemeClr val="accent2"/>
                    </a:solidFill>
                  </a:rPr>
                  <a:t>穴コマ</a:t>
                </a:r>
                <a14:m>
                  <m:oMath xmlns:m="http://schemas.openxmlformats.org/officeDocument/2006/math">
                    <m:r>
                      <a:rPr kumimoji="1" lang="en-US" altLang="ja-JP" sz="2400" b="1" i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kumimoji="1" lang="ja-JP" altLang="en-US" sz="24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480DB975-D9D1-96F5-85C4-10EAB3406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753" y="5675849"/>
                <a:ext cx="1298753" cy="461665"/>
              </a:xfrm>
              <a:prstGeom prst="rect">
                <a:avLst/>
              </a:prstGeom>
              <a:blipFill>
                <a:blip r:embed="rId10"/>
                <a:stretch>
                  <a:fillRect l="-7767" t="-7895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右矢印 51">
            <a:extLst>
              <a:ext uri="{FF2B5EF4-FFF2-40B4-BE49-F238E27FC236}">
                <a16:creationId xmlns:a16="http://schemas.microsoft.com/office/drawing/2014/main" id="{12D646F3-8C74-5541-2E2A-295B3497B40F}"/>
              </a:ext>
            </a:extLst>
          </p:cNvPr>
          <p:cNvSpPr/>
          <p:nvPr/>
        </p:nvSpPr>
        <p:spPr>
          <a:xfrm>
            <a:off x="3282287" y="5350466"/>
            <a:ext cx="460875" cy="428379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右矢印 52">
            <a:extLst>
              <a:ext uri="{FF2B5EF4-FFF2-40B4-BE49-F238E27FC236}">
                <a16:creationId xmlns:a16="http://schemas.microsoft.com/office/drawing/2014/main" id="{4148615E-1376-7649-F36E-C948688DF52A}"/>
              </a:ext>
            </a:extLst>
          </p:cNvPr>
          <p:cNvSpPr/>
          <p:nvPr/>
        </p:nvSpPr>
        <p:spPr>
          <a:xfrm>
            <a:off x="5585051" y="5350466"/>
            <a:ext cx="460875" cy="428379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C851801-0C0A-DD73-9C79-536F691723F5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7329199" y="2495412"/>
            <a:ext cx="880345" cy="0"/>
          </a:xfrm>
          <a:prstGeom prst="line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右矢印 56">
            <a:extLst>
              <a:ext uri="{FF2B5EF4-FFF2-40B4-BE49-F238E27FC236}">
                <a16:creationId xmlns:a16="http://schemas.microsoft.com/office/drawing/2014/main" id="{20BE0312-1555-1134-E9FA-36AB7A20C9DC}"/>
              </a:ext>
            </a:extLst>
          </p:cNvPr>
          <p:cNvSpPr/>
          <p:nvPr/>
        </p:nvSpPr>
        <p:spPr>
          <a:xfrm>
            <a:off x="7933386" y="5350466"/>
            <a:ext cx="460875" cy="428379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AFF6D23C-5E92-DD59-A371-AB6E5DAC1E67}"/>
                  </a:ext>
                </a:extLst>
              </p:cNvPr>
              <p:cNvSpPr/>
              <p:nvPr/>
            </p:nvSpPr>
            <p:spPr>
              <a:xfrm>
                <a:off x="4401053" y="5174469"/>
                <a:ext cx="549390" cy="54939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kumimoji="1" lang="ja-JP" altLang="en-US" sz="2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円/楕円 57">
                <a:extLst>
                  <a:ext uri="{FF2B5EF4-FFF2-40B4-BE49-F238E27FC236}">
                    <a16:creationId xmlns:a16="http://schemas.microsoft.com/office/drawing/2014/main" id="{AFF6D23C-5E92-DD59-A371-AB6E5DAC1E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053" y="5174469"/>
                <a:ext cx="549390" cy="549390"/>
              </a:xfrm>
              <a:prstGeom prst="ellipse">
                <a:avLst/>
              </a:prstGeom>
              <a:blipFill>
                <a:blip r:embed="rId11"/>
                <a:stretch>
                  <a:fillRect l="-2128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D2117077-A2A7-0E7F-8E52-352570742592}"/>
                  </a:ext>
                </a:extLst>
              </p:cNvPr>
              <p:cNvSpPr txBox="1"/>
              <p:nvPr/>
            </p:nvSpPr>
            <p:spPr>
              <a:xfrm>
                <a:off x="4033296" y="5675849"/>
                <a:ext cx="12987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1">
                    <a:solidFill>
                      <a:schemeClr val="accent2"/>
                    </a:solidFill>
                  </a:rPr>
                  <a:t>穴コマ</a:t>
                </a:r>
                <a14:m>
                  <m:oMath xmlns:m="http://schemas.openxmlformats.org/officeDocument/2006/math">
                    <m:r>
                      <a:rPr kumimoji="1" lang="en-US" altLang="ja-JP" sz="2400" b="1" i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kumimoji="1" lang="ja-JP" altLang="en-US" sz="24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D2117077-A2A7-0E7F-8E52-352570742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96" y="5675849"/>
                <a:ext cx="1298753" cy="461665"/>
              </a:xfrm>
              <a:prstGeom prst="rect">
                <a:avLst/>
              </a:prstGeom>
              <a:blipFill>
                <a:blip r:embed="rId12"/>
                <a:stretch>
                  <a:fillRect l="-6731" t="-7895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186BD205-D0A0-12E2-0E8C-63046E421BAE}"/>
                  </a:ext>
                </a:extLst>
              </p:cNvPr>
              <p:cNvSpPr/>
              <p:nvPr/>
            </p:nvSpPr>
            <p:spPr>
              <a:xfrm>
                <a:off x="6675257" y="5174469"/>
                <a:ext cx="549390" cy="54939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kumimoji="1" lang="ja-JP" altLang="en-US" sz="2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円/楕円 59">
                <a:extLst>
                  <a:ext uri="{FF2B5EF4-FFF2-40B4-BE49-F238E27FC236}">
                    <a16:creationId xmlns:a16="http://schemas.microsoft.com/office/drawing/2014/main" id="{186BD205-D0A0-12E2-0E8C-63046E421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257" y="5174469"/>
                <a:ext cx="549390" cy="549390"/>
              </a:xfrm>
              <a:prstGeom prst="ellipse">
                <a:avLst/>
              </a:prstGeom>
              <a:blipFill>
                <a:blip r:embed="rId13"/>
                <a:stretch>
                  <a:fillRect l="-2128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6A4B0ACE-90A9-0B97-FBB6-6DDC3086F293}"/>
                  </a:ext>
                </a:extLst>
              </p:cNvPr>
              <p:cNvSpPr txBox="1"/>
              <p:nvPr/>
            </p:nvSpPr>
            <p:spPr>
              <a:xfrm>
                <a:off x="6307500" y="5675849"/>
                <a:ext cx="12987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1">
                    <a:solidFill>
                      <a:schemeClr val="accent2"/>
                    </a:solidFill>
                  </a:rPr>
                  <a:t>穴コマ</a:t>
                </a:r>
                <a14:m>
                  <m:oMath xmlns:m="http://schemas.openxmlformats.org/officeDocument/2006/math">
                    <m:r>
                      <a:rPr kumimoji="1" lang="en-US" altLang="ja-JP" sz="2400" b="1" i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kumimoji="1" lang="ja-JP" altLang="en-US" sz="24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6A4B0ACE-90A9-0B97-FBB6-6DDC3086F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500" y="5675849"/>
                <a:ext cx="1298753" cy="461665"/>
              </a:xfrm>
              <a:prstGeom prst="rect">
                <a:avLst/>
              </a:prstGeom>
              <a:blipFill>
                <a:blip r:embed="rId12"/>
                <a:stretch>
                  <a:fillRect l="-6731" t="-7895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BD856B2-8D1E-EB0E-38DD-5C669D6578DD}"/>
              </a:ext>
            </a:extLst>
          </p:cNvPr>
          <p:cNvSpPr txBox="1"/>
          <p:nvPr/>
        </p:nvSpPr>
        <p:spPr>
          <a:xfrm>
            <a:off x="6752185" y="443736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chemeClr val="accent2"/>
                </a:solidFill>
              </a:rPr>
              <a:t>各頂点に対応するガジェット</a:t>
            </a:r>
          </a:p>
        </p:txBody>
      </p:sp>
    </p:spTree>
    <p:extLst>
      <p:ext uri="{BB962C8B-B14F-4D97-AF65-F5344CB8AC3E}">
        <p14:creationId xmlns:p14="http://schemas.microsoft.com/office/powerpoint/2010/main" val="27634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2" grpId="1" animBg="1"/>
      <p:bldP spid="24" grpId="0" animBg="1"/>
      <p:bldP spid="25" grpId="0" animBg="1"/>
      <p:bldP spid="50" grpId="0" animBg="1"/>
      <p:bldP spid="51" grpId="0"/>
      <p:bldP spid="58" grpId="0" animBg="1"/>
      <p:bldP spid="58" grpId="1" animBg="1"/>
      <p:bldP spid="59" grpId="0"/>
      <p:bldP spid="59" grpId="1"/>
      <p:bldP spid="60" grpId="0" animBg="1"/>
      <p:bldP spid="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5ADAEC-CAD8-49BE-9C9A-5F16F27A3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白プレイヤに自由に手を打たせるチャンスを与えると，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勝敗ガジェットにより</a:t>
            </a:r>
            <a:r>
              <a:rPr kumimoji="1" lang="ja-JP" altLang="en-US"/>
              <a:t>黒プレイヤは負ける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kumimoji="1" lang="en-US" altLang="ja-JP" dirty="0"/>
              <a:t>→</a:t>
            </a:r>
            <a:r>
              <a:rPr lang="ja-JP" altLang="en-US" b="1">
                <a:solidFill>
                  <a:srgbClr val="F75839"/>
                </a:solidFill>
              </a:rPr>
              <a:t>黒プレイヤは</a:t>
            </a:r>
            <a:r>
              <a:rPr kumimoji="1" lang="ja-JP" altLang="en-US" b="1">
                <a:solidFill>
                  <a:srgbClr val="F75839"/>
                </a:solidFill>
              </a:rPr>
              <a:t>メインガジェットで白コマを狙い続ける</a:t>
            </a:r>
            <a:endParaRPr kumimoji="1" lang="en-US" altLang="ja-JP" b="1" dirty="0">
              <a:solidFill>
                <a:srgbClr val="F75839"/>
              </a:solidFill>
            </a:endParaRPr>
          </a:p>
          <a:p>
            <a:pPr marL="0" indent="0">
              <a:buNone/>
            </a:pPr>
            <a:r>
              <a:rPr lang="ja-JP" altLang="en-US"/>
              <a:t>　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06A4E9-FA89-3FDB-09B0-38F76119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メインガジェット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4BF53E-354C-3401-B49E-753E620A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90456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5ADAEC-CAD8-49BE-9C9A-5F16F27A3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b="1"/>
              <a:t>黒プレイヤはこの操作を繰り返し，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b="1">
                <a:solidFill>
                  <a:srgbClr val="F75839"/>
                </a:solidFill>
              </a:rPr>
              <a:t>狙った白コマを場外に出せたら黒プレイヤの勝ち</a:t>
            </a:r>
            <a:endParaRPr lang="en-US" altLang="ja-JP" b="1" dirty="0">
              <a:solidFill>
                <a:srgbClr val="F75839"/>
              </a:solidFill>
            </a:endParaRPr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06A4E9-FA89-3FDB-09B0-38F76119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メインガジェット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4BF53E-354C-3401-B49E-753E620A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16</a:t>
            </a:fld>
            <a:endParaRPr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489B0F8-69A7-FE3B-1F6D-030849B5B5AA}"/>
              </a:ext>
            </a:extLst>
          </p:cNvPr>
          <p:cNvGrpSpPr/>
          <p:nvPr/>
        </p:nvGrpSpPr>
        <p:grpSpPr>
          <a:xfrm>
            <a:off x="2783077" y="1884209"/>
            <a:ext cx="3312923" cy="1998271"/>
            <a:chOff x="4744081" y="3676684"/>
            <a:chExt cx="3312923" cy="1998271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3B3A77AA-5A9E-16F0-7411-B9C1C5BF1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4081" y="3676684"/>
              <a:ext cx="3312923" cy="1998271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30F12EB-1AE9-35B5-EE1A-CD8B7003DE2D}"/>
                </a:ext>
              </a:extLst>
            </p:cNvPr>
            <p:cNvSpPr/>
            <p:nvPr/>
          </p:nvSpPr>
          <p:spPr>
            <a:xfrm>
              <a:off x="5484966" y="4411771"/>
              <a:ext cx="519807" cy="51980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71AA40D-092E-8AE5-92B3-76732AA9355A}"/>
                </a:ext>
              </a:extLst>
            </p:cNvPr>
            <p:cNvSpPr/>
            <p:nvPr/>
          </p:nvSpPr>
          <p:spPr>
            <a:xfrm>
              <a:off x="6140640" y="4411771"/>
              <a:ext cx="519807" cy="5198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7DD375D0-ED5D-B84B-64D7-A138894BC2D2}"/>
                </a:ext>
              </a:extLst>
            </p:cNvPr>
            <p:cNvSpPr/>
            <p:nvPr/>
          </p:nvSpPr>
          <p:spPr>
            <a:xfrm>
              <a:off x="6778337" y="4411771"/>
              <a:ext cx="549390" cy="54939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200" b="1">
                <a:solidFill>
                  <a:schemeClr val="tx1"/>
                </a:solidFill>
              </a:endParaRPr>
            </a:p>
          </p:txBody>
        </p: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C92433-56B2-9C60-5E6E-C2EA5DFD093E}"/>
              </a:ext>
            </a:extLst>
          </p:cNvPr>
          <p:cNvSpPr txBox="1"/>
          <p:nvPr/>
        </p:nvSpPr>
        <p:spPr>
          <a:xfrm>
            <a:off x="6252551" y="2463700"/>
            <a:ext cx="57246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白プレイヤはこの状態の対処をしないと</a:t>
            </a:r>
            <a:endParaRPr lang="en-US" altLang="ja-JP" sz="2400" dirty="0"/>
          </a:p>
          <a:p>
            <a:r>
              <a:rPr lang="ja-JP" altLang="en-US" sz="2400"/>
              <a:t>次の手番で負ける</a:t>
            </a:r>
            <a:endParaRPr lang="en-US" altLang="ja-JP" sz="2400" dirty="0"/>
          </a:p>
          <a:p>
            <a:r>
              <a:rPr lang="en-US" altLang="ja-JP" sz="2400" dirty="0"/>
              <a:t>→</a:t>
            </a:r>
            <a:r>
              <a:rPr lang="ja-JP" altLang="en-US" sz="2400"/>
              <a:t>絶対に対処しないといけない</a:t>
            </a:r>
            <a:endParaRPr lang="en-US" altLang="ja-JP" sz="2400" dirty="0"/>
          </a:p>
          <a:p>
            <a:r>
              <a:rPr kumimoji="1" lang="en-US" altLang="ja-JP" sz="2400" dirty="0"/>
              <a:t>→</a:t>
            </a:r>
            <a:r>
              <a:rPr kumimoji="1" lang="ja-JP" altLang="en-US" sz="2400"/>
              <a:t>勝敗ガジェットに着手できない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69A61E-2103-DA86-A9F6-2AFAD39C65AA}"/>
              </a:ext>
            </a:extLst>
          </p:cNvPr>
          <p:cNvSpPr txBox="1"/>
          <p:nvPr/>
        </p:nvSpPr>
        <p:spPr>
          <a:xfrm>
            <a:off x="683818" y="2463700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chemeClr val="accent5"/>
                </a:solidFill>
              </a:rPr>
              <a:t>黒プレイヤの</a:t>
            </a:r>
            <a:endParaRPr kumimoji="1" lang="en-US" altLang="ja-JP" sz="2400" b="1" dirty="0">
              <a:solidFill>
                <a:schemeClr val="accent5"/>
              </a:solidFill>
            </a:endParaRPr>
          </a:p>
          <a:p>
            <a:r>
              <a:rPr kumimoji="1" lang="ja-JP" altLang="en-US" sz="2400" b="1">
                <a:solidFill>
                  <a:schemeClr val="accent5"/>
                </a:solidFill>
              </a:rPr>
              <a:t>着手後の状態</a:t>
            </a:r>
            <a:endParaRPr kumimoji="1" lang="en-US" altLang="ja-JP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85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687284-9BC7-5006-EB41-7548B6C3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対応関係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3DFFDE8-3553-57D6-C7D4-8DC4DF4235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/>
                  <a:t>まとめると，作成するオストルの局面の構造は以下の通り</a:t>
                </a:r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/>
                  <a:t>一般化頂点しりとりにおいて，</a:t>
                </a:r>
                <a:r>
                  <a:rPr kumimoji="1" lang="ja-JP" altLang="en-US" b="1">
                    <a:solidFill>
                      <a:srgbClr val="F75839"/>
                    </a:solidFill>
                  </a:rPr>
                  <a:t>プレイヤ</a:t>
                </a:r>
                <a:r>
                  <a:rPr kumimoji="1" lang="en-US" altLang="ja-JP" b="1" dirty="0">
                    <a:solidFill>
                      <a:srgbClr val="F75839"/>
                    </a:solidFill>
                  </a:rPr>
                  <a:t>A</a:t>
                </a:r>
                <a:r>
                  <a:rPr kumimoji="1" lang="ja-JP" altLang="en-US" b="1">
                    <a:solidFill>
                      <a:srgbClr val="F75839"/>
                    </a:solidFill>
                  </a:rPr>
                  <a:t>が勝つ</a:t>
                </a:r>
                <a:endParaRPr lang="en-US" altLang="ja-JP" b="1" dirty="0">
                  <a:solidFill>
                    <a:srgbClr val="F75839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/>
                  <a:t>　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ja-JP" altLang="en-US" b="1"/>
                  <a:t>メインガジェットで</a:t>
                </a:r>
                <a:r>
                  <a:rPr lang="ja-JP" altLang="en-US"/>
                  <a:t>白コマを場外に出して</a:t>
                </a:r>
                <a:r>
                  <a:rPr lang="ja-JP" altLang="en-US" b="1">
                    <a:solidFill>
                      <a:srgbClr val="F75839"/>
                    </a:solidFill>
                  </a:rPr>
                  <a:t>黒プレイヤが勝つ</a:t>
                </a:r>
                <a:endParaRPr lang="en-US" altLang="ja-JP" b="1" dirty="0">
                  <a:solidFill>
                    <a:srgbClr val="F75839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/>
                  <a:t>　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ja-JP" altLang="en-US"/>
                  <a:t>一般化頂点しりとりにおいて，</a:t>
                </a:r>
                <a:r>
                  <a:rPr kumimoji="1" lang="ja-JP" altLang="en-US" b="1">
                    <a:solidFill>
                      <a:srgbClr val="F75839"/>
                    </a:solidFill>
                  </a:rPr>
                  <a:t>プレイヤ</a:t>
                </a:r>
                <a:r>
                  <a:rPr lang="en-US" altLang="ja-JP" b="1" dirty="0">
                    <a:solidFill>
                      <a:srgbClr val="F75839"/>
                    </a:solidFill>
                  </a:rPr>
                  <a:t>B</a:t>
                </a:r>
                <a:r>
                  <a:rPr kumimoji="1" lang="ja-JP" altLang="en-US" b="1">
                    <a:solidFill>
                      <a:srgbClr val="F75839"/>
                    </a:solidFill>
                  </a:rPr>
                  <a:t>が勝つ</a:t>
                </a:r>
                <a:endParaRPr kumimoji="1" lang="en-US" altLang="ja-JP" b="1" dirty="0">
                  <a:solidFill>
                    <a:srgbClr val="F75839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/>
                  <a:t>　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ja-JP" altLang="en-US" b="1"/>
                  <a:t>勝敗ガジェットで</a:t>
                </a:r>
                <a:r>
                  <a:rPr lang="ja-JP" altLang="en-US"/>
                  <a:t>黒コマを場外に出して</a:t>
                </a:r>
                <a:r>
                  <a:rPr lang="ja-JP" altLang="en-US" b="1">
                    <a:solidFill>
                      <a:srgbClr val="F75839"/>
                    </a:solidFill>
                  </a:rPr>
                  <a:t>白プレイヤが勝つ</a:t>
                </a:r>
                <a:endParaRPr lang="en-US" altLang="ja-JP" b="1" dirty="0">
                  <a:solidFill>
                    <a:srgbClr val="F75839"/>
                  </a:solidFill>
                </a:endParaRPr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3DFFDE8-3553-57D6-C7D4-8DC4DF423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195" r="-4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A8F3D0-2821-1BD8-9929-5F34402E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581CD6-506E-4431-1AB8-B2E4BB7784B3}"/>
              </a:ext>
            </a:extLst>
          </p:cNvPr>
          <p:cNvSpPr/>
          <p:nvPr/>
        </p:nvSpPr>
        <p:spPr>
          <a:xfrm>
            <a:off x="838200" y="2760418"/>
            <a:ext cx="10515600" cy="308574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786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E163A-BCDC-045E-DB43-9AD8132D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メインガジェット作成のために必要なこと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6F303B-0BB4-C474-634D-BBF1D866A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１．全ての頂点に対し，対応するガジェットの作成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２．ガジェットをボード上で正しく繋げられることの確認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E2E8B8-9255-8C08-2FF7-5D2BFD67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70508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859543-4C1D-0B22-5071-6C03F346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開始頂点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BB43584-76DB-D83F-C9B6-08D467F41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先手のプレイヤ</a:t>
                </a:r>
                <a:r>
                  <a:rPr lang="en-US" altLang="ja-JP" dirty="0"/>
                  <a:t>A</a:t>
                </a:r>
                <a:r>
                  <a:rPr lang="ja-JP" altLang="en-US"/>
                  <a:t>が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行き先（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または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dirty="0"/>
                  <a:t>）</a:t>
                </a:r>
                <a:r>
                  <a:rPr lang="ja-JP" altLang="en-US"/>
                  <a:t>を選ぶ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→</a:t>
                </a:r>
                <a:r>
                  <a:rPr lang="ja-JP" altLang="en-US" b="1">
                    <a:solidFill>
                      <a:srgbClr val="F75839"/>
                    </a:solidFill>
                  </a:rPr>
                  <a:t>黒プレイヤが行き先を選ぶ</a:t>
                </a:r>
                <a:endParaRPr lang="en-US" altLang="ja-JP" b="1" dirty="0">
                  <a:solidFill>
                    <a:srgbClr val="F75839"/>
                  </a:solidFill>
                </a:endParaRPr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BB43584-76DB-D83F-C9B6-08D467F41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943F92-0421-0631-4002-A2B27A25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19</a:t>
            </a:fld>
            <a:endParaRPr lang="ja-JP" altLang="en-US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23ED68C3-C507-720F-118B-D1914D08BE61}"/>
              </a:ext>
            </a:extLst>
          </p:cNvPr>
          <p:cNvGrpSpPr/>
          <p:nvPr/>
        </p:nvGrpSpPr>
        <p:grpSpPr>
          <a:xfrm>
            <a:off x="919248" y="1710427"/>
            <a:ext cx="3005951" cy="2152222"/>
            <a:chOff x="785146" y="2841975"/>
            <a:chExt cx="3005951" cy="2152222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6E09B31C-48B3-0A19-E293-E016EBF5FFE8}"/>
                </a:ext>
              </a:extLst>
            </p:cNvPr>
            <p:cNvGrpSpPr/>
            <p:nvPr/>
          </p:nvGrpSpPr>
          <p:grpSpPr>
            <a:xfrm>
              <a:off x="2022486" y="3690971"/>
              <a:ext cx="524006" cy="524006"/>
              <a:chOff x="2081040" y="3674540"/>
              <a:chExt cx="524006" cy="524006"/>
            </a:xfrm>
          </p:grpSpPr>
          <p:sp>
            <p:nvSpPr>
              <p:cNvPr id="30" name="円/楕円 29">
                <a:extLst>
                  <a:ext uri="{FF2B5EF4-FFF2-40B4-BE49-F238E27FC236}">
                    <a16:creationId xmlns:a16="http://schemas.microsoft.com/office/drawing/2014/main" id="{8CEDDE01-91E4-7EFA-94DF-D4E873601B4D}"/>
                  </a:ext>
                </a:extLst>
              </p:cNvPr>
              <p:cNvSpPr/>
              <p:nvPr/>
            </p:nvSpPr>
            <p:spPr>
              <a:xfrm>
                <a:off x="2081040" y="3674540"/>
                <a:ext cx="524006" cy="52400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>
                <a:extLst>
                  <a:ext uri="{FF2B5EF4-FFF2-40B4-BE49-F238E27FC236}">
                    <a16:creationId xmlns:a16="http://schemas.microsoft.com/office/drawing/2014/main" id="{B9976DE4-ECB6-3094-27E2-7E3518B76125}"/>
                  </a:ext>
                </a:extLst>
              </p:cNvPr>
              <p:cNvSpPr/>
              <p:nvPr/>
            </p:nvSpPr>
            <p:spPr>
              <a:xfrm>
                <a:off x="2176204" y="3769704"/>
                <a:ext cx="333677" cy="333677"/>
              </a:xfrm>
              <a:prstGeom prst="ellipse">
                <a:avLst/>
              </a:prstGeom>
              <a:solidFill>
                <a:schemeClr val="accent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59B0301B-0AAF-0B9C-320A-1697D28395CB}"/>
                </a:ext>
              </a:extLst>
            </p:cNvPr>
            <p:cNvCxnSpPr>
              <a:cxnSpLocks/>
              <a:stCxn id="30" idx="7"/>
              <a:endCxn id="39" idx="3"/>
            </p:cNvCxnSpPr>
            <p:nvPr/>
          </p:nvCxnSpPr>
          <p:spPr>
            <a:xfrm flipV="1">
              <a:off x="2469753" y="3289242"/>
              <a:ext cx="364035" cy="478468"/>
            </a:xfrm>
            <a:prstGeom prst="line">
              <a:avLst/>
            </a:prstGeom>
            <a:ln w="444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BD6EE5C1-B944-2A14-B1BC-80EF8CEE33D5}"/>
                </a:ext>
              </a:extLst>
            </p:cNvPr>
            <p:cNvCxnSpPr>
              <a:cxnSpLocks/>
              <a:stCxn id="30" idx="1"/>
              <a:endCxn id="38" idx="5"/>
            </p:cNvCxnSpPr>
            <p:nvPr/>
          </p:nvCxnSpPr>
          <p:spPr>
            <a:xfrm flipH="1" flipV="1">
              <a:off x="1735191" y="3289242"/>
              <a:ext cx="364034" cy="478468"/>
            </a:xfrm>
            <a:prstGeom prst="line">
              <a:avLst/>
            </a:prstGeom>
            <a:ln w="444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3A83C13D-221E-4B9C-1A05-D36C6EC00915}"/>
                </a:ext>
              </a:extLst>
            </p:cNvPr>
            <p:cNvSpPr txBox="1"/>
            <p:nvPr/>
          </p:nvSpPr>
          <p:spPr>
            <a:xfrm>
              <a:off x="785146" y="4224756"/>
              <a:ext cx="300595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400" b="1"/>
                <a:t>開始頂点</a:t>
              </a:r>
              <a:endParaRPr kumimoji="1" lang="en-US" altLang="ja-JP" sz="2400" b="1" dirty="0"/>
            </a:p>
            <a:p>
              <a:pPr algn="ctr"/>
              <a:r>
                <a:rPr lang="ja-JP" altLang="en-US" sz="2000" b="1"/>
                <a:t>（入次数０，出次数２）</a:t>
              </a:r>
              <a:endParaRPr kumimoji="1" lang="ja-JP" altLang="en-US" sz="20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円/楕円 37">
                  <a:extLst>
                    <a:ext uri="{FF2B5EF4-FFF2-40B4-BE49-F238E27FC236}">
                      <a16:creationId xmlns:a16="http://schemas.microsoft.com/office/drawing/2014/main" id="{3205C521-54AC-E095-8BCC-1AB6F6BDAD61}"/>
                    </a:ext>
                  </a:extLst>
                </p:cNvPr>
                <p:cNvSpPr/>
                <p:nvPr/>
              </p:nvSpPr>
              <p:spPr>
                <a:xfrm>
                  <a:off x="1287924" y="2841975"/>
                  <a:ext cx="524006" cy="52400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b="1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" name="円/楕円 37">
                  <a:extLst>
                    <a:ext uri="{FF2B5EF4-FFF2-40B4-BE49-F238E27FC236}">
                      <a16:creationId xmlns:a16="http://schemas.microsoft.com/office/drawing/2014/main" id="{3205C521-54AC-E095-8BCC-1AB6F6BDAD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924" y="2841975"/>
                  <a:ext cx="524006" cy="524006"/>
                </a:xfrm>
                <a:prstGeom prst="ellipse">
                  <a:avLst/>
                </a:prstGeom>
                <a:blipFill>
                  <a:blip r:embed="rId3"/>
                  <a:stretch>
                    <a:fillRect l="-15556" b="-6667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円/楕円 38">
                  <a:extLst>
                    <a:ext uri="{FF2B5EF4-FFF2-40B4-BE49-F238E27FC236}">
                      <a16:creationId xmlns:a16="http://schemas.microsoft.com/office/drawing/2014/main" id="{C17CCC42-2306-8E47-444D-D3A964DD56B0}"/>
                    </a:ext>
                  </a:extLst>
                </p:cNvPr>
                <p:cNvSpPr/>
                <p:nvPr/>
              </p:nvSpPr>
              <p:spPr>
                <a:xfrm>
                  <a:off x="2757049" y="2841975"/>
                  <a:ext cx="524006" cy="52400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b="1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円/楕円 38">
                  <a:extLst>
                    <a:ext uri="{FF2B5EF4-FFF2-40B4-BE49-F238E27FC236}">
                      <a16:creationId xmlns:a16="http://schemas.microsoft.com/office/drawing/2014/main" id="{C17CCC42-2306-8E47-444D-D3A964DD56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7049" y="2841975"/>
                  <a:ext cx="524006" cy="524006"/>
                </a:xfrm>
                <a:prstGeom prst="ellipse">
                  <a:avLst/>
                </a:prstGeom>
                <a:blipFill>
                  <a:blip r:embed="rId4"/>
                  <a:stretch>
                    <a:fillRect l="-18182" b="-4444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CC0F874D-A703-D983-5CA3-1562B6C7CC39}"/>
              </a:ext>
            </a:extLst>
          </p:cNvPr>
          <p:cNvGrpSpPr/>
          <p:nvPr/>
        </p:nvGrpSpPr>
        <p:grpSpPr>
          <a:xfrm>
            <a:off x="5779209" y="974877"/>
            <a:ext cx="5416868" cy="3966594"/>
            <a:chOff x="5779209" y="974877"/>
            <a:chExt cx="5416868" cy="3966594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C33CEC25-1BDD-BEDC-F4EF-02CBF1ECFEEF}"/>
                </a:ext>
              </a:extLst>
            </p:cNvPr>
            <p:cNvGrpSpPr/>
            <p:nvPr/>
          </p:nvGrpSpPr>
          <p:grpSpPr>
            <a:xfrm>
              <a:off x="6224171" y="1415991"/>
              <a:ext cx="4527038" cy="3525480"/>
              <a:chOff x="5483742" y="1595160"/>
              <a:chExt cx="5316603" cy="4140363"/>
            </a:xfrm>
          </p:grpSpPr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F7D28557-4D69-0A17-F180-998D3506D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83742" y="1595160"/>
                <a:ext cx="5316603" cy="4140363"/>
              </a:xfrm>
              <a:prstGeom prst="rect">
                <a:avLst/>
              </a:prstGeom>
            </p:spPr>
          </p:pic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7013412F-6176-957E-BB40-D7D571DBEE02}"/>
                  </a:ext>
                </a:extLst>
              </p:cNvPr>
              <p:cNvSpPr/>
              <p:nvPr/>
            </p:nvSpPr>
            <p:spPr>
              <a:xfrm>
                <a:off x="8514414" y="4033113"/>
                <a:ext cx="418620" cy="4186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C773880-AB1A-F4BD-2DC3-18D8E0CEC113}"/>
                  </a:ext>
                </a:extLst>
              </p:cNvPr>
              <p:cNvSpPr/>
              <p:nvPr/>
            </p:nvSpPr>
            <p:spPr>
              <a:xfrm>
                <a:off x="8514415" y="4635923"/>
                <a:ext cx="418620" cy="41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円/楕円 9">
                    <a:extLst>
                      <a:ext uri="{FF2B5EF4-FFF2-40B4-BE49-F238E27FC236}">
                        <a16:creationId xmlns:a16="http://schemas.microsoft.com/office/drawing/2014/main" id="{10FBD409-C0D2-D83E-A307-800BB3E5D3B4}"/>
                      </a:ext>
                    </a:extLst>
                  </p:cNvPr>
                  <p:cNvSpPr/>
                  <p:nvPr/>
                </p:nvSpPr>
                <p:spPr>
                  <a:xfrm>
                    <a:off x="7920767" y="4612099"/>
                    <a:ext cx="442444" cy="442444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2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22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oMath>
                      </m:oMathPara>
                    </a14:m>
                    <a:endParaRPr kumimoji="1" lang="ja-JP" altLang="en-US" sz="2200" b="1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" name="円/楕円 9">
                    <a:extLst>
                      <a:ext uri="{FF2B5EF4-FFF2-40B4-BE49-F238E27FC236}">
                        <a16:creationId xmlns:a16="http://schemas.microsoft.com/office/drawing/2014/main" id="{10FBD409-C0D2-D83E-A307-800BB3E5D3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0767" y="4612099"/>
                    <a:ext cx="442444" cy="442444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24242" b="-21212"/>
                    </a:stretch>
                  </a:blipFill>
                  <a:ln w="317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14F6339E-A09F-7F39-4419-C9CA4EC212FE}"/>
                  </a:ext>
                </a:extLst>
              </p:cNvPr>
              <p:cNvSpPr/>
              <p:nvPr/>
            </p:nvSpPr>
            <p:spPr>
              <a:xfrm>
                <a:off x="7347275" y="4033113"/>
                <a:ext cx="418620" cy="4186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FB302E76-404C-593B-914F-A24569CDC2CB}"/>
                  </a:ext>
                </a:extLst>
              </p:cNvPr>
              <p:cNvSpPr/>
              <p:nvPr/>
            </p:nvSpPr>
            <p:spPr>
              <a:xfrm>
                <a:off x="7347276" y="4635923"/>
                <a:ext cx="418620" cy="41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CF24DCFE-43CA-D327-9F9C-38F9D2701851}"/>
                  </a:ext>
                </a:extLst>
              </p:cNvPr>
              <p:cNvSpPr/>
              <p:nvPr/>
            </p:nvSpPr>
            <p:spPr>
              <a:xfrm>
                <a:off x="9099222" y="4033112"/>
                <a:ext cx="418620" cy="41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177C01CF-9257-B409-6A07-C53FCC171B8B}"/>
                  </a:ext>
                </a:extLst>
              </p:cNvPr>
              <p:cNvSpPr/>
              <p:nvPr/>
            </p:nvSpPr>
            <p:spPr>
              <a:xfrm>
                <a:off x="9696537" y="4033113"/>
                <a:ext cx="418620" cy="4186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3F1C935-E7AB-BC0F-F011-0C0EBFCC0B20}"/>
                  </a:ext>
                </a:extLst>
              </p:cNvPr>
              <p:cNvSpPr/>
              <p:nvPr/>
            </p:nvSpPr>
            <p:spPr>
              <a:xfrm>
                <a:off x="9696538" y="4635923"/>
                <a:ext cx="418620" cy="41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3BCF5D47-753D-CDCF-B4F1-D590DAF2831B}"/>
                  </a:ext>
                </a:extLst>
              </p:cNvPr>
              <p:cNvSpPr/>
              <p:nvPr/>
            </p:nvSpPr>
            <p:spPr>
              <a:xfrm>
                <a:off x="6170766" y="4033113"/>
                <a:ext cx="418620" cy="4186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AA5B75A4-D8DC-9FB0-7C98-54D2B2B36659}"/>
                  </a:ext>
                </a:extLst>
              </p:cNvPr>
              <p:cNvSpPr/>
              <p:nvPr/>
            </p:nvSpPr>
            <p:spPr>
              <a:xfrm>
                <a:off x="6170767" y="4635923"/>
                <a:ext cx="418620" cy="41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253FE165-321C-4E2B-78DD-28F5D894DF52}"/>
                  </a:ext>
                </a:extLst>
              </p:cNvPr>
              <p:cNvSpPr/>
              <p:nvPr/>
            </p:nvSpPr>
            <p:spPr>
              <a:xfrm>
                <a:off x="6755574" y="4033112"/>
                <a:ext cx="418620" cy="41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2139808-D2E7-1AA5-8D42-70C851BC8977}"/>
                  </a:ext>
                </a:extLst>
              </p:cNvPr>
              <p:cNvSpPr/>
              <p:nvPr/>
            </p:nvSpPr>
            <p:spPr>
              <a:xfrm>
                <a:off x="8514414" y="2871750"/>
                <a:ext cx="418620" cy="4186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6482D9E7-76BD-C3BD-9487-E6BD5FF82430}"/>
                  </a:ext>
                </a:extLst>
              </p:cNvPr>
              <p:cNvSpPr/>
              <p:nvPr/>
            </p:nvSpPr>
            <p:spPr>
              <a:xfrm>
                <a:off x="7347275" y="2871750"/>
                <a:ext cx="418620" cy="4186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D2D06507-4EC3-26EE-BE85-1C39E3662C18}"/>
                  </a:ext>
                </a:extLst>
              </p:cNvPr>
              <p:cNvSpPr/>
              <p:nvPr/>
            </p:nvSpPr>
            <p:spPr>
              <a:xfrm>
                <a:off x="9696537" y="2871750"/>
                <a:ext cx="418620" cy="4186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D8D71F6-BB6A-55A8-F651-14F9018E67A9}"/>
                  </a:ext>
                </a:extLst>
              </p:cNvPr>
              <p:cNvSpPr/>
              <p:nvPr/>
            </p:nvSpPr>
            <p:spPr>
              <a:xfrm>
                <a:off x="6170766" y="2871750"/>
                <a:ext cx="418620" cy="4186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C6D35337-3AB3-F612-306F-E22F2FC21C2C}"/>
                  </a:ext>
                </a:extLst>
              </p:cNvPr>
              <p:cNvSpPr/>
              <p:nvPr/>
            </p:nvSpPr>
            <p:spPr>
              <a:xfrm>
                <a:off x="8514415" y="2273199"/>
                <a:ext cx="418620" cy="41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8194F72E-F0DC-348F-4A07-68A59FC99DC1}"/>
                  </a:ext>
                </a:extLst>
              </p:cNvPr>
              <p:cNvSpPr/>
              <p:nvPr/>
            </p:nvSpPr>
            <p:spPr>
              <a:xfrm>
                <a:off x="7347276" y="2273199"/>
                <a:ext cx="418620" cy="41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7AC00DED-B293-737F-9ACF-229CC7506434}"/>
                  </a:ext>
                </a:extLst>
              </p:cNvPr>
              <p:cNvSpPr/>
              <p:nvPr/>
            </p:nvSpPr>
            <p:spPr>
              <a:xfrm>
                <a:off x="9696538" y="2273199"/>
                <a:ext cx="418620" cy="41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943F674E-D4E2-FF3F-4D6F-84CD1A20A8CB}"/>
                  </a:ext>
                </a:extLst>
              </p:cNvPr>
              <p:cNvSpPr/>
              <p:nvPr/>
            </p:nvSpPr>
            <p:spPr>
              <a:xfrm>
                <a:off x="6170767" y="2273199"/>
                <a:ext cx="418620" cy="41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9050BF30-21A2-44F3-1D6E-C442D83698BE}"/>
                </a:ext>
              </a:extLst>
            </p:cNvPr>
            <p:cNvSpPr txBox="1"/>
            <p:nvPr/>
          </p:nvSpPr>
          <p:spPr>
            <a:xfrm>
              <a:off x="5779209" y="974877"/>
              <a:ext cx="54168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/>
                <a:t>開始頂点を表すオストルのガジェット</a:t>
              </a:r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E080075B-0CE1-C96F-B629-01F5CE8CE69C}"/>
              </a:ext>
            </a:extLst>
          </p:cNvPr>
          <p:cNvGrpSpPr/>
          <p:nvPr/>
        </p:nvGrpSpPr>
        <p:grpSpPr>
          <a:xfrm>
            <a:off x="4949268" y="2559423"/>
            <a:ext cx="6915902" cy="1272050"/>
            <a:chOff x="4948556" y="2809692"/>
            <a:chExt cx="6915902" cy="12720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F4FFD197-3C7D-41CA-7518-C930F0D9FEA5}"/>
                    </a:ext>
                  </a:extLst>
                </p:cNvPr>
                <p:cNvSpPr txBox="1"/>
                <p:nvPr/>
              </p:nvSpPr>
              <p:spPr>
                <a:xfrm>
                  <a:off x="4948556" y="2842467"/>
                  <a:ext cx="10806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400" b="1">
                      <a:solidFill>
                        <a:schemeClr val="accent5"/>
                      </a:solidFill>
                    </a:rPr>
                    <a:t>頂点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endParaRPr kumimoji="1" lang="ja-JP" altLang="en-US" sz="2400" b="1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F4FFD197-3C7D-41CA-7518-C930F0D9FE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8556" y="2842467"/>
                  <a:ext cx="1080680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8140" t="-10811" b="-297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C04BBEBB-0026-88F4-20A2-8A63A690A707}"/>
                    </a:ext>
                  </a:extLst>
                </p:cNvPr>
                <p:cNvSpPr txBox="1"/>
                <p:nvPr/>
              </p:nvSpPr>
              <p:spPr>
                <a:xfrm>
                  <a:off x="10778968" y="2809692"/>
                  <a:ext cx="1085490" cy="4966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2400" b="1">
                      <a:solidFill>
                        <a:schemeClr val="accent5"/>
                      </a:solidFill>
                    </a:rPr>
                    <a:t>頂点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kumimoji="1" lang="ja-JP" altLang="en-US" sz="2400" b="1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C04BBEBB-0026-88F4-20A2-8A63A690A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8968" y="2809692"/>
                  <a:ext cx="1085490" cy="496674"/>
                </a:xfrm>
                <a:prstGeom prst="rect">
                  <a:avLst/>
                </a:prstGeom>
                <a:blipFill>
                  <a:blip r:embed="rId8"/>
                  <a:stretch>
                    <a:fillRect l="-8046" t="-7500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フリーフォーム 52">
              <a:extLst>
                <a:ext uri="{FF2B5EF4-FFF2-40B4-BE49-F238E27FC236}">
                  <a16:creationId xmlns:a16="http://schemas.microsoft.com/office/drawing/2014/main" id="{67C7A004-F2FF-7EF8-BE2C-7A183B5A87B0}"/>
                </a:ext>
              </a:extLst>
            </p:cNvPr>
            <p:cNvSpPr/>
            <p:nvPr/>
          </p:nvSpPr>
          <p:spPr>
            <a:xfrm flipH="1">
              <a:off x="5719960" y="3251976"/>
              <a:ext cx="5507141" cy="829766"/>
            </a:xfrm>
            <a:custGeom>
              <a:avLst/>
              <a:gdLst>
                <a:gd name="connsiteX0" fmla="*/ 5160954 w 5507141"/>
                <a:gd name="connsiteY0" fmla="*/ 0 h 829766"/>
                <a:gd name="connsiteX1" fmla="*/ 5160954 w 5507141"/>
                <a:gd name="connsiteY1" fmla="*/ 78347 h 829766"/>
                <a:gd name="connsiteX2" fmla="*/ 3043580 w 5507141"/>
                <a:gd name="connsiteY2" fmla="*/ 78347 h 829766"/>
                <a:gd name="connsiteX3" fmla="*/ 2775578 w 5507141"/>
                <a:gd name="connsiteY3" fmla="*/ 189357 h 829766"/>
                <a:gd name="connsiteX4" fmla="*/ 2762095 w 5507141"/>
                <a:gd name="connsiteY4" fmla="*/ 205698 h 829766"/>
                <a:gd name="connsiteX5" fmla="*/ 2748612 w 5507141"/>
                <a:gd name="connsiteY5" fmla="*/ 189357 h 829766"/>
                <a:gd name="connsiteX6" fmla="*/ 2480610 w 5507141"/>
                <a:gd name="connsiteY6" fmla="*/ 78347 h 829766"/>
                <a:gd name="connsiteX7" fmla="*/ 346187 w 5507141"/>
                <a:gd name="connsiteY7" fmla="*/ 78347 h 829766"/>
                <a:gd name="connsiteX8" fmla="*/ 346187 w 5507141"/>
                <a:gd name="connsiteY8" fmla="*/ 0 h 829766"/>
                <a:gd name="connsiteX9" fmla="*/ 0 w 5507141"/>
                <a:gd name="connsiteY9" fmla="*/ 178889 h 829766"/>
                <a:gd name="connsiteX10" fmla="*/ 346187 w 5507141"/>
                <a:gd name="connsiteY10" fmla="*/ 357779 h 829766"/>
                <a:gd name="connsiteX11" fmla="*/ 346187 w 5507141"/>
                <a:gd name="connsiteY11" fmla="*/ 279432 h 829766"/>
                <a:gd name="connsiteX12" fmla="*/ 2480610 w 5507141"/>
                <a:gd name="connsiteY12" fmla="*/ 279432 h 829766"/>
                <a:gd name="connsiteX13" fmla="*/ 2658537 w 5507141"/>
                <a:gd name="connsiteY13" fmla="*/ 457359 h 829766"/>
                <a:gd name="connsiteX14" fmla="*/ 2658537 w 5507141"/>
                <a:gd name="connsiteY14" fmla="*/ 829766 h 829766"/>
                <a:gd name="connsiteX15" fmla="*/ 2664568 w 5507141"/>
                <a:gd name="connsiteY15" fmla="*/ 829766 h 829766"/>
                <a:gd name="connsiteX16" fmla="*/ 2859622 w 5507141"/>
                <a:gd name="connsiteY16" fmla="*/ 829766 h 829766"/>
                <a:gd name="connsiteX17" fmla="*/ 2865653 w 5507141"/>
                <a:gd name="connsiteY17" fmla="*/ 829766 h 829766"/>
                <a:gd name="connsiteX18" fmla="*/ 2865653 w 5507141"/>
                <a:gd name="connsiteY18" fmla="*/ 457359 h 829766"/>
                <a:gd name="connsiteX19" fmla="*/ 3043580 w 5507141"/>
                <a:gd name="connsiteY19" fmla="*/ 279432 h 829766"/>
                <a:gd name="connsiteX20" fmla="*/ 5160954 w 5507141"/>
                <a:gd name="connsiteY20" fmla="*/ 279432 h 829766"/>
                <a:gd name="connsiteX21" fmla="*/ 5160954 w 5507141"/>
                <a:gd name="connsiteY21" fmla="*/ 357779 h 829766"/>
                <a:gd name="connsiteX22" fmla="*/ 5507141 w 5507141"/>
                <a:gd name="connsiteY22" fmla="*/ 178889 h 829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07141" h="829766">
                  <a:moveTo>
                    <a:pt x="5160954" y="0"/>
                  </a:moveTo>
                  <a:lnTo>
                    <a:pt x="5160954" y="78347"/>
                  </a:lnTo>
                  <a:lnTo>
                    <a:pt x="3043580" y="78347"/>
                  </a:lnTo>
                  <a:cubicBezTo>
                    <a:pt x="2938919" y="78347"/>
                    <a:pt x="2844166" y="120769"/>
                    <a:pt x="2775578" y="189357"/>
                  </a:cubicBezTo>
                  <a:lnTo>
                    <a:pt x="2762095" y="205698"/>
                  </a:lnTo>
                  <a:lnTo>
                    <a:pt x="2748612" y="189357"/>
                  </a:lnTo>
                  <a:cubicBezTo>
                    <a:pt x="2680024" y="120769"/>
                    <a:pt x="2585271" y="78347"/>
                    <a:pt x="2480610" y="78347"/>
                  </a:cubicBezTo>
                  <a:lnTo>
                    <a:pt x="346187" y="78347"/>
                  </a:lnTo>
                  <a:lnTo>
                    <a:pt x="346187" y="0"/>
                  </a:lnTo>
                  <a:lnTo>
                    <a:pt x="0" y="178889"/>
                  </a:lnTo>
                  <a:lnTo>
                    <a:pt x="346187" y="357779"/>
                  </a:lnTo>
                  <a:lnTo>
                    <a:pt x="346187" y="279432"/>
                  </a:lnTo>
                  <a:lnTo>
                    <a:pt x="2480610" y="279432"/>
                  </a:lnTo>
                  <a:cubicBezTo>
                    <a:pt x="2578876" y="279432"/>
                    <a:pt x="2658537" y="359093"/>
                    <a:pt x="2658537" y="457359"/>
                  </a:cubicBezTo>
                  <a:lnTo>
                    <a:pt x="2658537" y="829766"/>
                  </a:lnTo>
                  <a:lnTo>
                    <a:pt x="2664568" y="829766"/>
                  </a:lnTo>
                  <a:lnTo>
                    <a:pt x="2859622" y="829766"/>
                  </a:lnTo>
                  <a:lnTo>
                    <a:pt x="2865653" y="829766"/>
                  </a:lnTo>
                  <a:lnTo>
                    <a:pt x="2865653" y="457359"/>
                  </a:lnTo>
                  <a:cubicBezTo>
                    <a:pt x="2865653" y="359093"/>
                    <a:pt x="2945314" y="279432"/>
                    <a:pt x="3043580" y="279432"/>
                  </a:cubicBezTo>
                  <a:lnTo>
                    <a:pt x="5160954" y="279432"/>
                  </a:lnTo>
                  <a:lnTo>
                    <a:pt x="5160954" y="357779"/>
                  </a:lnTo>
                  <a:lnTo>
                    <a:pt x="5507141" y="178889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28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BF830-6E29-F90B-491F-E65A3945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組合せゲーム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D64187-FF28-EC30-D096-74A26956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b="1">
                <a:solidFill>
                  <a:srgbClr val="F75839"/>
                </a:solidFill>
              </a:rPr>
              <a:t>組合せゲーム</a:t>
            </a:r>
            <a:endParaRPr kumimoji="1" lang="en-US" altLang="ja-JP" b="1" dirty="0">
              <a:solidFill>
                <a:srgbClr val="F75839"/>
              </a:solidFill>
            </a:endParaRPr>
          </a:p>
          <a:p>
            <a:pPr marL="0" indent="0">
              <a:buNone/>
            </a:pPr>
            <a:r>
              <a:rPr kumimoji="1" lang="ja-JP" altLang="en-US"/>
              <a:t>　　プレイヤが二人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　交互に着手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　　ランダム性がない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　全ての情報が公開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b="1"/>
              <a:t>組合せゲームにおける興味関心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/>
              <a:t>　現在の局面，次に行動するプレイヤが与えられたとき，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どちらのプレイヤがゲームに勝つかを判定したい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</a:t>
            </a:r>
            <a:r>
              <a:rPr lang="en-US" altLang="ja-JP" dirty="0"/>
              <a:t>→</a:t>
            </a:r>
            <a:r>
              <a:rPr lang="ja-JP" altLang="en-US" b="1">
                <a:solidFill>
                  <a:srgbClr val="F75839"/>
                </a:solidFill>
              </a:rPr>
              <a:t>必勝判定</a:t>
            </a:r>
            <a:endParaRPr lang="en-US" altLang="ja-JP" b="1" dirty="0">
              <a:solidFill>
                <a:srgbClr val="F75839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40BAC0-E426-097B-5584-1D767BA5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34ED6233-54B4-F577-0B08-DE1F793B2884}"/>
              </a:ext>
            </a:extLst>
          </p:cNvPr>
          <p:cNvSpPr/>
          <p:nvPr/>
        </p:nvSpPr>
        <p:spPr>
          <a:xfrm>
            <a:off x="1254108" y="2069295"/>
            <a:ext cx="287215" cy="1870693"/>
          </a:xfrm>
          <a:prstGeom prst="leftBrace">
            <a:avLst>
              <a:gd name="adj1" fmla="val 40742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165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FBC5BF-01DC-35F9-7285-05224125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その他の頂点ガジェット紹介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A521AB-C5BE-020E-D333-9567768A1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4000"/>
            <a:ext cx="11183912" cy="5197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b="1"/>
              <a:t>入次数１，出次数０の頂点</a:t>
            </a:r>
            <a:r>
              <a:rPr lang="ja-JP" altLang="en-US" b="1"/>
              <a:t> 　　　</a:t>
            </a:r>
            <a:r>
              <a:rPr lang="ja-JP" altLang="en-US"/>
              <a:t>　　</a:t>
            </a:r>
            <a:r>
              <a:rPr lang="ja-JP" altLang="en-US" b="1"/>
              <a:t>入次数１，出次数１の頂点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（入次数２または３も同様）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B50C5B-D4A2-F1B6-D6B7-F483856A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20</a:t>
            </a:fld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4671E9E-DB41-9DB2-2888-10A283E4C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623" y="3268981"/>
            <a:ext cx="2675958" cy="229585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1898132-603F-A7D5-D3D9-1F1911B1A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009" y="3275382"/>
            <a:ext cx="2675958" cy="229585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690796D-8F0B-ED8C-9898-7CBD13E8B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907" y="3268981"/>
            <a:ext cx="2675958" cy="22958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38AEBDC-CD17-1262-694F-349C2A1BC261}"/>
                  </a:ext>
                </a:extLst>
              </p:cNvPr>
              <p:cNvSpPr txBox="1"/>
              <p:nvPr/>
            </p:nvSpPr>
            <p:spPr>
              <a:xfrm>
                <a:off x="978907" y="2701174"/>
                <a:ext cx="590996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38AEBDC-CD17-1262-694F-349C2A1BC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07" y="2701174"/>
                <a:ext cx="5909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0AB12DC-C677-28E3-AE1C-724B29132838}"/>
                  </a:ext>
                </a:extLst>
              </p:cNvPr>
              <p:cNvSpPr txBox="1"/>
              <p:nvPr/>
            </p:nvSpPr>
            <p:spPr>
              <a:xfrm>
                <a:off x="4163623" y="2701174"/>
                <a:ext cx="666336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0AB12DC-C677-28E3-AE1C-724B29132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623" y="2701174"/>
                <a:ext cx="66633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890B33B-B41F-AB44-3133-450361F25D08}"/>
                  </a:ext>
                </a:extLst>
              </p:cNvPr>
              <p:cNvSpPr txBox="1"/>
              <p:nvPr/>
            </p:nvSpPr>
            <p:spPr>
              <a:xfrm>
                <a:off x="7877009" y="2701174"/>
                <a:ext cx="1098314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890B33B-B41F-AB44-3133-450361F25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009" y="2701174"/>
                <a:ext cx="109831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右矢印 10">
            <a:extLst>
              <a:ext uri="{FF2B5EF4-FFF2-40B4-BE49-F238E27FC236}">
                <a16:creationId xmlns:a16="http://schemas.microsoft.com/office/drawing/2014/main" id="{1E8CCDBF-CF66-3B27-82EB-910FD2E9AA2A}"/>
              </a:ext>
            </a:extLst>
          </p:cNvPr>
          <p:cNvSpPr/>
          <p:nvPr/>
        </p:nvSpPr>
        <p:spPr>
          <a:xfrm rot="16200000">
            <a:off x="2128627" y="5262181"/>
            <a:ext cx="376517" cy="34962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ADA0ED3F-4108-37C0-04C2-CB701A5DE552}"/>
              </a:ext>
            </a:extLst>
          </p:cNvPr>
          <p:cNvSpPr/>
          <p:nvPr/>
        </p:nvSpPr>
        <p:spPr>
          <a:xfrm rot="16200000">
            <a:off x="5313343" y="5262181"/>
            <a:ext cx="376517" cy="34962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6E604E66-AB22-2F7E-373B-231341828BD8}"/>
              </a:ext>
            </a:extLst>
          </p:cNvPr>
          <p:cNvSpPr/>
          <p:nvPr/>
        </p:nvSpPr>
        <p:spPr>
          <a:xfrm rot="16200000">
            <a:off x="9026729" y="5262181"/>
            <a:ext cx="376517" cy="34962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CACDE8EB-3DA6-2BC1-D69D-DF458D5269FB}"/>
              </a:ext>
            </a:extLst>
          </p:cNvPr>
          <p:cNvSpPr/>
          <p:nvPr/>
        </p:nvSpPr>
        <p:spPr>
          <a:xfrm rot="16200000">
            <a:off x="9026729" y="3238948"/>
            <a:ext cx="376517" cy="34962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43C1620-D0E4-2304-B888-8E0C201F5AA6}"/>
              </a:ext>
            </a:extLst>
          </p:cNvPr>
          <p:cNvSpPr txBox="1"/>
          <p:nvPr/>
        </p:nvSpPr>
        <p:spPr>
          <a:xfrm>
            <a:off x="838200" y="5925751"/>
            <a:ext cx="6237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■</a:t>
            </a:r>
            <a:r>
              <a:rPr kumimoji="1" lang="en-US" altLang="ja-JP" sz="2800" dirty="0"/>
              <a:t> </a:t>
            </a:r>
            <a:r>
              <a:rPr kumimoji="1" lang="ja-JP" altLang="en-US" sz="2800"/>
              <a:t>黒コマ　　□</a:t>
            </a:r>
            <a:r>
              <a:rPr kumimoji="1" lang="en-US" altLang="ja-JP" sz="2800" dirty="0"/>
              <a:t> </a:t>
            </a:r>
            <a:r>
              <a:rPr kumimoji="1" lang="ja-JP" altLang="en-US" sz="2800"/>
              <a:t>白コマ　　</a:t>
            </a:r>
            <a:r>
              <a:rPr kumimoji="1" lang="en-US" altLang="ja-JP" sz="2800" dirty="0"/>
              <a:t>○ </a:t>
            </a:r>
            <a:r>
              <a:rPr lang="ja-JP" altLang="en-US" sz="2800"/>
              <a:t>穴コマ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577841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6FE3C0-42BE-F3C0-82EC-21EE3F4C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その他の頂点ガジェット紹介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AE862E-5560-6246-C8A8-A8784BFFB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b="1"/>
              <a:t>入次数１</a:t>
            </a:r>
            <a:r>
              <a:rPr lang="ja-JP" altLang="en-US" b="1"/>
              <a:t>，出次数２の頂点</a:t>
            </a:r>
            <a:endParaRPr lang="en-US" altLang="ja-JP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6F76A2-8556-FC19-4AA0-D53E7668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21</a:t>
            </a:fld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B9A36E4-70D9-1E4B-0F13-958F23B33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764" y="2891164"/>
            <a:ext cx="4352145" cy="335088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09E3CF4-3937-2EB5-5923-9A3FA7D3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843" y="2891164"/>
            <a:ext cx="3684638" cy="26833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E11F8E0-6FAF-2E5A-D625-5AE64E2FE25B}"/>
                  </a:ext>
                </a:extLst>
              </p:cNvPr>
              <p:cNvSpPr txBox="1"/>
              <p:nvPr/>
            </p:nvSpPr>
            <p:spPr>
              <a:xfrm>
                <a:off x="2143133" y="2222298"/>
                <a:ext cx="590996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E11F8E0-6FAF-2E5A-D625-5AE64E2F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133" y="2222298"/>
                <a:ext cx="5909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1B5C893-B7DF-15C2-19F9-3B346A7CC6DA}"/>
                  </a:ext>
                </a:extLst>
              </p:cNvPr>
              <p:cNvSpPr txBox="1"/>
              <p:nvPr/>
            </p:nvSpPr>
            <p:spPr>
              <a:xfrm>
                <a:off x="6492800" y="2222298"/>
                <a:ext cx="666336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1B5C893-B7DF-15C2-19F9-3B346A7CC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800" y="2222298"/>
                <a:ext cx="66633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矢印 8">
            <a:extLst>
              <a:ext uri="{FF2B5EF4-FFF2-40B4-BE49-F238E27FC236}">
                <a16:creationId xmlns:a16="http://schemas.microsoft.com/office/drawing/2014/main" id="{35987351-AA41-9D32-11FC-D8CBC27F5B70}"/>
              </a:ext>
            </a:extLst>
          </p:cNvPr>
          <p:cNvSpPr/>
          <p:nvPr/>
        </p:nvSpPr>
        <p:spPr>
          <a:xfrm rot="16200000">
            <a:off x="3443903" y="5298984"/>
            <a:ext cx="376517" cy="34962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1E568867-12F1-A66F-D2E7-720915B01FE8}"/>
              </a:ext>
            </a:extLst>
          </p:cNvPr>
          <p:cNvSpPr/>
          <p:nvPr/>
        </p:nvSpPr>
        <p:spPr>
          <a:xfrm rot="16200000">
            <a:off x="8138577" y="5950917"/>
            <a:ext cx="376517" cy="34962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0FACD3DB-5FBC-139C-6A5F-D3230F616069}"/>
              </a:ext>
            </a:extLst>
          </p:cNvPr>
          <p:cNvSpPr/>
          <p:nvPr/>
        </p:nvSpPr>
        <p:spPr>
          <a:xfrm rot="10800000">
            <a:off x="6051394" y="4566607"/>
            <a:ext cx="376517" cy="34962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D9940DF1-2C6D-A9C2-58E3-671346D52AFE}"/>
              </a:ext>
            </a:extLst>
          </p:cNvPr>
          <p:cNvSpPr/>
          <p:nvPr/>
        </p:nvSpPr>
        <p:spPr>
          <a:xfrm>
            <a:off x="10217296" y="4566607"/>
            <a:ext cx="376517" cy="34962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E91BAAD0-6D74-9BD4-F5AB-7EA2C8E99697}"/>
              </a:ext>
            </a:extLst>
          </p:cNvPr>
          <p:cNvSpPr/>
          <p:nvPr/>
        </p:nvSpPr>
        <p:spPr>
          <a:xfrm rot="10800000">
            <a:off x="1693077" y="3903281"/>
            <a:ext cx="376517" cy="34962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799E1C2A-7AE9-0946-4FDE-0216ED089D8C}"/>
              </a:ext>
            </a:extLst>
          </p:cNvPr>
          <p:cNvSpPr/>
          <p:nvPr/>
        </p:nvSpPr>
        <p:spPr>
          <a:xfrm>
            <a:off x="5187482" y="3903281"/>
            <a:ext cx="376517" cy="34962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16FE511-FB85-4C78-64A3-DEC64845E7E5}"/>
              </a:ext>
            </a:extLst>
          </p:cNvPr>
          <p:cNvSpPr txBox="1"/>
          <p:nvPr/>
        </p:nvSpPr>
        <p:spPr>
          <a:xfrm>
            <a:off x="838200" y="5925751"/>
            <a:ext cx="6237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■</a:t>
            </a:r>
            <a:r>
              <a:rPr kumimoji="1" lang="en-US" altLang="ja-JP" sz="2800" dirty="0"/>
              <a:t> </a:t>
            </a:r>
            <a:r>
              <a:rPr kumimoji="1" lang="ja-JP" altLang="en-US" sz="2800"/>
              <a:t>黒コマ　　□</a:t>
            </a:r>
            <a:r>
              <a:rPr kumimoji="1" lang="en-US" altLang="ja-JP" sz="2800" dirty="0"/>
              <a:t> </a:t>
            </a:r>
            <a:r>
              <a:rPr kumimoji="1" lang="ja-JP" altLang="en-US" sz="2800"/>
              <a:t>白コマ　　</a:t>
            </a:r>
            <a:r>
              <a:rPr kumimoji="1" lang="en-US" altLang="ja-JP" sz="2800" dirty="0"/>
              <a:t>○ </a:t>
            </a:r>
            <a:r>
              <a:rPr lang="ja-JP" altLang="en-US" sz="2800"/>
              <a:t>穴コマ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859084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5EA5DF-F3D4-EC82-8FA6-FA084936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その他の頂点ガジェット紹介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77195B-E5A2-4084-8D56-A916FB8B3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b="1"/>
              <a:t>入次数２</a:t>
            </a:r>
            <a:r>
              <a:rPr lang="ja-JP" altLang="en-US" b="1"/>
              <a:t>，出次数１の頂点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EBE112-93B8-650B-6BFB-C8F6132B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22</a:t>
            </a:fld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7687627-5993-954F-B548-C912E91BA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584" y="2598441"/>
            <a:ext cx="4603626" cy="394721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F5D89B1-6B72-3546-5DA2-190365B88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490" y="2598441"/>
            <a:ext cx="3135450" cy="3135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EA20F8B-CBBC-7FA6-411F-A1CB7A84FFA5}"/>
                  </a:ext>
                </a:extLst>
              </p:cNvPr>
              <p:cNvSpPr txBox="1"/>
              <p:nvPr/>
            </p:nvSpPr>
            <p:spPr>
              <a:xfrm>
                <a:off x="2028042" y="2064750"/>
                <a:ext cx="590996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4EA20F8B-CBBC-7FA6-411F-A1CB7A84F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042" y="2064750"/>
                <a:ext cx="5909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476D68DE-0580-67F6-2F0A-502226058B11}"/>
                  </a:ext>
                </a:extLst>
              </p:cNvPr>
              <p:cNvSpPr txBox="1"/>
              <p:nvPr/>
            </p:nvSpPr>
            <p:spPr>
              <a:xfrm>
                <a:off x="7232444" y="2064750"/>
                <a:ext cx="666336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476D68DE-0580-67F6-2F0A-502226058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444" y="2064750"/>
                <a:ext cx="66633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右矢印 28">
            <a:extLst>
              <a:ext uri="{FF2B5EF4-FFF2-40B4-BE49-F238E27FC236}">
                <a16:creationId xmlns:a16="http://schemas.microsoft.com/office/drawing/2014/main" id="{16D85737-A52A-40F5-5E61-AFE0322ED22C}"/>
              </a:ext>
            </a:extLst>
          </p:cNvPr>
          <p:cNvSpPr/>
          <p:nvPr/>
        </p:nvSpPr>
        <p:spPr>
          <a:xfrm>
            <a:off x="1599334" y="3991354"/>
            <a:ext cx="376517" cy="34962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右矢印 29">
            <a:extLst>
              <a:ext uri="{FF2B5EF4-FFF2-40B4-BE49-F238E27FC236}">
                <a16:creationId xmlns:a16="http://schemas.microsoft.com/office/drawing/2014/main" id="{0370098E-7DDA-6F8F-E1CC-2B01396251BE}"/>
              </a:ext>
            </a:extLst>
          </p:cNvPr>
          <p:cNvSpPr/>
          <p:nvPr/>
        </p:nvSpPr>
        <p:spPr>
          <a:xfrm>
            <a:off x="6818858" y="3633264"/>
            <a:ext cx="376517" cy="34962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>
            <a:extLst>
              <a:ext uri="{FF2B5EF4-FFF2-40B4-BE49-F238E27FC236}">
                <a16:creationId xmlns:a16="http://schemas.microsoft.com/office/drawing/2014/main" id="{583A80E8-EAF2-2D74-782A-32EAE44082BA}"/>
              </a:ext>
            </a:extLst>
          </p:cNvPr>
          <p:cNvSpPr/>
          <p:nvPr/>
        </p:nvSpPr>
        <p:spPr>
          <a:xfrm rot="5400000">
            <a:off x="3117956" y="5507877"/>
            <a:ext cx="376517" cy="34962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>
            <a:extLst>
              <a:ext uri="{FF2B5EF4-FFF2-40B4-BE49-F238E27FC236}">
                <a16:creationId xmlns:a16="http://schemas.microsoft.com/office/drawing/2014/main" id="{2C34A420-36F7-0B29-2CF0-DCA2A8F2627A}"/>
              </a:ext>
            </a:extLst>
          </p:cNvPr>
          <p:cNvSpPr/>
          <p:nvPr/>
        </p:nvSpPr>
        <p:spPr>
          <a:xfrm rot="10800000">
            <a:off x="4636925" y="3991354"/>
            <a:ext cx="376517" cy="34962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>
            <a:extLst>
              <a:ext uri="{FF2B5EF4-FFF2-40B4-BE49-F238E27FC236}">
                <a16:creationId xmlns:a16="http://schemas.microsoft.com/office/drawing/2014/main" id="{3B5201BD-A739-20C9-550F-0F848E491D12}"/>
              </a:ext>
            </a:extLst>
          </p:cNvPr>
          <p:cNvSpPr/>
          <p:nvPr/>
        </p:nvSpPr>
        <p:spPr>
          <a:xfrm rot="10800000">
            <a:off x="11430951" y="3633264"/>
            <a:ext cx="376517" cy="34962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右矢印 33">
            <a:extLst>
              <a:ext uri="{FF2B5EF4-FFF2-40B4-BE49-F238E27FC236}">
                <a16:creationId xmlns:a16="http://schemas.microsoft.com/office/drawing/2014/main" id="{9BE8D97A-F9C3-0BF6-D192-C6B274C50376}"/>
              </a:ext>
            </a:extLst>
          </p:cNvPr>
          <p:cNvSpPr/>
          <p:nvPr/>
        </p:nvSpPr>
        <p:spPr>
          <a:xfrm rot="5400000">
            <a:off x="9129138" y="6381278"/>
            <a:ext cx="376517" cy="349623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87554E-93BC-31A9-3C55-6166ECD84CE3}"/>
              </a:ext>
            </a:extLst>
          </p:cNvPr>
          <p:cNvSpPr txBox="1"/>
          <p:nvPr/>
        </p:nvSpPr>
        <p:spPr>
          <a:xfrm>
            <a:off x="838200" y="5925751"/>
            <a:ext cx="6237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■</a:t>
            </a:r>
            <a:r>
              <a:rPr kumimoji="1" lang="en-US" altLang="ja-JP" sz="2800" dirty="0"/>
              <a:t> </a:t>
            </a:r>
            <a:r>
              <a:rPr kumimoji="1" lang="ja-JP" altLang="en-US" sz="2800"/>
              <a:t>黒コマ　　□</a:t>
            </a:r>
            <a:r>
              <a:rPr kumimoji="1" lang="en-US" altLang="ja-JP" sz="2800" dirty="0"/>
              <a:t> </a:t>
            </a:r>
            <a:r>
              <a:rPr kumimoji="1" lang="ja-JP" altLang="en-US" sz="2800"/>
              <a:t>白コマ　　</a:t>
            </a:r>
            <a:r>
              <a:rPr kumimoji="1" lang="en-US" altLang="ja-JP" sz="2800" dirty="0"/>
              <a:t>○ </a:t>
            </a:r>
            <a:r>
              <a:rPr lang="ja-JP" altLang="en-US" sz="2800"/>
              <a:t>穴コマ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404752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0F45A-0738-C598-7226-5DDB5D77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ガジェットの接続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4326DB-9F46-95D4-BE69-DD4465EBA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15E30C-EE8E-68AF-F471-0DEBCF21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23</a:t>
            </a:fld>
            <a:endParaRPr lang="ja-JP" altLang="en-US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A4905FF8-37D0-0FF5-A779-05126673C294}"/>
              </a:ext>
            </a:extLst>
          </p:cNvPr>
          <p:cNvGrpSpPr/>
          <p:nvPr/>
        </p:nvGrpSpPr>
        <p:grpSpPr>
          <a:xfrm>
            <a:off x="1123059" y="2863833"/>
            <a:ext cx="1308507" cy="2630155"/>
            <a:chOff x="1052848" y="3376469"/>
            <a:chExt cx="1308507" cy="263015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44CBDBB-22A2-F92A-36DC-BF39AEDD3931}"/>
                </a:ext>
              </a:extLst>
            </p:cNvPr>
            <p:cNvGrpSpPr/>
            <p:nvPr/>
          </p:nvGrpSpPr>
          <p:grpSpPr>
            <a:xfrm>
              <a:off x="1602837" y="3376469"/>
              <a:ext cx="758518" cy="2630155"/>
              <a:chOff x="2182700" y="2525266"/>
              <a:chExt cx="758518" cy="2630155"/>
            </a:xfrm>
          </p:grpSpPr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53B05714-592E-2F10-CDAB-8C6DFB77FB29}"/>
                  </a:ext>
                </a:extLst>
              </p:cNvPr>
              <p:cNvSpPr/>
              <p:nvPr/>
            </p:nvSpPr>
            <p:spPr>
              <a:xfrm>
                <a:off x="2263578" y="2991231"/>
                <a:ext cx="524006" cy="52400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19678A15-43CA-8FA1-B9A3-9C590295683F}"/>
                  </a:ext>
                </a:extLst>
              </p:cNvPr>
              <p:cNvSpPr/>
              <p:nvPr/>
            </p:nvSpPr>
            <p:spPr>
              <a:xfrm>
                <a:off x="2263578" y="4039243"/>
                <a:ext cx="524006" cy="52400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29A9FFEF-C4CA-8C4F-B6B9-65417F038C35}"/>
                  </a:ext>
                </a:extLst>
              </p:cNvPr>
              <p:cNvCxnSpPr>
                <a:cxnSpLocks/>
                <a:endCxn id="7" idx="4"/>
              </p:cNvCxnSpPr>
              <p:nvPr/>
            </p:nvCxnSpPr>
            <p:spPr>
              <a:xfrm flipV="1">
                <a:off x="2525581" y="4563249"/>
                <a:ext cx="0" cy="592172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39397B45-8C44-9451-C1BC-3E6D69ADD81D}"/>
                  </a:ext>
                </a:extLst>
              </p:cNvPr>
              <p:cNvCxnSpPr>
                <a:cxnSpLocks/>
                <a:stCxn id="7" idx="0"/>
                <a:endCxn id="6" idx="4"/>
              </p:cNvCxnSpPr>
              <p:nvPr/>
            </p:nvCxnSpPr>
            <p:spPr>
              <a:xfrm flipV="1">
                <a:off x="2525581" y="3515237"/>
                <a:ext cx="0" cy="524006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86A3F6A2-E953-1C47-E40C-8193302C0647}"/>
                  </a:ext>
                </a:extLst>
              </p:cNvPr>
              <p:cNvCxnSpPr>
                <a:cxnSpLocks/>
                <a:stCxn id="6" idx="7"/>
              </p:cNvCxnSpPr>
              <p:nvPr/>
            </p:nvCxnSpPr>
            <p:spPr>
              <a:xfrm flipV="1">
                <a:off x="2710845" y="2525266"/>
                <a:ext cx="230373" cy="542704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A75AFD66-D3CC-2444-36CC-741AB6D8CC2C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 flipV="1">
                <a:off x="2182700" y="2525266"/>
                <a:ext cx="157617" cy="542704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233F885-1F78-7385-EF01-20A102FF97E4}"/>
                    </a:ext>
                  </a:extLst>
                </p:cNvPr>
                <p:cNvSpPr txBox="1"/>
                <p:nvPr/>
              </p:nvSpPr>
              <p:spPr>
                <a:xfrm>
                  <a:off x="1052848" y="3761472"/>
                  <a:ext cx="6464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i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233F885-1F78-7385-EF01-20A102FF97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848" y="3761472"/>
                  <a:ext cx="646459" cy="523220"/>
                </a:xfrm>
                <a:prstGeom prst="rect">
                  <a:avLst/>
                </a:prstGeom>
                <a:blipFill>
                  <a:blip r:embed="rId2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DF697847-F0CC-5041-2227-C1DA4B67EA71}"/>
                    </a:ext>
                  </a:extLst>
                </p:cNvPr>
                <p:cNvSpPr txBox="1"/>
                <p:nvPr/>
              </p:nvSpPr>
              <p:spPr>
                <a:xfrm>
                  <a:off x="1052848" y="4860677"/>
                  <a:ext cx="63818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i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DF697847-F0CC-5041-2227-C1DA4B67EA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848" y="4860677"/>
                  <a:ext cx="638188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7F84C195-61D1-A08A-311B-4161C7889663}"/>
              </a:ext>
            </a:extLst>
          </p:cNvPr>
          <p:cNvGrpSpPr/>
          <p:nvPr/>
        </p:nvGrpSpPr>
        <p:grpSpPr>
          <a:xfrm>
            <a:off x="2924919" y="2528926"/>
            <a:ext cx="3702328" cy="3816108"/>
            <a:chOff x="2924919" y="2528926"/>
            <a:chExt cx="3702328" cy="3816108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9D804EC5-F224-F25F-6804-6215DB646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3996" y="3166977"/>
              <a:ext cx="2762983" cy="3013253"/>
            </a:xfrm>
            <a:prstGeom prst="rect">
              <a:avLst/>
            </a:prstGeom>
          </p:spPr>
        </p:pic>
        <p:sp>
          <p:nvSpPr>
            <p:cNvPr id="16" name="角丸四角形 15">
              <a:extLst>
                <a:ext uri="{FF2B5EF4-FFF2-40B4-BE49-F238E27FC236}">
                  <a16:creationId xmlns:a16="http://schemas.microsoft.com/office/drawing/2014/main" id="{5D6BF8DC-5065-08AA-FC12-E2A2F727B0E0}"/>
                </a:ext>
              </a:extLst>
            </p:cNvPr>
            <p:cNvSpPr/>
            <p:nvPr/>
          </p:nvSpPr>
          <p:spPr>
            <a:xfrm>
              <a:off x="3648474" y="3166977"/>
              <a:ext cx="2272347" cy="1754639"/>
            </a:xfrm>
            <a:prstGeom prst="roundRect">
              <a:avLst>
                <a:gd name="adj" fmla="val 9263"/>
              </a:avLst>
            </a:prstGeom>
            <a:solidFill>
              <a:schemeClr val="accent2">
                <a:lumMod val="40000"/>
                <a:lumOff val="60000"/>
                <a:alpha val="40000"/>
              </a:schemeClr>
            </a:solidFill>
            <a:ln w="444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角丸四角形 16">
              <a:extLst>
                <a:ext uri="{FF2B5EF4-FFF2-40B4-BE49-F238E27FC236}">
                  <a16:creationId xmlns:a16="http://schemas.microsoft.com/office/drawing/2014/main" id="{5A51F4E2-123B-08D4-875D-D7F7234D1BE5}"/>
                </a:ext>
              </a:extLst>
            </p:cNvPr>
            <p:cNvSpPr/>
            <p:nvPr/>
          </p:nvSpPr>
          <p:spPr>
            <a:xfrm>
              <a:off x="3904355" y="4939134"/>
              <a:ext cx="1755972" cy="984798"/>
            </a:xfrm>
            <a:prstGeom prst="roundRect">
              <a:avLst>
                <a:gd name="adj" fmla="val 9263"/>
              </a:avLst>
            </a:prstGeom>
            <a:solidFill>
              <a:schemeClr val="accent2">
                <a:lumMod val="40000"/>
                <a:lumOff val="60000"/>
                <a:alpha val="40000"/>
              </a:schemeClr>
            </a:solidFill>
            <a:ln w="444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右矢印 17">
              <a:extLst>
                <a:ext uri="{FF2B5EF4-FFF2-40B4-BE49-F238E27FC236}">
                  <a16:creationId xmlns:a16="http://schemas.microsoft.com/office/drawing/2014/main" id="{C1E4FBA5-1C45-0315-2894-C43B55625E1B}"/>
                </a:ext>
              </a:extLst>
            </p:cNvPr>
            <p:cNvSpPr/>
            <p:nvPr/>
          </p:nvSpPr>
          <p:spPr>
            <a:xfrm rot="10800000">
              <a:off x="3232937" y="3869484"/>
              <a:ext cx="376517" cy="349623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右矢印 18">
              <a:extLst>
                <a:ext uri="{FF2B5EF4-FFF2-40B4-BE49-F238E27FC236}">
                  <a16:creationId xmlns:a16="http://schemas.microsoft.com/office/drawing/2014/main" id="{11D5847B-EEA1-D3F6-0EA4-7A586F9F50C9}"/>
                </a:ext>
              </a:extLst>
            </p:cNvPr>
            <p:cNvSpPr/>
            <p:nvPr/>
          </p:nvSpPr>
          <p:spPr>
            <a:xfrm>
              <a:off x="5956376" y="3869484"/>
              <a:ext cx="376517" cy="349623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右矢印 19">
              <a:extLst>
                <a:ext uri="{FF2B5EF4-FFF2-40B4-BE49-F238E27FC236}">
                  <a16:creationId xmlns:a16="http://schemas.microsoft.com/office/drawing/2014/main" id="{8529430B-F955-11A9-3122-692F5E60A95F}"/>
                </a:ext>
              </a:extLst>
            </p:cNvPr>
            <p:cNvSpPr/>
            <p:nvPr/>
          </p:nvSpPr>
          <p:spPr>
            <a:xfrm rot="16200000">
              <a:off x="4594082" y="5981964"/>
              <a:ext cx="376517" cy="349623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A48A0E0A-68C6-414B-4970-E814F66C1036}"/>
                </a:ext>
              </a:extLst>
            </p:cNvPr>
            <p:cNvSpPr txBox="1"/>
            <p:nvPr/>
          </p:nvSpPr>
          <p:spPr>
            <a:xfrm>
              <a:off x="3210927" y="2528926"/>
              <a:ext cx="34163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/>
                <a:t>そのまま隣接させる</a:t>
              </a:r>
              <a:endParaRPr kumimoji="1" lang="en-US" altLang="ja-JP" sz="28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BD66482A-18C3-6895-98F7-3D1C99ED960F}"/>
                    </a:ext>
                  </a:extLst>
                </p:cNvPr>
                <p:cNvSpPr txBox="1"/>
                <p:nvPr/>
              </p:nvSpPr>
              <p:spPr>
                <a:xfrm>
                  <a:off x="2924919" y="3119571"/>
                  <a:ext cx="579133" cy="46166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accent2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BD66482A-18C3-6895-98F7-3D1C99ED96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919" y="3119571"/>
                  <a:ext cx="57913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5A034676-8688-381E-17FB-A0F311974D9E}"/>
                    </a:ext>
                  </a:extLst>
                </p:cNvPr>
                <p:cNvSpPr txBox="1"/>
                <p:nvPr/>
              </p:nvSpPr>
              <p:spPr>
                <a:xfrm>
                  <a:off x="2924919" y="4901816"/>
                  <a:ext cx="572016" cy="46166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accent2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5A034676-8688-381E-17FB-A0F311974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919" y="4901816"/>
                  <a:ext cx="57201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F23FAFE4-E2EC-EAA1-0A76-0F7B861768F1}"/>
              </a:ext>
            </a:extLst>
          </p:cNvPr>
          <p:cNvGrpSpPr/>
          <p:nvPr/>
        </p:nvGrpSpPr>
        <p:grpSpPr>
          <a:xfrm>
            <a:off x="6900375" y="1198014"/>
            <a:ext cx="5287638" cy="5294861"/>
            <a:chOff x="6900375" y="1198014"/>
            <a:chExt cx="5287638" cy="5294861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34C74439-0C6B-A508-A7CA-3D9F90D40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33672" y="1800595"/>
              <a:ext cx="2762206" cy="4513604"/>
            </a:xfrm>
            <a:prstGeom prst="rect">
              <a:avLst/>
            </a:prstGeom>
          </p:spPr>
        </p:pic>
        <p:sp>
          <p:nvSpPr>
            <p:cNvPr id="21" name="右矢印 20">
              <a:extLst>
                <a:ext uri="{FF2B5EF4-FFF2-40B4-BE49-F238E27FC236}">
                  <a16:creationId xmlns:a16="http://schemas.microsoft.com/office/drawing/2014/main" id="{F9AEC78A-6A9E-887F-776C-D1FB035AC15E}"/>
                </a:ext>
              </a:extLst>
            </p:cNvPr>
            <p:cNvSpPr/>
            <p:nvPr/>
          </p:nvSpPr>
          <p:spPr>
            <a:xfrm rot="16200000">
              <a:off x="8526516" y="6129805"/>
              <a:ext cx="376517" cy="349623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角丸四角形 21">
              <a:extLst>
                <a:ext uri="{FF2B5EF4-FFF2-40B4-BE49-F238E27FC236}">
                  <a16:creationId xmlns:a16="http://schemas.microsoft.com/office/drawing/2014/main" id="{B2862C6D-9219-2175-A407-4F363E0A43A8}"/>
                </a:ext>
              </a:extLst>
            </p:cNvPr>
            <p:cNvSpPr/>
            <p:nvPr/>
          </p:nvSpPr>
          <p:spPr>
            <a:xfrm>
              <a:off x="7583887" y="1800595"/>
              <a:ext cx="2272347" cy="1754639"/>
            </a:xfrm>
            <a:prstGeom prst="roundRect">
              <a:avLst>
                <a:gd name="adj" fmla="val 9263"/>
              </a:avLst>
            </a:prstGeom>
            <a:solidFill>
              <a:schemeClr val="accent2">
                <a:lumMod val="40000"/>
                <a:lumOff val="60000"/>
                <a:alpha val="40000"/>
              </a:schemeClr>
            </a:solidFill>
            <a:ln w="444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角丸四角形 22">
              <a:extLst>
                <a:ext uri="{FF2B5EF4-FFF2-40B4-BE49-F238E27FC236}">
                  <a16:creationId xmlns:a16="http://schemas.microsoft.com/office/drawing/2014/main" id="{5C64F670-053A-A827-0FE7-B765523D6BFD}"/>
                </a:ext>
              </a:extLst>
            </p:cNvPr>
            <p:cNvSpPr/>
            <p:nvPr/>
          </p:nvSpPr>
          <p:spPr>
            <a:xfrm>
              <a:off x="7836789" y="5067478"/>
              <a:ext cx="1755972" cy="984798"/>
            </a:xfrm>
            <a:prstGeom prst="roundRect">
              <a:avLst>
                <a:gd name="adj" fmla="val 9263"/>
              </a:avLst>
            </a:prstGeom>
            <a:solidFill>
              <a:schemeClr val="accent2">
                <a:lumMod val="40000"/>
                <a:lumOff val="60000"/>
                <a:alpha val="40000"/>
              </a:schemeClr>
            </a:solidFill>
            <a:ln w="444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右矢印 23">
              <a:extLst>
                <a:ext uri="{FF2B5EF4-FFF2-40B4-BE49-F238E27FC236}">
                  <a16:creationId xmlns:a16="http://schemas.microsoft.com/office/drawing/2014/main" id="{DE0B012C-99CD-2705-DB5B-30A31DD58DEE}"/>
                </a:ext>
              </a:extLst>
            </p:cNvPr>
            <p:cNvSpPr/>
            <p:nvPr/>
          </p:nvSpPr>
          <p:spPr>
            <a:xfrm>
              <a:off x="9887086" y="2503102"/>
              <a:ext cx="376517" cy="349623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右矢印 24">
              <a:extLst>
                <a:ext uri="{FF2B5EF4-FFF2-40B4-BE49-F238E27FC236}">
                  <a16:creationId xmlns:a16="http://schemas.microsoft.com/office/drawing/2014/main" id="{F2A3ED81-6A52-4D2B-EC7D-3D8E0E9DB1A3}"/>
                </a:ext>
              </a:extLst>
            </p:cNvPr>
            <p:cNvSpPr/>
            <p:nvPr/>
          </p:nvSpPr>
          <p:spPr>
            <a:xfrm rot="10800000">
              <a:off x="7167758" y="2503102"/>
              <a:ext cx="376517" cy="349623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角丸四角形 25">
              <a:extLst>
                <a:ext uri="{FF2B5EF4-FFF2-40B4-BE49-F238E27FC236}">
                  <a16:creationId xmlns:a16="http://schemas.microsoft.com/office/drawing/2014/main" id="{F9797F5B-22B3-02F5-BA78-E6A36026D2A3}"/>
                </a:ext>
              </a:extLst>
            </p:cNvPr>
            <p:cNvSpPr/>
            <p:nvPr/>
          </p:nvSpPr>
          <p:spPr>
            <a:xfrm>
              <a:off x="7836789" y="3583590"/>
              <a:ext cx="1755972" cy="1449438"/>
            </a:xfrm>
            <a:prstGeom prst="roundRect">
              <a:avLst>
                <a:gd name="adj" fmla="val 9263"/>
              </a:avLst>
            </a:prstGeom>
            <a:solidFill>
              <a:schemeClr val="accent5">
                <a:lumMod val="20000"/>
                <a:lumOff val="80000"/>
                <a:alpha val="40000"/>
              </a:schemeClr>
            </a:solidFill>
            <a:ln w="4445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6F7096F6-3DC5-6D07-97B1-30CDB63E04F6}"/>
                </a:ext>
              </a:extLst>
            </p:cNvPr>
            <p:cNvSpPr txBox="1"/>
            <p:nvPr/>
          </p:nvSpPr>
          <p:spPr>
            <a:xfrm>
              <a:off x="9848911" y="3708144"/>
              <a:ext cx="233910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>
                  <a:solidFill>
                    <a:schemeClr val="accent5"/>
                  </a:solidFill>
                </a:rPr>
                <a:t>・伸ばす</a:t>
              </a:r>
              <a:endParaRPr kumimoji="1" lang="en-US" altLang="ja-JP" sz="2400" b="1" dirty="0">
                <a:solidFill>
                  <a:schemeClr val="accent5"/>
                </a:solidFill>
              </a:endParaRPr>
            </a:p>
            <a:p>
              <a:r>
                <a:rPr kumimoji="1" lang="ja-JP" altLang="en-US" sz="2400" b="1">
                  <a:solidFill>
                    <a:schemeClr val="accent5"/>
                  </a:solidFill>
                </a:rPr>
                <a:t>・直角に曲げる</a:t>
              </a:r>
              <a:endParaRPr kumimoji="1" lang="en-US" altLang="ja-JP" sz="2400" b="1" dirty="0">
                <a:solidFill>
                  <a:schemeClr val="accent5"/>
                </a:solidFill>
              </a:endParaRPr>
            </a:p>
            <a:p>
              <a:r>
                <a:rPr lang="ja-JP" altLang="en-US" sz="2400" b="1">
                  <a:solidFill>
                    <a:schemeClr val="accent5"/>
                  </a:solidFill>
                </a:rPr>
                <a:t>・偶奇の調整</a:t>
              </a:r>
              <a:endParaRPr kumimoji="1" lang="ja-JP" altLang="en-US" sz="2400" b="1">
                <a:solidFill>
                  <a:schemeClr val="accent5"/>
                </a:solidFill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A8457468-9E3F-1ABD-A59C-5B52818EB388}"/>
                </a:ext>
              </a:extLst>
            </p:cNvPr>
            <p:cNvSpPr txBox="1"/>
            <p:nvPr/>
          </p:nvSpPr>
          <p:spPr>
            <a:xfrm>
              <a:off x="7612732" y="1198014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/>
                <a:t>間を埋める</a:t>
              </a:r>
              <a:endParaRPr kumimoji="1" lang="ja-JP" altLang="en-US" sz="28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2DBBEB7-A0D1-60E2-B4D7-5737434E276B}"/>
                    </a:ext>
                  </a:extLst>
                </p:cNvPr>
                <p:cNvSpPr txBox="1"/>
                <p:nvPr/>
              </p:nvSpPr>
              <p:spPr>
                <a:xfrm>
                  <a:off x="6900375" y="1782719"/>
                  <a:ext cx="579133" cy="46166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accent2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2DBBEB7-A0D1-60E2-B4D7-5737434E2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0375" y="1782719"/>
                  <a:ext cx="579133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274A7D23-4174-9E1E-C76C-AEEA3E595AE3}"/>
                    </a:ext>
                  </a:extLst>
                </p:cNvPr>
                <p:cNvSpPr txBox="1"/>
                <p:nvPr/>
              </p:nvSpPr>
              <p:spPr>
                <a:xfrm>
                  <a:off x="6900375" y="4901816"/>
                  <a:ext cx="572016" cy="46166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accent2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274A7D23-4174-9E1E-C76C-AEEA3E595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0375" y="4901816"/>
                  <a:ext cx="572016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9102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833B4-3E1D-E2A1-8835-27D53669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具体例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DB1FC9-BB2C-8EE3-32A6-11E017822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6519DE-2827-B627-61DA-7B91A07E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24</a:t>
            </a:fld>
            <a:endParaRPr lang="ja-JP" altLang="en-US"/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8E89DFBF-3BDB-3E1C-0EF6-0EA3054A81FE}"/>
              </a:ext>
            </a:extLst>
          </p:cNvPr>
          <p:cNvGrpSpPr/>
          <p:nvPr/>
        </p:nvGrpSpPr>
        <p:grpSpPr>
          <a:xfrm>
            <a:off x="1200897" y="2694287"/>
            <a:ext cx="1951048" cy="2080765"/>
            <a:chOff x="986708" y="2697531"/>
            <a:chExt cx="2597999" cy="2770730"/>
          </a:xfrm>
        </p:grpSpPr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DF7E44D8-86D5-0EC9-5D5B-DB34203029E9}"/>
                </a:ext>
              </a:extLst>
            </p:cNvPr>
            <p:cNvSpPr/>
            <p:nvPr/>
          </p:nvSpPr>
          <p:spPr>
            <a:xfrm>
              <a:off x="986708" y="2697531"/>
              <a:ext cx="697762" cy="6977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3706B6FA-CE19-F121-7DA5-5189219FABA7}"/>
                </a:ext>
              </a:extLst>
            </p:cNvPr>
            <p:cNvSpPr/>
            <p:nvPr/>
          </p:nvSpPr>
          <p:spPr>
            <a:xfrm>
              <a:off x="2886945" y="4431777"/>
              <a:ext cx="697762" cy="6977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9A5E506C-D604-FD58-AF2B-3E383DCAAAFF}"/>
                </a:ext>
              </a:extLst>
            </p:cNvPr>
            <p:cNvSpPr/>
            <p:nvPr/>
          </p:nvSpPr>
          <p:spPr>
            <a:xfrm>
              <a:off x="2886945" y="3036253"/>
              <a:ext cx="697762" cy="6977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1659D76A-B401-4636-5793-FDD18BE44FD8}"/>
                </a:ext>
              </a:extLst>
            </p:cNvPr>
            <p:cNvCxnSpPr>
              <a:cxnSpLocks/>
              <a:stCxn id="11" idx="5"/>
              <a:endCxn id="7" idx="2"/>
            </p:cNvCxnSpPr>
            <p:nvPr/>
          </p:nvCxnSpPr>
          <p:spPr>
            <a:xfrm>
              <a:off x="1582285" y="4329592"/>
              <a:ext cx="1304660" cy="451066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37A34FDB-0562-A062-B71B-8617A1FFF4B9}"/>
                </a:ext>
              </a:extLst>
            </p:cNvPr>
            <p:cNvCxnSpPr>
              <a:cxnSpLocks/>
              <a:stCxn id="8" idx="1"/>
              <a:endCxn id="6" idx="6"/>
            </p:cNvCxnSpPr>
            <p:nvPr/>
          </p:nvCxnSpPr>
          <p:spPr>
            <a:xfrm flipH="1" flipV="1">
              <a:off x="1684470" y="3046412"/>
              <a:ext cx="1304660" cy="92026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5781D7B6-F17F-C01D-C802-ED71BC716402}"/>
                </a:ext>
              </a:extLst>
            </p:cNvPr>
            <p:cNvSpPr/>
            <p:nvPr/>
          </p:nvSpPr>
          <p:spPr>
            <a:xfrm>
              <a:off x="986708" y="3734015"/>
              <a:ext cx="697762" cy="6977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4B8BB946-7C7A-E088-630B-0B06194A693B}"/>
                </a:ext>
              </a:extLst>
            </p:cNvPr>
            <p:cNvSpPr/>
            <p:nvPr/>
          </p:nvSpPr>
          <p:spPr>
            <a:xfrm>
              <a:off x="1113428" y="3860735"/>
              <a:ext cx="444321" cy="444321"/>
            </a:xfrm>
            <a:prstGeom prst="ellipse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6DDED458-EC0B-8378-3D4C-393D7D198FF1}"/>
                </a:ext>
              </a:extLst>
            </p:cNvPr>
            <p:cNvSpPr/>
            <p:nvPr/>
          </p:nvSpPr>
          <p:spPr>
            <a:xfrm>
              <a:off x="986708" y="4770499"/>
              <a:ext cx="697762" cy="69776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0B79E007-A3C8-E3D9-F4CE-916AD5BDBFD9}"/>
                </a:ext>
              </a:extLst>
            </p:cNvPr>
            <p:cNvCxnSpPr>
              <a:cxnSpLocks/>
              <a:stCxn id="11" idx="7"/>
              <a:endCxn id="8" idx="2"/>
            </p:cNvCxnSpPr>
            <p:nvPr/>
          </p:nvCxnSpPr>
          <p:spPr>
            <a:xfrm flipV="1">
              <a:off x="1582285" y="3385134"/>
              <a:ext cx="1304660" cy="451066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59C0FEA5-15E0-DC6F-8C03-207F3DD32849}"/>
                </a:ext>
              </a:extLst>
            </p:cNvPr>
            <p:cNvCxnSpPr>
              <a:cxnSpLocks/>
              <a:stCxn id="7" idx="3"/>
              <a:endCxn id="15" idx="6"/>
            </p:cNvCxnSpPr>
            <p:nvPr/>
          </p:nvCxnSpPr>
          <p:spPr>
            <a:xfrm flipH="1">
              <a:off x="1684470" y="5027354"/>
              <a:ext cx="1304660" cy="92026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C6F44FE4-313A-45D3-9075-1043D0155755}"/>
                </a:ext>
              </a:extLst>
            </p:cNvPr>
            <p:cNvCxnSpPr>
              <a:cxnSpLocks/>
              <a:stCxn id="7" idx="1"/>
              <a:endCxn id="6" idx="5"/>
            </p:cNvCxnSpPr>
            <p:nvPr/>
          </p:nvCxnSpPr>
          <p:spPr>
            <a:xfrm flipH="1" flipV="1">
              <a:off x="1582285" y="3293108"/>
              <a:ext cx="1406845" cy="1240854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4BF93CD3-E349-CCC3-52A2-BC27E6AAB959}"/>
                </a:ext>
              </a:extLst>
            </p:cNvPr>
            <p:cNvCxnSpPr>
              <a:cxnSpLocks/>
              <a:stCxn id="15" idx="7"/>
              <a:endCxn id="8" idx="3"/>
            </p:cNvCxnSpPr>
            <p:nvPr/>
          </p:nvCxnSpPr>
          <p:spPr>
            <a:xfrm flipV="1">
              <a:off x="1582285" y="3631830"/>
              <a:ext cx="1406845" cy="1240854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86F323D0-3416-902F-405F-F71B15F37419}"/>
                  </a:ext>
                </a:extLst>
              </p:cNvPr>
              <p:cNvSpPr txBox="1"/>
              <p:nvPr/>
            </p:nvSpPr>
            <p:spPr>
              <a:xfrm>
                <a:off x="891206" y="4847050"/>
                <a:ext cx="25795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b="1"/>
                  <a:t>平面的グラフ</a:t>
                </a:r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86F323D0-3416-902F-405F-F71B15F3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06" y="4847050"/>
                <a:ext cx="2579552" cy="523220"/>
              </a:xfrm>
              <a:prstGeom prst="rect">
                <a:avLst/>
              </a:prstGeom>
              <a:blipFill>
                <a:blip r:embed="rId3"/>
                <a:stretch>
                  <a:fillRect l="-4902" t="-11905" r="-490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D8479F59-7D31-415A-C491-842D6C66ED04}"/>
                  </a:ext>
                </a:extLst>
              </p:cNvPr>
              <p:cNvSpPr txBox="1"/>
              <p:nvPr/>
            </p:nvSpPr>
            <p:spPr>
              <a:xfrm>
                <a:off x="2576651" y="2895578"/>
                <a:ext cx="6464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8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D8479F59-7D31-415A-C491-842D6C66E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51" y="2895578"/>
                <a:ext cx="646459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7C7022F5-DE6C-9A7A-82F2-820753A9D900}"/>
                  </a:ext>
                </a:extLst>
              </p:cNvPr>
              <p:cNvSpPr txBox="1"/>
              <p:nvPr/>
            </p:nvSpPr>
            <p:spPr>
              <a:xfrm>
                <a:off x="2576651" y="3942804"/>
                <a:ext cx="631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8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7C7022F5-DE6C-9A7A-82F2-820753A9D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51" y="3942804"/>
                <a:ext cx="631134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29B5FB99-6D5F-5198-6E52-9DEB3E65E382}"/>
                  </a:ext>
                </a:extLst>
              </p:cNvPr>
              <p:cNvSpPr txBox="1"/>
              <p:nvPr/>
            </p:nvSpPr>
            <p:spPr>
              <a:xfrm>
                <a:off x="1161556" y="4193927"/>
                <a:ext cx="6464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8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29B5FB99-6D5F-5198-6E52-9DEB3E65E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556" y="4193927"/>
                <a:ext cx="646459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7579BC44-7F91-11A0-5684-9827E11C945A}"/>
                  </a:ext>
                </a:extLst>
              </p:cNvPr>
              <p:cNvSpPr txBox="1"/>
              <p:nvPr/>
            </p:nvSpPr>
            <p:spPr>
              <a:xfrm>
                <a:off x="1161556" y="2629760"/>
                <a:ext cx="6381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7579BC44-7F91-11A0-5684-9827E11C9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556" y="2629760"/>
                <a:ext cx="638187" cy="523220"/>
              </a:xfrm>
              <a:prstGeom prst="rect">
                <a:avLst/>
              </a:prstGeom>
              <a:blipFill>
                <a:blip r:embed="rId7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98908883-C234-0DB6-90AA-F168158AB7CD}"/>
              </a:ext>
            </a:extLst>
          </p:cNvPr>
          <p:cNvGrpSpPr/>
          <p:nvPr/>
        </p:nvGrpSpPr>
        <p:grpSpPr>
          <a:xfrm>
            <a:off x="3826782" y="480042"/>
            <a:ext cx="7147257" cy="6018172"/>
            <a:chOff x="3826782" y="480042"/>
            <a:chExt cx="7147257" cy="6018172"/>
          </a:xfrm>
        </p:grpSpPr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DEF45088-139D-4A03-EA09-D64EE5D1D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29171" y="480042"/>
              <a:ext cx="5744868" cy="6018172"/>
            </a:xfrm>
            <a:prstGeom prst="rect">
              <a:avLst/>
            </a:prstGeom>
          </p:spPr>
        </p:pic>
        <p:sp>
          <p:nvSpPr>
            <p:cNvPr id="63" name="右矢印 62">
              <a:extLst>
                <a:ext uri="{FF2B5EF4-FFF2-40B4-BE49-F238E27FC236}">
                  <a16:creationId xmlns:a16="http://schemas.microsoft.com/office/drawing/2014/main" id="{F2737AFD-74C3-E2A0-54BC-758F570A2BF0}"/>
                </a:ext>
              </a:extLst>
            </p:cNvPr>
            <p:cNvSpPr/>
            <p:nvPr/>
          </p:nvSpPr>
          <p:spPr>
            <a:xfrm>
              <a:off x="3826782" y="3357757"/>
              <a:ext cx="1003539" cy="931858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F74A51DF-086B-B913-49A3-CB725A809BDC}"/>
              </a:ext>
            </a:extLst>
          </p:cNvPr>
          <p:cNvGrpSpPr/>
          <p:nvPr/>
        </p:nvGrpSpPr>
        <p:grpSpPr>
          <a:xfrm>
            <a:off x="4126135" y="398841"/>
            <a:ext cx="7805095" cy="5976559"/>
            <a:chOff x="4126135" y="398841"/>
            <a:chExt cx="7805095" cy="5976559"/>
          </a:xfrm>
        </p:grpSpPr>
        <p:sp>
          <p:nvSpPr>
            <p:cNvPr id="58" name="角丸四角形 57">
              <a:extLst>
                <a:ext uri="{FF2B5EF4-FFF2-40B4-BE49-F238E27FC236}">
                  <a16:creationId xmlns:a16="http://schemas.microsoft.com/office/drawing/2014/main" id="{5DCA8BE1-CDD1-DB1B-24F5-18E8F98544CC}"/>
                </a:ext>
              </a:extLst>
            </p:cNvPr>
            <p:cNvSpPr/>
            <p:nvPr/>
          </p:nvSpPr>
          <p:spPr>
            <a:xfrm>
              <a:off x="5493895" y="2113613"/>
              <a:ext cx="963118" cy="960892"/>
            </a:xfrm>
            <a:prstGeom prst="roundRect">
              <a:avLst>
                <a:gd name="adj" fmla="val 9263"/>
              </a:avLst>
            </a:prstGeom>
            <a:solidFill>
              <a:schemeClr val="accent2">
                <a:lumMod val="40000"/>
                <a:lumOff val="60000"/>
                <a:alpha val="40000"/>
              </a:schemeClr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角丸四角形 63">
              <a:extLst>
                <a:ext uri="{FF2B5EF4-FFF2-40B4-BE49-F238E27FC236}">
                  <a16:creationId xmlns:a16="http://schemas.microsoft.com/office/drawing/2014/main" id="{08D2391F-5BF6-F543-3063-C1331333BB02}"/>
                </a:ext>
              </a:extLst>
            </p:cNvPr>
            <p:cNvSpPr/>
            <p:nvPr/>
          </p:nvSpPr>
          <p:spPr>
            <a:xfrm>
              <a:off x="5350057" y="5952269"/>
              <a:ext cx="562747" cy="423131"/>
            </a:xfrm>
            <a:prstGeom prst="roundRect">
              <a:avLst>
                <a:gd name="adj" fmla="val 9263"/>
              </a:avLst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角丸四角形 64">
              <a:extLst>
                <a:ext uri="{FF2B5EF4-FFF2-40B4-BE49-F238E27FC236}">
                  <a16:creationId xmlns:a16="http://schemas.microsoft.com/office/drawing/2014/main" id="{6D5C0A45-9ED1-8BF1-30B3-F4E257E288C3}"/>
                </a:ext>
              </a:extLst>
            </p:cNvPr>
            <p:cNvSpPr/>
            <p:nvPr/>
          </p:nvSpPr>
          <p:spPr>
            <a:xfrm>
              <a:off x="6604156" y="888289"/>
              <a:ext cx="2596993" cy="2186216"/>
            </a:xfrm>
            <a:prstGeom prst="roundRect">
              <a:avLst>
                <a:gd name="adj" fmla="val 9263"/>
              </a:avLst>
            </a:prstGeom>
            <a:solidFill>
              <a:schemeClr val="accent2">
                <a:lumMod val="40000"/>
                <a:lumOff val="60000"/>
                <a:alpha val="40000"/>
              </a:schemeClr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角丸四角形 65">
              <a:extLst>
                <a:ext uri="{FF2B5EF4-FFF2-40B4-BE49-F238E27FC236}">
                  <a16:creationId xmlns:a16="http://schemas.microsoft.com/office/drawing/2014/main" id="{5EF3B341-A8D5-9367-26E7-C95A63C723DB}"/>
                </a:ext>
              </a:extLst>
            </p:cNvPr>
            <p:cNvSpPr/>
            <p:nvPr/>
          </p:nvSpPr>
          <p:spPr>
            <a:xfrm>
              <a:off x="7413938" y="3092238"/>
              <a:ext cx="961623" cy="672253"/>
            </a:xfrm>
            <a:prstGeom prst="roundRect">
              <a:avLst>
                <a:gd name="adj" fmla="val 9263"/>
              </a:avLst>
            </a:prstGeom>
            <a:solidFill>
              <a:schemeClr val="accent2">
                <a:lumMod val="40000"/>
                <a:lumOff val="60000"/>
                <a:alpha val="40000"/>
              </a:schemeClr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角丸四角形 66">
              <a:extLst>
                <a:ext uri="{FF2B5EF4-FFF2-40B4-BE49-F238E27FC236}">
                  <a16:creationId xmlns:a16="http://schemas.microsoft.com/office/drawing/2014/main" id="{590413C9-3770-4B35-DA77-439550015AA9}"/>
                </a:ext>
              </a:extLst>
            </p:cNvPr>
            <p:cNvSpPr/>
            <p:nvPr/>
          </p:nvSpPr>
          <p:spPr>
            <a:xfrm>
              <a:off x="7413938" y="3777795"/>
              <a:ext cx="1232079" cy="1493957"/>
            </a:xfrm>
            <a:prstGeom prst="roundRect">
              <a:avLst>
                <a:gd name="adj" fmla="val 9263"/>
              </a:avLst>
            </a:prstGeom>
            <a:solidFill>
              <a:schemeClr val="accent2">
                <a:lumMod val="40000"/>
                <a:lumOff val="60000"/>
                <a:alpha val="40000"/>
              </a:schemeClr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角丸四角形 67">
              <a:extLst>
                <a:ext uri="{FF2B5EF4-FFF2-40B4-BE49-F238E27FC236}">
                  <a16:creationId xmlns:a16="http://schemas.microsoft.com/office/drawing/2014/main" id="{9FAE85B4-2705-30BD-A8B6-74C607441444}"/>
                </a:ext>
              </a:extLst>
            </p:cNvPr>
            <p:cNvSpPr/>
            <p:nvPr/>
          </p:nvSpPr>
          <p:spPr>
            <a:xfrm>
              <a:off x="8935322" y="3754764"/>
              <a:ext cx="1777024" cy="1370542"/>
            </a:xfrm>
            <a:prstGeom prst="roundRect">
              <a:avLst>
                <a:gd name="adj" fmla="val 9263"/>
              </a:avLst>
            </a:prstGeom>
            <a:solidFill>
              <a:schemeClr val="accent6">
                <a:lumMod val="60000"/>
                <a:lumOff val="40000"/>
                <a:alpha val="40000"/>
              </a:schemeClr>
            </a:solidFill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A3E4ACF3-90FF-F8E0-6C43-9875E010F7B0}"/>
                </a:ext>
              </a:extLst>
            </p:cNvPr>
            <p:cNvSpPr/>
            <p:nvPr/>
          </p:nvSpPr>
          <p:spPr>
            <a:xfrm>
              <a:off x="9344059" y="2527300"/>
              <a:ext cx="961623" cy="547205"/>
            </a:xfrm>
            <a:prstGeom prst="roundRect">
              <a:avLst>
                <a:gd name="adj" fmla="val 9263"/>
              </a:avLst>
            </a:prstGeom>
            <a:solidFill>
              <a:schemeClr val="accent2">
                <a:lumMod val="40000"/>
                <a:lumOff val="60000"/>
                <a:alpha val="40000"/>
              </a:schemeClr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26D02CB4-5608-741D-BBD9-8B927F0857E2}"/>
                </a:ext>
              </a:extLst>
            </p:cNvPr>
            <p:cNvSpPr txBox="1"/>
            <p:nvPr/>
          </p:nvSpPr>
          <p:spPr>
            <a:xfrm>
              <a:off x="4551647" y="5463923"/>
              <a:ext cx="2159566" cy="430887"/>
            </a:xfrm>
            <a:prstGeom prst="rect">
              <a:avLst/>
            </a:prstGeom>
            <a:solidFill>
              <a:srgbClr val="E9FAE3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200" b="1">
                  <a:solidFill>
                    <a:schemeClr val="accent6"/>
                  </a:solidFill>
                </a:rPr>
                <a:t>勝敗ガジェット</a:t>
              </a: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E7DE9D51-6EA8-1C97-6543-B28418E49958}"/>
                </a:ext>
              </a:extLst>
            </p:cNvPr>
            <p:cNvSpPr txBox="1"/>
            <p:nvPr/>
          </p:nvSpPr>
          <p:spPr>
            <a:xfrm>
              <a:off x="10335921" y="5182828"/>
              <a:ext cx="1595309" cy="430887"/>
            </a:xfrm>
            <a:prstGeom prst="rect">
              <a:avLst/>
            </a:prstGeom>
            <a:solidFill>
              <a:srgbClr val="E9FAE3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200" b="1">
                  <a:solidFill>
                    <a:schemeClr val="accent6"/>
                  </a:solidFill>
                </a:rPr>
                <a:t>偶奇の調整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B6DC5419-DD35-5692-7766-A04FAF0E2898}"/>
                    </a:ext>
                  </a:extLst>
                </p:cNvPr>
                <p:cNvSpPr txBox="1"/>
                <p:nvPr/>
              </p:nvSpPr>
              <p:spPr>
                <a:xfrm>
                  <a:off x="10227990" y="2398892"/>
                  <a:ext cx="535146" cy="400110"/>
                </a:xfrm>
                <a:prstGeom prst="rect">
                  <a:avLst/>
                </a:prstGeom>
                <a:solidFill>
                  <a:srgbClr val="FFEDE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b="1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B6DC5419-DD35-5692-7766-A04FAF0E28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7990" y="2398892"/>
                  <a:ext cx="535146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1260576A-7496-8620-2675-AE7DC997036C}"/>
                    </a:ext>
                  </a:extLst>
                </p:cNvPr>
                <p:cNvSpPr txBox="1"/>
                <p:nvPr/>
              </p:nvSpPr>
              <p:spPr>
                <a:xfrm>
                  <a:off x="6823901" y="398841"/>
                  <a:ext cx="569900" cy="430887"/>
                </a:xfrm>
                <a:prstGeom prst="rect">
                  <a:avLst/>
                </a:prstGeom>
                <a:solidFill>
                  <a:srgbClr val="FFEDE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2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2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2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200" b="1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1260576A-7496-8620-2675-AE7DC9970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3901" y="398841"/>
                  <a:ext cx="569900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F82A2F9E-C190-2051-D1F8-6D17109F2D9F}"/>
                </a:ext>
              </a:extLst>
            </p:cNvPr>
            <p:cNvSpPr txBox="1"/>
            <p:nvPr/>
          </p:nvSpPr>
          <p:spPr>
            <a:xfrm>
              <a:off x="4126135" y="2183449"/>
              <a:ext cx="1313180" cy="430887"/>
            </a:xfrm>
            <a:prstGeom prst="rect">
              <a:avLst/>
            </a:prstGeom>
            <a:solidFill>
              <a:srgbClr val="FFEDE0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200" b="1">
                  <a:solidFill>
                    <a:schemeClr val="accent2"/>
                  </a:solidFill>
                </a:rPr>
                <a:t>開始頂点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3917EF3E-A9AA-6CD5-A977-B63ECFBCE0B1}"/>
                    </a:ext>
                  </a:extLst>
                </p:cNvPr>
                <p:cNvSpPr txBox="1"/>
                <p:nvPr/>
              </p:nvSpPr>
              <p:spPr>
                <a:xfrm>
                  <a:off x="6903651" y="3253181"/>
                  <a:ext cx="569900" cy="430887"/>
                </a:xfrm>
                <a:prstGeom prst="rect">
                  <a:avLst/>
                </a:prstGeom>
                <a:solidFill>
                  <a:srgbClr val="FFEDE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2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2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2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200" b="1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3917EF3E-A9AA-6CD5-A977-B63ECFBCE0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651" y="3253181"/>
                  <a:ext cx="569900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F9923316-B436-D90F-2F8D-91D0C53563DE}"/>
                    </a:ext>
                  </a:extLst>
                </p:cNvPr>
                <p:cNvSpPr txBox="1"/>
                <p:nvPr/>
              </p:nvSpPr>
              <p:spPr>
                <a:xfrm>
                  <a:off x="6929563" y="5006304"/>
                  <a:ext cx="569900" cy="430887"/>
                </a:xfrm>
                <a:prstGeom prst="rect">
                  <a:avLst/>
                </a:prstGeom>
                <a:solidFill>
                  <a:srgbClr val="FFEDE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2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2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22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200" b="1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テキスト ボックス 78">
                  <a:extLst>
                    <a:ext uri="{FF2B5EF4-FFF2-40B4-BE49-F238E27FC236}">
                      <a16:creationId xmlns:a16="http://schemas.microsoft.com/office/drawing/2014/main" id="{F9923316-B436-D90F-2F8D-91D0C53563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9563" y="5006304"/>
                  <a:ext cx="569900" cy="430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667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BE679E-BBD4-7025-D864-7BB9D957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25B82F6-8F89-1306-A247-7390974F2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b="1"/>
                  <a:t>結果</a:t>
                </a:r>
                <a:endParaRPr kumimoji="1" lang="en-US" altLang="ja-JP" b="1" dirty="0"/>
              </a:p>
              <a:p>
                <a:pPr marL="0" indent="0">
                  <a:buNone/>
                </a:pPr>
                <a:r>
                  <a:rPr lang="ja-JP" altLang="en-US">
                    <a:latin typeface="Courier New" panose="02070309020205020404" pitchFamily="49" charset="0"/>
                  </a:rPr>
                  <a:t>　ボードサイズが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>
                    <a:latin typeface="Courier New" panose="02070309020205020404" pitchFamily="49" charset="0"/>
                  </a:rPr>
                  <a:t>かつ黒コマと白コマがそれぞれ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>
                    <a:latin typeface="Courier New" panose="02070309020205020404" pitchFamily="49" charset="0"/>
                  </a:rPr>
                  <a:t>個で</a:t>
                </a:r>
                <a:endParaRPr lang="en-US" altLang="ja-JP" dirty="0"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ja-JP" altLang="en-US">
                    <a:latin typeface="Courier New" panose="02070309020205020404" pitchFamily="49" charset="0"/>
                  </a:rPr>
                  <a:t>　あっても，</a:t>
                </a:r>
                <a:r>
                  <a:rPr lang="ja-JP" altLang="en-US"/>
                  <a:t>任意の正整数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/>
                  <a:t>について，</a:t>
                </a:r>
                <a:r>
                  <a:rPr lang="ja-JP" altLang="en-US">
                    <a:latin typeface="Courier New" panose="02070309020205020404" pitchFamily="49" charset="0"/>
                  </a:rPr>
                  <a:t>相手のコマを先に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>
                    <a:latin typeface="+mn-ea"/>
                  </a:rPr>
                  <a:t>個</a:t>
                </a:r>
                <a:endParaRPr lang="en-US" altLang="ja-JP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ja-JP" altLang="en-US">
                    <a:latin typeface="+mn-ea"/>
                  </a:rPr>
                  <a:t>　排除したプレイヤが勝利するオストルの必勝判定問題は</a:t>
                </a:r>
                <a:endParaRPr lang="en-US" altLang="ja-JP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ja-JP" altLang="en-US">
                    <a:latin typeface="+mn-ea"/>
                  </a:rPr>
                  <a:t>　</a:t>
                </a:r>
                <a:r>
                  <a:rPr lang="en" altLang="ja-JP" dirty="0">
                    <a:latin typeface="+mn-ea"/>
                  </a:rPr>
                  <a:t>PSPACE</a:t>
                </a:r>
                <a:r>
                  <a:rPr lang="ja-JP" altLang="en-US">
                    <a:latin typeface="+mn-ea"/>
                  </a:rPr>
                  <a:t>困難である</a:t>
                </a:r>
                <a:r>
                  <a:rPr lang="ja-JP" altLang="en-US">
                    <a:latin typeface="Courier New" panose="02070309020205020404" pitchFamily="49" charset="0"/>
                  </a:rPr>
                  <a:t>．</a:t>
                </a:r>
                <a:endParaRPr lang="en-US" altLang="ja-JP" dirty="0"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kumimoji="1" lang="ja-JP" altLang="en-US" b="1"/>
                  <a:t>今後の展望</a:t>
                </a:r>
                <a:endParaRPr kumimoji="1" lang="en-US" altLang="ja-JP" b="1" dirty="0"/>
              </a:p>
              <a:p>
                <a:pPr marL="0" indent="0">
                  <a:buNone/>
                </a:pPr>
                <a:r>
                  <a:rPr lang="ja-JP" altLang="en-US"/>
                  <a:t>　・</a:t>
                </a:r>
                <a:r>
                  <a:rPr lang="en-US" altLang="ja-JP" dirty="0"/>
                  <a:t>PSPACE</a:t>
                </a:r>
                <a:r>
                  <a:rPr lang="ja-JP" altLang="en-US"/>
                  <a:t>完全性の証明（</a:t>
                </a:r>
                <a:r>
                  <a:rPr lang="en-US" altLang="ja-JP" dirty="0"/>
                  <a:t>PSPACE</a:t>
                </a:r>
                <a:r>
                  <a:rPr lang="ja-JP" altLang="en-US"/>
                  <a:t>に含まれるかどうか）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　・ボードサイズが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ja-JP" altLang="en-US"/>
                  <a:t>の一般的な初期局面の解析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25B82F6-8F89-1306-A247-7390974F2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8EDD38-8DD5-CAB4-CB61-708746E3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25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93138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AD5FCE-994C-9D18-1089-9392C930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51A742-2C13-B6B4-78C8-7D13780BD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689045-402B-CA34-25C6-76E9ADCD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94137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BDF12B-558F-D4F4-20D5-B8A4E0DF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391A02-8AD3-CB1A-82F3-E834401D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B8D9E8-5291-F61C-93F7-1453752C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27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6939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3729BF-F165-8AA9-7C4A-98488905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C71188-51C5-D251-1589-0A923270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6DCC58-AD4D-8C0D-B921-91F46DC6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28</a:t>
            </a:fld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251C1CE-2F7F-002D-F8B4-09A1AE7E2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483" y="3618346"/>
            <a:ext cx="2138355" cy="14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49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59D0E-8455-3FE6-21D5-A28FC859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オストル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730511-39F7-5BB6-6EAB-93D06DE68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ボードゲーム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0" i="0" u="none" strike="noStrike" dirty="0">
                <a:effectLst/>
                <a:latin typeface="+mn-ea"/>
              </a:rPr>
              <a:t>2017 </a:t>
            </a:r>
            <a:r>
              <a:rPr lang="ja-JP" altLang="en-US" b="0" i="0" u="none" strike="noStrike">
                <a:effectLst/>
                <a:latin typeface="+mn-ea"/>
              </a:rPr>
              <a:t>年に </a:t>
            </a:r>
            <a:r>
              <a:rPr lang="en" altLang="ja-JP" b="0" i="0" u="none" strike="noStrike" dirty="0">
                <a:effectLst/>
                <a:latin typeface="+mn-ea"/>
              </a:rPr>
              <a:t>Masao </a:t>
            </a:r>
            <a:r>
              <a:rPr lang="en" altLang="ja-JP" b="0" i="0" u="none" strike="noStrike" dirty="0" err="1">
                <a:effectLst/>
                <a:latin typeface="+mn-ea"/>
              </a:rPr>
              <a:t>Fukase</a:t>
            </a:r>
            <a:r>
              <a:rPr lang="ja-JP" altLang="en-US" b="0" i="0" u="none" strike="noStrike">
                <a:effectLst/>
                <a:latin typeface="+mn-ea"/>
              </a:rPr>
              <a:t>により考案</a:t>
            </a:r>
            <a:endParaRPr kumimoji="1" lang="en-US" altLang="ja-JP" dirty="0">
              <a:latin typeface="+mn-ea"/>
            </a:endParaRPr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4E6230-5BA8-0B8E-E9F2-69227C1B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29</a:t>
            </a:fld>
            <a:endParaRPr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2B263B9-4518-2B91-790F-AF3824636D01}"/>
              </a:ext>
            </a:extLst>
          </p:cNvPr>
          <p:cNvGrpSpPr/>
          <p:nvPr/>
        </p:nvGrpSpPr>
        <p:grpSpPr>
          <a:xfrm>
            <a:off x="6411686" y="1235560"/>
            <a:ext cx="4942114" cy="4942114"/>
            <a:chOff x="5568043" y="381000"/>
            <a:chExt cx="6477000" cy="6477000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01A12218-7435-ED66-0345-0A5FB58E7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8043" y="381000"/>
              <a:ext cx="6477000" cy="6477000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FCEF88F-CD79-6F2B-9604-56221DA10743}"/>
                </a:ext>
              </a:extLst>
            </p:cNvPr>
            <p:cNvSpPr/>
            <p:nvPr/>
          </p:nvSpPr>
          <p:spPr>
            <a:xfrm>
              <a:off x="6653311" y="1463664"/>
              <a:ext cx="658659" cy="6586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3E2F160-99EE-81CE-F1BF-A35DECF20381}"/>
                </a:ext>
              </a:extLst>
            </p:cNvPr>
            <p:cNvSpPr/>
            <p:nvPr/>
          </p:nvSpPr>
          <p:spPr>
            <a:xfrm>
              <a:off x="7570728" y="1463664"/>
              <a:ext cx="658659" cy="6586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136E86A-9A24-0CCA-BB16-90C5A4C25242}"/>
                </a:ext>
              </a:extLst>
            </p:cNvPr>
            <p:cNvSpPr/>
            <p:nvPr/>
          </p:nvSpPr>
          <p:spPr>
            <a:xfrm>
              <a:off x="8477213" y="1463664"/>
              <a:ext cx="658659" cy="6586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D2E1B9B-4B5D-39EA-14C8-705750C08FC1}"/>
                </a:ext>
              </a:extLst>
            </p:cNvPr>
            <p:cNvSpPr/>
            <p:nvPr/>
          </p:nvSpPr>
          <p:spPr>
            <a:xfrm>
              <a:off x="9397722" y="1463664"/>
              <a:ext cx="658659" cy="6586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BF4BA93-0C14-F4A3-CFD9-5C5D988CBAE3}"/>
                </a:ext>
              </a:extLst>
            </p:cNvPr>
            <p:cNvSpPr/>
            <p:nvPr/>
          </p:nvSpPr>
          <p:spPr>
            <a:xfrm>
              <a:off x="10304207" y="1463664"/>
              <a:ext cx="658659" cy="6586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89E9F54-7D13-E8C7-E7C7-2439004FCE2D}"/>
                </a:ext>
              </a:extLst>
            </p:cNvPr>
            <p:cNvSpPr/>
            <p:nvPr/>
          </p:nvSpPr>
          <p:spPr>
            <a:xfrm>
              <a:off x="6653311" y="5123151"/>
              <a:ext cx="658659" cy="6586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6F0DC1E-1986-7CD1-8523-13393CE3A44C}"/>
                </a:ext>
              </a:extLst>
            </p:cNvPr>
            <p:cNvSpPr/>
            <p:nvPr/>
          </p:nvSpPr>
          <p:spPr>
            <a:xfrm>
              <a:off x="7570728" y="5123151"/>
              <a:ext cx="658659" cy="6586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69F6C0C-0581-5954-145F-AE6DBC33F566}"/>
                </a:ext>
              </a:extLst>
            </p:cNvPr>
            <p:cNvSpPr/>
            <p:nvPr/>
          </p:nvSpPr>
          <p:spPr>
            <a:xfrm>
              <a:off x="8477213" y="5123151"/>
              <a:ext cx="658659" cy="6586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335DC7A3-415A-45DF-1841-E4C4A9CD81A5}"/>
                </a:ext>
              </a:extLst>
            </p:cNvPr>
            <p:cNvSpPr/>
            <p:nvPr/>
          </p:nvSpPr>
          <p:spPr>
            <a:xfrm>
              <a:off x="9397722" y="5123151"/>
              <a:ext cx="658659" cy="6586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85A1795-C3ED-A695-FD76-F2D5F85B4E52}"/>
                </a:ext>
              </a:extLst>
            </p:cNvPr>
            <p:cNvSpPr/>
            <p:nvPr/>
          </p:nvSpPr>
          <p:spPr>
            <a:xfrm>
              <a:off x="10304207" y="5123151"/>
              <a:ext cx="658659" cy="6586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63C3A049-BF64-09BB-B344-E1C9807DA6F4}"/>
                </a:ext>
              </a:extLst>
            </p:cNvPr>
            <p:cNvSpPr/>
            <p:nvPr/>
          </p:nvSpPr>
          <p:spPr>
            <a:xfrm>
              <a:off x="8458470" y="3274665"/>
              <a:ext cx="696143" cy="69614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325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6E59DF-BE38-B277-4100-3168852B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オストル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88897F-2612-4C1A-AC5C-129CD8569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b="1"/>
              <a:t>プレイヤ</a:t>
            </a:r>
            <a:endParaRPr kumimoji="1" lang="en-US" altLang="ja-JP" b="1" dirty="0"/>
          </a:p>
          <a:p>
            <a:pPr marL="0" indent="0">
              <a:buNone/>
            </a:pPr>
            <a:r>
              <a:rPr kumimoji="1" lang="ja-JP" altLang="en-US"/>
              <a:t>　</a:t>
            </a:r>
            <a:r>
              <a:rPr kumimoji="1" lang="ja-JP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黒プレイヤ</a:t>
            </a:r>
            <a:r>
              <a:rPr lang="en-US" altLang="ja-JP" dirty="0"/>
              <a:t>(</a:t>
            </a:r>
            <a:r>
              <a:rPr kumimoji="1" lang="ja-JP" altLang="en-US"/>
              <a:t>先手</a:t>
            </a:r>
            <a:r>
              <a:rPr lang="en-US" altLang="ja-JP" dirty="0"/>
              <a:t>)</a:t>
            </a:r>
            <a:r>
              <a:rPr kumimoji="1" lang="ja-JP" altLang="en-US"/>
              <a:t>，</a:t>
            </a:r>
            <a:r>
              <a:rPr kumimoji="1" lang="ja-JP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白プレイヤ</a:t>
            </a:r>
            <a:endParaRPr kumimoji="1" lang="en-US" altLang="ja-JP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b="1"/>
              <a:t>勝敗条件</a:t>
            </a:r>
            <a:endParaRPr kumimoji="1" lang="en-US" altLang="ja-JP" b="1" dirty="0"/>
          </a:p>
          <a:p>
            <a:pPr marL="0" indent="0">
              <a:buNone/>
            </a:pPr>
            <a:r>
              <a:rPr lang="ja-JP" altLang="en-US"/>
              <a:t>　自色のコマが２つ</a:t>
            </a:r>
            <a:r>
              <a:rPr lang="ja-JP" altLang="en-US" b="1">
                <a:solidFill>
                  <a:srgbClr val="F75839"/>
                </a:solidFill>
              </a:rPr>
              <a:t>場外</a:t>
            </a:r>
            <a:r>
              <a:rPr lang="ja-JP" altLang="en-US"/>
              <a:t>に出たら，</a:t>
            </a:r>
            <a:br>
              <a:rPr lang="en-US" altLang="ja-JP" dirty="0"/>
            </a:br>
            <a:r>
              <a:rPr lang="ja-JP" altLang="en-US"/>
              <a:t>　その色のプレイヤの負け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ja-JP" altLang="en-US" b="1"/>
              <a:t>場外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/>
              <a:t>　　・穴コマが置いてあるマス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・ボードの外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B5B785-E952-863A-12FF-117E5AE4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3</a:t>
            </a:fld>
            <a:endParaRPr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C2889866-461C-15B9-ABC7-10DC3CFB05C7}"/>
              </a:ext>
            </a:extLst>
          </p:cNvPr>
          <p:cNvGrpSpPr/>
          <p:nvPr/>
        </p:nvGrpSpPr>
        <p:grpSpPr>
          <a:xfrm>
            <a:off x="6411686" y="1235560"/>
            <a:ext cx="4942114" cy="4942114"/>
            <a:chOff x="5568043" y="381000"/>
            <a:chExt cx="6477000" cy="6477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B50028B2-8516-2736-465C-2099E31FD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8043" y="381000"/>
              <a:ext cx="6477000" cy="6477000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A9E30BF-7228-7C6D-6BB4-7EDEAF320202}"/>
                </a:ext>
              </a:extLst>
            </p:cNvPr>
            <p:cNvSpPr/>
            <p:nvPr/>
          </p:nvSpPr>
          <p:spPr>
            <a:xfrm>
              <a:off x="6653311" y="1463664"/>
              <a:ext cx="658659" cy="6586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0C59346-E6A6-A2D2-73E3-528F1539655A}"/>
                </a:ext>
              </a:extLst>
            </p:cNvPr>
            <p:cNvSpPr/>
            <p:nvPr/>
          </p:nvSpPr>
          <p:spPr>
            <a:xfrm>
              <a:off x="7570728" y="1463664"/>
              <a:ext cx="658659" cy="6586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329E2B0E-433D-A4E1-81D8-58E32B028F51}"/>
                </a:ext>
              </a:extLst>
            </p:cNvPr>
            <p:cNvSpPr/>
            <p:nvPr/>
          </p:nvSpPr>
          <p:spPr>
            <a:xfrm>
              <a:off x="8477213" y="1463664"/>
              <a:ext cx="658659" cy="6586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35CD107F-E59E-5E90-FE2B-95EF241F746B}"/>
                </a:ext>
              </a:extLst>
            </p:cNvPr>
            <p:cNvSpPr/>
            <p:nvPr/>
          </p:nvSpPr>
          <p:spPr>
            <a:xfrm>
              <a:off x="9397722" y="1463664"/>
              <a:ext cx="658659" cy="6586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3D7FBD4-D753-19F9-A41A-BA7A3C835915}"/>
                </a:ext>
              </a:extLst>
            </p:cNvPr>
            <p:cNvSpPr/>
            <p:nvPr/>
          </p:nvSpPr>
          <p:spPr>
            <a:xfrm>
              <a:off x="10304207" y="1463664"/>
              <a:ext cx="658659" cy="6586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6040F193-02A5-78EE-6AFA-7FB3D6EA49E6}"/>
                </a:ext>
              </a:extLst>
            </p:cNvPr>
            <p:cNvSpPr/>
            <p:nvPr/>
          </p:nvSpPr>
          <p:spPr>
            <a:xfrm>
              <a:off x="6653311" y="5123151"/>
              <a:ext cx="658659" cy="6586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5904EE5-6FF3-BDC4-7131-7281C777878E}"/>
                </a:ext>
              </a:extLst>
            </p:cNvPr>
            <p:cNvSpPr/>
            <p:nvPr/>
          </p:nvSpPr>
          <p:spPr>
            <a:xfrm>
              <a:off x="7570728" y="5123151"/>
              <a:ext cx="658659" cy="6586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85819C0F-B382-837B-BF5E-F7BB91447B59}"/>
                </a:ext>
              </a:extLst>
            </p:cNvPr>
            <p:cNvSpPr/>
            <p:nvPr/>
          </p:nvSpPr>
          <p:spPr>
            <a:xfrm>
              <a:off x="8477213" y="5123151"/>
              <a:ext cx="658659" cy="6586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36B6B5A8-F5DB-B0C2-2377-664D47EAE06B}"/>
                </a:ext>
              </a:extLst>
            </p:cNvPr>
            <p:cNvSpPr/>
            <p:nvPr/>
          </p:nvSpPr>
          <p:spPr>
            <a:xfrm>
              <a:off x="9397722" y="5123151"/>
              <a:ext cx="658659" cy="6586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13A54FA1-A3D8-25E1-35B8-41F5F6B577A4}"/>
                </a:ext>
              </a:extLst>
            </p:cNvPr>
            <p:cNvSpPr/>
            <p:nvPr/>
          </p:nvSpPr>
          <p:spPr>
            <a:xfrm>
              <a:off x="10304207" y="5123151"/>
              <a:ext cx="658659" cy="6586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CA2BCCC0-5286-1A75-DD13-CCDABBDEB3C4}"/>
                </a:ext>
              </a:extLst>
            </p:cNvPr>
            <p:cNvSpPr/>
            <p:nvPr/>
          </p:nvSpPr>
          <p:spPr>
            <a:xfrm>
              <a:off x="8458470" y="3274665"/>
              <a:ext cx="696143" cy="69614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7011621-52E5-A9EC-951F-26A5F9ABD70A}"/>
              </a:ext>
            </a:extLst>
          </p:cNvPr>
          <p:cNvSpPr txBox="1"/>
          <p:nvPr/>
        </p:nvSpPr>
        <p:spPr>
          <a:xfrm>
            <a:off x="10944369" y="481102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chemeClr val="tx1">
                    <a:lumMod val="75000"/>
                    <a:lumOff val="25000"/>
                  </a:schemeClr>
                </a:solidFill>
              </a:rPr>
              <a:t>黒コマ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D59F616-8900-C5D9-0B2F-184FA939075E}"/>
              </a:ext>
            </a:extLst>
          </p:cNvPr>
          <p:cNvSpPr txBox="1"/>
          <p:nvPr/>
        </p:nvSpPr>
        <p:spPr>
          <a:xfrm>
            <a:off x="10927094" y="175409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白</a:t>
            </a:r>
            <a:r>
              <a:rPr kumimoji="1" lang="ja-JP" altLang="en-US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コマ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B5996CA-7C48-5637-5D30-0FDC037C96AC}"/>
              </a:ext>
            </a:extLst>
          </p:cNvPr>
          <p:cNvCxnSpPr>
            <a:endCxn id="32" idx="1"/>
          </p:cNvCxnSpPr>
          <p:nvPr/>
        </p:nvCxnSpPr>
        <p:spPr>
          <a:xfrm flipV="1">
            <a:off x="10362879" y="1984927"/>
            <a:ext cx="564215" cy="3280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6006F8D-6178-971B-D0B6-A49CEB314592}"/>
              </a:ext>
            </a:extLst>
          </p:cNvPr>
          <p:cNvCxnSpPr>
            <a:cxnSpLocks/>
          </p:cNvCxnSpPr>
          <p:nvPr/>
        </p:nvCxnSpPr>
        <p:spPr>
          <a:xfrm flipV="1">
            <a:off x="10384909" y="5001679"/>
            <a:ext cx="564215" cy="1640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64736ED-F3E9-C643-36A9-27962143048C}"/>
              </a:ext>
            </a:extLst>
          </p:cNvPr>
          <p:cNvSpPr txBox="1"/>
          <p:nvPr/>
        </p:nvSpPr>
        <p:spPr>
          <a:xfrm>
            <a:off x="10944369" y="309045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穴</a:t>
            </a:r>
            <a:r>
              <a:rPr kumimoji="1" lang="ja-JP" altLang="en-US" sz="2400" b="1"/>
              <a:t>コマ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3F48BBE-F5FE-0EE0-2EC6-5FE5737409AA}"/>
              </a:ext>
            </a:extLst>
          </p:cNvPr>
          <p:cNvCxnSpPr>
            <a:cxnSpLocks/>
          </p:cNvCxnSpPr>
          <p:nvPr/>
        </p:nvCxnSpPr>
        <p:spPr>
          <a:xfrm flipV="1">
            <a:off x="8989241" y="3321291"/>
            <a:ext cx="1937853" cy="3137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1AC1D238-4C1D-0F59-B15B-8FA889B45476}"/>
              </a:ext>
            </a:extLst>
          </p:cNvPr>
          <p:cNvGrpSpPr/>
          <p:nvPr/>
        </p:nvGrpSpPr>
        <p:grpSpPr>
          <a:xfrm>
            <a:off x="6440397" y="1265587"/>
            <a:ext cx="4865285" cy="4888638"/>
            <a:chOff x="6440397" y="1265587"/>
            <a:chExt cx="4865285" cy="4888638"/>
          </a:xfrm>
        </p:grpSpPr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66D3E0E3-A811-10E7-2935-C35606520095}"/>
                </a:ext>
              </a:extLst>
            </p:cNvPr>
            <p:cNvSpPr/>
            <p:nvPr/>
          </p:nvSpPr>
          <p:spPr>
            <a:xfrm rot="16200000">
              <a:off x="6428721" y="1277263"/>
              <a:ext cx="4888638" cy="4865285"/>
            </a:xfrm>
            <a:custGeom>
              <a:avLst/>
              <a:gdLst>
                <a:gd name="connsiteX0" fmla="*/ 4230783 w 4888638"/>
                <a:gd name="connsiteY0" fmla="*/ 657855 h 4865285"/>
                <a:gd name="connsiteX1" fmla="*/ 657855 w 4888638"/>
                <a:gd name="connsiteY1" fmla="*/ 657855 h 4865285"/>
                <a:gd name="connsiteX2" fmla="*/ 657855 w 4888638"/>
                <a:gd name="connsiteY2" fmla="*/ 4207429 h 4865285"/>
                <a:gd name="connsiteX3" fmla="*/ 4230783 w 4888638"/>
                <a:gd name="connsiteY3" fmla="*/ 4207429 h 4865285"/>
                <a:gd name="connsiteX4" fmla="*/ 4888638 w 4888638"/>
                <a:gd name="connsiteY4" fmla="*/ 109645 h 4865285"/>
                <a:gd name="connsiteX5" fmla="*/ 4888638 w 4888638"/>
                <a:gd name="connsiteY5" fmla="*/ 4755640 h 4865285"/>
                <a:gd name="connsiteX6" fmla="*/ 4778993 w 4888638"/>
                <a:gd name="connsiteY6" fmla="*/ 4865285 h 4865285"/>
                <a:gd name="connsiteX7" fmla="*/ 4340428 w 4888638"/>
                <a:gd name="connsiteY7" fmla="*/ 4865285 h 4865285"/>
                <a:gd name="connsiteX8" fmla="*/ 4340423 w 4888638"/>
                <a:gd name="connsiteY8" fmla="*/ 4865284 h 4865285"/>
                <a:gd name="connsiteX9" fmla="*/ 548215 w 4888638"/>
                <a:gd name="connsiteY9" fmla="*/ 4865284 h 4865285"/>
                <a:gd name="connsiteX10" fmla="*/ 548210 w 4888638"/>
                <a:gd name="connsiteY10" fmla="*/ 4865285 h 4865285"/>
                <a:gd name="connsiteX11" fmla="*/ 109645 w 4888638"/>
                <a:gd name="connsiteY11" fmla="*/ 4865285 h 4865285"/>
                <a:gd name="connsiteX12" fmla="*/ 0 w 4888638"/>
                <a:gd name="connsiteY12" fmla="*/ 4755640 h 4865285"/>
                <a:gd name="connsiteX13" fmla="*/ 0 w 4888638"/>
                <a:gd name="connsiteY13" fmla="*/ 109645 h 4865285"/>
                <a:gd name="connsiteX14" fmla="*/ 109645 w 4888638"/>
                <a:gd name="connsiteY14" fmla="*/ 0 h 4865285"/>
                <a:gd name="connsiteX15" fmla="*/ 299797 w 4888638"/>
                <a:gd name="connsiteY15" fmla="*/ 0 h 4865285"/>
                <a:gd name="connsiteX16" fmla="*/ 548210 w 4888638"/>
                <a:gd name="connsiteY16" fmla="*/ 0 h 4865285"/>
                <a:gd name="connsiteX17" fmla="*/ 4340428 w 4888638"/>
                <a:gd name="connsiteY17" fmla="*/ 0 h 4865285"/>
                <a:gd name="connsiteX18" fmla="*/ 4379552 w 4888638"/>
                <a:gd name="connsiteY18" fmla="*/ 0 h 4865285"/>
                <a:gd name="connsiteX19" fmla="*/ 4778993 w 4888638"/>
                <a:gd name="connsiteY19" fmla="*/ 0 h 4865285"/>
                <a:gd name="connsiteX20" fmla="*/ 4888638 w 4888638"/>
                <a:gd name="connsiteY20" fmla="*/ 109645 h 4865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88638" h="4865285">
                  <a:moveTo>
                    <a:pt x="4230783" y="657855"/>
                  </a:moveTo>
                  <a:lnTo>
                    <a:pt x="657855" y="657855"/>
                  </a:lnTo>
                  <a:lnTo>
                    <a:pt x="657855" y="4207429"/>
                  </a:lnTo>
                  <a:lnTo>
                    <a:pt x="4230783" y="4207429"/>
                  </a:lnTo>
                  <a:close/>
                  <a:moveTo>
                    <a:pt x="4888638" y="109645"/>
                  </a:moveTo>
                  <a:lnTo>
                    <a:pt x="4888638" y="4755640"/>
                  </a:lnTo>
                  <a:cubicBezTo>
                    <a:pt x="4888638" y="4816195"/>
                    <a:pt x="4839548" y="4865285"/>
                    <a:pt x="4778993" y="4865285"/>
                  </a:cubicBezTo>
                  <a:lnTo>
                    <a:pt x="4340428" y="4865285"/>
                  </a:lnTo>
                  <a:lnTo>
                    <a:pt x="4340423" y="4865284"/>
                  </a:lnTo>
                  <a:lnTo>
                    <a:pt x="548215" y="4865284"/>
                  </a:lnTo>
                  <a:lnTo>
                    <a:pt x="548210" y="4865285"/>
                  </a:lnTo>
                  <a:lnTo>
                    <a:pt x="109645" y="4865285"/>
                  </a:lnTo>
                  <a:cubicBezTo>
                    <a:pt x="49090" y="4865285"/>
                    <a:pt x="0" y="4816195"/>
                    <a:pt x="0" y="4755640"/>
                  </a:cubicBezTo>
                  <a:lnTo>
                    <a:pt x="0" y="109645"/>
                  </a:lnTo>
                  <a:cubicBezTo>
                    <a:pt x="0" y="49090"/>
                    <a:pt x="49090" y="0"/>
                    <a:pt x="109645" y="0"/>
                  </a:cubicBezTo>
                  <a:lnTo>
                    <a:pt x="299797" y="0"/>
                  </a:lnTo>
                  <a:lnTo>
                    <a:pt x="548210" y="0"/>
                  </a:lnTo>
                  <a:lnTo>
                    <a:pt x="4340428" y="0"/>
                  </a:lnTo>
                  <a:lnTo>
                    <a:pt x="4379552" y="0"/>
                  </a:lnTo>
                  <a:lnTo>
                    <a:pt x="4778993" y="0"/>
                  </a:lnTo>
                  <a:cubicBezTo>
                    <a:pt x="4839548" y="0"/>
                    <a:pt x="4888638" y="49090"/>
                    <a:pt x="4888638" y="109645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  <a:alpha val="80000"/>
              </a:schemeClr>
            </a:soli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398E14AB-EC37-F67D-1BEF-27160EB28F81}"/>
                </a:ext>
              </a:extLst>
            </p:cNvPr>
            <p:cNvSpPr txBox="1"/>
            <p:nvPr/>
          </p:nvSpPr>
          <p:spPr>
            <a:xfrm>
              <a:off x="8482631" y="559241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>
                  <a:solidFill>
                    <a:schemeClr val="accent1"/>
                  </a:solidFill>
                </a:rPr>
                <a:t>場外</a:t>
              </a:r>
            </a:p>
          </p:txBody>
        </p:sp>
        <p:sp>
          <p:nvSpPr>
            <p:cNvPr id="28" name="角丸四角形 27">
              <a:extLst>
                <a:ext uri="{FF2B5EF4-FFF2-40B4-BE49-F238E27FC236}">
                  <a16:creationId xmlns:a16="http://schemas.microsoft.com/office/drawing/2014/main" id="{07C9DFC8-E2D5-A13D-3DAE-F20D8B21F525}"/>
                </a:ext>
              </a:extLst>
            </p:cNvPr>
            <p:cNvSpPr/>
            <p:nvPr/>
          </p:nvSpPr>
          <p:spPr>
            <a:xfrm>
              <a:off x="8535989" y="3358326"/>
              <a:ext cx="697904" cy="697904"/>
            </a:xfrm>
            <a:prstGeom prst="roundRect">
              <a:avLst>
                <a:gd name="adj" fmla="val 13879"/>
              </a:avLst>
            </a:prstGeom>
            <a:solidFill>
              <a:schemeClr val="accent5">
                <a:lumMod val="20000"/>
                <a:lumOff val="80000"/>
                <a:alpha val="80000"/>
              </a:schemeClr>
            </a:soli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4362A626-FDDB-0B0F-3744-EE2F0EEEFF2B}"/>
                </a:ext>
              </a:extLst>
            </p:cNvPr>
            <p:cNvSpPr txBox="1"/>
            <p:nvPr/>
          </p:nvSpPr>
          <p:spPr>
            <a:xfrm>
              <a:off x="8482632" y="349810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>
                  <a:solidFill>
                    <a:schemeClr val="accent1"/>
                  </a:solidFill>
                </a:rPr>
                <a:t>場外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819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4148BF-D801-625C-A087-09EEAA33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1DCDCE-0ADB-DB26-0497-929B03C11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PSPACE</a:t>
            </a:r>
            <a:r>
              <a:rPr kumimoji="1" lang="ja-JP" altLang="en-US"/>
              <a:t>に入るかどう</a:t>
            </a:r>
            <a:r>
              <a:rPr lang="ja-JP" altLang="en-US"/>
              <a:t>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全局面ゲーム木（</a:t>
            </a:r>
            <a:r>
              <a:rPr lang="en-US" altLang="ja-JP" dirty="0"/>
              <a:t>n*n</a:t>
            </a:r>
            <a:r>
              <a:rPr lang="ja-JP" altLang="en-US"/>
              <a:t>で</a:t>
            </a:r>
            <a:r>
              <a:rPr lang="en-US" altLang="ja-JP" dirty="0"/>
              <a:t>n</a:t>
            </a:r>
            <a:r>
              <a:rPr lang="ja-JP" altLang="en-US"/>
              <a:t>コマずつ）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１手で遷移可能な可能な局面に有向辺をひく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1E9686-B6F9-44D4-B892-6ACDC9C6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30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57834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82049C-DF59-4A68-9E35-41608E2C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00EC2C-377A-4C25-8C21-26A7D79CF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/>
              <a:t>・示した定理が３つ（定理</a:t>
            </a:r>
            <a:r>
              <a:rPr lang="en-US" altLang="ja-JP" sz="2000" dirty="0"/>
              <a:t>1,2,3</a:t>
            </a:r>
            <a:r>
              <a:rPr lang="ja-JP" altLang="en-US" sz="2000"/>
              <a:t>），包含関係がわからなくなった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この時，「定理１が言えたから，自明に定理２も言えますよね」は正しいのか？</a:t>
            </a:r>
            <a:r>
              <a:rPr lang="en-US" altLang="ja-JP" sz="2000" dirty="0"/>
              <a:t>→</a:t>
            </a:r>
            <a:r>
              <a:rPr lang="ja-JP" altLang="en-US" sz="2000"/>
              <a:t>正しい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だって任意の</a:t>
            </a:r>
            <a:r>
              <a:rPr lang="en-US" altLang="ja-JP" sz="2000" dirty="0"/>
              <a:t>k</a:t>
            </a:r>
            <a:r>
              <a:rPr lang="ja-JP" altLang="en-US" sz="2000"/>
              <a:t>個に</a:t>
            </a:r>
            <a:r>
              <a:rPr lang="en-US" altLang="ja-JP" sz="2000" dirty="0"/>
              <a:t>k</a:t>
            </a:r>
            <a:r>
              <a:rPr lang="ja-JP" altLang="en-US" sz="2000"/>
              <a:t>＝１も含まれるから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つまり定理１の方が強いことを言っていて，定理２はいらないのでは？？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→</a:t>
            </a:r>
            <a:r>
              <a:rPr lang="ja-JP" altLang="en-US" sz="2000"/>
              <a:t>いらないのではなくて，書き方（定理２の定義？）が悪い</a:t>
            </a:r>
            <a:endParaRPr lang="en-US" altLang="ja-JP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BF2810-7733-2F01-4969-52D0F059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31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4E40C64-5529-6656-5D49-E131A552BE21}"/>
              </a:ext>
            </a:extLst>
          </p:cNvPr>
          <p:cNvSpPr txBox="1"/>
          <p:nvPr/>
        </p:nvSpPr>
        <p:spPr>
          <a:xfrm>
            <a:off x="2017846" y="6721475"/>
            <a:ext cx="10693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kumimoji="1" lang="ja-JP" altLang="en-US"/>
              <a:t>・困難性は制限した方が難しいから，</a:t>
            </a:r>
            <a:r>
              <a:rPr kumimoji="1" lang="en-US" altLang="ja-JP" dirty="0"/>
              <a:t>k</a:t>
            </a:r>
            <a:r>
              <a:rPr kumimoji="1" lang="ja-JP" altLang="en-US"/>
              <a:t>個落とした場合より１個落とした場合のゲームの方が嬉しい？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・</a:t>
            </a:r>
            <a:r>
              <a:rPr lang="en-US" altLang="ja-JP" dirty="0"/>
              <a:t>k</a:t>
            </a:r>
            <a:r>
              <a:rPr lang="ja-JP" altLang="en-US"/>
              <a:t>個のときが１個の時を含むのかわからない，包含関係？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・主結果の立場がわからない，主結果なのか？並列？劣化？</a:t>
            </a: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255E3263-4F97-340D-47D3-8F0022737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153924"/>
              </p:ext>
            </p:extLst>
          </p:nvPr>
        </p:nvGraphicFramePr>
        <p:xfrm>
          <a:off x="1858376" y="1836687"/>
          <a:ext cx="8475247" cy="29148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13417">
                  <a:extLst>
                    <a:ext uri="{9D8B030D-6E8A-4147-A177-3AD203B41FA5}">
                      <a16:colId xmlns:a16="http://schemas.microsoft.com/office/drawing/2014/main" val="771359810"/>
                    </a:ext>
                  </a:extLst>
                </a:gridCol>
                <a:gridCol w="1669350">
                  <a:extLst>
                    <a:ext uri="{9D8B030D-6E8A-4147-A177-3AD203B41FA5}">
                      <a16:colId xmlns:a16="http://schemas.microsoft.com/office/drawing/2014/main" val="128528990"/>
                    </a:ext>
                  </a:extLst>
                </a:gridCol>
                <a:gridCol w="2196240">
                  <a:extLst>
                    <a:ext uri="{9D8B030D-6E8A-4147-A177-3AD203B41FA5}">
                      <a16:colId xmlns:a16="http://schemas.microsoft.com/office/drawing/2014/main" val="3963810324"/>
                    </a:ext>
                  </a:extLst>
                </a:gridCol>
                <a:gridCol w="2196240">
                  <a:extLst>
                    <a:ext uri="{9D8B030D-6E8A-4147-A177-3AD203B41FA5}">
                      <a16:colId xmlns:a16="http://schemas.microsoft.com/office/drawing/2014/main" val="286556542"/>
                    </a:ext>
                  </a:extLst>
                </a:gridCol>
              </a:tblGrid>
              <a:tr h="727258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相手のコマを何個落としたら勝ちか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46821"/>
                  </a:ext>
                </a:extLst>
              </a:tr>
              <a:tr h="421348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１個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</a:t>
                      </a:r>
                      <a:r>
                        <a:rPr kumimoji="1" lang="ja-JP" altLang="en-US"/>
                        <a:t>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053241"/>
                  </a:ext>
                </a:extLst>
              </a:tr>
              <a:tr h="10389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黒コマと白コマの数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</a:t>
                      </a:r>
                      <a:r>
                        <a:rPr kumimoji="1" lang="ja-JP" altLang="en-US"/>
                        <a:t>個ずつ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PSPACE</a:t>
                      </a:r>
                      <a:r>
                        <a:rPr kumimoji="1" lang="ja-JP" altLang="en-US"/>
                        <a:t>困難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/>
                        <a:t>（定理４と呼ぶことにする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PSPACE</a:t>
                      </a:r>
                      <a:r>
                        <a:rPr kumimoji="1" lang="ja-JP" altLang="en-US"/>
                        <a:t>困難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/>
                        <a:t>（定理３）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457969"/>
                  </a:ext>
                </a:extLst>
              </a:tr>
              <a:tr h="72725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制限なし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/>
                        <a:t>（何個でも）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PSPACE</a:t>
                      </a:r>
                      <a:r>
                        <a:rPr kumimoji="1" lang="ja-JP" altLang="en-US"/>
                        <a:t>困難</a:t>
                      </a:r>
                      <a:endParaRPr kumimoji="1" lang="en-US" altLang="ja-JP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（定理１）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PSPACE</a:t>
                      </a:r>
                      <a:r>
                        <a:rPr kumimoji="1" lang="ja-JP" altLang="en-US"/>
                        <a:t>困難</a:t>
                      </a:r>
                      <a:endParaRPr kumimoji="1" lang="en-US" altLang="ja-JP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（定理２）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912413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92A6AA-D286-14D2-55A8-1C2FB74DC113}"/>
              </a:ext>
            </a:extLst>
          </p:cNvPr>
          <p:cNvSpPr txBox="1"/>
          <p:nvPr/>
        </p:nvSpPr>
        <p:spPr>
          <a:xfrm>
            <a:off x="7490072" y="561061"/>
            <a:ext cx="4701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accent2"/>
                </a:solidFill>
              </a:rPr>
              <a:t>ここで思ってる定理２がおかしい</a:t>
            </a:r>
            <a:endParaRPr kumimoji="1" lang="en-US" altLang="ja-JP" b="1" dirty="0">
              <a:solidFill>
                <a:schemeClr val="accent2"/>
              </a:solidFill>
            </a:endParaRPr>
          </a:p>
          <a:p>
            <a:r>
              <a:rPr lang="en-US" altLang="ja-JP" b="1" dirty="0">
                <a:solidFill>
                  <a:schemeClr val="accent2"/>
                </a:solidFill>
              </a:rPr>
              <a:t>→</a:t>
            </a:r>
            <a:r>
              <a:rPr kumimoji="1" lang="ja-JP" altLang="en-US" b="1">
                <a:solidFill>
                  <a:schemeClr val="accent2"/>
                </a:solidFill>
              </a:rPr>
              <a:t>定理２は，</a:t>
            </a:r>
            <a:r>
              <a:rPr lang="ja-JP" altLang="en-US" b="1">
                <a:solidFill>
                  <a:schemeClr val="accent2"/>
                </a:solidFill>
              </a:rPr>
              <a:t>全ての</a:t>
            </a:r>
            <a:r>
              <a:rPr lang="en-US" altLang="ja-JP" b="1" dirty="0">
                <a:solidFill>
                  <a:schemeClr val="accent2"/>
                </a:solidFill>
              </a:rPr>
              <a:t>k</a:t>
            </a:r>
            <a:r>
              <a:rPr lang="ja-JP" altLang="en-US" b="1">
                <a:solidFill>
                  <a:schemeClr val="accent2"/>
                </a:solidFill>
              </a:rPr>
              <a:t>についての定理だから</a:t>
            </a:r>
            <a:endParaRPr kumimoji="1" lang="ja-JP" altLang="en-US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290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82049C-DF59-4A68-9E35-41608E2C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00EC2C-377A-4C25-8C21-26A7D79CF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sz="2000"/>
              <a:t>・示した定理が３つ（定理</a:t>
            </a:r>
            <a:r>
              <a:rPr lang="en-US" altLang="ja-JP" sz="2000" dirty="0"/>
              <a:t>1,2,3</a:t>
            </a:r>
            <a:r>
              <a:rPr lang="ja-JP" altLang="en-US" sz="2000"/>
              <a:t>），包含関係がわからなくなった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定理２で言いたかったことは，「１個落とすルールは</a:t>
            </a:r>
            <a:r>
              <a:rPr lang="en-US" altLang="ja-JP" sz="2000" dirty="0"/>
              <a:t>PSPACE</a:t>
            </a:r>
            <a:r>
              <a:rPr lang="ja-JP" altLang="en-US" sz="2000"/>
              <a:t>完全，２個落とすルールも</a:t>
            </a:r>
            <a:r>
              <a:rPr lang="en-US" altLang="ja-JP" sz="2000" dirty="0"/>
              <a:t>PSPACE</a:t>
            </a:r>
            <a:r>
              <a:rPr lang="ja-JP" altLang="en-US" sz="2000"/>
              <a:t>完全，３個落とすルールも</a:t>
            </a:r>
            <a:r>
              <a:rPr lang="en-US" altLang="ja-JP" sz="2000" dirty="0"/>
              <a:t>PSPACE</a:t>
            </a:r>
            <a:r>
              <a:rPr lang="ja-JP" altLang="en-US" sz="2000"/>
              <a:t>完全，</a:t>
            </a:r>
            <a:r>
              <a:rPr lang="en-US" altLang="ja-JP" sz="2000" dirty="0"/>
              <a:t>...</a:t>
            </a:r>
            <a:r>
              <a:rPr lang="ja-JP" altLang="en-US" sz="2000"/>
              <a:t>」と言うこと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決して「ある１つの正整数について</a:t>
            </a:r>
            <a:r>
              <a:rPr lang="en-US" altLang="ja-JP" sz="2000" dirty="0"/>
              <a:t>PSPACE</a:t>
            </a:r>
            <a:r>
              <a:rPr lang="ja-JP" altLang="en-US" sz="2000"/>
              <a:t>完全が言えました」と言うことではない，全てのと言う意味の主張だった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理解したかも，定理２の方が強い主張をしてる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→</a:t>
            </a:r>
            <a:r>
              <a:rPr lang="ja-JP" altLang="en-US" sz="2000"/>
              <a:t>じゃあこの意を正確に伝える書き方を考えるべき</a:t>
            </a:r>
            <a:endParaRPr lang="en-US" altLang="ja-JP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BF2810-7733-2F01-4969-52D0F059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32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4E40C64-5529-6656-5D49-E131A552BE21}"/>
              </a:ext>
            </a:extLst>
          </p:cNvPr>
          <p:cNvSpPr txBox="1"/>
          <p:nvPr/>
        </p:nvSpPr>
        <p:spPr>
          <a:xfrm>
            <a:off x="2017846" y="6721475"/>
            <a:ext cx="10693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kumimoji="1" lang="ja-JP" altLang="en-US"/>
              <a:t>・困難性は制限した方が難しいから，</a:t>
            </a:r>
            <a:r>
              <a:rPr kumimoji="1" lang="en-US" altLang="ja-JP" dirty="0"/>
              <a:t>k</a:t>
            </a:r>
            <a:r>
              <a:rPr kumimoji="1" lang="ja-JP" altLang="en-US"/>
              <a:t>個落とした場合より１個落とした場合のゲームの方が嬉しい？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・</a:t>
            </a:r>
            <a:r>
              <a:rPr lang="en-US" altLang="ja-JP" dirty="0"/>
              <a:t>k</a:t>
            </a:r>
            <a:r>
              <a:rPr lang="ja-JP" altLang="en-US"/>
              <a:t>個のときが１個の時を含むのかわからない，包含関係？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・主結果の立場がわからない，主結果なのか？並列？劣化？</a:t>
            </a:r>
          </a:p>
        </p:txBody>
      </p:sp>
      <p:graphicFrame>
        <p:nvGraphicFramePr>
          <p:cNvPr id="6" name="表 8">
            <a:extLst>
              <a:ext uri="{FF2B5EF4-FFF2-40B4-BE49-F238E27FC236}">
                <a16:creationId xmlns:a16="http://schemas.microsoft.com/office/drawing/2014/main" id="{9BB2C2D3-D62A-2A4D-CE0F-C0955E8F3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684923"/>
              </p:ext>
            </p:extLst>
          </p:nvPr>
        </p:nvGraphicFramePr>
        <p:xfrm>
          <a:off x="1858376" y="1836687"/>
          <a:ext cx="8475247" cy="29148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13417">
                  <a:extLst>
                    <a:ext uri="{9D8B030D-6E8A-4147-A177-3AD203B41FA5}">
                      <a16:colId xmlns:a16="http://schemas.microsoft.com/office/drawing/2014/main" val="771359810"/>
                    </a:ext>
                  </a:extLst>
                </a:gridCol>
                <a:gridCol w="1669350">
                  <a:extLst>
                    <a:ext uri="{9D8B030D-6E8A-4147-A177-3AD203B41FA5}">
                      <a16:colId xmlns:a16="http://schemas.microsoft.com/office/drawing/2014/main" val="128528990"/>
                    </a:ext>
                  </a:extLst>
                </a:gridCol>
                <a:gridCol w="2196240">
                  <a:extLst>
                    <a:ext uri="{9D8B030D-6E8A-4147-A177-3AD203B41FA5}">
                      <a16:colId xmlns:a16="http://schemas.microsoft.com/office/drawing/2014/main" val="3963810324"/>
                    </a:ext>
                  </a:extLst>
                </a:gridCol>
                <a:gridCol w="2196240">
                  <a:extLst>
                    <a:ext uri="{9D8B030D-6E8A-4147-A177-3AD203B41FA5}">
                      <a16:colId xmlns:a16="http://schemas.microsoft.com/office/drawing/2014/main" val="286556542"/>
                    </a:ext>
                  </a:extLst>
                </a:gridCol>
              </a:tblGrid>
              <a:tr h="727258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相手のコマを何個落としたら勝ちか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46821"/>
                  </a:ext>
                </a:extLst>
              </a:tr>
              <a:tr h="421348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１個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</a:t>
                      </a:r>
                      <a:r>
                        <a:rPr kumimoji="1" lang="ja-JP" altLang="en-US"/>
                        <a:t>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053241"/>
                  </a:ext>
                </a:extLst>
              </a:tr>
              <a:tr h="10389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黒コマと白コマの数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</a:t>
                      </a:r>
                      <a:r>
                        <a:rPr kumimoji="1" lang="ja-JP" altLang="en-US"/>
                        <a:t>個ずつ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PSPACE</a:t>
                      </a:r>
                      <a:r>
                        <a:rPr kumimoji="1" lang="ja-JP" altLang="en-US"/>
                        <a:t>困難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/>
                        <a:t>（定理４と呼ぶことにする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PSPACE</a:t>
                      </a:r>
                      <a:r>
                        <a:rPr kumimoji="1" lang="ja-JP" altLang="en-US"/>
                        <a:t>困難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/>
                        <a:t>（定理３）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457969"/>
                  </a:ext>
                </a:extLst>
              </a:tr>
              <a:tr h="72725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制限なし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/>
                        <a:t>（何個でも）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PSPACE</a:t>
                      </a:r>
                      <a:r>
                        <a:rPr kumimoji="1" lang="ja-JP" altLang="en-US"/>
                        <a:t>困難</a:t>
                      </a:r>
                      <a:endParaRPr kumimoji="1" lang="en-US" altLang="ja-JP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（定理１）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PSPACE</a:t>
                      </a:r>
                      <a:r>
                        <a:rPr kumimoji="1" lang="ja-JP" altLang="en-US"/>
                        <a:t>困難</a:t>
                      </a:r>
                      <a:endParaRPr kumimoji="1" lang="en-US" altLang="ja-JP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（定理２）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912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104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82049C-DF59-4A68-9E35-41608E2C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00EC2C-377A-4C25-8C21-26A7D79CF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en-US" sz="2000"/>
              <a:t>・示した定理が３つ（定理</a:t>
            </a:r>
            <a:r>
              <a:rPr lang="en-US" altLang="ja-JP" sz="2000" dirty="0"/>
              <a:t>1,2,3</a:t>
            </a:r>
            <a:r>
              <a:rPr lang="ja-JP" altLang="en-US" sz="2000"/>
              <a:t>），包含関係がわからなくなった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定理同士の構造としては，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定理１：土台になっている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定理２：定理１に</a:t>
            </a:r>
            <a:r>
              <a:rPr lang="en-US" altLang="ja-JP" sz="2000" dirty="0"/>
              <a:t>k</a:t>
            </a:r>
            <a:r>
              <a:rPr lang="ja-JP" altLang="en-US" sz="2000"/>
              <a:t>拡張ガジェットを追加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定理４：定理１にボードサイズとコマ数の調整を入れたもの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/>
              <a:t>定理３：定理２にボードサイズとコマ数の調整を入れたもの，もしくは定理４に</a:t>
            </a:r>
            <a:r>
              <a:rPr lang="en-US" altLang="ja-JP" sz="2000" dirty="0"/>
              <a:t>k</a:t>
            </a:r>
            <a:r>
              <a:rPr lang="ja-JP" altLang="en-US" sz="2000"/>
              <a:t>拡張ガジェットを追加</a:t>
            </a:r>
            <a:endParaRPr lang="en-US" altLang="ja-JP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BF2810-7733-2F01-4969-52D0F059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33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4E40C64-5529-6656-5D49-E131A552BE21}"/>
              </a:ext>
            </a:extLst>
          </p:cNvPr>
          <p:cNvSpPr txBox="1"/>
          <p:nvPr/>
        </p:nvSpPr>
        <p:spPr>
          <a:xfrm>
            <a:off x="2017846" y="6721475"/>
            <a:ext cx="10693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kumimoji="1" lang="ja-JP" altLang="en-US"/>
              <a:t>・困難性は制限した方が難しいから，</a:t>
            </a:r>
            <a:r>
              <a:rPr kumimoji="1" lang="en-US" altLang="ja-JP" dirty="0"/>
              <a:t>k</a:t>
            </a:r>
            <a:r>
              <a:rPr kumimoji="1" lang="ja-JP" altLang="en-US"/>
              <a:t>個落とした場合より１個落とした場合のゲームの方が嬉しい？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・</a:t>
            </a:r>
            <a:r>
              <a:rPr lang="en-US" altLang="ja-JP" dirty="0"/>
              <a:t>k</a:t>
            </a:r>
            <a:r>
              <a:rPr lang="ja-JP" altLang="en-US"/>
              <a:t>個のときが１個の時を含むのかわからない，包含関係？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・主結果の立場がわからない，主結果なのか？並列？劣化？</a:t>
            </a: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255E3263-4F97-340D-47D3-8F0022737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290179"/>
              </p:ext>
            </p:extLst>
          </p:nvPr>
        </p:nvGraphicFramePr>
        <p:xfrm>
          <a:off x="1858376" y="1971598"/>
          <a:ext cx="8475247" cy="29148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13417">
                  <a:extLst>
                    <a:ext uri="{9D8B030D-6E8A-4147-A177-3AD203B41FA5}">
                      <a16:colId xmlns:a16="http://schemas.microsoft.com/office/drawing/2014/main" val="771359810"/>
                    </a:ext>
                  </a:extLst>
                </a:gridCol>
                <a:gridCol w="1669350">
                  <a:extLst>
                    <a:ext uri="{9D8B030D-6E8A-4147-A177-3AD203B41FA5}">
                      <a16:colId xmlns:a16="http://schemas.microsoft.com/office/drawing/2014/main" val="128528990"/>
                    </a:ext>
                  </a:extLst>
                </a:gridCol>
                <a:gridCol w="2196240">
                  <a:extLst>
                    <a:ext uri="{9D8B030D-6E8A-4147-A177-3AD203B41FA5}">
                      <a16:colId xmlns:a16="http://schemas.microsoft.com/office/drawing/2014/main" val="3963810324"/>
                    </a:ext>
                  </a:extLst>
                </a:gridCol>
                <a:gridCol w="2196240">
                  <a:extLst>
                    <a:ext uri="{9D8B030D-6E8A-4147-A177-3AD203B41FA5}">
                      <a16:colId xmlns:a16="http://schemas.microsoft.com/office/drawing/2014/main" val="286556542"/>
                    </a:ext>
                  </a:extLst>
                </a:gridCol>
              </a:tblGrid>
              <a:tr h="727258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相手のコマを何個落としたら勝ちか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46821"/>
                  </a:ext>
                </a:extLst>
              </a:tr>
              <a:tr h="421348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１個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chemeClr val="accent2"/>
                          </a:solidFill>
                        </a:rPr>
                        <a:t>全ての</a:t>
                      </a:r>
                      <a:r>
                        <a:rPr kumimoji="1" lang="en-US" altLang="ja-JP" dirty="0"/>
                        <a:t>k</a:t>
                      </a:r>
                      <a:r>
                        <a:rPr kumimoji="1" lang="ja-JP" altLang="en-US"/>
                        <a:t>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053241"/>
                  </a:ext>
                </a:extLst>
              </a:tr>
              <a:tr h="10389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黒コマと白コマの数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</a:t>
                      </a:r>
                      <a:r>
                        <a:rPr kumimoji="1" lang="ja-JP" altLang="en-US"/>
                        <a:t>個ずつ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定理４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/>
                        <a:t>と呼ぶことにする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定理３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457969"/>
                  </a:ext>
                </a:extLst>
              </a:tr>
              <a:tr h="72725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制限なし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/>
                        <a:t>（何個でも）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定理１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定理２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912413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926DB5D-C66E-118A-E62C-64A6E2799397}"/>
              </a:ext>
            </a:extLst>
          </p:cNvPr>
          <p:cNvSpPr txBox="1"/>
          <p:nvPr/>
        </p:nvSpPr>
        <p:spPr>
          <a:xfrm>
            <a:off x="8444029" y="5251527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accent2"/>
                </a:solidFill>
              </a:rPr>
              <a:t>主結果</a:t>
            </a:r>
            <a:r>
              <a:rPr kumimoji="1" lang="en-US" altLang="ja-JP" b="1" dirty="0">
                <a:solidFill>
                  <a:schemeClr val="accent2"/>
                </a:solidFill>
              </a:rPr>
              <a:t>(</a:t>
            </a:r>
            <a:r>
              <a:rPr kumimoji="1" lang="ja-JP" altLang="en-US" b="1">
                <a:solidFill>
                  <a:schemeClr val="accent2"/>
                </a:solidFill>
              </a:rPr>
              <a:t>一番嬉しい結果</a:t>
            </a:r>
            <a:r>
              <a:rPr kumimoji="1" lang="en-US" altLang="ja-JP" b="1" dirty="0">
                <a:solidFill>
                  <a:schemeClr val="accent2"/>
                </a:solidFill>
              </a:rPr>
              <a:t>)</a:t>
            </a:r>
            <a:r>
              <a:rPr kumimoji="1" lang="ja-JP" altLang="en-US" b="1">
                <a:solidFill>
                  <a:schemeClr val="accent2"/>
                </a:solidFill>
              </a:rPr>
              <a:t>は</a:t>
            </a:r>
            <a:endParaRPr kumimoji="1" lang="en-US" altLang="ja-JP" b="1" dirty="0">
              <a:solidFill>
                <a:schemeClr val="accent2"/>
              </a:solidFill>
            </a:endParaRPr>
          </a:p>
          <a:p>
            <a:r>
              <a:rPr kumimoji="1" lang="ja-JP" altLang="en-US" b="1">
                <a:solidFill>
                  <a:schemeClr val="accent2"/>
                </a:solidFill>
              </a:rPr>
              <a:t>定理３</a:t>
            </a:r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CA9029DF-B04F-5E7A-BD54-3AB1E508DA00}"/>
              </a:ext>
            </a:extLst>
          </p:cNvPr>
          <p:cNvSpPr/>
          <p:nvPr/>
        </p:nvSpPr>
        <p:spPr>
          <a:xfrm>
            <a:off x="7983154" y="4411339"/>
            <a:ext cx="460875" cy="428379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6670D735-E2D5-7BFC-C559-0DE83A197411}"/>
              </a:ext>
            </a:extLst>
          </p:cNvPr>
          <p:cNvSpPr/>
          <p:nvPr/>
        </p:nvSpPr>
        <p:spPr>
          <a:xfrm>
            <a:off x="7983154" y="3438986"/>
            <a:ext cx="460875" cy="428379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C9099D86-6479-3A36-D29D-3782F6134D8E}"/>
              </a:ext>
            </a:extLst>
          </p:cNvPr>
          <p:cNvSpPr/>
          <p:nvPr/>
        </p:nvSpPr>
        <p:spPr>
          <a:xfrm rot="16200000">
            <a:off x="8984640" y="3882191"/>
            <a:ext cx="460875" cy="428379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E62FA51F-A9F9-8B7A-8B33-87651FAC7AA1}"/>
              </a:ext>
            </a:extLst>
          </p:cNvPr>
          <p:cNvSpPr/>
          <p:nvPr/>
        </p:nvSpPr>
        <p:spPr>
          <a:xfrm rot="16200000">
            <a:off x="6814250" y="3882191"/>
            <a:ext cx="460875" cy="428379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915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01A8E5-8BDA-3032-CA51-5463AD34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261DB7A-99D1-C801-052E-E99EFEDD44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ja-JP" altLang="en-US" b="1"/>
                  <a:t>定理３</a:t>
                </a:r>
                <a:r>
                  <a:rPr lang="ja-JP" altLang="en-US"/>
                  <a:t>　</a:t>
                </a:r>
                <a:r>
                  <a:rPr lang="ja-JP" altLang="en-US">
                    <a:latin typeface="Courier New" panose="02070309020205020404" pitchFamily="49" charset="0"/>
                  </a:rPr>
                  <a:t>ボードサイズが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>
                    <a:latin typeface="Courier New" panose="02070309020205020404" pitchFamily="49" charset="0"/>
                  </a:rPr>
                  <a:t>かつ黒コマと白コマがそれぞれ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>
                    <a:latin typeface="Courier New" panose="02070309020205020404" pitchFamily="49" charset="0"/>
                  </a:rPr>
                  <a:t>個であっても，</a:t>
                </a:r>
                <a:r>
                  <a:rPr lang="ja-JP" altLang="en-US"/>
                  <a:t>任意の正整数</a:t>
                </a:r>
                <a:r>
                  <a:rPr lang="en-US" altLang="ja-JP" dirty="0"/>
                  <a:t>k</a:t>
                </a:r>
                <a:r>
                  <a:rPr lang="ja-JP" altLang="en-US"/>
                  <a:t>について，</a:t>
                </a:r>
                <a:r>
                  <a:rPr lang="ja-JP" altLang="en-US">
                    <a:latin typeface="Courier New" panose="02070309020205020404" pitchFamily="49" charset="0"/>
                  </a:rPr>
                  <a:t>相手のコマを先に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>
                    <a:latin typeface="+mn-ea"/>
                  </a:rPr>
                  <a:t>個排除したプレイヤが勝利するオストルの必勝判定問題は</a:t>
                </a:r>
                <a:r>
                  <a:rPr lang="en" altLang="ja-JP" dirty="0">
                    <a:latin typeface="+mn-ea"/>
                  </a:rPr>
                  <a:t>PSPACE</a:t>
                </a:r>
                <a:r>
                  <a:rPr lang="ja-JP" altLang="en-US">
                    <a:latin typeface="+mn-ea"/>
                  </a:rPr>
                  <a:t>困難である</a:t>
                </a:r>
                <a:r>
                  <a:rPr lang="ja-JP" altLang="en-US">
                    <a:latin typeface="Courier New" panose="02070309020205020404" pitchFamily="49" charset="0"/>
                  </a:rPr>
                  <a:t>．</a:t>
                </a:r>
                <a:endParaRPr lang="en-US" altLang="ja-JP" dirty="0"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altLang="ja-JP" sz="2800" b="0" i="0" u="none" strike="noStrike" dirty="0"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ja-JP" altLang="en-US" sz="2800" b="0" i="0" u="none" strike="noStrike">
                    <a:effectLst/>
                    <a:latin typeface="Courier New" panose="02070309020205020404" pitchFamily="49" charset="0"/>
                  </a:rPr>
                  <a:t>今日の証明ではボードサイズ自由，コマ数自由，</a:t>
                </a:r>
                <a:r>
                  <a:rPr lang="en-US" altLang="ja-JP" sz="2800" b="0" i="0" u="none" strike="noStrike" dirty="0">
                    <a:effectLst/>
                    <a:latin typeface="Courier New" panose="02070309020205020404" pitchFamily="49" charset="0"/>
                  </a:rPr>
                  <a:t>k</a:t>
                </a:r>
                <a:r>
                  <a:rPr lang="ja-JP" altLang="en-US" sz="2800" b="0" i="0" u="none" strike="noStrike">
                    <a:effectLst/>
                    <a:latin typeface="Courier New" panose="02070309020205020404" pitchFamily="49" charset="0"/>
                  </a:rPr>
                  <a:t>＝１の場合について説明します．</a:t>
                </a:r>
                <a:endParaRPr lang="en-US" altLang="ja-JP" sz="2800" b="0" i="0" u="none" strike="noStrike" dirty="0"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altLang="ja-JP" dirty="0"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altLang="ja-JP" dirty="0"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800" b="1">
                    <a:latin typeface="+mn-ea"/>
                  </a:rPr>
                  <a:t>定理１</a:t>
                </a:r>
                <a:endParaRPr kumimoji="1" lang="en-US" altLang="ja-JP" sz="2800" b="1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ja-JP" altLang="en-US" sz="2800" b="0" i="0" u="none" strike="noStrike">
                    <a:effectLst/>
                    <a:latin typeface="+mn-ea"/>
                  </a:rPr>
                  <a:t>　任意のボードサイズに対し，相手のコマを先に１個排除したプレイヤが勝利するオストルの必勝判定問題は</a:t>
                </a:r>
                <a:r>
                  <a:rPr lang="en-US" altLang="ja-JP" sz="2800" dirty="0">
                    <a:latin typeface="+mn-ea"/>
                  </a:rPr>
                  <a:t>PSPACE</a:t>
                </a:r>
                <a:r>
                  <a:rPr lang="ja-JP" altLang="en-US" sz="2800" b="0" i="0" u="none" strike="noStrike">
                    <a:effectLst/>
                    <a:latin typeface="+mn-ea"/>
                  </a:rPr>
                  <a:t>困難である．</a:t>
                </a:r>
                <a:endParaRPr lang="en-US" altLang="ja-JP" sz="2800" dirty="0"/>
              </a:p>
              <a:p>
                <a:pPr marL="0" indent="0">
                  <a:buNone/>
                </a:pPr>
                <a:endParaRPr lang="en-US" altLang="ja-JP" dirty="0"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altLang="ja-JP" sz="2800" dirty="0"/>
              </a:p>
              <a:p>
                <a:pPr marL="0" indent="0">
                  <a:buNone/>
                </a:pPr>
                <a:endParaRPr lang="en-US" altLang="ja-JP" sz="2800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261DB7A-99D1-C801-052E-E99EFEDD4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1951" r="-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5AD7E5-7280-4F1A-BE72-86869663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34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17639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6EB8DF-B91F-DD78-8991-E39C7247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2046A7-843A-5B15-786B-2F9156207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E19018-A299-51FE-8268-67DD4FE6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35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69717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2F0C59-756E-CBF8-5B87-EBC88DF6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頂点ガジェット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7077885-5E97-7532-6E3B-566B18A3F7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2982" y="1524000"/>
                <a:ext cx="5460817" cy="51974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b="1"/>
                  <a:t>トークンの移動　</a:t>
                </a:r>
                <a:endParaRPr lang="en-US" altLang="ja-JP" b="1" dirty="0"/>
              </a:p>
              <a:p>
                <a:pPr marL="0" indent="0">
                  <a:buNone/>
                </a:pPr>
                <a:r>
                  <a:rPr lang="ja-JP" altLang="en-US"/>
                  <a:t>　プレイヤ</a:t>
                </a:r>
                <a:r>
                  <a:rPr lang="en-US" altLang="ja-JP" dirty="0"/>
                  <a:t>A</a:t>
                </a:r>
                <a:r>
                  <a:rPr lang="ja-JP" altLang="en-US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kumimoji="1" lang="en-US" altLang="ja-JP" dirty="0"/>
                  <a:t>→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　プレイヤ</a:t>
                </a:r>
                <a:r>
                  <a:rPr lang="en-US" altLang="ja-JP" dirty="0"/>
                  <a:t>B</a:t>
                </a:r>
                <a:r>
                  <a:rPr lang="ja-JP" altLang="en-US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kumimoji="1" lang="en-US" altLang="ja-JP" dirty="0"/>
                  <a:t>→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endParaRPr kumimoji="1" lang="ja-JP" altLang="en-US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：入次数１，出次数２の頂点</a:t>
                </a:r>
                <a:endParaRPr kumimoji="1" lang="en-US" altLang="ja-JP" b="1" dirty="0">
                  <a:solidFill>
                    <a:srgbClr val="F75839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 b="1">
                    <a:solidFill>
                      <a:srgbClr val="F75839"/>
                    </a:solidFill>
                  </a:rPr>
                  <a:t>トークンの移動先は</a:t>
                </a:r>
                <a:endParaRPr kumimoji="1" lang="en-US" altLang="ja-JP" b="1" dirty="0">
                  <a:solidFill>
                    <a:srgbClr val="F75839"/>
                  </a:solidFill>
                </a:endParaRPr>
              </a:p>
              <a:p>
                <a:pPr marL="0" indent="0">
                  <a:buNone/>
                </a:pPr>
                <a:r>
                  <a:rPr kumimoji="1" lang="ja-JP" altLang="en-US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kumimoji="1" lang="ja-JP" altLang="en-US"/>
                  <a:t>　ならば，プレイヤ</a:t>
                </a:r>
                <a:r>
                  <a:rPr kumimoji="1" lang="en-US" altLang="ja-JP" dirty="0"/>
                  <a:t>A</a:t>
                </a:r>
              </a:p>
              <a:p>
                <a:pPr marL="0" indent="0">
                  <a:buNone/>
                </a:pPr>
                <a:r>
                  <a:rPr kumimoji="1" lang="ja-JP" altLang="en-US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kumimoji="1" lang="ja-JP" altLang="en-US"/>
                  <a:t>　ならば，プレイヤ</a:t>
                </a:r>
                <a:r>
                  <a:rPr lang="en-US" altLang="ja-JP" dirty="0"/>
                  <a:t>B</a:t>
                </a:r>
              </a:p>
              <a:p>
                <a:pPr marL="0" indent="0">
                  <a:buNone/>
                </a:pPr>
                <a:r>
                  <a:rPr lang="ja-JP" altLang="en-US" b="1">
                    <a:solidFill>
                      <a:srgbClr val="F75839"/>
                    </a:solidFill>
                  </a:rPr>
                  <a:t>が決定する</a:t>
                </a:r>
                <a:endParaRPr lang="en-US" altLang="ja-JP" b="1" dirty="0">
                  <a:solidFill>
                    <a:srgbClr val="F75839"/>
                  </a:solidFill>
                </a:endParaRPr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7077885-5E97-7532-6E3B-566B18A3F7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2982" y="1524000"/>
                <a:ext cx="5460817" cy="5197475"/>
              </a:xfrm>
              <a:blipFill>
                <a:blip r:embed="rId2"/>
                <a:stretch>
                  <a:fillRect l="-2326" t="-2195" b="-9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8FAA0A-F63D-33A4-A1BE-52DB3289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36</a:t>
            </a:fld>
            <a:endParaRPr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C3E666E-8FAD-2EF3-F6DD-232241C54C9F}"/>
              </a:ext>
            </a:extLst>
          </p:cNvPr>
          <p:cNvGrpSpPr/>
          <p:nvPr/>
        </p:nvGrpSpPr>
        <p:grpSpPr>
          <a:xfrm>
            <a:off x="1881372" y="1727612"/>
            <a:ext cx="3042888" cy="3040028"/>
            <a:chOff x="1629698" y="2814061"/>
            <a:chExt cx="3042888" cy="3040028"/>
          </a:xfrm>
        </p:grpSpPr>
        <p:sp>
          <p:nvSpPr>
            <p:cNvPr id="61" name="角丸四角形 60">
              <a:extLst>
                <a:ext uri="{FF2B5EF4-FFF2-40B4-BE49-F238E27FC236}">
                  <a16:creationId xmlns:a16="http://schemas.microsoft.com/office/drawing/2014/main" id="{F4211C5B-C5CF-EEA0-142A-86E7AA91CDB7}"/>
                </a:ext>
              </a:extLst>
            </p:cNvPr>
            <p:cNvSpPr/>
            <p:nvPr/>
          </p:nvSpPr>
          <p:spPr>
            <a:xfrm>
              <a:off x="3709468" y="2814061"/>
              <a:ext cx="963118" cy="3040028"/>
            </a:xfrm>
            <a:prstGeom prst="roundRect">
              <a:avLst>
                <a:gd name="adj" fmla="val 9263"/>
              </a:avLst>
            </a:prstGeom>
            <a:solidFill>
              <a:schemeClr val="accent2">
                <a:lumMod val="60000"/>
                <a:lumOff val="40000"/>
                <a:alpha val="40000"/>
              </a:schemeClr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角丸四角形 61">
              <a:extLst>
                <a:ext uri="{FF2B5EF4-FFF2-40B4-BE49-F238E27FC236}">
                  <a16:creationId xmlns:a16="http://schemas.microsoft.com/office/drawing/2014/main" id="{EE0F8C95-53CB-115E-0798-53B1D4DA58BA}"/>
                </a:ext>
              </a:extLst>
            </p:cNvPr>
            <p:cNvSpPr/>
            <p:nvPr/>
          </p:nvSpPr>
          <p:spPr>
            <a:xfrm>
              <a:off x="1629698" y="2814061"/>
              <a:ext cx="963118" cy="3040028"/>
            </a:xfrm>
            <a:prstGeom prst="roundRect">
              <a:avLst>
                <a:gd name="adj" fmla="val 9263"/>
              </a:avLst>
            </a:prstGeom>
            <a:solidFill>
              <a:schemeClr val="accent2">
                <a:lumMod val="60000"/>
                <a:lumOff val="40000"/>
                <a:alpha val="40000"/>
              </a:schemeClr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9F8E461B-5919-DA35-7E30-0DE888099A6D}"/>
                    </a:ext>
                  </a:extLst>
                </p:cNvPr>
                <p:cNvSpPr txBox="1"/>
                <p:nvPr/>
              </p:nvSpPr>
              <p:spPr>
                <a:xfrm>
                  <a:off x="1810497" y="2817145"/>
                  <a:ext cx="71250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ja-JP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𝐀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b="1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9F8E461B-5919-DA35-7E30-0DE888099A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0497" y="2817145"/>
                  <a:ext cx="712503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0AD17E72-4EB9-240F-C6D9-856901CB32D4}"/>
                    </a:ext>
                  </a:extLst>
                </p:cNvPr>
                <p:cNvSpPr txBox="1"/>
                <p:nvPr/>
              </p:nvSpPr>
              <p:spPr>
                <a:xfrm>
                  <a:off x="3924480" y="2814061"/>
                  <a:ext cx="70929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8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ja-JP" sz="2800" b="1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b="1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0AD17E72-4EB9-240F-C6D9-856901CB3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4480" y="2814061"/>
                  <a:ext cx="709297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D79ED23-89C4-3158-A1B5-A6EAA225D3E4}"/>
              </a:ext>
            </a:extLst>
          </p:cNvPr>
          <p:cNvGrpSpPr/>
          <p:nvPr/>
        </p:nvGrpSpPr>
        <p:grpSpPr>
          <a:xfrm>
            <a:off x="496180" y="2508214"/>
            <a:ext cx="4237475" cy="2920743"/>
            <a:chOff x="244506" y="3594663"/>
            <a:chExt cx="4237475" cy="292074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316640F3-A5B9-2F75-93FC-259C342183A5}"/>
                </a:ext>
              </a:extLst>
            </p:cNvPr>
            <p:cNvGrpSpPr/>
            <p:nvPr/>
          </p:nvGrpSpPr>
          <p:grpSpPr>
            <a:xfrm>
              <a:off x="1810497" y="3594663"/>
              <a:ext cx="2671484" cy="2101778"/>
              <a:chOff x="986708" y="2669550"/>
              <a:chExt cx="3557326" cy="2798711"/>
            </a:xfrm>
          </p:grpSpPr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E6822C9D-7BD5-FC2F-A5D6-18F10EE29C34}"/>
                  </a:ext>
                </a:extLst>
              </p:cNvPr>
              <p:cNvSpPr/>
              <p:nvPr/>
            </p:nvSpPr>
            <p:spPr>
              <a:xfrm>
                <a:off x="986708" y="2697531"/>
                <a:ext cx="697762" cy="69776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EFE8C45C-8E7D-093B-9D09-1754A07CFFD9}"/>
                  </a:ext>
                </a:extLst>
              </p:cNvPr>
              <p:cNvSpPr/>
              <p:nvPr/>
            </p:nvSpPr>
            <p:spPr>
              <a:xfrm>
                <a:off x="3846272" y="4770499"/>
                <a:ext cx="697762" cy="69776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B260D6B9-A090-32B6-5DBC-0CCFE6E066B6}"/>
                  </a:ext>
                </a:extLst>
              </p:cNvPr>
              <p:cNvSpPr/>
              <p:nvPr/>
            </p:nvSpPr>
            <p:spPr>
              <a:xfrm>
                <a:off x="3846272" y="2669550"/>
                <a:ext cx="697762" cy="69776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BED303BE-CF5C-BD1F-20D1-7609719B25B2}"/>
                  </a:ext>
                </a:extLst>
              </p:cNvPr>
              <p:cNvCxnSpPr>
                <a:cxnSpLocks/>
                <a:stCxn id="11" idx="6"/>
                <a:endCxn id="36" idx="2"/>
              </p:cNvCxnSpPr>
              <p:nvPr/>
            </p:nvCxnSpPr>
            <p:spPr>
              <a:xfrm flipV="1">
                <a:off x="1684470" y="4082895"/>
                <a:ext cx="2161802" cy="1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4A342105-F5B1-EE45-FF32-C1F904AE0B18}"/>
                  </a:ext>
                </a:extLst>
              </p:cNvPr>
              <p:cNvCxnSpPr>
                <a:cxnSpLocks/>
                <a:stCxn id="8" idx="2"/>
                <a:endCxn id="6" idx="6"/>
              </p:cNvCxnSpPr>
              <p:nvPr/>
            </p:nvCxnSpPr>
            <p:spPr>
              <a:xfrm flipH="1">
                <a:off x="1684470" y="3018431"/>
                <a:ext cx="2161802" cy="27981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円/楕円 10">
                <a:extLst>
                  <a:ext uri="{FF2B5EF4-FFF2-40B4-BE49-F238E27FC236}">
                    <a16:creationId xmlns:a16="http://schemas.microsoft.com/office/drawing/2014/main" id="{08E9FA75-9572-6050-8F75-561EF7F87332}"/>
                  </a:ext>
                </a:extLst>
              </p:cNvPr>
              <p:cNvSpPr/>
              <p:nvPr/>
            </p:nvSpPr>
            <p:spPr>
              <a:xfrm>
                <a:off x="986708" y="3734015"/>
                <a:ext cx="697762" cy="69776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5CEBFA06-46D0-B0FC-9190-C50C7CF30898}"/>
                  </a:ext>
                </a:extLst>
              </p:cNvPr>
              <p:cNvSpPr/>
              <p:nvPr/>
            </p:nvSpPr>
            <p:spPr>
              <a:xfrm>
                <a:off x="1113428" y="3860735"/>
                <a:ext cx="444321" cy="444321"/>
              </a:xfrm>
              <a:prstGeom prst="ellipse">
                <a:avLst/>
              </a:prstGeom>
              <a:solidFill>
                <a:schemeClr val="accent5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720E1519-AF0B-22F5-AFB1-AF464C9D714C}"/>
                  </a:ext>
                </a:extLst>
              </p:cNvPr>
              <p:cNvSpPr/>
              <p:nvPr/>
            </p:nvSpPr>
            <p:spPr>
              <a:xfrm>
                <a:off x="986708" y="4770499"/>
                <a:ext cx="697762" cy="69776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F946A373-086B-847D-927A-C6D4A46467C4}"/>
                  </a:ext>
                </a:extLst>
              </p:cNvPr>
              <p:cNvCxnSpPr>
                <a:cxnSpLocks/>
                <a:stCxn id="11" idx="7"/>
              </p:cNvCxnSpPr>
              <p:nvPr/>
            </p:nvCxnSpPr>
            <p:spPr>
              <a:xfrm flipV="1">
                <a:off x="1582285" y="3155889"/>
                <a:ext cx="2276528" cy="680312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9D4366A4-647E-9729-6E26-B3327EADA822}"/>
                  </a:ext>
                </a:extLst>
              </p:cNvPr>
              <p:cNvCxnSpPr>
                <a:cxnSpLocks/>
                <a:stCxn id="13" idx="6"/>
                <a:endCxn id="7" idx="2"/>
              </p:cNvCxnSpPr>
              <p:nvPr/>
            </p:nvCxnSpPr>
            <p:spPr>
              <a:xfrm>
                <a:off x="1684470" y="5119380"/>
                <a:ext cx="2161802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918F7A81-0253-EE67-8504-51F55B82B86B}"/>
                  </a:ext>
                </a:extLst>
              </p:cNvPr>
              <p:cNvCxnSpPr>
                <a:cxnSpLocks/>
                <a:stCxn id="6" idx="5"/>
                <a:endCxn id="7" idx="1"/>
              </p:cNvCxnSpPr>
              <p:nvPr/>
            </p:nvCxnSpPr>
            <p:spPr>
              <a:xfrm>
                <a:off x="1582285" y="3293108"/>
                <a:ext cx="2366172" cy="1579576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DB944537-5120-EA45-CEB0-9AF875A4779E}"/>
                  </a:ext>
                </a:extLst>
              </p:cNvPr>
              <p:cNvCxnSpPr>
                <a:cxnSpLocks/>
                <a:stCxn id="8" idx="3"/>
                <a:endCxn id="13" idx="7"/>
              </p:cNvCxnSpPr>
              <p:nvPr/>
            </p:nvCxnSpPr>
            <p:spPr>
              <a:xfrm flipH="1">
                <a:off x="1582285" y="3265127"/>
                <a:ext cx="2366172" cy="1607557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円/楕円 35">
                <a:extLst>
                  <a:ext uri="{FF2B5EF4-FFF2-40B4-BE49-F238E27FC236}">
                    <a16:creationId xmlns:a16="http://schemas.microsoft.com/office/drawing/2014/main" id="{AB7A71BB-5143-551C-E4A4-73E208FA5DB9}"/>
                  </a:ext>
                </a:extLst>
              </p:cNvPr>
              <p:cNvSpPr/>
              <p:nvPr/>
            </p:nvSpPr>
            <p:spPr>
              <a:xfrm>
                <a:off x="3846272" y="3734014"/>
                <a:ext cx="697762" cy="697762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9D2D62D2-8F60-4AD0-35BC-5C75E5837997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 flipH="1">
                <a:off x="1672294" y="4329591"/>
                <a:ext cx="2276163" cy="656046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FBD9D61E-5893-A1C5-2AEA-2DC8DB722B30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1655224" y="3186352"/>
                <a:ext cx="2293233" cy="649848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6B9E2C40-8AAB-87A5-46C7-99A5DC5E8C88}"/>
                </a:ext>
              </a:extLst>
            </p:cNvPr>
            <p:cNvSpPr txBox="1"/>
            <p:nvPr/>
          </p:nvSpPr>
          <p:spPr>
            <a:xfrm>
              <a:off x="2156224" y="5992186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/>
                <a:t>二部グラフ</a:t>
              </a: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AFD74DAB-6694-8076-4767-340326CED77D}"/>
                </a:ext>
              </a:extLst>
            </p:cNvPr>
            <p:cNvSpPr txBox="1"/>
            <p:nvPr/>
          </p:nvSpPr>
          <p:spPr>
            <a:xfrm>
              <a:off x="244506" y="447152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>
                  <a:solidFill>
                    <a:schemeClr val="accent5"/>
                  </a:solidFill>
                </a:rPr>
                <a:t>開始頂点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29DC9F1-F03C-E69E-C785-DC32AE5FD53B}"/>
              </a:ext>
            </a:extLst>
          </p:cNvPr>
          <p:cNvGrpSpPr/>
          <p:nvPr/>
        </p:nvGrpSpPr>
        <p:grpSpPr>
          <a:xfrm>
            <a:off x="383196" y="2330153"/>
            <a:ext cx="4881720" cy="903469"/>
            <a:chOff x="383196" y="2330153"/>
            <a:chExt cx="4881720" cy="903469"/>
          </a:xfrm>
        </p:grpSpPr>
        <p:sp>
          <p:nvSpPr>
            <p:cNvPr id="25" name="角丸四角形 24">
              <a:extLst>
                <a:ext uri="{FF2B5EF4-FFF2-40B4-BE49-F238E27FC236}">
                  <a16:creationId xmlns:a16="http://schemas.microsoft.com/office/drawing/2014/main" id="{EF58A46B-4E18-FC61-01A0-6E7BE45B6150}"/>
                </a:ext>
              </a:extLst>
            </p:cNvPr>
            <p:cNvSpPr/>
            <p:nvPr/>
          </p:nvSpPr>
          <p:spPr>
            <a:xfrm>
              <a:off x="383196" y="2330153"/>
              <a:ext cx="4881720" cy="903469"/>
            </a:xfrm>
            <a:prstGeom prst="roundRect">
              <a:avLst>
                <a:gd name="adj" fmla="val 9263"/>
              </a:avLst>
            </a:prstGeom>
            <a:solidFill>
              <a:schemeClr val="accent4">
                <a:alpha val="40000"/>
              </a:schemeClr>
            </a:soli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C1D0B4C5-035B-6D94-9664-D0FF316BAEDE}"/>
                </a:ext>
              </a:extLst>
            </p:cNvPr>
            <p:cNvSpPr txBox="1"/>
            <p:nvPr/>
          </p:nvSpPr>
          <p:spPr>
            <a:xfrm>
              <a:off x="393899" y="2375731"/>
              <a:ext cx="14987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>
                  <a:solidFill>
                    <a:schemeClr val="accent2"/>
                  </a:solidFill>
                </a:rPr>
                <a:t>入次数１</a:t>
              </a:r>
              <a:endParaRPr kumimoji="1" lang="en-US" altLang="ja-JP" sz="2400" b="1" dirty="0">
                <a:solidFill>
                  <a:schemeClr val="accent2"/>
                </a:solidFill>
              </a:endParaRPr>
            </a:p>
            <a:p>
              <a:r>
                <a:rPr kumimoji="1" lang="ja-JP" altLang="en-US" sz="2400" b="1">
                  <a:solidFill>
                    <a:schemeClr val="accent2"/>
                  </a:solidFill>
                </a:rPr>
                <a:t>出次数２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806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9FA0C-E74A-8C08-46CB-1245E50A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頂点ガジェット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BF76D1-5E83-D4FB-C12B-255CAF7E1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これより，以下の頂点に対応するガジェットを作成する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b="1"/>
              <a:t>現れうる頂点の種類（最大次数３）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/>
              <a:t>　・開始頂点（入次数０，出次数２）　　　　　　　　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・入次数１，出次数０　　　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・入次数２，出次数０　　　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・入次数３，出次数０　　　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・入次数１，出次数１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・入次数２，出次数１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・入次数１，出次数２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810C76-B6BA-50E5-A004-73287B63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37</a:t>
            </a:fld>
            <a:endParaRPr lang="ja-JP" altLang="en-US"/>
          </a:p>
        </p:txBody>
      </p:sp>
      <p:sp>
        <p:nvSpPr>
          <p:cNvPr id="5" name="左中かっこ 4">
            <a:extLst>
              <a:ext uri="{FF2B5EF4-FFF2-40B4-BE49-F238E27FC236}">
                <a16:creationId xmlns:a16="http://schemas.microsoft.com/office/drawing/2014/main" id="{EF326866-140A-A8DA-C655-0B2A1141BEDD}"/>
              </a:ext>
            </a:extLst>
          </p:cNvPr>
          <p:cNvSpPr/>
          <p:nvPr/>
        </p:nvSpPr>
        <p:spPr>
          <a:xfrm rot="10800000">
            <a:off x="5198533" y="3640047"/>
            <a:ext cx="287215" cy="2852827"/>
          </a:xfrm>
          <a:prstGeom prst="leftBrace">
            <a:avLst>
              <a:gd name="adj1" fmla="val 40742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DD14736-9969-68A7-BC64-9E32524468AC}"/>
                  </a:ext>
                </a:extLst>
              </p:cNvPr>
              <p:cNvSpPr txBox="1"/>
              <p:nvPr/>
            </p:nvSpPr>
            <p:spPr>
              <a:xfrm>
                <a:off x="6096000" y="4810780"/>
                <a:ext cx="48038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b="1">
                    <a:solidFill>
                      <a:srgbClr val="F75839"/>
                    </a:solidFill>
                  </a:rPr>
                  <a:t>２通りずつ必要（</a:t>
                </a:r>
                <a:r>
                  <a:rPr lang="en-US" altLang="ja-JP" sz="2800" b="1" dirty="0">
                    <a:solidFill>
                      <a:srgbClr val="F7583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 smtClean="0">
                            <a:solidFill>
                              <a:srgbClr val="F7583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 smtClean="0">
                            <a:solidFill>
                              <a:srgbClr val="F75839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ja-JP" sz="2800" b="1" i="0" smtClean="0">
                            <a:solidFill>
                              <a:srgbClr val="F75839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</m:oMath>
                </a14:m>
                <a:r>
                  <a:rPr kumimoji="1" lang="ja-JP" altLang="en-US" sz="2800" b="1" dirty="0">
                    <a:solidFill>
                      <a:srgbClr val="F75839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>
                            <a:solidFill>
                              <a:srgbClr val="F7583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solidFill>
                              <a:srgbClr val="F75839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ja-JP" sz="2800" b="1" i="0" smtClean="0">
                            <a:solidFill>
                              <a:srgbClr val="F75839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sub>
                    </m:sSub>
                    <m:r>
                      <a:rPr lang="en-US" altLang="ja-JP" sz="2800" b="1" i="1" smtClean="0">
                        <a:solidFill>
                          <a:srgbClr val="F7583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800" b="1">
                    <a:solidFill>
                      <a:srgbClr val="F75839"/>
                    </a:solidFill>
                  </a:rPr>
                  <a:t>）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DD14736-9969-68A7-BC64-9E3252446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810780"/>
                <a:ext cx="4803816" cy="523220"/>
              </a:xfrm>
              <a:prstGeom prst="rect">
                <a:avLst/>
              </a:prstGeom>
              <a:blipFill>
                <a:blip r:embed="rId2"/>
                <a:stretch>
                  <a:fillRect l="-2902" t="-11628" r="-1583" b="-302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697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06A4E9-FA89-3FDB-09B0-38F76119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ガジェット内の行動制限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F5ADAEC-CAD8-49BE-9C9A-5F16F27A3F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/>
                  <a:t>黒プレイヤが１つの白コマを狙うとき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　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　白プレイヤの回避の手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　　　・白コマ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ja-JP" altLang="en-US"/>
                  <a:t>を逃す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　　　・黒コマ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/>
                  <a:t>をどける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　　　・穴コマ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ja-JP" altLang="en-US"/>
                  <a:t>を動かす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　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　</a:t>
                </a:r>
                <a:r>
                  <a:rPr lang="en-US" altLang="ja-JP" dirty="0"/>
                  <a:t>→</a:t>
                </a:r>
                <a:r>
                  <a:rPr lang="ja-JP" altLang="en-US"/>
                  <a:t>複数通りある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F5ADAEC-CAD8-49BE-9C9A-5F16F27A3F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4BF53E-354C-3401-B49E-753E620A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38</a:t>
            </a:fld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0DBBC89-574E-409A-30D7-1EFD3103B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29864"/>
            <a:ext cx="4627576" cy="1998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E50883A4-34AF-2290-0C25-0DC65A7C5620}"/>
                  </a:ext>
                </a:extLst>
              </p:cNvPr>
              <p:cNvSpPr/>
              <p:nvPr/>
            </p:nvSpPr>
            <p:spPr>
              <a:xfrm>
                <a:off x="8135093" y="3811270"/>
                <a:ext cx="549390" cy="54939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kumimoji="1" lang="ja-JP" altLang="en-US" sz="2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E50883A4-34AF-2290-0C25-0DC65A7C56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093" y="3811270"/>
                <a:ext cx="549390" cy="549390"/>
              </a:xfrm>
              <a:prstGeom prst="ellipse">
                <a:avLst/>
              </a:prstGeom>
              <a:blipFill>
                <a:blip r:embed="rId4"/>
                <a:stretch>
                  <a:fillRect l="-2128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C49053A-D13A-8E69-1CDE-F5321943A745}"/>
              </a:ext>
            </a:extLst>
          </p:cNvPr>
          <p:cNvSpPr/>
          <p:nvPr/>
        </p:nvSpPr>
        <p:spPr>
          <a:xfrm>
            <a:off x="7490865" y="3172161"/>
            <a:ext cx="519807" cy="51980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9AE3BDC-AE0E-400B-BD2E-470C3E005B01}"/>
              </a:ext>
            </a:extLst>
          </p:cNvPr>
          <p:cNvSpPr/>
          <p:nvPr/>
        </p:nvSpPr>
        <p:spPr>
          <a:xfrm>
            <a:off x="6835191" y="3172161"/>
            <a:ext cx="519807" cy="5198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9AE3A0E-C5A3-4A68-076B-430A3CDBDE3B}"/>
              </a:ext>
            </a:extLst>
          </p:cNvPr>
          <p:cNvSpPr/>
          <p:nvPr/>
        </p:nvSpPr>
        <p:spPr>
          <a:xfrm>
            <a:off x="6835190" y="2514390"/>
            <a:ext cx="519807" cy="51980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A0823E2D-0E1F-67DC-5468-95320E1A7DB3}"/>
                  </a:ext>
                </a:extLst>
              </p:cNvPr>
              <p:cNvSpPr/>
              <p:nvPr/>
            </p:nvSpPr>
            <p:spPr>
              <a:xfrm>
                <a:off x="8135093" y="3154305"/>
                <a:ext cx="549390" cy="54939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kumimoji="1" lang="ja-JP" altLang="en-US" sz="2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A0823E2D-0E1F-67DC-5468-95320E1A7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093" y="3154305"/>
                <a:ext cx="549390" cy="549390"/>
              </a:xfrm>
              <a:prstGeom prst="ellipse">
                <a:avLst/>
              </a:prstGeom>
              <a:blipFill>
                <a:blip r:embed="rId5"/>
                <a:stretch>
                  <a:fillRect l="-2128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BB40E6F-426E-0E2D-DBD0-B95E123ECD5C}"/>
              </a:ext>
            </a:extLst>
          </p:cNvPr>
          <p:cNvSpPr/>
          <p:nvPr/>
        </p:nvSpPr>
        <p:spPr>
          <a:xfrm>
            <a:off x="7490865" y="2514389"/>
            <a:ext cx="519807" cy="51980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1D313A0-2AB6-DD1D-F47B-A97096BF2790}"/>
                  </a:ext>
                </a:extLst>
              </p:cNvPr>
              <p:cNvSpPr txBox="1"/>
              <p:nvPr/>
            </p:nvSpPr>
            <p:spPr>
              <a:xfrm>
                <a:off x="6776776" y="3070794"/>
                <a:ext cx="627095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kumimoji="1" lang="ja-JP" altLang="en-US" sz="3800" b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1D313A0-2AB6-DD1D-F47B-A97096BF2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776" y="3070794"/>
                <a:ext cx="627095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488B23F-C84E-37E4-E10B-87831398BD29}"/>
                  </a:ext>
                </a:extLst>
              </p:cNvPr>
              <p:cNvSpPr txBox="1"/>
              <p:nvPr/>
            </p:nvSpPr>
            <p:spPr>
              <a:xfrm>
                <a:off x="6805629" y="2409741"/>
                <a:ext cx="569387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ja-JP" altLang="en-US" sz="38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488B23F-C84E-37E4-E10B-87831398B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629" y="2409741"/>
                <a:ext cx="569387" cy="677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FB69229-D68E-9A2F-D781-7E54E3A2A1C6}"/>
                  </a:ext>
                </a:extLst>
              </p:cNvPr>
              <p:cNvSpPr txBox="1"/>
              <p:nvPr/>
            </p:nvSpPr>
            <p:spPr>
              <a:xfrm>
                <a:off x="7453093" y="3108171"/>
                <a:ext cx="620683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ja-JP" altLang="en-US" sz="38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FB69229-D68E-9A2F-D781-7E54E3A2A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93" y="3108171"/>
                <a:ext cx="620683" cy="677108"/>
              </a:xfrm>
              <a:prstGeom prst="rect">
                <a:avLst/>
              </a:prstGeom>
              <a:blipFill>
                <a:blip r:embed="rId8"/>
                <a:stretch>
                  <a:fillRect l="-2041" r="-20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A5C7452-2B8E-8987-17A4-54FD908A5FB5}"/>
                  </a:ext>
                </a:extLst>
              </p:cNvPr>
              <p:cNvSpPr txBox="1"/>
              <p:nvPr/>
            </p:nvSpPr>
            <p:spPr>
              <a:xfrm>
                <a:off x="7453093" y="2430094"/>
                <a:ext cx="620683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ja-JP" altLang="en-US" sz="38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A5C7452-2B8E-8987-17A4-54FD908A5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93" y="2430094"/>
                <a:ext cx="620683" cy="677108"/>
              </a:xfrm>
              <a:prstGeom prst="rect">
                <a:avLst/>
              </a:prstGeom>
              <a:blipFill>
                <a:blip r:embed="rId9"/>
                <a:stretch>
                  <a:fillRect l="-2041" r="-20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06AEA39-5BD8-E96D-DD77-6C060455B7CC}"/>
                  </a:ext>
                </a:extLst>
              </p:cNvPr>
              <p:cNvSpPr/>
              <p:nvPr/>
            </p:nvSpPr>
            <p:spPr>
              <a:xfrm>
                <a:off x="8789028" y="3154305"/>
                <a:ext cx="549390" cy="54939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kumimoji="1" lang="ja-JP" altLang="en-US" sz="2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id="{006AEA39-5BD8-E96D-DD77-6C060455B7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028" y="3154305"/>
                <a:ext cx="549390" cy="549390"/>
              </a:xfrm>
              <a:prstGeom prst="ellipse">
                <a:avLst/>
              </a:prstGeom>
              <a:blipFill>
                <a:blip r:embed="rId10"/>
                <a:stretch>
                  <a:fillRect l="-2174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4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2" grpId="1" animBg="1"/>
      <p:bldP spid="13" grpId="0" animBg="1"/>
      <p:bldP spid="14" grpId="0"/>
      <p:bldP spid="15" grpId="0"/>
      <p:bldP spid="16" grpId="0"/>
      <p:bldP spid="16" grpId="1"/>
      <p:bldP spid="17" grpId="0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833726-CF8D-D439-8F8D-05AF4710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ガジェット内の行動制限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0D8631-CA91-DE53-2E79-67D498D15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/>
              <a:t>黒プレイヤが２つ以上の白コマを同時に狙うとき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白プレイヤの回避の手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 ・穴コマを動かす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en-US" altLang="ja-JP" dirty="0"/>
              <a:t>→</a:t>
            </a:r>
            <a:r>
              <a:rPr lang="ja-JP" altLang="en-US" b="1"/>
              <a:t>１通り</a:t>
            </a:r>
            <a:endParaRPr lang="en-US" altLang="ja-JP" b="1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プレイヤの選択肢を制限できる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FB1075-10E7-07A8-9ADD-65CA0C21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39</a:t>
            </a:fld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EEDBBEB-3AF6-8989-C122-042278014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29864"/>
            <a:ext cx="4627576" cy="1998272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FED11A3-7094-2FF0-65A6-5DE4BFD61BDC}"/>
              </a:ext>
            </a:extLst>
          </p:cNvPr>
          <p:cNvSpPr/>
          <p:nvPr/>
        </p:nvSpPr>
        <p:spPr>
          <a:xfrm>
            <a:off x="6835191" y="3172161"/>
            <a:ext cx="519807" cy="5198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0FE7A26-E9A0-1D41-2B03-C6EC776F2B2C}"/>
              </a:ext>
            </a:extLst>
          </p:cNvPr>
          <p:cNvSpPr/>
          <p:nvPr/>
        </p:nvSpPr>
        <p:spPr>
          <a:xfrm>
            <a:off x="9465576" y="3172161"/>
            <a:ext cx="519807" cy="5198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217FB8-5C6E-0878-5C50-9EB8E0596EFD}"/>
              </a:ext>
            </a:extLst>
          </p:cNvPr>
          <p:cNvSpPr/>
          <p:nvPr/>
        </p:nvSpPr>
        <p:spPr>
          <a:xfrm>
            <a:off x="7490865" y="3172161"/>
            <a:ext cx="519807" cy="51980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874A0EF-39FA-27CC-0294-95147E188DC4}"/>
              </a:ext>
            </a:extLst>
          </p:cNvPr>
          <p:cNvSpPr/>
          <p:nvPr/>
        </p:nvSpPr>
        <p:spPr>
          <a:xfrm>
            <a:off x="8809407" y="3172161"/>
            <a:ext cx="519807" cy="51980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FCEA93D1-B078-B8D5-D411-BB3A108E2F58}"/>
                  </a:ext>
                </a:extLst>
              </p:cNvPr>
              <p:cNvSpPr/>
              <p:nvPr/>
            </p:nvSpPr>
            <p:spPr>
              <a:xfrm>
                <a:off x="8135093" y="3811270"/>
                <a:ext cx="549390" cy="54939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kumimoji="1" lang="ja-JP" altLang="en-US" sz="2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FCEA93D1-B078-B8D5-D411-BB3A108E2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093" y="3811270"/>
                <a:ext cx="549390" cy="549390"/>
              </a:xfrm>
              <a:prstGeom prst="ellipse">
                <a:avLst/>
              </a:prstGeom>
              <a:blipFill>
                <a:blip r:embed="rId3"/>
                <a:stretch>
                  <a:fillRect l="-2128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14CB4561-A250-06A3-A507-885B9D7D36EE}"/>
                  </a:ext>
                </a:extLst>
              </p:cNvPr>
              <p:cNvSpPr/>
              <p:nvPr/>
            </p:nvSpPr>
            <p:spPr>
              <a:xfrm>
                <a:off x="8135093" y="3154305"/>
                <a:ext cx="549390" cy="54939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kumimoji="1" lang="ja-JP" altLang="en-US" sz="2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14CB4561-A250-06A3-A507-885B9D7D3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093" y="3154305"/>
                <a:ext cx="549390" cy="549390"/>
              </a:xfrm>
              <a:prstGeom prst="ellipse">
                <a:avLst/>
              </a:prstGeom>
              <a:blipFill>
                <a:blip r:embed="rId4"/>
                <a:stretch>
                  <a:fillRect l="-2128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円/楕円 15">
                <a:extLst>
                  <a:ext uri="{FF2B5EF4-FFF2-40B4-BE49-F238E27FC236}">
                    <a16:creationId xmlns:a16="http://schemas.microsoft.com/office/drawing/2014/main" id="{4C97D0E8-24D0-0FC6-A8F5-96DCF5AE21C9}"/>
                  </a:ext>
                </a:extLst>
              </p:cNvPr>
              <p:cNvSpPr/>
              <p:nvPr/>
            </p:nvSpPr>
            <p:spPr>
              <a:xfrm>
                <a:off x="8135093" y="2515577"/>
                <a:ext cx="549390" cy="54939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2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kumimoji="1" lang="ja-JP" altLang="en-US" sz="2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円/楕円 15">
                <a:extLst>
                  <a:ext uri="{FF2B5EF4-FFF2-40B4-BE49-F238E27FC236}">
                    <a16:creationId xmlns:a16="http://schemas.microsoft.com/office/drawing/2014/main" id="{4C97D0E8-24D0-0FC6-A8F5-96DCF5AE2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093" y="2515577"/>
                <a:ext cx="549390" cy="549390"/>
              </a:xfrm>
              <a:prstGeom prst="ellipse">
                <a:avLst/>
              </a:prstGeom>
              <a:blipFill>
                <a:blip r:embed="rId5"/>
                <a:stretch>
                  <a:fillRect l="-2128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66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46C38-E002-2F95-60B5-8E31C77F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オストル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0F4928-C8EF-92B7-DFFC-5F9B4431B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b="1"/>
              <a:t>手番での行動（</a:t>
            </a:r>
            <a:r>
              <a:rPr kumimoji="1" lang="en-US" altLang="ja-JP" b="1" dirty="0"/>
              <a:t>①</a:t>
            </a:r>
            <a:r>
              <a:rPr kumimoji="1" lang="ja-JP" altLang="en-US" b="1"/>
              <a:t>，</a:t>
            </a:r>
            <a:r>
              <a:rPr kumimoji="1" lang="en-US" altLang="ja-JP" b="1" dirty="0"/>
              <a:t>②</a:t>
            </a:r>
            <a:r>
              <a:rPr kumimoji="1" lang="ja-JP" altLang="en-US" b="1"/>
              <a:t>のいずれかを選択）</a:t>
            </a:r>
            <a:endParaRPr kumimoji="1" lang="en-US" altLang="ja-JP" b="1" dirty="0"/>
          </a:p>
          <a:p>
            <a:pPr marL="0" indent="0">
              <a:buNone/>
            </a:pPr>
            <a:r>
              <a:rPr lang="ja-JP" altLang="en-US"/>
              <a:t>　①自色のコマを１つ選び，</a:t>
            </a:r>
            <a:br>
              <a:rPr lang="en-US" altLang="ja-JP" dirty="0"/>
            </a:br>
            <a:r>
              <a:rPr lang="ja-JP" altLang="en-US"/>
              <a:t>　　上下左右いずれかに１マス移動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このとき，移動先が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　・</a:t>
            </a:r>
            <a:r>
              <a:rPr lang="ja-JP" altLang="en-US" b="1"/>
              <a:t>黒コマ</a:t>
            </a:r>
            <a:r>
              <a:rPr lang="ja-JP" altLang="en-US"/>
              <a:t>または</a:t>
            </a:r>
            <a:r>
              <a:rPr lang="ja-JP" alt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白コマ　</a:t>
            </a:r>
            <a:endParaRPr lang="en-US" altLang="ja-JP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/>
              <a:t>　　　　</a:t>
            </a:r>
            <a:r>
              <a:rPr lang="en-US" altLang="ja-JP" dirty="0"/>
              <a:t>→</a:t>
            </a:r>
            <a:r>
              <a:rPr lang="ja-JP" altLang="en-US" b="1">
                <a:solidFill>
                  <a:srgbClr val="F75839"/>
                </a:solidFill>
              </a:rPr>
              <a:t>全てまとめて</a:t>
            </a:r>
            <a:r>
              <a:rPr lang="ja-JP" altLang="en-US"/>
              <a:t>移動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　・</a:t>
            </a:r>
            <a:r>
              <a:rPr lang="ja-JP" altLang="en-US" b="1">
                <a:solidFill>
                  <a:schemeClr val="accent1"/>
                </a:solidFill>
              </a:rPr>
              <a:t>場外</a:t>
            </a:r>
            <a:r>
              <a:rPr lang="ja-JP" altLang="en-US"/>
              <a:t>（穴コマまたはボード外）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　　</a:t>
            </a:r>
            <a:r>
              <a:rPr lang="en-US" altLang="ja-JP" dirty="0"/>
              <a:t>→</a:t>
            </a:r>
            <a:r>
              <a:rPr lang="ja-JP" altLang="en-US" b="1"/>
              <a:t>場外に出たコマを排除　</a:t>
            </a:r>
            <a:endParaRPr lang="en-US" altLang="ja-JP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323DBB-78F1-B7F9-ADBC-9837175C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4</a:t>
            </a:fld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3B21CE9-9EC0-955E-CCCE-808B214CA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834" y="1828401"/>
            <a:ext cx="4436198" cy="3556000"/>
          </a:xfrm>
          <a:prstGeom prst="rect">
            <a:avLst/>
          </a:prstGeom>
        </p:spPr>
      </p:pic>
      <p:sp>
        <p:nvSpPr>
          <p:cNvPr id="8" name="円/楕円 7">
            <a:extLst>
              <a:ext uri="{FF2B5EF4-FFF2-40B4-BE49-F238E27FC236}">
                <a16:creationId xmlns:a16="http://schemas.microsoft.com/office/drawing/2014/main" id="{59122F9F-06C9-EB9F-21E3-57D21698EB66}"/>
              </a:ext>
            </a:extLst>
          </p:cNvPr>
          <p:cNvSpPr/>
          <p:nvPr/>
        </p:nvSpPr>
        <p:spPr>
          <a:xfrm>
            <a:off x="9377271" y="2842142"/>
            <a:ext cx="703584" cy="70358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200" b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4047DA4-B05C-4E32-DA95-C0D46FDF2529}"/>
              </a:ext>
            </a:extLst>
          </p:cNvPr>
          <p:cNvSpPr/>
          <p:nvPr/>
        </p:nvSpPr>
        <p:spPr>
          <a:xfrm>
            <a:off x="9415156" y="3723721"/>
            <a:ext cx="665699" cy="6656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ACBA686-D39E-5CA7-F8C8-42F002E6157E}"/>
              </a:ext>
            </a:extLst>
          </p:cNvPr>
          <p:cNvSpPr/>
          <p:nvPr/>
        </p:nvSpPr>
        <p:spPr>
          <a:xfrm>
            <a:off x="7652249" y="2842142"/>
            <a:ext cx="665699" cy="6656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0EFBC84-CA63-B5D6-9415-485AC7F1F0E2}"/>
              </a:ext>
            </a:extLst>
          </p:cNvPr>
          <p:cNvSpPr txBox="1"/>
          <p:nvPr/>
        </p:nvSpPr>
        <p:spPr>
          <a:xfrm>
            <a:off x="9199430" y="212089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chemeClr val="accent1"/>
                </a:solidFill>
              </a:rPr>
              <a:t>場外</a:t>
            </a:r>
          </a:p>
        </p:txBody>
      </p:sp>
      <p:sp>
        <p:nvSpPr>
          <p:cNvPr id="16" name="フリーフォーム 15">
            <a:extLst>
              <a:ext uri="{FF2B5EF4-FFF2-40B4-BE49-F238E27FC236}">
                <a16:creationId xmlns:a16="http://schemas.microsoft.com/office/drawing/2014/main" id="{17D7CA54-FE7B-EFC5-69B5-2A79170FC777}"/>
              </a:ext>
            </a:extLst>
          </p:cNvPr>
          <p:cNvSpPr/>
          <p:nvPr/>
        </p:nvSpPr>
        <p:spPr>
          <a:xfrm>
            <a:off x="7393033" y="2120889"/>
            <a:ext cx="4286512" cy="3339170"/>
          </a:xfrm>
          <a:custGeom>
            <a:avLst/>
            <a:gdLst>
              <a:gd name="connsiteX0" fmla="*/ 96666 w 4286512"/>
              <a:gd name="connsiteY0" fmla="*/ 0 h 3339170"/>
              <a:gd name="connsiteX1" fmla="*/ 4189846 w 4286512"/>
              <a:gd name="connsiteY1" fmla="*/ 0 h 3339170"/>
              <a:gd name="connsiteX2" fmla="*/ 4286512 w 4286512"/>
              <a:gd name="connsiteY2" fmla="*/ 96666 h 3339170"/>
              <a:gd name="connsiteX3" fmla="*/ 4286512 w 4286512"/>
              <a:gd name="connsiteY3" fmla="*/ 483317 h 3339170"/>
              <a:gd name="connsiteX4" fmla="*/ 4286511 w 4286512"/>
              <a:gd name="connsiteY4" fmla="*/ 483322 h 3339170"/>
              <a:gd name="connsiteX5" fmla="*/ 4286511 w 4286512"/>
              <a:gd name="connsiteY5" fmla="*/ 3242504 h 3339170"/>
              <a:gd name="connsiteX6" fmla="*/ 4189845 w 4286512"/>
              <a:gd name="connsiteY6" fmla="*/ 3339170 h 3339170"/>
              <a:gd name="connsiteX7" fmla="*/ 3803194 w 4286512"/>
              <a:gd name="connsiteY7" fmla="*/ 3339170 h 3339170"/>
              <a:gd name="connsiteX8" fmla="*/ 3706528 w 4286512"/>
              <a:gd name="connsiteY8" fmla="*/ 3242504 h 3339170"/>
              <a:gd name="connsiteX9" fmla="*/ 3706528 w 4286512"/>
              <a:gd name="connsiteY9" fmla="*/ 579983 h 3339170"/>
              <a:gd name="connsiteX10" fmla="*/ 96666 w 4286512"/>
              <a:gd name="connsiteY10" fmla="*/ 579983 h 3339170"/>
              <a:gd name="connsiteX11" fmla="*/ 0 w 4286512"/>
              <a:gd name="connsiteY11" fmla="*/ 483317 h 3339170"/>
              <a:gd name="connsiteX12" fmla="*/ 0 w 4286512"/>
              <a:gd name="connsiteY12" fmla="*/ 96666 h 3339170"/>
              <a:gd name="connsiteX13" fmla="*/ 96666 w 4286512"/>
              <a:gd name="connsiteY13" fmla="*/ 0 h 333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86512" h="3339170">
                <a:moveTo>
                  <a:pt x="96666" y="0"/>
                </a:moveTo>
                <a:lnTo>
                  <a:pt x="4189846" y="0"/>
                </a:lnTo>
                <a:cubicBezTo>
                  <a:pt x="4243233" y="0"/>
                  <a:pt x="4286512" y="43279"/>
                  <a:pt x="4286512" y="96666"/>
                </a:cubicBezTo>
                <a:lnTo>
                  <a:pt x="4286512" y="483317"/>
                </a:lnTo>
                <a:lnTo>
                  <a:pt x="4286511" y="483322"/>
                </a:lnTo>
                <a:lnTo>
                  <a:pt x="4286511" y="3242504"/>
                </a:lnTo>
                <a:cubicBezTo>
                  <a:pt x="4286511" y="3295891"/>
                  <a:pt x="4243232" y="3339170"/>
                  <a:pt x="4189845" y="3339170"/>
                </a:cubicBezTo>
                <a:lnTo>
                  <a:pt x="3803194" y="3339170"/>
                </a:lnTo>
                <a:cubicBezTo>
                  <a:pt x="3749807" y="3339170"/>
                  <a:pt x="3706528" y="3295891"/>
                  <a:pt x="3706528" y="3242504"/>
                </a:cubicBezTo>
                <a:lnTo>
                  <a:pt x="3706528" y="579983"/>
                </a:lnTo>
                <a:lnTo>
                  <a:pt x="96666" y="579983"/>
                </a:lnTo>
                <a:cubicBezTo>
                  <a:pt x="43279" y="579983"/>
                  <a:pt x="0" y="536704"/>
                  <a:pt x="0" y="483317"/>
                </a:cubicBezTo>
                <a:lnTo>
                  <a:pt x="0" y="96666"/>
                </a:lnTo>
                <a:cubicBezTo>
                  <a:pt x="0" y="43279"/>
                  <a:pt x="43279" y="0"/>
                  <a:pt x="96666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7A71CA8-26B7-69AF-344F-B280C3798A90}"/>
              </a:ext>
            </a:extLst>
          </p:cNvPr>
          <p:cNvSpPr/>
          <p:nvPr/>
        </p:nvSpPr>
        <p:spPr>
          <a:xfrm>
            <a:off x="8528151" y="2842294"/>
            <a:ext cx="665699" cy="6656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A5DAC16-F693-7479-A33D-4EED4E68BBAC}"/>
              </a:ext>
            </a:extLst>
          </p:cNvPr>
          <p:cNvSpPr txBox="1"/>
          <p:nvPr/>
        </p:nvSpPr>
        <p:spPr>
          <a:xfrm>
            <a:off x="9825223" y="21932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accent1"/>
                </a:solidFill>
              </a:rPr>
              <a:t>ボード</a:t>
            </a:r>
            <a:r>
              <a:rPr kumimoji="1" lang="ja-JP" altLang="en-US" sz="2400" b="1">
                <a:solidFill>
                  <a:schemeClr val="accent1"/>
                </a:solidFill>
              </a:rPr>
              <a:t>外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1C2A7D5-DDE5-AF8C-EBC6-B8529ED73A50}"/>
              </a:ext>
            </a:extLst>
          </p:cNvPr>
          <p:cNvGrpSpPr/>
          <p:nvPr/>
        </p:nvGrpSpPr>
        <p:grpSpPr>
          <a:xfrm>
            <a:off x="8104096" y="3295018"/>
            <a:ext cx="1532316" cy="1512135"/>
            <a:chOff x="7308075" y="2990617"/>
            <a:chExt cx="1532316" cy="1512135"/>
          </a:xfrm>
        </p:grpSpPr>
        <p:sp>
          <p:nvSpPr>
            <p:cNvPr id="19" name="右矢印 18">
              <a:extLst>
                <a:ext uri="{FF2B5EF4-FFF2-40B4-BE49-F238E27FC236}">
                  <a16:creationId xmlns:a16="http://schemas.microsoft.com/office/drawing/2014/main" id="{FC94082D-1544-C0FB-009D-2242444F2C6E}"/>
                </a:ext>
              </a:extLst>
            </p:cNvPr>
            <p:cNvSpPr/>
            <p:nvPr/>
          </p:nvSpPr>
          <p:spPr>
            <a:xfrm>
              <a:off x="8463874" y="3574301"/>
              <a:ext cx="376517" cy="349623"/>
            </a:xfrm>
            <a:prstGeom prst="rightArrow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右矢印 19">
              <a:extLst>
                <a:ext uri="{FF2B5EF4-FFF2-40B4-BE49-F238E27FC236}">
                  <a16:creationId xmlns:a16="http://schemas.microsoft.com/office/drawing/2014/main" id="{91532611-45CF-78EB-93D0-9F72898E00E8}"/>
                </a:ext>
              </a:extLst>
            </p:cNvPr>
            <p:cNvSpPr/>
            <p:nvPr/>
          </p:nvSpPr>
          <p:spPr>
            <a:xfrm rot="10800000">
              <a:off x="7308075" y="3564213"/>
              <a:ext cx="376517" cy="349623"/>
            </a:xfrm>
            <a:prstGeom prst="rightArrow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右矢印 20">
              <a:extLst>
                <a:ext uri="{FF2B5EF4-FFF2-40B4-BE49-F238E27FC236}">
                  <a16:creationId xmlns:a16="http://schemas.microsoft.com/office/drawing/2014/main" id="{E1360A27-7DB1-84FE-965A-70F882E416D4}"/>
                </a:ext>
              </a:extLst>
            </p:cNvPr>
            <p:cNvSpPr/>
            <p:nvPr/>
          </p:nvSpPr>
          <p:spPr>
            <a:xfrm rot="16200000">
              <a:off x="7876719" y="3004064"/>
              <a:ext cx="376517" cy="349623"/>
            </a:xfrm>
            <a:prstGeom prst="rightArrow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右矢印 21">
              <a:extLst>
                <a:ext uri="{FF2B5EF4-FFF2-40B4-BE49-F238E27FC236}">
                  <a16:creationId xmlns:a16="http://schemas.microsoft.com/office/drawing/2014/main" id="{D58F53C8-66DD-3601-EF69-CBAC280E0D51}"/>
                </a:ext>
              </a:extLst>
            </p:cNvPr>
            <p:cNvSpPr/>
            <p:nvPr/>
          </p:nvSpPr>
          <p:spPr>
            <a:xfrm rot="5400000">
              <a:off x="7876719" y="4139682"/>
              <a:ext cx="376517" cy="349623"/>
            </a:xfrm>
            <a:prstGeom prst="rightArrow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17113E5-ACFD-B372-9DD7-6266A12007CA}"/>
              </a:ext>
            </a:extLst>
          </p:cNvPr>
          <p:cNvSpPr/>
          <p:nvPr/>
        </p:nvSpPr>
        <p:spPr>
          <a:xfrm>
            <a:off x="8528150" y="4584800"/>
            <a:ext cx="665699" cy="6656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8B025399-E588-D53E-E335-DC99E8F8B597}"/>
                  </a:ext>
                </a:extLst>
              </p:cNvPr>
              <p:cNvSpPr txBox="1"/>
              <p:nvPr/>
            </p:nvSpPr>
            <p:spPr>
              <a:xfrm>
                <a:off x="8531833" y="4528008"/>
                <a:ext cx="627095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kumimoji="1" lang="ja-JP" altLang="en-US" sz="3800" b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8B025399-E588-D53E-E335-DC99E8F8B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833" y="4528008"/>
                <a:ext cx="627095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65F6F10-233A-26CE-2449-C7484B5C5A3C}"/>
              </a:ext>
            </a:extLst>
          </p:cNvPr>
          <p:cNvSpPr/>
          <p:nvPr/>
        </p:nvSpPr>
        <p:spPr>
          <a:xfrm>
            <a:off x="10258238" y="3723721"/>
            <a:ext cx="665699" cy="6656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DEF5F2F-4002-AB5A-1794-D9672ECFF9FD}"/>
              </a:ext>
            </a:extLst>
          </p:cNvPr>
          <p:cNvSpPr/>
          <p:nvPr/>
        </p:nvSpPr>
        <p:spPr>
          <a:xfrm>
            <a:off x="9420498" y="3723721"/>
            <a:ext cx="665699" cy="6656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C6009CF-642B-0884-4428-A74D5738F262}"/>
                  </a:ext>
                </a:extLst>
              </p:cNvPr>
              <p:cNvSpPr txBox="1"/>
              <p:nvPr/>
            </p:nvSpPr>
            <p:spPr>
              <a:xfrm>
                <a:off x="9424181" y="3666929"/>
                <a:ext cx="627095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kumimoji="1" lang="ja-JP" altLang="en-US" sz="3800" b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C6009CF-642B-0884-4428-A74D5738F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181" y="3666929"/>
                <a:ext cx="627095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2F3BCEA-B68D-5960-829D-A3FE1C6FAA8C}"/>
              </a:ext>
            </a:extLst>
          </p:cNvPr>
          <p:cNvSpPr/>
          <p:nvPr/>
        </p:nvSpPr>
        <p:spPr>
          <a:xfrm>
            <a:off x="8528151" y="1946145"/>
            <a:ext cx="665699" cy="6656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057E54F-CD3B-1427-483F-14517024B87F}"/>
              </a:ext>
            </a:extLst>
          </p:cNvPr>
          <p:cNvSpPr/>
          <p:nvPr/>
        </p:nvSpPr>
        <p:spPr>
          <a:xfrm>
            <a:off x="8528150" y="3723721"/>
            <a:ext cx="665699" cy="6656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457793F-88D8-AD13-C411-10D91D054D34}"/>
                  </a:ext>
                </a:extLst>
              </p:cNvPr>
              <p:cNvSpPr txBox="1"/>
              <p:nvPr/>
            </p:nvSpPr>
            <p:spPr>
              <a:xfrm>
                <a:off x="8531833" y="3666929"/>
                <a:ext cx="627095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kumimoji="1" lang="ja-JP" altLang="en-US" sz="3800" b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457793F-88D8-AD13-C411-10D91D05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833" y="3666929"/>
                <a:ext cx="627095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96E7FD6-C2DA-463B-C038-EBE7F99BED34}"/>
              </a:ext>
            </a:extLst>
          </p:cNvPr>
          <p:cNvSpPr/>
          <p:nvPr/>
        </p:nvSpPr>
        <p:spPr>
          <a:xfrm>
            <a:off x="8528150" y="2842142"/>
            <a:ext cx="665699" cy="6656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E62E837A-9170-7B7C-8484-93F14FD9D4A1}"/>
                  </a:ext>
                </a:extLst>
              </p:cNvPr>
              <p:cNvSpPr txBox="1"/>
              <p:nvPr/>
            </p:nvSpPr>
            <p:spPr>
              <a:xfrm>
                <a:off x="8531833" y="2785350"/>
                <a:ext cx="627095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kumimoji="1" lang="ja-JP" altLang="en-US" sz="3800" b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E62E837A-9170-7B7C-8484-93F14FD9D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833" y="2785350"/>
                <a:ext cx="627095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639ED12-A3CC-D473-0C02-B51C5DCFC3B7}"/>
              </a:ext>
            </a:extLst>
          </p:cNvPr>
          <p:cNvSpPr txBox="1"/>
          <p:nvPr/>
        </p:nvSpPr>
        <p:spPr>
          <a:xfrm>
            <a:off x="9478617" y="296658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chemeClr val="accent2"/>
                </a:solidFill>
              </a:rPr>
              <a:t>穴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52BAA15-4837-689B-D407-B01B75E75425}"/>
              </a:ext>
            </a:extLst>
          </p:cNvPr>
          <p:cNvSpPr txBox="1"/>
          <p:nvPr/>
        </p:nvSpPr>
        <p:spPr>
          <a:xfrm>
            <a:off x="8413574" y="141518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rgbClr val="F75839"/>
                </a:solidFill>
              </a:rPr>
              <a:t>ゲームから排除</a:t>
            </a:r>
          </a:p>
        </p:txBody>
      </p:sp>
      <p:sp>
        <p:nvSpPr>
          <p:cNvPr id="37" name="乗算記号 36">
            <a:extLst>
              <a:ext uri="{FF2B5EF4-FFF2-40B4-BE49-F238E27FC236}">
                <a16:creationId xmlns:a16="http://schemas.microsoft.com/office/drawing/2014/main" id="{DFEC933F-C082-B738-216F-6F6A85026B5A}"/>
              </a:ext>
            </a:extLst>
          </p:cNvPr>
          <p:cNvSpPr/>
          <p:nvPr/>
        </p:nvSpPr>
        <p:spPr>
          <a:xfrm>
            <a:off x="8204683" y="1620503"/>
            <a:ext cx="1310256" cy="1310256"/>
          </a:xfrm>
          <a:prstGeom prst="mathMultiply">
            <a:avLst>
              <a:gd name="adj1" fmla="val 13401"/>
            </a:avLst>
          </a:prstGeom>
          <a:solidFill>
            <a:srgbClr val="F7583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7583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553C7A0-202A-77C4-AA8D-D3ADFEF342EE}"/>
                  </a:ext>
                </a:extLst>
              </p:cNvPr>
              <p:cNvSpPr txBox="1"/>
              <p:nvPr/>
            </p:nvSpPr>
            <p:spPr>
              <a:xfrm>
                <a:off x="7688093" y="2812405"/>
                <a:ext cx="620683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ja-JP" altLang="en-US" sz="3800" b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553C7A0-202A-77C4-AA8D-D3ADFEF34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093" y="2812405"/>
                <a:ext cx="620683" cy="677108"/>
              </a:xfrm>
              <a:prstGeom prst="rect">
                <a:avLst/>
              </a:prstGeom>
              <a:blipFill>
                <a:blip r:embed="rId7"/>
                <a:stretch>
                  <a:fillRect l="-2000" r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右矢印 41">
            <a:extLst>
              <a:ext uri="{FF2B5EF4-FFF2-40B4-BE49-F238E27FC236}">
                <a16:creationId xmlns:a16="http://schemas.microsoft.com/office/drawing/2014/main" id="{F964CEF2-E061-E6DE-7A52-98ABEC77A4D2}"/>
              </a:ext>
            </a:extLst>
          </p:cNvPr>
          <p:cNvSpPr/>
          <p:nvPr/>
        </p:nvSpPr>
        <p:spPr>
          <a:xfrm>
            <a:off x="8357866" y="3004015"/>
            <a:ext cx="376517" cy="349623"/>
          </a:xfrm>
          <a:prstGeom prst="rightArrow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A07818B-70BE-98CC-5B09-AB80D2B293DD}"/>
              </a:ext>
            </a:extLst>
          </p:cNvPr>
          <p:cNvSpPr/>
          <p:nvPr/>
        </p:nvSpPr>
        <p:spPr>
          <a:xfrm>
            <a:off x="9404049" y="2842141"/>
            <a:ext cx="665699" cy="6656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7A876AFF-77DE-8F30-11D6-7F61E4422B49}"/>
                  </a:ext>
                </a:extLst>
              </p:cNvPr>
              <p:cNvSpPr txBox="1"/>
              <p:nvPr/>
            </p:nvSpPr>
            <p:spPr>
              <a:xfrm>
                <a:off x="8559842" y="2812405"/>
                <a:ext cx="620683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ja-JP" altLang="en-US" sz="3800" b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7A876AFF-77DE-8F30-11D6-7F61E4422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842" y="2812405"/>
                <a:ext cx="620683" cy="677108"/>
              </a:xfrm>
              <a:prstGeom prst="rect">
                <a:avLst/>
              </a:prstGeom>
              <a:blipFill>
                <a:blip r:embed="rId8"/>
                <a:stretch>
                  <a:fillRect l="-2000" r="-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0E9CD8B-AA7D-5B5E-78A8-1CFAF95309DA}"/>
              </a:ext>
            </a:extLst>
          </p:cNvPr>
          <p:cNvSpPr txBox="1"/>
          <p:nvPr/>
        </p:nvSpPr>
        <p:spPr>
          <a:xfrm>
            <a:off x="10316051" y="2803386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rgbClr val="F75839"/>
                </a:solidFill>
              </a:rPr>
              <a:t>ゲームから</a:t>
            </a:r>
            <a:endParaRPr kumimoji="1" lang="en-US" altLang="ja-JP" sz="2400" b="1" dirty="0">
              <a:solidFill>
                <a:srgbClr val="F75839"/>
              </a:solidFill>
            </a:endParaRPr>
          </a:p>
          <a:p>
            <a:r>
              <a:rPr kumimoji="1" lang="ja-JP" altLang="en-US" sz="2400" b="1">
                <a:solidFill>
                  <a:srgbClr val="F75839"/>
                </a:solidFill>
              </a:rPr>
              <a:t>排除</a:t>
            </a:r>
          </a:p>
        </p:txBody>
      </p:sp>
      <p:sp>
        <p:nvSpPr>
          <p:cNvPr id="47" name="乗算記号 46">
            <a:extLst>
              <a:ext uri="{FF2B5EF4-FFF2-40B4-BE49-F238E27FC236}">
                <a16:creationId xmlns:a16="http://schemas.microsoft.com/office/drawing/2014/main" id="{460CA28A-C548-42EA-0B02-08598A5C3913}"/>
              </a:ext>
            </a:extLst>
          </p:cNvPr>
          <p:cNvSpPr/>
          <p:nvPr/>
        </p:nvSpPr>
        <p:spPr>
          <a:xfrm>
            <a:off x="9076382" y="2529472"/>
            <a:ext cx="1310256" cy="1310256"/>
          </a:xfrm>
          <a:prstGeom prst="mathMultiply">
            <a:avLst>
              <a:gd name="adj1" fmla="val 13401"/>
            </a:avLst>
          </a:prstGeom>
          <a:solidFill>
            <a:srgbClr val="F7583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758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3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5" grpId="0" animBg="1"/>
      <p:bldP spid="25" grpId="1" animBg="1"/>
      <p:bldP spid="26" grpId="0"/>
      <p:bldP spid="26" grpId="1"/>
      <p:bldP spid="27" grpId="0" animBg="1"/>
      <p:bldP spid="27" grpId="1" animBg="1"/>
      <p:bldP spid="30" grpId="0" animBg="1"/>
      <p:bldP spid="30" grpId="1" animBg="1"/>
      <p:bldP spid="31" grpId="0"/>
      <p:bldP spid="31" grpId="1"/>
      <p:bldP spid="32" grpId="0" animBg="1"/>
      <p:bldP spid="32" grpId="1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23" grpId="0"/>
      <p:bldP spid="23" grpId="1"/>
      <p:bldP spid="23" grpId="2"/>
      <p:bldP spid="23" grpId="3"/>
      <p:bldP spid="23" grpId="4"/>
      <p:bldP spid="23" grpId="5"/>
      <p:bldP spid="33" grpId="0" animBg="1"/>
      <p:bldP spid="33" grpId="1" animBg="1"/>
      <p:bldP spid="33" grpId="2" animBg="1"/>
      <p:bldP spid="34" grpId="0"/>
      <p:bldP spid="34" grpId="1"/>
      <p:bldP spid="36" grpId="0"/>
      <p:bldP spid="36" grpId="1"/>
      <p:bldP spid="37" grpId="0" animBg="1"/>
      <p:bldP spid="37" grpId="1" animBg="1"/>
      <p:bldP spid="41" grpId="0"/>
      <p:bldP spid="41" grpId="1"/>
      <p:bldP spid="42" grpId="0" animBg="1"/>
      <p:bldP spid="42" grpId="1" animBg="1"/>
      <p:bldP spid="44" grpId="0" animBg="1"/>
      <p:bldP spid="45" grpId="0"/>
      <p:bldP spid="46" grpId="0"/>
      <p:bldP spid="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60328C-0402-2FE7-152C-CFA28C92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研究理由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A966FB-2841-2093-2B8F-CDA77E87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/>
              <a:t>２．どちらのプレイヤも着手できる中間のコマ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/>
              <a:t>　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既存のゲームにはない何か新しい知見を期待する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C3CE72-A6E6-8A5B-5966-E3564A31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40</a:t>
            </a:fld>
            <a:endParaRPr lang="ja-JP" altLang="en-US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C360C1DD-C81B-26E1-1BC1-CC8CD21AFA5E}"/>
              </a:ext>
            </a:extLst>
          </p:cNvPr>
          <p:cNvGrpSpPr/>
          <p:nvPr/>
        </p:nvGrpSpPr>
        <p:grpSpPr>
          <a:xfrm>
            <a:off x="6476413" y="2274382"/>
            <a:ext cx="4651211" cy="3195581"/>
            <a:chOff x="7011320" y="2220595"/>
            <a:chExt cx="4651211" cy="3195581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A3A9FCA7-224C-24A8-156F-BD36AA20CD94}"/>
                </a:ext>
              </a:extLst>
            </p:cNvPr>
            <p:cNvGrpSpPr/>
            <p:nvPr/>
          </p:nvGrpSpPr>
          <p:grpSpPr>
            <a:xfrm>
              <a:off x="7558014" y="2894606"/>
              <a:ext cx="3557822" cy="1436085"/>
              <a:chOff x="6906858" y="3768809"/>
              <a:chExt cx="3557822" cy="1436085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F39F6AF5-F382-5E73-0400-D637D8E41485}"/>
                  </a:ext>
                </a:extLst>
              </p:cNvPr>
              <p:cNvSpPr/>
              <p:nvPr/>
            </p:nvSpPr>
            <p:spPr>
              <a:xfrm>
                <a:off x="7009193" y="3794515"/>
                <a:ext cx="903327" cy="90332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DB7E8F52-17F0-9BB8-A5E7-A5987923985D}"/>
                  </a:ext>
                </a:extLst>
              </p:cNvPr>
              <p:cNvSpPr/>
              <p:nvPr/>
            </p:nvSpPr>
            <p:spPr>
              <a:xfrm>
                <a:off x="8221254" y="3768809"/>
                <a:ext cx="954737" cy="954737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6E69D6F-AC55-D176-3577-19D19B414124}"/>
                  </a:ext>
                </a:extLst>
              </p:cNvPr>
              <p:cNvSpPr txBox="1"/>
              <p:nvPr/>
            </p:nvSpPr>
            <p:spPr>
              <a:xfrm>
                <a:off x="6906858" y="4741050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黒コマ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DA45D27-F9B7-807E-A408-1E217B043028}"/>
                  </a:ext>
                </a:extLst>
              </p:cNvPr>
              <p:cNvSpPr txBox="1"/>
              <p:nvPr/>
            </p:nvSpPr>
            <p:spPr>
              <a:xfrm>
                <a:off x="8144624" y="4743229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1">
                    <a:solidFill>
                      <a:schemeClr val="accent2"/>
                    </a:solidFill>
                  </a:rPr>
                  <a:t>穴コマ</a:t>
                </a:r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75A499E-4929-FF20-F24C-75BB425C6258}"/>
                  </a:ext>
                </a:extLst>
              </p:cNvPr>
              <p:cNvSpPr txBox="1"/>
              <p:nvPr/>
            </p:nvSpPr>
            <p:spPr>
              <a:xfrm>
                <a:off x="9356684" y="4743229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白</a:t>
                </a:r>
                <a:r>
                  <a:rPr kumimoji="1" lang="ja-JP" altLang="en-US" sz="24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コマ</a:t>
                </a: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8B49248B-7B37-BA65-0398-06FD1589D78D}"/>
                  </a:ext>
                </a:extLst>
              </p:cNvPr>
              <p:cNvSpPr/>
              <p:nvPr/>
            </p:nvSpPr>
            <p:spPr>
              <a:xfrm>
                <a:off x="9459018" y="3794515"/>
                <a:ext cx="903327" cy="90332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3" name="角丸四角形 22">
              <a:extLst>
                <a:ext uri="{FF2B5EF4-FFF2-40B4-BE49-F238E27FC236}">
                  <a16:creationId xmlns:a16="http://schemas.microsoft.com/office/drawing/2014/main" id="{ABFDA2B5-AEA4-81E4-B22A-ADDA5B71BA34}"/>
                </a:ext>
              </a:extLst>
            </p:cNvPr>
            <p:cNvSpPr/>
            <p:nvPr/>
          </p:nvSpPr>
          <p:spPr>
            <a:xfrm>
              <a:off x="7011320" y="2482205"/>
              <a:ext cx="4651211" cy="2933971"/>
            </a:xfrm>
            <a:prstGeom prst="roundRect">
              <a:avLst>
                <a:gd name="adj" fmla="val 10562"/>
              </a:avLst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6469B37-D449-067B-D829-99FF14062B9C}"/>
                </a:ext>
              </a:extLst>
            </p:cNvPr>
            <p:cNvSpPr txBox="1"/>
            <p:nvPr/>
          </p:nvSpPr>
          <p:spPr>
            <a:xfrm>
              <a:off x="8526446" y="2220595"/>
              <a:ext cx="162095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b="1">
                  <a:solidFill>
                    <a:srgbClr val="F75839"/>
                  </a:solidFill>
                </a:rPr>
                <a:t>オストル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8DA2ED48-3219-6BF1-1421-2A872EC71C11}"/>
                </a:ext>
              </a:extLst>
            </p:cNvPr>
            <p:cNvSpPr txBox="1"/>
            <p:nvPr/>
          </p:nvSpPr>
          <p:spPr>
            <a:xfrm>
              <a:off x="7827068" y="4462069"/>
              <a:ext cx="305724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/>
                <a:t>プレイヤのコマと</a:t>
              </a:r>
              <a:endParaRPr lang="en-US" altLang="ja-JP" sz="2800" dirty="0"/>
            </a:p>
            <a:p>
              <a:r>
                <a:rPr lang="ja-JP" altLang="en-US" sz="2800" b="1">
                  <a:solidFill>
                    <a:srgbClr val="F75839"/>
                  </a:solidFill>
                </a:rPr>
                <a:t>機能が異なる</a:t>
              </a:r>
              <a:endParaRPr kumimoji="1" lang="ja-JP" altLang="en-US" sz="2800" b="1">
                <a:solidFill>
                  <a:srgbClr val="F75839"/>
                </a:solidFill>
              </a:endParaRP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09850D7-E783-D4AD-C772-4B4B272C7E62}"/>
              </a:ext>
            </a:extLst>
          </p:cNvPr>
          <p:cNvGrpSpPr/>
          <p:nvPr/>
        </p:nvGrpSpPr>
        <p:grpSpPr>
          <a:xfrm>
            <a:off x="1064377" y="2274382"/>
            <a:ext cx="4651211" cy="3195581"/>
            <a:chOff x="1279701" y="2220595"/>
            <a:chExt cx="4651211" cy="3195581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A35F3D01-8BE6-E3B6-0963-3BA02C697948}"/>
                </a:ext>
              </a:extLst>
            </p:cNvPr>
            <p:cNvGrpSpPr/>
            <p:nvPr/>
          </p:nvGrpSpPr>
          <p:grpSpPr>
            <a:xfrm>
              <a:off x="1839250" y="2922491"/>
              <a:ext cx="3532116" cy="1410379"/>
              <a:chOff x="2281318" y="3768809"/>
              <a:chExt cx="3532116" cy="1410379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4644CCA-5F87-FAE0-CFD7-70126AAB3C3E}"/>
                  </a:ext>
                </a:extLst>
              </p:cNvPr>
              <p:cNvSpPr/>
              <p:nvPr/>
            </p:nvSpPr>
            <p:spPr>
              <a:xfrm>
                <a:off x="2383653" y="3768809"/>
                <a:ext cx="903327" cy="90332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F603A97B-A2DA-C64C-671A-C0E454BFD8E6}"/>
                  </a:ext>
                </a:extLst>
              </p:cNvPr>
              <p:cNvSpPr/>
              <p:nvPr/>
            </p:nvSpPr>
            <p:spPr>
              <a:xfrm>
                <a:off x="3595713" y="3768809"/>
                <a:ext cx="903327" cy="90332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57451B1-743A-0E42-0A1A-CDA9E855C7A6}"/>
                  </a:ext>
                </a:extLst>
              </p:cNvPr>
              <p:cNvSpPr txBox="1"/>
              <p:nvPr/>
            </p:nvSpPr>
            <p:spPr>
              <a:xfrm>
                <a:off x="2281318" y="4715344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黒コマ</a:t>
                </a:r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624C94B-9848-EF97-5952-43CF25C6F30F}"/>
                  </a:ext>
                </a:extLst>
              </p:cNvPr>
              <p:cNvSpPr txBox="1"/>
              <p:nvPr/>
            </p:nvSpPr>
            <p:spPr>
              <a:xfrm>
                <a:off x="3493378" y="4717523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灰コマ</a:t>
                </a: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C1E4CBF-2056-C218-47A2-D510A5A47BB5}"/>
                  </a:ext>
                </a:extLst>
              </p:cNvPr>
              <p:cNvSpPr txBox="1"/>
              <p:nvPr/>
            </p:nvSpPr>
            <p:spPr>
              <a:xfrm>
                <a:off x="4705438" y="4717523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白</a:t>
                </a:r>
                <a:r>
                  <a:rPr kumimoji="1" lang="ja-JP" altLang="en-US" sz="24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コマ</a:t>
                </a:r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65195226-5B44-2BA3-DD6F-7E52E62A0684}"/>
                  </a:ext>
                </a:extLst>
              </p:cNvPr>
              <p:cNvSpPr/>
              <p:nvPr/>
            </p:nvSpPr>
            <p:spPr>
              <a:xfrm>
                <a:off x="4807772" y="3768809"/>
                <a:ext cx="903327" cy="90332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8B8AFD7-8440-02AA-6E93-16FE29983DB0}"/>
                </a:ext>
              </a:extLst>
            </p:cNvPr>
            <p:cNvSpPr txBox="1"/>
            <p:nvPr/>
          </p:nvSpPr>
          <p:spPr>
            <a:xfrm>
              <a:off x="2076682" y="4462069"/>
              <a:ext cx="305724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/>
                <a:t>プレイヤのコマと</a:t>
              </a:r>
              <a:endParaRPr lang="en-US" altLang="ja-JP" sz="2800" dirty="0"/>
            </a:p>
            <a:p>
              <a:r>
                <a:rPr lang="ja-JP" altLang="en-US" sz="2800"/>
                <a:t>機能は同じ</a:t>
              </a:r>
              <a:endParaRPr kumimoji="1" lang="ja-JP" altLang="en-US" sz="2800"/>
            </a:p>
          </p:txBody>
        </p:sp>
        <p:sp>
          <p:nvSpPr>
            <p:cNvPr id="28" name="角丸四角形 27">
              <a:extLst>
                <a:ext uri="{FF2B5EF4-FFF2-40B4-BE49-F238E27FC236}">
                  <a16:creationId xmlns:a16="http://schemas.microsoft.com/office/drawing/2014/main" id="{0CA91A18-20A1-F668-7FAA-21BC3C81D645}"/>
                </a:ext>
              </a:extLst>
            </p:cNvPr>
            <p:cNvSpPr/>
            <p:nvPr/>
          </p:nvSpPr>
          <p:spPr>
            <a:xfrm>
              <a:off x="1279701" y="2482205"/>
              <a:ext cx="4651211" cy="2933971"/>
            </a:xfrm>
            <a:prstGeom prst="roundRect">
              <a:avLst>
                <a:gd name="adj" fmla="val 10562"/>
              </a:avLst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4ABA0A79-29E8-A555-9EF9-5ABEB9D9A6C5}"/>
                </a:ext>
              </a:extLst>
            </p:cNvPr>
            <p:cNvSpPr txBox="1"/>
            <p:nvPr/>
          </p:nvSpPr>
          <p:spPr>
            <a:xfrm>
              <a:off x="2256220" y="2220595"/>
              <a:ext cx="269817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2800" b="1"/>
                <a:t>古典的なゲーム</a:t>
              </a:r>
              <a:endParaRPr kumimoji="1" lang="ja-JP" altLang="en-US" sz="2800" b="1"/>
            </a:p>
          </p:txBody>
        </p:sp>
      </p:grpSp>
    </p:spTree>
    <p:extLst>
      <p:ext uri="{BB962C8B-B14F-4D97-AF65-F5344CB8AC3E}">
        <p14:creationId xmlns:p14="http://schemas.microsoft.com/office/powerpoint/2010/main" val="3256694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D1BEEF-4221-379B-2D93-8E771E8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主結果の導出概要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76D0558-F19E-0128-433F-D5189378FF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0"/>
                <a:ext cx="10610850" cy="51974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800" b="1" i="0" u="none" strike="noStrike">
                    <a:effectLst/>
                    <a:latin typeface="Courier New" panose="02070309020205020404" pitchFamily="49" charset="0"/>
                  </a:rPr>
                  <a:t>今回の発表内容</a:t>
                </a:r>
                <a:endParaRPr lang="en-US" altLang="ja-JP" sz="2800" b="1" i="0" u="none" strike="noStrike" dirty="0"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ja-JP" altLang="en-US" sz="2800" b="0" i="0" u="none" strike="noStrike">
                    <a:effectLst/>
                    <a:latin typeface="Courier New" panose="02070309020205020404" pitchFamily="49" charset="0"/>
                  </a:rPr>
                  <a:t>　ボードサイズ自由，コマ数自由，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ja-JP" altLang="en-US" sz="2800" b="0" i="0" u="none" strike="noStrike">
                    <a:effectLst/>
                    <a:latin typeface="Courier New" panose="02070309020205020404" pitchFamily="49" charset="0"/>
                  </a:rPr>
                  <a:t>の場合</a:t>
                </a:r>
                <a:endParaRPr lang="en-US" altLang="ja-JP" sz="2800" b="0" i="0" u="none" strike="noStrike" dirty="0"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altLang="ja-JP" dirty="0"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altLang="ja-JP" dirty="0"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altLang="ja-JP" sz="2800" b="0" i="0" u="none" strike="noStrike" dirty="0"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altLang="ja-JP" sz="2800" b="0" i="0" u="none" strike="noStrike" dirty="0"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altLang="ja-JP" sz="2800" b="0" i="0" u="none" strike="noStrike" dirty="0"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altLang="ja-JP" b="1" dirty="0"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ja-JP" altLang="en-US" b="1">
                    <a:latin typeface="Courier New" panose="02070309020205020404" pitchFamily="49" charset="0"/>
                  </a:rPr>
                  <a:t>主結果</a:t>
                </a:r>
                <a:endParaRPr lang="en-US" altLang="ja-JP" sz="2800" b="1" i="0" u="none" strike="noStrike" dirty="0"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ja-JP" altLang="en-US" sz="2800" b="0" i="0" u="none" strike="noStrike">
                    <a:effectLst/>
                    <a:latin typeface="Courier New" panose="02070309020205020404" pitchFamily="49" charset="0"/>
                  </a:rPr>
                  <a:t>　ボードサイズ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800" b="0" i="0" u="none" strike="noStrike">
                    <a:effectLst/>
                    <a:latin typeface="Courier New" panose="02070309020205020404" pitchFamily="49" charset="0"/>
                  </a:rPr>
                  <a:t>，黒コマ白コマが各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800" b="0" i="0" u="none" strike="noStrike">
                    <a:effectLst/>
                    <a:latin typeface="Courier New" panose="02070309020205020404" pitchFamily="49" charset="0"/>
                  </a:rPr>
                  <a:t>個，</a:t>
                </a:r>
                <a:r>
                  <a:rPr lang="ja-JP" altLang="en-US" dirty="0"/>
                  <a:t>任意の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ja-JP" altLang="en-US"/>
                  <a:t>の</a:t>
                </a:r>
                <a:r>
                  <a:rPr lang="ja-JP" altLang="en-US">
                    <a:latin typeface="Courier New" panose="02070309020205020404" pitchFamily="49" charset="0"/>
                  </a:rPr>
                  <a:t>場合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76D0558-F19E-0128-433F-D5189378F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0"/>
                <a:ext cx="10610850" cy="5197475"/>
              </a:xfrm>
              <a:blipFill>
                <a:blip r:embed="rId2"/>
                <a:stretch>
                  <a:fillRect l="-1196" t="-2439" r="-598" b="-9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529D94-0B63-1980-2F6D-EBD4A309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41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2BFFEEB-8F2E-F709-6670-B886F2B7DB74}"/>
              </a:ext>
            </a:extLst>
          </p:cNvPr>
          <p:cNvSpPr/>
          <p:nvPr/>
        </p:nvSpPr>
        <p:spPr>
          <a:xfrm>
            <a:off x="838200" y="1481470"/>
            <a:ext cx="10515600" cy="109182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1EC4980-50F9-D7F3-5C6E-D9E3E38E8BB5}"/>
              </a:ext>
            </a:extLst>
          </p:cNvPr>
          <p:cNvGrpSpPr/>
          <p:nvPr/>
        </p:nvGrpSpPr>
        <p:grpSpPr>
          <a:xfrm>
            <a:off x="838200" y="4557924"/>
            <a:ext cx="10515600" cy="2066048"/>
            <a:chOff x="838200" y="4557924"/>
            <a:chExt cx="10515600" cy="206604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969B75E-6FDE-D67A-F841-72F01BE6266D}"/>
                </a:ext>
              </a:extLst>
            </p:cNvPr>
            <p:cNvSpPr/>
            <p:nvPr/>
          </p:nvSpPr>
          <p:spPr>
            <a:xfrm>
              <a:off x="838200" y="5532152"/>
              <a:ext cx="10515600" cy="109182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右矢印 10">
              <a:extLst>
                <a:ext uri="{FF2B5EF4-FFF2-40B4-BE49-F238E27FC236}">
                  <a16:creationId xmlns:a16="http://schemas.microsoft.com/office/drawing/2014/main" id="{773821BC-D73C-6694-9FAB-82EE4283AD29}"/>
                </a:ext>
              </a:extLst>
            </p:cNvPr>
            <p:cNvSpPr/>
            <p:nvPr/>
          </p:nvSpPr>
          <p:spPr>
            <a:xfrm rot="5400000">
              <a:off x="1793395" y="4499002"/>
              <a:ext cx="706939" cy="824783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274B70E-222F-F523-2E6C-5B291A96BC80}"/>
                </a:ext>
              </a:extLst>
            </p:cNvPr>
            <p:cNvSpPr txBox="1"/>
            <p:nvPr/>
          </p:nvSpPr>
          <p:spPr>
            <a:xfrm>
              <a:off x="2559256" y="4640571"/>
              <a:ext cx="73661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b="1">
                  <a:solidFill>
                    <a:srgbClr val="F75839"/>
                  </a:solidFill>
                </a:rPr>
                <a:t>機能しないコマの追加とボードサイズの調整</a:t>
              </a:r>
              <a:endParaRPr lang="en-US" altLang="ja-JP" sz="2800" b="1" dirty="0">
                <a:solidFill>
                  <a:srgbClr val="F75839"/>
                </a:solidFill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C6279F3-DB5D-B121-EFB1-CA4BC0330142}"/>
              </a:ext>
            </a:extLst>
          </p:cNvPr>
          <p:cNvGrpSpPr/>
          <p:nvPr/>
        </p:nvGrpSpPr>
        <p:grpSpPr>
          <a:xfrm>
            <a:off x="838200" y="2811116"/>
            <a:ext cx="11358759" cy="1473595"/>
            <a:chOff x="838200" y="2811116"/>
            <a:chExt cx="11358759" cy="14735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4C0778C1-6F24-EB87-E217-2E527C7A6ADE}"/>
                    </a:ext>
                  </a:extLst>
                </p:cNvPr>
                <p:cNvSpPr txBox="1"/>
                <p:nvPr/>
              </p:nvSpPr>
              <p:spPr>
                <a:xfrm>
                  <a:off x="2559256" y="2902976"/>
                  <a:ext cx="963770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indent="0">
                    <a:buNone/>
                  </a:pPr>
                  <a:r>
                    <a:rPr kumimoji="1" lang="ja-JP" altLang="en-US" sz="2800" b="1">
                      <a:solidFill>
                        <a:srgbClr val="F75839"/>
                      </a:solidFill>
                    </a:rPr>
                    <a:t>互いに相手のコマを</a:t>
                  </a:r>
                  <a14:m>
                    <m:oMath xmlns:m="http://schemas.openxmlformats.org/officeDocument/2006/math">
                      <m:r>
                        <a:rPr kumimoji="1" lang="en-US" altLang="ja-JP" sz="2800" b="1" i="1" smtClean="0">
                          <a:solidFill>
                            <a:srgbClr val="F75839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kumimoji="1" lang="en-US" altLang="ja-JP" sz="2800" b="1" i="1" smtClean="0">
                          <a:solidFill>
                            <a:srgbClr val="F75839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1" i="1" smtClean="0">
                          <a:solidFill>
                            <a:srgbClr val="F75839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kumimoji="1" lang="ja-JP" altLang="en-US" sz="2800" b="1">
                      <a:solidFill>
                        <a:srgbClr val="F75839"/>
                      </a:solidFill>
                    </a:rPr>
                    <a:t>個</a:t>
                  </a:r>
                  <a:r>
                    <a:rPr lang="ja-JP" altLang="en-US" sz="2800" b="1">
                      <a:solidFill>
                        <a:srgbClr val="F75839"/>
                      </a:solidFill>
                    </a:rPr>
                    <a:t>場外に出せるガジェットの追加</a:t>
                  </a:r>
                  <a:endParaRPr kumimoji="1" lang="en-US" altLang="ja-JP" sz="2800" b="1" dirty="0">
                    <a:solidFill>
                      <a:srgbClr val="F75839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4C0778C1-6F24-EB87-E217-2E527C7A6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9256" y="2902976"/>
                  <a:ext cx="9637703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1316" t="-11905" r="-658" b="-3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右矢印 9">
              <a:extLst>
                <a:ext uri="{FF2B5EF4-FFF2-40B4-BE49-F238E27FC236}">
                  <a16:creationId xmlns:a16="http://schemas.microsoft.com/office/drawing/2014/main" id="{554287C9-4C94-BFDB-D6E1-0D748392E423}"/>
                </a:ext>
              </a:extLst>
            </p:cNvPr>
            <p:cNvSpPr/>
            <p:nvPr/>
          </p:nvSpPr>
          <p:spPr>
            <a:xfrm rot="5400000">
              <a:off x="1793395" y="2752194"/>
              <a:ext cx="706939" cy="824783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29DBD0D0-D81E-33EE-6256-F6C3C6FB8DA9}"/>
                    </a:ext>
                  </a:extLst>
                </p:cNvPr>
                <p:cNvSpPr txBox="1"/>
                <p:nvPr/>
              </p:nvSpPr>
              <p:spPr>
                <a:xfrm>
                  <a:off x="838200" y="3749486"/>
                  <a:ext cx="90637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2800" b="0" i="0" u="none" strike="noStrike">
                      <a:effectLst/>
                      <a:latin typeface="Courier New" panose="02070309020205020404" pitchFamily="49" charset="0"/>
                    </a:rPr>
                    <a:t>　ボードサイズ自由，コマ数自由，</a:t>
                  </a:r>
                  <a:r>
                    <a:rPr lang="en-US" altLang="ja-JP" sz="2800" dirty="0"/>
                    <a:t> </a:t>
                  </a:r>
                  <a:r>
                    <a:rPr lang="ja-JP" altLang="en-US" sz="2800" dirty="0"/>
                    <a:t>任意の</a:t>
                  </a:r>
                  <a14:m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ja-JP" altLang="en-US" sz="2800"/>
                    <a:t>の</a:t>
                  </a:r>
                  <a:r>
                    <a:rPr lang="ja-JP" altLang="en-US" sz="2800" b="0" i="0" u="none" strike="noStrike">
                      <a:effectLst/>
                      <a:latin typeface="Courier New" panose="02070309020205020404" pitchFamily="49" charset="0"/>
                    </a:rPr>
                    <a:t>場合</a:t>
                  </a:r>
                  <a:endParaRPr lang="en-US" altLang="ja-JP" sz="2800" b="0" i="0" u="none" strike="noStrike" dirty="0">
                    <a:effectLst/>
                    <a:latin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29DBD0D0-D81E-33EE-6256-F6C3C6FB8D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749486"/>
                  <a:ext cx="9063763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16667" r="-420" b="-285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854FF744-884B-42C7-191B-86044B3CB20D}"/>
                </a:ext>
              </a:extLst>
            </p:cNvPr>
            <p:cNvSpPr/>
            <p:nvPr/>
          </p:nvSpPr>
          <p:spPr>
            <a:xfrm>
              <a:off x="838200" y="3657626"/>
              <a:ext cx="10515600" cy="627085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988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46C38-E002-2F95-60B5-8E31C77F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オストル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0F4928-C8EF-92B7-DFFC-5F9B4431B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b="1"/>
              <a:t>手番での行動（</a:t>
            </a:r>
            <a:r>
              <a:rPr kumimoji="1" lang="en-US" altLang="ja-JP" b="1" dirty="0"/>
              <a:t>①</a:t>
            </a:r>
            <a:r>
              <a:rPr kumimoji="1" lang="ja-JP" altLang="en-US" b="1"/>
              <a:t>，</a:t>
            </a:r>
            <a:r>
              <a:rPr kumimoji="1" lang="en-US" altLang="ja-JP" b="1" dirty="0"/>
              <a:t>②</a:t>
            </a:r>
            <a:r>
              <a:rPr kumimoji="1" lang="ja-JP" altLang="en-US" b="1"/>
              <a:t>のいずれかを選択）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en-US" altLang="ja-JP" dirty="0"/>
              <a:t>②</a:t>
            </a:r>
            <a:r>
              <a:rPr lang="ja-JP" altLang="en-US"/>
              <a:t>穴コマを上下左右に隣接する</a:t>
            </a:r>
            <a:br>
              <a:rPr lang="en-US" altLang="ja-JP" dirty="0"/>
            </a:br>
            <a:r>
              <a:rPr lang="ja-JP" altLang="en-US"/>
              <a:t>　　</a:t>
            </a:r>
            <a:r>
              <a:rPr lang="ja-JP" altLang="en-US" b="1">
                <a:solidFill>
                  <a:srgbClr val="F75839"/>
                </a:solidFill>
              </a:rPr>
              <a:t>空きマス</a:t>
            </a:r>
            <a:r>
              <a:rPr lang="ja-JP" altLang="en-US"/>
              <a:t>に移動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</a:t>
            </a:r>
            <a:r>
              <a:rPr lang="ja-JP" altLang="en-US" b="1"/>
              <a:t>できない移動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/>
              <a:t>　　・場外に出す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・黒コマまたは白コマに重ねる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323DBB-78F1-B7F9-ADBC-9837175C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5</a:t>
            </a:fld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3B21CE9-9EC0-955E-CCCE-808B214CA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834" y="1828401"/>
            <a:ext cx="4436198" cy="3556000"/>
          </a:xfrm>
          <a:prstGeom prst="rect">
            <a:avLst/>
          </a:prstGeom>
        </p:spPr>
      </p:pic>
      <p:sp>
        <p:nvSpPr>
          <p:cNvPr id="8" name="円/楕円 7">
            <a:extLst>
              <a:ext uri="{FF2B5EF4-FFF2-40B4-BE49-F238E27FC236}">
                <a16:creationId xmlns:a16="http://schemas.microsoft.com/office/drawing/2014/main" id="{59122F9F-06C9-EB9F-21E3-57D21698EB66}"/>
              </a:ext>
            </a:extLst>
          </p:cNvPr>
          <p:cNvSpPr/>
          <p:nvPr/>
        </p:nvSpPr>
        <p:spPr>
          <a:xfrm>
            <a:off x="9377271" y="2842142"/>
            <a:ext cx="703584" cy="70358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200" b="1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4047DA4-B05C-4E32-DA95-C0D46FDF2529}"/>
              </a:ext>
            </a:extLst>
          </p:cNvPr>
          <p:cNvSpPr/>
          <p:nvPr/>
        </p:nvSpPr>
        <p:spPr>
          <a:xfrm>
            <a:off x="9415156" y="3723721"/>
            <a:ext cx="665699" cy="6656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ACBA686-D39E-5CA7-F8C8-42F002E6157E}"/>
              </a:ext>
            </a:extLst>
          </p:cNvPr>
          <p:cNvSpPr/>
          <p:nvPr/>
        </p:nvSpPr>
        <p:spPr>
          <a:xfrm>
            <a:off x="7652249" y="2842142"/>
            <a:ext cx="665699" cy="6656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0EFBC84-CA63-B5D6-9415-485AC7F1F0E2}"/>
              </a:ext>
            </a:extLst>
          </p:cNvPr>
          <p:cNvSpPr txBox="1"/>
          <p:nvPr/>
        </p:nvSpPr>
        <p:spPr>
          <a:xfrm>
            <a:off x="9199430" y="212089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chemeClr val="accent1"/>
                </a:solidFill>
              </a:rPr>
              <a:t>場外</a:t>
            </a:r>
          </a:p>
        </p:txBody>
      </p:sp>
      <p:sp>
        <p:nvSpPr>
          <p:cNvPr id="16" name="フリーフォーム 15">
            <a:extLst>
              <a:ext uri="{FF2B5EF4-FFF2-40B4-BE49-F238E27FC236}">
                <a16:creationId xmlns:a16="http://schemas.microsoft.com/office/drawing/2014/main" id="{17D7CA54-FE7B-EFC5-69B5-2A79170FC777}"/>
              </a:ext>
            </a:extLst>
          </p:cNvPr>
          <p:cNvSpPr/>
          <p:nvPr/>
        </p:nvSpPr>
        <p:spPr>
          <a:xfrm>
            <a:off x="7393033" y="2120889"/>
            <a:ext cx="4286512" cy="3339170"/>
          </a:xfrm>
          <a:custGeom>
            <a:avLst/>
            <a:gdLst>
              <a:gd name="connsiteX0" fmla="*/ 96666 w 4286512"/>
              <a:gd name="connsiteY0" fmla="*/ 0 h 3339170"/>
              <a:gd name="connsiteX1" fmla="*/ 4189846 w 4286512"/>
              <a:gd name="connsiteY1" fmla="*/ 0 h 3339170"/>
              <a:gd name="connsiteX2" fmla="*/ 4286512 w 4286512"/>
              <a:gd name="connsiteY2" fmla="*/ 96666 h 3339170"/>
              <a:gd name="connsiteX3" fmla="*/ 4286512 w 4286512"/>
              <a:gd name="connsiteY3" fmla="*/ 483317 h 3339170"/>
              <a:gd name="connsiteX4" fmla="*/ 4286511 w 4286512"/>
              <a:gd name="connsiteY4" fmla="*/ 483322 h 3339170"/>
              <a:gd name="connsiteX5" fmla="*/ 4286511 w 4286512"/>
              <a:gd name="connsiteY5" fmla="*/ 3242504 h 3339170"/>
              <a:gd name="connsiteX6" fmla="*/ 4189845 w 4286512"/>
              <a:gd name="connsiteY6" fmla="*/ 3339170 h 3339170"/>
              <a:gd name="connsiteX7" fmla="*/ 3803194 w 4286512"/>
              <a:gd name="connsiteY7" fmla="*/ 3339170 h 3339170"/>
              <a:gd name="connsiteX8" fmla="*/ 3706528 w 4286512"/>
              <a:gd name="connsiteY8" fmla="*/ 3242504 h 3339170"/>
              <a:gd name="connsiteX9" fmla="*/ 3706528 w 4286512"/>
              <a:gd name="connsiteY9" fmla="*/ 579983 h 3339170"/>
              <a:gd name="connsiteX10" fmla="*/ 96666 w 4286512"/>
              <a:gd name="connsiteY10" fmla="*/ 579983 h 3339170"/>
              <a:gd name="connsiteX11" fmla="*/ 0 w 4286512"/>
              <a:gd name="connsiteY11" fmla="*/ 483317 h 3339170"/>
              <a:gd name="connsiteX12" fmla="*/ 0 w 4286512"/>
              <a:gd name="connsiteY12" fmla="*/ 96666 h 3339170"/>
              <a:gd name="connsiteX13" fmla="*/ 96666 w 4286512"/>
              <a:gd name="connsiteY13" fmla="*/ 0 h 333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86512" h="3339170">
                <a:moveTo>
                  <a:pt x="96666" y="0"/>
                </a:moveTo>
                <a:lnTo>
                  <a:pt x="4189846" y="0"/>
                </a:lnTo>
                <a:cubicBezTo>
                  <a:pt x="4243233" y="0"/>
                  <a:pt x="4286512" y="43279"/>
                  <a:pt x="4286512" y="96666"/>
                </a:cubicBezTo>
                <a:lnTo>
                  <a:pt x="4286512" y="483317"/>
                </a:lnTo>
                <a:lnTo>
                  <a:pt x="4286511" y="483322"/>
                </a:lnTo>
                <a:lnTo>
                  <a:pt x="4286511" y="3242504"/>
                </a:lnTo>
                <a:cubicBezTo>
                  <a:pt x="4286511" y="3295891"/>
                  <a:pt x="4243232" y="3339170"/>
                  <a:pt x="4189845" y="3339170"/>
                </a:cubicBezTo>
                <a:lnTo>
                  <a:pt x="3803194" y="3339170"/>
                </a:lnTo>
                <a:cubicBezTo>
                  <a:pt x="3749807" y="3339170"/>
                  <a:pt x="3706528" y="3295891"/>
                  <a:pt x="3706528" y="3242504"/>
                </a:cubicBezTo>
                <a:lnTo>
                  <a:pt x="3706528" y="579983"/>
                </a:lnTo>
                <a:lnTo>
                  <a:pt x="96666" y="579983"/>
                </a:lnTo>
                <a:cubicBezTo>
                  <a:pt x="43279" y="579983"/>
                  <a:pt x="0" y="536704"/>
                  <a:pt x="0" y="483317"/>
                </a:cubicBezTo>
                <a:lnTo>
                  <a:pt x="0" y="96666"/>
                </a:lnTo>
                <a:cubicBezTo>
                  <a:pt x="0" y="43279"/>
                  <a:pt x="43279" y="0"/>
                  <a:pt x="96666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7A71CA8-26B7-69AF-344F-B280C3798A90}"/>
              </a:ext>
            </a:extLst>
          </p:cNvPr>
          <p:cNvSpPr/>
          <p:nvPr/>
        </p:nvSpPr>
        <p:spPr>
          <a:xfrm>
            <a:off x="8528151" y="2842294"/>
            <a:ext cx="665699" cy="6656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A5DAC16-F693-7479-A33D-4EED4E68BBAC}"/>
              </a:ext>
            </a:extLst>
          </p:cNvPr>
          <p:cNvSpPr txBox="1"/>
          <p:nvPr/>
        </p:nvSpPr>
        <p:spPr>
          <a:xfrm>
            <a:off x="9825223" y="21932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accent1"/>
                </a:solidFill>
              </a:rPr>
              <a:t>ボード</a:t>
            </a:r>
            <a:r>
              <a:rPr kumimoji="1" lang="ja-JP" altLang="en-US" sz="2400" b="1">
                <a:solidFill>
                  <a:schemeClr val="accent1"/>
                </a:solidFill>
              </a:rPr>
              <a:t>外</a:t>
            </a:r>
          </a:p>
        </p:txBody>
      </p:sp>
      <p:sp>
        <p:nvSpPr>
          <p:cNvPr id="19" name="右矢印 18">
            <a:extLst>
              <a:ext uri="{FF2B5EF4-FFF2-40B4-BE49-F238E27FC236}">
                <a16:creationId xmlns:a16="http://schemas.microsoft.com/office/drawing/2014/main" id="{FC94082D-1544-C0FB-009D-2242444F2C6E}"/>
              </a:ext>
            </a:extLst>
          </p:cNvPr>
          <p:cNvSpPr/>
          <p:nvPr/>
        </p:nvSpPr>
        <p:spPr>
          <a:xfrm>
            <a:off x="10114272" y="3018868"/>
            <a:ext cx="376517" cy="349623"/>
          </a:xfrm>
          <a:prstGeom prst="rightArrow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057E54F-CD3B-1427-483F-14517024B87F}"/>
              </a:ext>
            </a:extLst>
          </p:cNvPr>
          <p:cNvSpPr/>
          <p:nvPr/>
        </p:nvSpPr>
        <p:spPr>
          <a:xfrm>
            <a:off x="8528150" y="3723721"/>
            <a:ext cx="665699" cy="6656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639ED12-A3CC-D473-0C02-B51C5DCFC3B7}"/>
              </a:ext>
            </a:extLst>
          </p:cNvPr>
          <p:cNvSpPr txBox="1"/>
          <p:nvPr/>
        </p:nvSpPr>
        <p:spPr>
          <a:xfrm>
            <a:off x="9478617" y="296658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chemeClr val="accent2"/>
                </a:solidFill>
              </a:rPr>
              <a:t>穴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F4CCF756-74B1-9F27-A4A3-1F7B13EF010C}"/>
              </a:ext>
            </a:extLst>
          </p:cNvPr>
          <p:cNvSpPr/>
          <p:nvPr/>
        </p:nvSpPr>
        <p:spPr>
          <a:xfrm>
            <a:off x="10258288" y="2842142"/>
            <a:ext cx="703584" cy="70358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200" b="1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2F619B-50FF-82B1-E907-BB5E1F0E07A0}"/>
              </a:ext>
            </a:extLst>
          </p:cNvPr>
          <p:cNvSpPr txBox="1"/>
          <p:nvPr/>
        </p:nvSpPr>
        <p:spPr>
          <a:xfrm>
            <a:off x="10359634" y="296658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>
                <a:solidFill>
                  <a:schemeClr val="accent2"/>
                </a:solidFill>
              </a:rPr>
              <a:t>穴</a:t>
            </a:r>
          </a:p>
        </p:txBody>
      </p:sp>
    </p:spTree>
    <p:extLst>
      <p:ext uri="{BB962C8B-B14F-4D97-AF65-F5344CB8AC3E}">
        <p14:creationId xmlns:p14="http://schemas.microsoft.com/office/powerpoint/2010/main" val="197353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19" grpId="1" animBg="1"/>
      <p:bldP spid="35" grpId="0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350A269C-1914-1A67-4DE4-07D2CA49B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589" y="3121623"/>
            <a:ext cx="3537284" cy="91058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66E59DF-BE38-B277-4100-3168852B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オストル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88897F-2612-4C1A-AC5C-129CD8569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/>
              <a:t>制約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/>
              <a:t>　相手の</a:t>
            </a:r>
            <a:r>
              <a:rPr lang="ja-JP" altLang="en-US" b="1">
                <a:solidFill>
                  <a:srgbClr val="F75839"/>
                </a:solidFill>
              </a:rPr>
              <a:t>直前の着手を取り消す手</a:t>
            </a:r>
            <a:r>
              <a:rPr lang="ja-JP" altLang="en-US"/>
              <a:t>は禁止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4673D7-D849-726C-AA7A-C6081A78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FDE5BEA-B5BA-9662-490F-8118E94E7179}"/>
              </a:ext>
            </a:extLst>
          </p:cNvPr>
          <p:cNvSpPr/>
          <p:nvPr/>
        </p:nvSpPr>
        <p:spPr>
          <a:xfrm>
            <a:off x="3056535" y="3246932"/>
            <a:ext cx="665699" cy="6656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32BAB5-BAD9-6690-28F9-4764EBF8738A}"/>
              </a:ext>
            </a:extLst>
          </p:cNvPr>
          <p:cNvSpPr/>
          <p:nvPr/>
        </p:nvSpPr>
        <p:spPr>
          <a:xfrm>
            <a:off x="2169529" y="3246932"/>
            <a:ext cx="665699" cy="6656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7CD768D-0127-6E25-8E54-2580B7C89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59" y="3121623"/>
            <a:ext cx="3537284" cy="91058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CC83D2D-C8A3-C0AB-E35C-B79D652C4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890" y="5195182"/>
            <a:ext cx="1786153" cy="910588"/>
          </a:xfrm>
          <a:prstGeom prst="rect">
            <a:avLst/>
          </a:prstGeom>
        </p:spPr>
      </p:pic>
      <p:sp>
        <p:nvSpPr>
          <p:cNvPr id="11" name="円/楕円 10">
            <a:extLst>
              <a:ext uri="{FF2B5EF4-FFF2-40B4-BE49-F238E27FC236}">
                <a16:creationId xmlns:a16="http://schemas.microsoft.com/office/drawing/2014/main" id="{BB70773E-FB2E-9318-28CC-7132BC555EDF}"/>
              </a:ext>
            </a:extLst>
          </p:cNvPr>
          <p:cNvSpPr/>
          <p:nvPr/>
        </p:nvSpPr>
        <p:spPr>
          <a:xfrm>
            <a:off x="3026152" y="5298684"/>
            <a:ext cx="703584" cy="70358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200" b="1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570E445-0EE2-08E1-78E1-65F6A7E99708}"/>
              </a:ext>
            </a:extLst>
          </p:cNvPr>
          <p:cNvSpPr txBox="1"/>
          <p:nvPr/>
        </p:nvSpPr>
        <p:spPr>
          <a:xfrm>
            <a:off x="4937350" y="282038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黒プレイヤが移動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8287A54-87A2-C784-A6BF-5FC97A88A666}"/>
              </a:ext>
            </a:extLst>
          </p:cNvPr>
          <p:cNvSpPr/>
          <p:nvPr/>
        </p:nvSpPr>
        <p:spPr>
          <a:xfrm>
            <a:off x="10841520" y="3246932"/>
            <a:ext cx="665699" cy="6656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963DF91-7E45-86BB-4DDC-A772F03474AA}"/>
              </a:ext>
            </a:extLst>
          </p:cNvPr>
          <p:cNvSpPr/>
          <p:nvPr/>
        </p:nvSpPr>
        <p:spPr>
          <a:xfrm>
            <a:off x="9954514" y="3246932"/>
            <a:ext cx="665699" cy="6656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92B062A-E2AD-33EC-514F-033BDA65EAC5}"/>
              </a:ext>
            </a:extLst>
          </p:cNvPr>
          <p:cNvSpPr txBox="1"/>
          <p:nvPr/>
        </p:nvSpPr>
        <p:spPr>
          <a:xfrm>
            <a:off x="4937350" y="392460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白</a:t>
            </a:r>
            <a:r>
              <a:rPr kumimoji="1" lang="ja-JP" altLang="en-US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プレイヤが移動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C51C081B-85CF-D67A-75CA-8D9E56352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589" y="5195182"/>
            <a:ext cx="1786153" cy="910588"/>
          </a:xfrm>
          <a:prstGeom prst="rect">
            <a:avLst/>
          </a:prstGeom>
        </p:spPr>
      </p:pic>
      <p:sp>
        <p:nvSpPr>
          <p:cNvPr id="21" name="円/楕円 20">
            <a:extLst>
              <a:ext uri="{FF2B5EF4-FFF2-40B4-BE49-F238E27FC236}">
                <a16:creationId xmlns:a16="http://schemas.microsoft.com/office/drawing/2014/main" id="{2DE4CD2D-2F9A-D0E7-F0EF-B01CFD9AF6B4}"/>
              </a:ext>
            </a:extLst>
          </p:cNvPr>
          <p:cNvSpPr/>
          <p:nvPr/>
        </p:nvSpPr>
        <p:spPr>
          <a:xfrm>
            <a:off x="9061151" y="5298684"/>
            <a:ext cx="703584" cy="70358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200" b="1">
              <a:solidFill>
                <a:schemeClr val="tx1"/>
              </a:solidFill>
            </a:endParaRPr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AC3570D6-44D9-8505-A805-0E21DAE0CB75}"/>
              </a:ext>
            </a:extLst>
          </p:cNvPr>
          <p:cNvSpPr/>
          <p:nvPr/>
        </p:nvSpPr>
        <p:spPr>
          <a:xfrm>
            <a:off x="4933021" y="5278609"/>
            <a:ext cx="2646878" cy="355957"/>
          </a:xfrm>
          <a:prstGeom prst="rightArrow">
            <a:avLst>
              <a:gd name="adj1" fmla="val 50000"/>
              <a:gd name="adj2" fmla="val 115957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AED7578-1CC6-9C21-65A1-D998969E1326}"/>
              </a:ext>
            </a:extLst>
          </p:cNvPr>
          <p:cNvSpPr txBox="1"/>
          <p:nvPr/>
        </p:nvSpPr>
        <p:spPr>
          <a:xfrm>
            <a:off x="4937350" y="490927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黒プレイヤが移動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35EA57B-EDAB-8FF8-738B-9EA37A8A034D}"/>
              </a:ext>
            </a:extLst>
          </p:cNvPr>
          <p:cNvSpPr txBox="1"/>
          <p:nvPr/>
        </p:nvSpPr>
        <p:spPr>
          <a:xfrm>
            <a:off x="4937350" y="6013501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白</a:t>
            </a:r>
            <a:r>
              <a:rPr kumimoji="1" lang="ja-JP" altLang="en-US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プレイヤが移動</a:t>
            </a:r>
          </a:p>
        </p:txBody>
      </p:sp>
      <p:sp>
        <p:nvSpPr>
          <p:cNvPr id="30" name="右矢印 29">
            <a:extLst>
              <a:ext uri="{FF2B5EF4-FFF2-40B4-BE49-F238E27FC236}">
                <a16:creationId xmlns:a16="http://schemas.microsoft.com/office/drawing/2014/main" id="{914C52E7-8EEE-109C-6CC8-B6F7277B698F}"/>
              </a:ext>
            </a:extLst>
          </p:cNvPr>
          <p:cNvSpPr/>
          <p:nvPr/>
        </p:nvSpPr>
        <p:spPr>
          <a:xfrm>
            <a:off x="4933021" y="3197302"/>
            <a:ext cx="2646878" cy="355957"/>
          </a:xfrm>
          <a:prstGeom prst="rightArrow">
            <a:avLst>
              <a:gd name="adj1" fmla="val 50000"/>
              <a:gd name="adj2" fmla="val 115957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矢印 30">
            <a:extLst>
              <a:ext uri="{FF2B5EF4-FFF2-40B4-BE49-F238E27FC236}">
                <a16:creationId xmlns:a16="http://schemas.microsoft.com/office/drawing/2014/main" id="{4927AC3F-5EF1-27B8-D649-2E63E65D5653}"/>
              </a:ext>
            </a:extLst>
          </p:cNvPr>
          <p:cNvSpPr/>
          <p:nvPr/>
        </p:nvSpPr>
        <p:spPr>
          <a:xfrm rot="10800000">
            <a:off x="4933021" y="3532526"/>
            <a:ext cx="2646878" cy="355957"/>
          </a:xfrm>
          <a:prstGeom prst="rightArrow">
            <a:avLst>
              <a:gd name="adj1" fmla="val 50000"/>
              <a:gd name="adj2" fmla="val 115957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>
            <a:extLst>
              <a:ext uri="{FF2B5EF4-FFF2-40B4-BE49-F238E27FC236}">
                <a16:creationId xmlns:a16="http://schemas.microsoft.com/office/drawing/2014/main" id="{A8F8C3AC-42DC-D55C-5D04-AC08BEB69353}"/>
              </a:ext>
            </a:extLst>
          </p:cNvPr>
          <p:cNvSpPr/>
          <p:nvPr/>
        </p:nvSpPr>
        <p:spPr>
          <a:xfrm rot="10800000">
            <a:off x="4933021" y="5634566"/>
            <a:ext cx="2646878" cy="355957"/>
          </a:xfrm>
          <a:prstGeom prst="rightArrow">
            <a:avLst>
              <a:gd name="adj1" fmla="val 50000"/>
              <a:gd name="adj2" fmla="val 115957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乗算記号 32">
            <a:extLst>
              <a:ext uri="{FF2B5EF4-FFF2-40B4-BE49-F238E27FC236}">
                <a16:creationId xmlns:a16="http://schemas.microsoft.com/office/drawing/2014/main" id="{35995CAC-DC61-85BC-8E7E-948DF46C166E}"/>
              </a:ext>
            </a:extLst>
          </p:cNvPr>
          <p:cNvSpPr/>
          <p:nvPr/>
        </p:nvSpPr>
        <p:spPr>
          <a:xfrm>
            <a:off x="5596159" y="2890541"/>
            <a:ext cx="1310256" cy="1310256"/>
          </a:xfrm>
          <a:prstGeom prst="mathMultiply">
            <a:avLst>
              <a:gd name="adj1" fmla="val 13401"/>
            </a:avLst>
          </a:prstGeom>
          <a:solidFill>
            <a:srgbClr val="F7583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75839"/>
              </a:solidFill>
            </a:endParaRPr>
          </a:p>
        </p:txBody>
      </p:sp>
      <p:sp>
        <p:nvSpPr>
          <p:cNvPr id="34" name="乗算記号 33">
            <a:extLst>
              <a:ext uri="{FF2B5EF4-FFF2-40B4-BE49-F238E27FC236}">
                <a16:creationId xmlns:a16="http://schemas.microsoft.com/office/drawing/2014/main" id="{25238B33-8A69-CCF0-0A96-61EFB2B01CF5}"/>
              </a:ext>
            </a:extLst>
          </p:cNvPr>
          <p:cNvSpPr/>
          <p:nvPr/>
        </p:nvSpPr>
        <p:spPr>
          <a:xfrm>
            <a:off x="5596159" y="4995348"/>
            <a:ext cx="1310256" cy="1310256"/>
          </a:xfrm>
          <a:prstGeom prst="mathMultiply">
            <a:avLst>
              <a:gd name="adj1" fmla="val 13401"/>
            </a:avLst>
          </a:prstGeom>
          <a:solidFill>
            <a:srgbClr val="F7583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758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59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60328C-0402-2FE7-152C-CFA28C92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研究理由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A966FB-2841-2093-2B8F-CDA77E87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/>
              <a:t>局面の繰り返しが起こりうるゲーム</a:t>
            </a:r>
            <a:endParaRPr lang="en-US" altLang="ja-JP" b="1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相手の</a:t>
            </a:r>
            <a:r>
              <a:rPr lang="ja-JP" altLang="en-US" b="1"/>
              <a:t>直前の</a:t>
            </a:r>
            <a:r>
              <a:rPr lang="ja-JP" altLang="en-US"/>
              <a:t>着手を取り消す手は禁止だが，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ja-JP" altLang="en-US" b="1">
                <a:solidFill>
                  <a:srgbClr val="F75839"/>
                </a:solidFill>
              </a:rPr>
              <a:t>複数の局面を経由して一度現れた局面に戻ることはある</a:t>
            </a:r>
            <a:endParaRPr lang="en-US" altLang="ja-JP" b="1" dirty="0">
              <a:solidFill>
                <a:srgbClr val="F75839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</a:t>
            </a:r>
            <a:r>
              <a:rPr lang="en-US" altLang="ja-JP" dirty="0"/>
              <a:t>→</a:t>
            </a:r>
            <a:r>
              <a:rPr lang="ja-JP" altLang="en-US"/>
              <a:t>将棋などの難しいゲームに近い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　</a:t>
            </a:r>
            <a:r>
              <a:rPr lang="en-US" altLang="ja-JP" b="1" dirty="0"/>
              <a:t>PSPACE</a:t>
            </a:r>
            <a:r>
              <a:rPr lang="ja-JP" altLang="en-US" b="1"/>
              <a:t>に含まれるかは明らかではない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/>
              <a:t>　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C3CE72-A6E6-8A5B-5966-E3564A31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2655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47730D-5C4A-2960-C155-DB11B8B6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本研究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AA495A1-45B1-EA89-63E2-2657FCE1FA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b="1"/>
                  <a:t>オストルの必勝判定についての研究</a:t>
                </a:r>
                <a:endParaRPr lang="en-US" altLang="ja-JP" b="1" dirty="0"/>
              </a:p>
              <a:p>
                <a:pPr marL="0" indent="0">
                  <a:buNone/>
                </a:pPr>
                <a:endParaRPr lang="en-US" altLang="ja-JP" b="1" dirty="0">
                  <a:solidFill>
                    <a:srgbClr val="F75839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 b="1">
                    <a:solidFill>
                      <a:srgbClr val="F75839"/>
                    </a:solidFill>
                  </a:rPr>
                  <a:t>主結果</a:t>
                </a:r>
                <a:endParaRPr lang="en-US" altLang="ja-JP" b="1" dirty="0">
                  <a:solidFill>
                    <a:srgbClr val="F75839"/>
                  </a:solidFill>
                </a:endParaRPr>
              </a:p>
              <a:p>
                <a:pPr marL="0" indent="0">
                  <a:buNone/>
                </a:pPr>
                <a:r>
                  <a:rPr lang="ja-JP" altLang="en-US">
                    <a:latin typeface="Courier New" panose="02070309020205020404" pitchFamily="49" charset="0"/>
                  </a:rPr>
                  <a:t>　ボードサイズが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>
                    <a:latin typeface="Courier New" panose="02070309020205020404" pitchFamily="49" charset="0"/>
                  </a:rPr>
                  <a:t>かつ黒コマと白コマがそれぞれ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>
                    <a:latin typeface="Courier New" panose="02070309020205020404" pitchFamily="49" charset="0"/>
                  </a:rPr>
                  <a:t>個で</a:t>
                </a:r>
                <a:endParaRPr lang="en-US" altLang="ja-JP" dirty="0"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ja-JP" altLang="en-US">
                    <a:latin typeface="Courier New" panose="02070309020205020404" pitchFamily="49" charset="0"/>
                  </a:rPr>
                  <a:t>　あっても，</a:t>
                </a:r>
                <a:r>
                  <a:rPr lang="ja-JP" altLang="en-US"/>
                  <a:t>任意の正整数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/>
                  <a:t>について，</a:t>
                </a:r>
                <a:r>
                  <a:rPr lang="ja-JP" altLang="en-US">
                    <a:latin typeface="Courier New" panose="02070309020205020404" pitchFamily="49" charset="0"/>
                  </a:rPr>
                  <a:t>相手のコマを先に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>
                    <a:latin typeface="+mn-ea"/>
                  </a:rPr>
                  <a:t>個</a:t>
                </a:r>
                <a:endParaRPr lang="en-US" altLang="ja-JP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ja-JP" altLang="en-US">
                    <a:latin typeface="+mn-ea"/>
                  </a:rPr>
                  <a:t>　排除したプレイヤが勝利するオストルの必勝判定問題は</a:t>
                </a:r>
                <a:endParaRPr lang="en-US" altLang="ja-JP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ja-JP" altLang="en-US">
                    <a:latin typeface="+mn-ea"/>
                  </a:rPr>
                  <a:t>　</a:t>
                </a:r>
                <a:r>
                  <a:rPr lang="en" altLang="ja-JP" dirty="0">
                    <a:latin typeface="+mn-ea"/>
                  </a:rPr>
                  <a:t>PSPACE</a:t>
                </a:r>
                <a:r>
                  <a:rPr lang="ja-JP" altLang="en-US">
                    <a:latin typeface="+mn-ea"/>
                  </a:rPr>
                  <a:t>困難である</a:t>
                </a:r>
                <a:r>
                  <a:rPr lang="ja-JP" altLang="en-US">
                    <a:latin typeface="Courier New" panose="02070309020205020404" pitchFamily="49" charset="0"/>
                  </a:rPr>
                  <a:t>．</a:t>
                </a:r>
                <a:endParaRPr lang="en-US" altLang="ja-JP" dirty="0"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altLang="ja-JP" sz="2800" b="1" i="0" u="none" strike="noStrike" dirty="0"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ja-JP" altLang="en-US" sz="2800" b="1" i="0" u="none" strike="noStrike">
                    <a:effectLst/>
                    <a:latin typeface="Courier New" panose="02070309020205020404" pitchFamily="49" charset="0"/>
                  </a:rPr>
                  <a:t>今回の発表内容</a:t>
                </a:r>
                <a:endParaRPr lang="en-US" altLang="ja-JP" sz="2800" b="1" i="0" u="none" strike="noStrike" dirty="0"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ja-JP" altLang="en-US" sz="2800" b="0" i="0" u="none" strike="noStrike">
                    <a:effectLst/>
                    <a:latin typeface="Courier New" panose="02070309020205020404" pitchFamily="49" charset="0"/>
                  </a:rPr>
                  <a:t>　ボードサイズ自由，コマ数自由，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ja-JP" altLang="en-US" sz="2800" b="0" i="0" u="none" strike="noStrike">
                    <a:effectLst/>
                    <a:latin typeface="Courier New" panose="02070309020205020404" pitchFamily="49" charset="0"/>
                  </a:rPr>
                  <a:t>の場合の証明</a:t>
                </a:r>
                <a:endParaRPr lang="en-US" altLang="ja-JP" dirty="0">
                  <a:latin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AA495A1-45B1-EA89-63E2-2657FCE1FA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195" b="-9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A447BB-B2DD-AAEB-2059-BD8D082E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22F4AB5-9C27-46F7-27B6-B8C95C2988D5}"/>
              </a:ext>
            </a:extLst>
          </p:cNvPr>
          <p:cNvSpPr/>
          <p:nvPr/>
        </p:nvSpPr>
        <p:spPr>
          <a:xfrm>
            <a:off x="838200" y="2423439"/>
            <a:ext cx="10515600" cy="280317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42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342606-9E60-A83B-9F36-5FE90633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証明概要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AA2B28-7EA7-1945-37C3-BEFA39118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有向グラフ上での</a:t>
            </a:r>
            <a:r>
              <a:rPr kumimoji="1" lang="ja-JP" altLang="en-US" b="1">
                <a:solidFill>
                  <a:srgbClr val="F75839"/>
                </a:solidFill>
              </a:rPr>
              <a:t>一般化頂点しりとり</a:t>
            </a:r>
            <a:r>
              <a:rPr kumimoji="1" lang="ja-JP" altLang="en-US"/>
              <a:t>からの帰着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C08085-83AB-BEF0-EBF7-5B4F871C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DE893-BEE8-7844-B7C2-1D2FAEA2C818}" type="slidenum">
              <a:rPr lang="ja-JP" altLang="en-US" smtClean="0"/>
              <a:pPr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7911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9630</TotalTime>
  <Words>2449</Words>
  <Application>Microsoft Macintosh PowerPoint</Application>
  <PresentationFormat>ワイド画面</PresentationFormat>
  <Paragraphs>546</Paragraphs>
  <Slides>41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9" baseType="lpstr">
      <vt:lpstr>YuGothic</vt:lpstr>
      <vt:lpstr>Meiryo</vt:lpstr>
      <vt:lpstr>游ゴシック</vt:lpstr>
      <vt:lpstr>游ゴシック Light</vt:lpstr>
      <vt:lpstr>Arial</vt:lpstr>
      <vt:lpstr>Cambria Math</vt:lpstr>
      <vt:lpstr>Courier New</vt:lpstr>
      <vt:lpstr>Office テーマ</vt:lpstr>
      <vt:lpstr>オストルのPSPACE困難性</vt:lpstr>
      <vt:lpstr>組合せゲーム</vt:lpstr>
      <vt:lpstr>オストル</vt:lpstr>
      <vt:lpstr>オストル</vt:lpstr>
      <vt:lpstr>オストル</vt:lpstr>
      <vt:lpstr>オストル</vt:lpstr>
      <vt:lpstr>研究理由</vt:lpstr>
      <vt:lpstr>本研究</vt:lpstr>
      <vt:lpstr>証明概要</vt:lpstr>
      <vt:lpstr>一般化頂点しりとり　</vt:lpstr>
      <vt:lpstr>帰着概要</vt:lpstr>
      <vt:lpstr>帰着のアイデア</vt:lpstr>
      <vt:lpstr>勝敗ガジェット</vt:lpstr>
      <vt:lpstr>メインガジェット</vt:lpstr>
      <vt:lpstr>メインガジェット</vt:lpstr>
      <vt:lpstr>メインガジェット</vt:lpstr>
      <vt:lpstr>対応関係</vt:lpstr>
      <vt:lpstr>メインガジェット作成のために必要なこと</vt:lpstr>
      <vt:lpstr>開始頂点</vt:lpstr>
      <vt:lpstr>その他の頂点ガジェット紹介</vt:lpstr>
      <vt:lpstr>その他の頂点ガジェット紹介</vt:lpstr>
      <vt:lpstr>その他の頂点ガジェット紹介</vt:lpstr>
      <vt:lpstr>ガジェットの接続</vt:lpstr>
      <vt:lpstr>具体例</vt:lpstr>
      <vt:lpstr>まとめ</vt:lpstr>
      <vt:lpstr>PowerPoint プレゼンテーション</vt:lpstr>
      <vt:lpstr>PowerPoint プレゼンテーション</vt:lpstr>
      <vt:lpstr>PowerPoint プレゼンテーション</vt:lpstr>
      <vt:lpstr>オストル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頂点ガジェット</vt:lpstr>
      <vt:lpstr>頂点ガジェット</vt:lpstr>
      <vt:lpstr>ガジェット内の行動制限</vt:lpstr>
      <vt:lpstr>ガジェット内の行動制限</vt:lpstr>
      <vt:lpstr>研究理由</vt:lpstr>
      <vt:lpstr>主結果の導出概要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YOSHIWATARI Kanae</dc:creator>
  <cp:lastModifiedBy>YOSHIWATARI Kanae</cp:lastModifiedBy>
  <cp:revision>101</cp:revision>
  <dcterms:created xsi:type="dcterms:W3CDTF">2023-06-24T07:48:45Z</dcterms:created>
  <dcterms:modified xsi:type="dcterms:W3CDTF">2023-07-05T00:20:55Z</dcterms:modified>
</cp:coreProperties>
</file>