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76" r:id="rId9"/>
    <p:sldId id="278" r:id="rId10"/>
    <p:sldId id="259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erriweather Sans" pitchFamily="2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3"/>
    <p:restoredTop sz="94649"/>
  </p:normalViewPr>
  <p:slideViewPr>
    <p:cSldViewPr snapToGrid="0">
      <p:cViewPr varScale="1">
        <p:scale>
          <a:sx n="64" d="100"/>
          <a:sy n="64" d="100"/>
        </p:scale>
        <p:origin x="3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first reveals the market regime from a stock market perspective.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Together, these four perspectives produce a more objective and comprehensive market regime.</a:t>
            </a:r>
            <a:endParaRPr dirty="0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647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82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85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26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2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10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67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86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630690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630690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89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498717" y="1713066"/>
            <a:ext cx="8723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347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WEEKLY UPDATE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9378186"/>
            <a:ext cx="18288000" cy="9087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3388982" y="4345619"/>
            <a:ext cx="3833441" cy="18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 amt="43000"/>
          </a:blip>
          <a:srcRect/>
          <a:stretch/>
        </p:blipFill>
        <p:spPr>
          <a:xfrm>
            <a:off x="1028700" y="1028700"/>
            <a:ext cx="6009485" cy="749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9351" y="8066970"/>
            <a:ext cx="6363071" cy="91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97925" y="8876177"/>
            <a:ext cx="10508597" cy="1028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770400" y="2861225"/>
            <a:ext cx="7356600" cy="37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9"/>
              <a:buFont typeface="Arial"/>
              <a:buNone/>
            </a:pPr>
            <a:r>
              <a:rPr lang="en-US" sz="3599" dirty="0">
                <a:solidFill>
                  <a:srgbClr val="00347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SSGA Field Project, Team Brandeis</a:t>
            </a:r>
          </a:p>
          <a:p>
            <a:pPr marL="0" lvl="0" indent="0" algn="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9"/>
              <a:buFont typeface="Arial"/>
              <a:buNone/>
            </a:pPr>
            <a:r>
              <a:rPr lang="en-US" altLang="zh-CN" sz="3599" dirty="0">
                <a:solidFill>
                  <a:srgbClr val="00347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11.29</a:t>
            </a:r>
            <a:endParaRPr sz="3599" dirty="0">
              <a:solidFill>
                <a:srgbClr val="00347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9"/>
              <a:buFont typeface="Arial"/>
              <a:buNone/>
            </a:pPr>
            <a:endParaRPr sz="3299" dirty="0">
              <a:solidFill>
                <a:srgbClr val="00347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9"/>
              <a:buFont typeface="Arial"/>
              <a:buNone/>
            </a:pPr>
            <a:endParaRPr sz="3399" dirty="0">
              <a:solidFill>
                <a:srgbClr val="00347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9"/>
              <a:buFont typeface="Arial"/>
              <a:buNone/>
            </a:pPr>
            <a:r>
              <a:rPr lang="en-US" sz="3399" dirty="0">
                <a:solidFill>
                  <a:srgbClr val="00347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3399" dirty="0">
              <a:solidFill>
                <a:srgbClr val="00347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15941350" y="9650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</a:rPr>
              <a:t>10</a:t>
            </a:fld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94850" y="601212"/>
            <a:ext cx="17180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altLang="zh-CN" sz="4000" b="1" i="0" u="none" strike="noStrike" cap="none" dirty="0">
                <a:solidFill>
                  <a:srgbClr val="003478"/>
                </a:solidFill>
                <a:latin typeface="Merriweather Sans"/>
                <a:sym typeface="Merriweather Sans"/>
              </a:rPr>
              <a:t>Indicators </a:t>
            </a:r>
            <a:r>
              <a:rPr lang="en-US" altLang="zh-CN" sz="4000" i="0" u="none" strike="noStrike" cap="none" dirty="0">
                <a:solidFill>
                  <a:srgbClr val="003478"/>
                </a:solidFill>
                <a:latin typeface="Merriweather Sans"/>
                <a:sym typeface="Merriweather Sans"/>
              </a:rPr>
              <a:t>for </a:t>
            </a:r>
            <a:r>
              <a:rPr lang="en-US" altLang="zh-CN" sz="4000" dirty="0">
                <a:solidFill>
                  <a:srgbClr val="003478"/>
                </a:solidFill>
                <a:latin typeface="Merriweather Sans"/>
                <a:sym typeface="Merriweather Sans"/>
              </a:rPr>
              <a:t>M</a:t>
            </a:r>
            <a:r>
              <a:rPr lang="en-US" altLang="zh-CN" sz="4000" i="0" u="none" strike="noStrike" cap="none" dirty="0">
                <a:solidFill>
                  <a:srgbClr val="003478"/>
                </a:solidFill>
                <a:latin typeface="Merriweather Sans"/>
                <a:sym typeface="Merriweather Sans"/>
              </a:rPr>
              <a:t>arket Regime Detection</a:t>
            </a:r>
            <a:endParaRPr lang="en-US" altLang="zh-CN" sz="4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441C0A-9899-754D-BC65-F4B766CBD799}"/>
              </a:ext>
            </a:extLst>
          </p:cNvPr>
          <p:cNvSpPr txBox="1"/>
          <p:nvPr/>
        </p:nvSpPr>
        <p:spPr>
          <a:xfrm>
            <a:off x="0" y="2755719"/>
            <a:ext cx="1640809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Stock Market Perspective: 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S&amp;P500</a:t>
            </a:r>
          </a:p>
          <a:p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  S&amp;P500 lag1 (last month’s return)</a:t>
            </a:r>
          </a:p>
          <a:p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  S&amp;P500 3-month difference</a:t>
            </a:r>
          </a:p>
          <a:p>
            <a:pPr lvl="3"/>
            <a:endParaRPr kumimoji="1" lang="en-US" altLang="zh-CN" sz="3200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Bond Market Perspective : 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US 3-month T-bill Index</a:t>
            </a:r>
          </a:p>
          <a:p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  US 3-month T-bill Index 3_month difference</a:t>
            </a:r>
          </a:p>
          <a:p>
            <a:endParaRPr kumimoji="1" lang="en-US" altLang="zh-CN" sz="3200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Risk Level Perspective:      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VIX</a:t>
            </a:r>
          </a:p>
          <a:p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                                                 VIX 3-month difference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Macro Data Perspective:    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Percentage Change of CPI + PMI</a:t>
            </a:r>
          </a:p>
          <a:p>
            <a:r>
              <a:rPr kumimoji="1" lang="zh-CN" altLang="en-US" sz="32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Percentage Change of CPI + PMI 3-month difference</a:t>
            </a:r>
          </a:p>
          <a:p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</a:rPr>
              <a:t>						DXY</a:t>
            </a:r>
          </a:p>
          <a:p>
            <a:endParaRPr kumimoji="1"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2E680779-AAD3-7B4A-8006-BC04D84F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32" y="4321340"/>
            <a:ext cx="2082128" cy="2554544"/>
          </a:xfrm>
          <a:prstGeom prst="rect">
            <a:avLst/>
          </a:prstGeom>
        </p:spPr>
      </p:pic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01008B6D-E33F-E04F-A6D7-30A97B64C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9" t="-1379" r="16981" b="2096"/>
          <a:stretch/>
        </p:blipFill>
        <p:spPr>
          <a:xfrm>
            <a:off x="10594306" y="403651"/>
            <a:ext cx="6355105" cy="2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265789" y="697436"/>
            <a:ext cx="171801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altLang="zh-CN" sz="32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Part 1: 4 linear regression model by using 1,3,6,12 month moving average return variable.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9378186"/>
            <a:ext cx="18288000" cy="9087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82625" y="1900950"/>
            <a:ext cx="16439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7B15C4C2-6D3E-494A-A07C-259957B5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148" y="2234669"/>
            <a:ext cx="6552416" cy="6638633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9017A80D-8738-544C-B85C-641804DCE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370" y="2429353"/>
            <a:ext cx="2907371" cy="644394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F66A5BF1-17BB-B947-8EED-D346D2F55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048" y="2405470"/>
            <a:ext cx="2907371" cy="6541585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2B511E8E-6F3E-2145-B0A3-0F12CB43C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4733" y="2429353"/>
            <a:ext cx="2995683" cy="64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950" y="462095"/>
            <a:ext cx="173541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altLang="zh-CN" sz="44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Part 2: Detect Strength of Explanation by Information Correlation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9378186"/>
            <a:ext cx="18288000" cy="9087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66950" y="2001862"/>
            <a:ext cx="16439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FE493EA4-BAC7-F343-A23F-57190211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6" y="1849689"/>
            <a:ext cx="15136017" cy="5464785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1467130-723F-0444-B8C0-A3855E983D54}"/>
              </a:ext>
            </a:extLst>
          </p:cNvPr>
          <p:cNvCxnSpPr/>
          <p:nvPr/>
        </p:nvCxnSpPr>
        <p:spPr>
          <a:xfrm>
            <a:off x="11495056" y="6412370"/>
            <a:ext cx="30413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CD4EEEA-5530-D940-93F3-A9493C89DC45}"/>
              </a:ext>
            </a:extLst>
          </p:cNvPr>
          <p:cNvCxnSpPr/>
          <p:nvPr/>
        </p:nvCxnSpPr>
        <p:spPr>
          <a:xfrm>
            <a:off x="11495056" y="5502250"/>
            <a:ext cx="30413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27A3E39-683A-0544-8DF1-04C1C2244DE3}"/>
              </a:ext>
            </a:extLst>
          </p:cNvPr>
          <p:cNvCxnSpPr>
            <a:cxnSpLocks/>
          </p:cNvCxnSpPr>
          <p:nvPr/>
        </p:nvCxnSpPr>
        <p:spPr>
          <a:xfrm>
            <a:off x="11495056" y="5502250"/>
            <a:ext cx="0" cy="854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776B54F-602F-D54C-9B45-65EA6CDE4175}"/>
              </a:ext>
            </a:extLst>
          </p:cNvPr>
          <p:cNvCxnSpPr>
            <a:cxnSpLocks/>
          </p:cNvCxnSpPr>
          <p:nvPr/>
        </p:nvCxnSpPr>
        <p:spPr>
          <a:xfrm>
            <a:off x="14536430" y="5502250"/>
            <a:ext cx="0" cy="1036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C20828E-64CD-0747-B4A8-3CED57F3C844}"/>
              </a:ext>
            </a:extLst>
          </p:cNvPr>
          <p:cNvSpPr txBox="1"/>
          <p:nvPr/>
        </p:nvSpPr>
        <p:spPr>
          <a:xfrm>
            <a:off x="626509" y="7309898"/>
            <a:ext cx="15683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</a:rPr>
              <a:t>The 1-month and 12-month Moving Average Returns do have better predictive power</a:t>
            </a:r>
            <a:endParaRPr kumimoji="1" lang="zh-CN" altLang="en-US" sz="4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921772" y="561319"/>
            <a:ext cx="171801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sz="4400" dirty="0"/>
              <a:t>Part 3: Four Model Correlation Matrix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9378186"/>
            <a:ext cx="18288000" cy="9087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82625" y="1900950"/>
            <a:ext cx="16439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EEB7FED-6A8C-4141-9A39-872419ED6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29351"/>
              </p:ext>
            </p:extLst>
          </p:nvPr>
        </p:nvGraphicFramePr>
        <p:xfrm>
          <a:off x="1351124" y="1767585"/>
          <a:ext cx="10148148" cy="4328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47581">
                  <a:extLst>
                    <a:ext uri="{9D8B030D-6E8A-4147-A177-3AD203B41FA5}">
                      <a16:colId xmlns:a16="http://schemas.microsoft.com/office/drawing/2014/main" val="882572336"/>
                    </a:ext>
                  </a:extLst>
                </a:gridCol>
                <a:gridCol w="2025800">
                  <a:extLst>
                    <a:ext uri="{9D8B030D-6E8A-4147-A177-3AD203B41FA5}">
                      <a16:colId xmlns:a16="http://schemas.microsoft.com/office/drawing/2014/main" val="231835261"/>
                    </a:ext>
                  </a:extLst>
                </a:gridCol>
                <a:gridCol w="2100142">
                  <a:extLst>
                    <a:ext uri="{9D8B030D-6E8A-4147-A177-3AD203B41FA5}">
                      <a16:colId xmlns:a16="http://schemas.microsoft.com/office/drawing/2014/main" val="4066806903"/>
                    </a:ext>
                  </a:extLst>
                </a:gridCol>
                <a:gridCol w="2118727">
                  <a:extLst>
                    <a:ext uri="{9D8B030D-6E8A-4147-A177-3AD203B41FA5}">
                      <a16:colId xmlns:a16="http://schemas.microsoft.com/office/drawing/2014/main" val="1480538631"/>
                    </a:ext>
                  </a:extLst>
                </a:gridCol>
                <a:gridCol w="2155898">
                  <a:extLst>
                    <a:ext uri="{9D8B030D-6E8A-4147-A177-3AD203B41FA5}">
                      <a16:colId xmlns:a16="http://schemas.microsoft.com/office/drawing/2014/main" val="227304184"/>
                    </a:ext>
                  </a:extLst>
                </a:gridCol>
              </a:tblGrid>
              <a:tr h="8656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800" b="0" dirty="0"/>
                        <a:t>1m</a:t>
                      </a:r>
                      <a:endParaRPr lang="zh-CN" altLang="en-US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800" b="0" dirty="0"/>
                        <a:t>3m</a:t>
                      </a:r>
                      <a:endParaRPr lang="zh-CN" altLang="en-US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800" b="0" dirty="0"/>
                        <a:t>6m</a:t>
                      </a:r>
                      <a:endParaRPr lang="zh-CN" altLang="en-US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800" b="0" dirty="0"/>
                        <a:t>12m</a:t>
                      </a:r>
                      <a:endParaRPr lang="zh-CN" altLang="en-US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9120"/>
                  </a:ext>
                </a:extLst>
              </a:tr>
              <a:tr h="865683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1m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785017"/>
                  </a:ext>
                </a:extLst>
              </a:tr>
              <a:tr h="865683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3m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highlight>
                            <a:srgbClr val="FFFF00"/>
                          </a:highlight>
                        </a:rPr>
                        <a:t>0.75</a:t>
                      </a:r>
                      <a:endParaRPr lang="zh-CN" altLang="en-US" sz="3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13218"/>
                  </a:ext>
                </a:extLst>
              </a:tr>
              <a:tr h="865683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6m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0.67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highlight>
                            <a:srgbClr val="FFFF00"/>
                          </a:highlight>
                        </a:rPr>
                        <a:t>0.86</a:t>
                      </a:r>
                      <a:endParaRPr lang="zh-CN" altLang="en-US" sz="3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66783"/>
                  </a:ext>
                </a:extLst>
              </a:tr>
              <a:tr h="865683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12m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0.54</a:t>
                      </a:r>
                      <a:endParaRPr lang="zh-CN" altLang="en-US" sz="3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highlight>
                            <a:srgbClr val="FFFF00"/>
                          </a:highlight>
                        </a:rPr>
                        <a:t>0.7</a:t>
                      </a:r>
                      <a:endParaRPr lang="zh-CN" altLang="en-US" sz="3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highlight>
                            <a:srgbClr val="FFFF00"/>
                          </a:highlight>
                        </a:rPr>
                        <a:t>0.8</a:t>
                      </a:r>
                      <a:endParaRPr lang="zh-CN" altLang="en-US" sz="3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65805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56AFB99-4FFC-5848-8B26-4A3923E76D39}"/>
              </a:ext>
            </a:extLst>
          </p:cNvPr>
          <p:cNvSpPr txBox="1"/>
          <p:nvPr/>
        </p:nvSpPr>
        <p:spPr>
          <a:xfrm>
            <a:off x="173858" y="6486599"/>
            <a:ext cx="18675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</a:rPr>
              <a:t>3-month and 6-month moving average yield models have a significant overlapping effect with the 1-month and 12-month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</a:rPr>
              <a:t>3 month is closer to 1 month. </a:t>
            </a:r>
            <a:endParaRPr lang="en-US" altLang="zh-CN" sz="4000" dirty="0">
              <a:solidFill>
                <a:schemeClr val="bg2">
                  <a:lumMod val="60000"/>
                  <a:lumOff val="40000"/>
                </a:schemeClr>
              </a:solidFill>
              <a:latin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</a:rPr>
              <a:t>1-month, 6-month and 12-month models are chosen to predict momentum.</a:t>
            </a:r>
            <a:endParaRPr kumimoji="1" lang="zh-CN" altLang="en-US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2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107900" y="641955"/>
            <a:ext cx="171801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Momentum Model  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9378186"/>
            <a:ext cx="18288000" cy="9087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0" y="1900950"/>
            <a:ext cx="18287999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40%*</a:t>
            </a:r>
            <a:r>
              <a:rPr lang="en-US" sz="4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1-month model</a:t>
            </a: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 +40%*</a:t>
            </a:r>
            <a:r>
              <a:rPr lang="en-US" sz="4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12-month model </a:t>
            </a: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+ 20%*</a:t>
            </a:r>
            <a:r>
              <a:rPr lang="en-US" sz="4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6-month model</a:t>
            </a:r>
            <a:endParaRPr sz="4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8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107900" y="641955"/>
            <a:ext cx="171801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Weights (Method 1)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3A34ED1-2B37-4C40-BD26-739DCCFBB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86" b="10639"/>
          <a:stretch/>
        </p:blipFill>
        <p:spPr>
          <a:xfrm>
            <a:off x="55186" y="1900950"/>
            <a:ext cx="16905672" cy="42601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3DAD22-F194-4F4C-ADE5-B5B3E2F20850}"/>
              </a:ext>
            </a:extLst>
          </p:cNvPr>
          <p:cNvSpPr txBox="1"/>
          <p:nvPr/>
        </p:nvSpPr>
        <p:spPr>
          <a:xfrm>
            <a:off x="195063" y="6323074"/>
            <a:ext cx="16625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/>
              <a:t>Since the correlation is 0.5, assumption 1 is giving </a:t>
            </a:r>
            <a:r>
              <a:rPr kumimoji="1" lang="en-US" altLang="zh-CN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50% </a:t>
            </a:r>
            <a:r>
              <a:rPr kumimoji="1" lang="en-US" altLang="zh-CN" sz="4400" dirty="0"/>
              <a:t>to the weights from market regime and momentum separately   </a:t>
            </a:r>
            <a:endParaRPr kumimoji="1"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156ED1-311F-DE49-A421-EE5D09A34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8" y="8200099"/>
            <a:ext cx="16850920" cy="14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4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82624" y="252606"/>
            <a:ext cx="171801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Weights (Method 2)</a:t>
            </a: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3DAD22-F194-4F4C-ADE5-B5B3E2F20850}"/>
              </a:ext>
            </a:extLst>
          </p:cNvPr>
          <p:cNvSpPr txBox="1"/>
          <p:nvPr/>
        </p:nvSpPr>
        <p:spPr>
          <a:xfrm>
            <a:off x="162638" y="6084937"/>
            <a:ext cx="17962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000" dirty="0"/>
              <a:t>View the weights of the market regime and momentum as two portfolio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000" dirty="0"/>
              <a:t>Draw the efficient frontier and choose point with maximize </a:t>
            </a:r>
            <a:r>
              <a:rPr kumimoji="1" lang="en-US" altLang="zh-CN" sz="4000" dirty="0" err="1"/>
              <a:t>sharpe</a:t>
            </a:r>
            <a:r>
              <a:rPr kumimoji="1" lang="en-US" altLang="zh-CN" sz="4000" dirty="0"/>
              <a:t> ratio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000" dirty="0"/>
              <a:t>45% for momentum weights; 55% for market regime weights </a:t>
            </a:r>
            <a:endParaRPr kumimoji="1" lang="zh-CN" altLang="en-US" sz="4000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68B7380D-4F08-2B47-BF42-63D7F23C8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7" b="6867"/>
          <a:stretch/>
        </p:blipFill>
        <p:spPr>
          <a:xfrm>
            <a:off x="59037" y="1139003"/>
            <a:ext cx="11818019" cy="4864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69588A-C8FA-2B44-A895-C735EDA9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39" y="8164913"/>
            <a:ext cx="17800086" cy="17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AF454-F1D4-E445-9766-14EE711A48D9}"/>
              </a:ext>
            </a:extLst>
          </p:cNvPr>
          <p:cNvSpPr txBox="1"/>
          <p:nvPr/>
        </p:nvSpPr>
        <p:spPr>
          <a:xfrm>
            <a:off x="1053548" y="1134828"/>
            <a:ext cx="16597637" cy="94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 Component Analysis </a:t>
            </a:r>
          </a:p>
        </p:txBody>
      </p:sp>
      <p:pic>
        <p:nvPicPr>
          <p:cNvPr id="4" name="图片 3" descr="图表, 瀑布图&#10;&#10;描述已自动生成">
            <a:extLst>
              <a:ext uri="{FF2B5EF4-FFF2-40B4-BE49-F238E27FC236}">
                <a16:creationId xmlns:a16="http://schemas.microsoft.com/office/drawing/2014/main" id="{6DB84451-DD61-524E-86A0-DAA3F1DB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4" y="2082454"/>
            <a:ext cx="16574730" cy="8287364"/>
          </a:xfrm>
          <a:prstGeom prst="rect">
            <a:avLst/>
          </a:prstGeom>
        </p:spPr>
      </p:pic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29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EB0AD2-D26F-5B4E-9A2E-F06FA2B4829C}"/>
              </a:ext>
            </a:extLst>
          </p:cNvPr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Without Principle Component Analysis</a:t>
            </a:r>
          </a:p>
        </p:txBody>
      </p:sp>
      <p:pic>
        <p:nvPicPr>
          <p:cNvPr id="4" name="图片 3" descr="图表, 瀑布图&#10;&#10;描述已自动生成">
            <a:extLst>
              <a:ext uri="{FF2B5EF4-FFF2-40B4-BE49-F238E27FC236}">
                <a16:creationId xmlns:a16="http://schemas.microsoft.com/office/drawing/2014/main" id="{E6E85BE8-D609-A548-9E66-F2DB2A1A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2277698"/>
            <a:ext cx="16705424" cy="7690401"/>
          </a:xfrm>
          <a:prstGeom prst="rect">
            <a:avLst/>
          </a:prstGeom>
        </p:spPr>
      </p:pic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82624" y="318901"/>
            <a:ext cx="171801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1"/>
              </a:lnSpc>
              <a:buSzPts val="4897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82624" y="1636051"/>
            <a:ext cx="1137000" cy="157200"/>
          </a:xfrm>
          <a:prstGeom prst="rect">
            <a:avLst/>
          </a:prstGeom>
          <a:solidFill>
            <a:srgbClr val="003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60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314</Words>
  <Application>Microsoft Macintosh PowerPoint</Application>
  <PresentationFormat>自定义</PresentationFormat>
  <Paragraphs>67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Merriweather Sans</vt:lpstr>
      <vt:lpstr>Open Sans Light</vt:lpstr>
      <vt:lpstr>Helvetica Neue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SiJia</cp:lastModifiedBy>
  <cp:revision>3</cp:revision>
  <dcterms:modified xsi:type="dcterms:W3CDTF">2023-11-29T08:01:39Z</dcterms:modified>
</cp:coreProperties>
</file>