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pon nath" userId="966e319f4934c266" providerId="LiveId" clId="{B4FBA84C-719D-45EC-B878-C2E70960A3D7}"/>
    <pc:docChg chg="custSel delSld modSld">
      <pc:chgData name="shipon nath" userId="966e319f4934c266" providerId="LiveId" clId="{B4FBA84C-719D-45EC-B878-C2E70960A3D7}" dt="2022-12-06T20:47:48.413" v="48" actId="313"/>
      <pc:docMkLst>
        <pc:docMk/>
      </pc:docMkLst>
      <pc:sldChg chg="modSp mod">
        <pc:chgData name="shipon nath" userId="966e319f4934c266" providerId="LiveId" clId="{B4FBA84C-719D-45EC-B878-C2E70960A3D7}" dt="2022-12-06T20:47:48.413" v="48" actId="313"/>
        <pc:sldMkLst>
          <pc:docMk/>
          <pc:sldMk cId="747542297" sldId="256"/>
        </pc:sldMkLst>
        <pc:spChg chg="mod">
          <ac:chgData name="shipon nath" userId="966e319f4934c266" providerId="LiveId" clId="{B4FBA84C-719D-45EC-B878-C2E70960A3D7}" dt="2022-12-06T20:47:48.413" v="48" actId="313"/>
          <ac:spMkLst>
            <pc:docMk/>
            <pc:sldMk cId="747542297" sldId="256"/>
            <ac:spMk id="2" creationId="{B2CE785C-42A2-724C-EA5C-20FD88E8275F}"/>
          </ac:spMkLst>
        </pc:spChg>
        <pc:spChg chg="mod">
          <ac:chgData name="shipon nath" userId="966e319f4934c266" providerId="LiveId" clId="{B4FBA84C-719D-45EC-B878-C2E70960A3D7}" dt="2022-12-06T20:44:40.874" v="4" actId="20577"/>
          <ac:spMkLst>
            <pc:docMk/>
            <pc:sldMk cId="747542297" sldId="256"/>
            <ac:spMk id="5" creationId="{D3965EF8-8A08-73AE-5713-515F08B33C81}"/>
          </ac:spMkLst>
        </pc:spChg>
      </pc:sldChg>
      <pc:sldChg chg="modSp mod">
        <pc:chgData name="shipon nath" userId="966e319f4934c266" providerId="LiveId" clId="{B4FBA84C-719D-45EC-B878-C2E70960A3D7}" dt="2022-12-06T20:43:25.669" v="2" actId="27636"/>
        <pc:sldMkLst>
          <pc:docMk/>
          <pc:sldMk cId="787873075" sldId="257"/>
        </pc:sldMkLst>
        <pc:spChg chg="mod">
          <ac:chgData name="shipon nath" userId="966e319f4934c266" providerId="LiveId" clId="{B4FBA84C-719D-45EC-B878-C2E70960A3D7}" dt="2022-12-06T20:43:25.669" v="2" actId="27636"/>
          <ac:spMkLst>
            <pc:docMk/>
            <pc:sldMk cId="787873075" sldId="257"/>
            <ac:spMk id="3" creationId="{F6901EE5-C71A-58C8-7DD9-0B9E2A3064A5}"/>
          </ac:spMkLst>
        </pc:spChg>
      </pc:sldChg>
      <pc:sldChg chg="del">
        <pc:chgData name="shipon nath" userId="966e319f4934c266" providerId="LiveId" clId="{B4FBA84C-719D-45EC-B878-C2E70960A3D7}" dt="2022-12-06T20:43:13.254" v="0" actId="47"/>
        <pc:sldMkLst>
          <pc:docMk/>
          <pc:sldMk cId="2995694016" sldId="25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945-4C54-BEF3-C31A4129331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945-4C54-BEF3-C31A4129331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945-4C54-BEF3-C31A4129331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count_opened</c:v>
                </c:pt>
                <c:pt idx="1">
                  <c:v>count_sent</c:v>
                </c:pt>
                <c:pt idx="2">
                  <c:v>count_clicked</c:v>
                </c:pt>
              </c:strCache>
            </c:strRef>
          </c:cat>
          <c:val>
            <c:numRef>
              <c:f>Sheet1!$B$2:$B$4</c:f>
              <c:numCache>
                <c:formatCode>General</c:formatCode>
                <c:ptCount val="3"/>
                <c:pt idx="0">
                  <c:v>821051</c:v>
                </c:pt>
                <c:pt idx="1">
                  <c:v>788582</c:v>
                </c:pt>
                <c:pt idx="2">
                  <c:v>24398</c:v>
                </c:pt>
              </c:numCache>
            </c:numRef>
          </c:val>
          <c:extLst>
            <c:ext xmlns:c16="http://schemas.microsoft.com/office/drawing/2014/chart" uri="{C3380CC4-5D6E-409C-BE32-E72D297353CC}">
              <c16:uniqueId val="{00000000-0806-4746-B95E-085F1C4A6D2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Channel_type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490-4370-9F4D-82E6082A05B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490-4370-9F4D-82E6082A05B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490-4370-9F4D-82E6082A05B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490-4370-9F4D-82E6082A05B0}"/>
              </c:ext>
            </c:extLst>
          </c:dPt>
          <c:cat>
            <c:strRef>
              <c:f>Sheet1!$A$2:$A$5</c:f>
              <c:strCache>
                <c:ptCount val="2"/>
                <c:pt idx="0">
                  <c:v>Popup</c:v>
                </c:pt>
                <c:pt idx="1">
                  <c:v>Email</c:v>
                </c:pt>
              </c:strCache>
            </c:strRef>
          </c:cat>
          <c:val>
            <c:numRef>
              <c:f>Sheet1!$B$2:$B$5</c:f>
              <c:numCache>
                <c:formatCode>General</c:formatCode>
                <c:ptCount val="4"/>
                <c:pt idx="0">
                  <c:v>263356</c:v>
                </c:pt>
                <c:pt idx="1">
                  <c:v>56680</c:v>
                </c:pt>
              </c:numCache>
            </c:numRef>
          </c:val>
          <c:extLst>
            <c:ext xmlns:c16="http://schemas.microsoft.com/office/drawing/2014/chart" uri="{C3380CC4-5D6E-409C-BE32-E72D297353CC}">
              <c16:uniqueId val="{00000000-86D0-4F0C-94D0-5475B7223325}"/>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22A5824-814F-45A0-965A-0A29410964FD}" type="datetimeFigureOut">
              <a:rPr lang="en-US" smtClean="0"/>
              <a:t>12/6/2022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8568970-5A98-4691-95CC-284EDD3D693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24918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5824-814F-45A0-965A-0A29410964F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56831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5824-814F-45A0-965A-0A29410964F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71545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A5824-814F-45A0-965A-0A29410964F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324604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A5824-814F-45A0-965A-0A29410964FD}"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68970-5A98-4691-95CC-284EDD3D6938}"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803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A5824-814F-45A0-965A-0A29410964F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72805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A5824-814F-45A0-965A-0A29410964FD}"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5767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A5824-814F-45A0-965A-0A29410964FD}"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83220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A5824-814F-45A0-965A-0A29410964FD}"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71840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5824-814F-45A0-965A-0A29410964F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15711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A5824-814F-45A0-965A-0A29410964FD}"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68970-5A98-4691-95CC-284EDD3D6938}" type="slidenum">
              <a:rPr lang="en-US" smtClean="0"/>
              <a:t>‹#›</a:t>
            </a:fld>
            <a:endParaRPr lang="en-US"/>
          </a:p>
        </p:txBody>
      </p:sp>
    </p:spTree>
    <p:extLst>
      <p:ext uri="{BB962C8B-B14F-4D97-AF65-F5344CB8AC3E}">
        <p14:creationId xmlns:p14="http://schemas.microsoft.com/office/powerpoint/2010/main" val="291080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2A5824-814F-45A0-965A-0A29410964FD}" type="datetimeFigureOut">
              <a:rPr lang="en-US" smtClean="0"/>
              <a:t>12/6/2022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568970-5A98-4691-95CC-284EDD3D6938}" type="slidenum">
              <a:rPr lang="en-US" smtClean="0"/>
              <a:t>‹#›</a:t>
            </a:fld>
            <a:endParaRPr lang="en-US"/>
          </a:p>
        </p:txBody>
      </p:sp>
    </p:spTree>
    <p:extLst>
      <p:ext uri="{BB962C8B-B14F-4D97-AF65-F5344CB8AC3E}">
        <p14:creationId xmlns:p14="http://schemas.microsoft.com/office/powerpoint/2010/main" val="227077508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785C-42A2-724C-EA5C-20FD88E8275F}"/>
              </a:ext>
            </a:extLst>
          </p:cNvPr>
          <p:cNvSpPr>
            <a:spLocks noGrp="1"/>
          </p:cNvSpPr>
          <p:nvPr>
            <p:ph type="title"/>
          </p:nvPr>
        </p:nvSpPr>
        <p:spPr>
          <a:xfrm>
            <a:off x="861180" y="1372627"/>
            <a:ext cx="9692640" cy="1325562"/>
          </a:xfrm>
        </p:spPr>
        <p:txBody>
          <a:bodyPr/>
          <a:lstStyle/>
          <a:p>
            <a:pPr algn="ctr"/>
            <a:r>
              <a:rPr lang="en-US" dirty="0"/>
              <a:t>Marketing Camping Analysis</a:t>
            </a:r>
            <a:br>
              <a:rPr lang="en-US" dirty="0"/>
            </a:br>
            <a:r>
              <a:rPr lang="en-US" dirty="0"/>
              <a:t>Home Work 2</a:t>
            </a:r>
          </a:p>
        </p:txBody>
      </p:sp>
      <p:sp>
        <p:nvSpPr>
          <p:cNvPr id="5" name="Content Placeholder 4">
            <a:extLst>
              <a:ext uri="{FF2B5EF4-FFF2-40B4-BE49-F238E27FC236}">
                <a16:creationId xmlns:a16="http://schemas.microsoft.com/office/drawing/2014/main" id="{D3965EF8-8A08-73AE-5713-515F08B33C81}"/>
              </a:ext>
            </a:extLst>
          </p:cNvPr>
          <p:cNvSpPr>
            <a:spLocks noGrp="1"/>
          </p:cNvSpPr>
          <p:nvPr>
            <p:ph idx="1"/>
          </p:nvPr>
        </p:nvSpPr>
        <p:spPr>
          <a:xfrm>
            <a:off x="1097280" y="3267182"/>
            <a:ext cx="10058400" cy="2601912"/>
          </a:xfrm>
        </p:spPr>
        <p:txBody>
          <a:bodyPr>
            <a:normAutofit/>
          </a:bodyPr>
          <a:lstStyle/>
          <a:p>
            <a:pPr marL="0" indent="0" rtl="0">
              <a:spcBef>
                <a:spcPts val="0"/>
              </a:spcBef>
              <a:spcAft>
                <a:spcPts val="0"/>
              </a:spcAft>
              <a:buNone/>
            </a:pPr>
            <a:r>
              <a:rPr lang="en-US" sz="1800" b="1" i="0" u="none" strike="noStrike" dirty="0">
                <a:solidFill>
                  <a:srgbClr val="595959"/>
                </a:solidFill>
                <a:effectLst/>
                <a:latin typeface="Lato" panose="020B0604020202020204" pitchFamily="34" charset="0"/>
              </a:rPr>
              <a:t>Team mates:</a:t>
            </a:r>
            <a:endParaRPr lang="en-US" b="0" dirty="0">
              <a:effectLst/>
            </a:endParaRPr>
          </a:p>
          <a:p>
            <a:pPr rtl="0">
              <a:spcBef>
                <a:spcPts val="0"/>
              </a:spcBef>
              <a:spcAft>
                <a:spcPts val="0"/>
              </a:spcAft>
            </a:pPr>
            <a:r>
              <a:rPr lang="en-US" sz="1800" b="0" i="0" u="none" strike="noStrike" dirty="0">
                <a:solidFill>
                  <a:srgbClr val="595959"/>
                </a:solidFill>
                <a:effectLst/>
                <a:latin typeface="Lato" panose="020B0604020202020204" pitchFamily="34" charset="0"/>
              </a:rPr>
              <a:t>Ajay Mishra</a:t>
            </a:r>
            <a:endParaRPr lang="en-US" b="0" dirty="0">
              <a:effectLst/>
            </a:endParaRPr>
          </a:p>
          <a:p>
            <a:pPr rtl="0">
              <a:spcBef>
                <a:spcPts val="0"/>
              </a:spcBef>
              <a:spcAft>
                <a:spcPts val="0"/>
              </a:spcAft>
            </a:pPr>
            <a:r>
              <a:rPr lang="en-US" sz="1800" b="0" i="0" u="none" strike="noStrike" dirty="0">
                <a:solidFill>
                  <a:srgbClr val="595959"/>
                </a:solidFill>
                <a:effectLst/>
                <a:latin typeface="Lato" panose="020B0604020202020204" pitchFamily="34" charset="0"/>
              </a:rPr>
              <a:t>Shipon Nath</a:t>
            </a:r>
            <a:endParaRPr lang="en-US" b="0" dirty="0">
              <a:effectLst/>
            </a:endParaRPr>
          </a:p>
          <a:p>
            <a:pPr rtl="0">
              <a:spcBef>
                <a:spcPts val="0"/>
              </a:spcBef>
              <a:spcAft>
                <a:spcPts val="0"/>
              </a:spcAft>
            </a:pPr>
            <a:r>
              <a:rPr lang="en-US" sz="1800" b="0" i="0" u="none" strike="noStrike" dirty="0">
                <a:solidFill>
                  <a:srgbClr val="595959"/>
                </a:solidFill>
                <a:effectLst/>
                <a:latin typeface="Lato" panose="020B0604020202020204" pitchFamily="34" charset="0"/>
              </a:rPr>
              <a:t>Michel </a:t>
            </a:r>
            <a:r>
              <a:rPr lang="en-US" sz="1800" b="0" i="0" u="none" strike="noStrike" dirty="0" err="1">
                <a:solidFill>
                  <a:srgbClr val="595959"/>
                </a:solidFill>
                <a:effectLst/>
                <a:latin typeface="Lato" panose="020B0604020202020204" pitchFamily="34" charset="0"/>
              </a:rPr>
              <a:t>Ngoye</a:t>
            </a:r>
            <a:endParaRPr lang="en-US" b="0" dirty="0">
              <a:effectLst/>
            </a:endParaRPr>
          </a:p>
          <a:p>
            <a:pPr rtl="0">
              <a:spcBef>
                <a:spcPts val="0"/>
              </a:spcBef>
              <a:spcAft>
                <a:spcPts val="0"/>
              </a:spcAft>
            </a:pPr>
            <a:r>
              <a:rPr lang="en-US" sz="1800" b="0" i="0" u="none" strike="noStrike" dirty="0">
                <a:solidFill>
                  <a:srgbClr val="595959"/>
                </a:solidFill>
                <a:effectLst/>
                <a:latin typeface="Lato" panose="020B0604020202020204" pitchFamily="34" charset="0"/>
              </a:rPr>
              <a:t>Ilona </a:t>
            </a:r>
            <a:r>
              <a:rPr lang="en-US" sz="1800" b="0" i="0" u="none" strike="noStrike" dirty="0" err="1">
                <a:solidFill>
                  <a:srgbClr val="595959"/>
                </a:solidFill>
                <a:effectLst/>
                <a:latin typeface="Lato" panose="020B0604020202020204" pitchFamily="34" charset="0"/>
              </a:rPr>
              <a:t>Inchenko</a:t>
            </a:r>
            <a:endParaRPr lang="en-US" b="0" dirty="0">
              <a:effectLst/>
            </a:endParaRPr>
          </a:p>
          <a:p>
            <a:pPr rtl="0">
              <a:spcBef>
                <a:spcPts val="0"/>
              </a:spcBef>
              <a:spcAft>
                <a:spcPts val="0"/>
              </a:spcAft>
            </a:pPr>
            <a:r>
              <a:rPr lang="en-US" sz="1800" b="0" i="0" u="none" strike="noStrike" dirty="0" err="1">
                <a:solidFill>
                  <a:srgbClr val="595959"/>
                </a:solidFill>
                <a:effectLst/>
                <a:latin typeface="Lato" panose="020B0604020202020204" pitchFamily="34" charset="0"/>
              </a:rPr>
              <a:t>Arina</a:t>
            </a:r>
            <a:r>
              <a:rPr lang="en-US" sz="1800" b="0" i="0" u="none" strike="noStrike" dirty="0">
                <a:solidFill>
                  <a:srgbClr val="595959"/>
                </a:solidFill>
                <a:effectLst/>
                <a:latin typeface="Lato" panose="020B0604020202020204" pitchFamily="34" charset="0"/>
              </a:rPr>
              <a:t>  </a:t>
            </a:r>
            <a:endParaRPr lang="en-US" b="0" dirty="0">
              <a:effectLst/>
            </a:endParaRPr>
          </a:p>
          <a:p>
            <a:br>
              <a:rPr lang="en-US" dirty="0"/>
            </a:br>
            <a:endParaRPr lang="en-US" dirty="0"/>
          </a:p>
        </p:txBody>
      </p:sp>
    </p:spTree>
    <p:extLst>
      <p:ext uri="{BB962C8B-B14F-4D97-AF65-F5344CB8AC3E}">
        <p14:creationId xmlns:p14="http://schemas.microsoft.com/office/powerpoint/2010/main" val="74754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6E073-2A79-93C3-BB07-3555D84E3E6D}"/>
              </a:ext>
            </a:extLst>
          </p:cNvPr>
          <p:cNvSpPr>
            <a:spLocks noGrp="1"/>
          </p:cNvSpPr>
          <p:nvPr>
            <p:ph type="title"/>
          </p:nvPr>
        </p:nvSpPr>
        <p:spPr>
          <a:xfrm>
            <a:off x="1333791" y="259265"/>
            <a:ext cx="9692640" cy="879664"/>
          </a:xfrm>
        </p:spPr>
        <p:txBody>
          <a:bodyPr/>
          <a:lstStyle/>
          <a:p>
            <a:r>
              <a:rPr lang="en-US" dirty="0"/>
              <a:t>Data Preparing</a:t>
            </a:r>
          </a:p>
        </p:txBody>
      </p:sp>
      <p:sp>
        <p:nvSpPr>
          <p:cNvPr id="3" name="Content Placeholder 2">
            <a:extLst>
              <a:ext uri="{FF2B5EF4-FFF2-40B4-BE49-F238E27FC236}">
                <a16:creationId xmlns:a16="http://schemas.microsoft.com/office/drawing/2014/main" id="{F6901EE5-C71A-58C8-7DD9-0B9E2A3064A5}"/>
              </a:ext>
            </a:extLst>
          </p:cNvPr>
          <p:cNvSpPr>
            <a:spLocks noGrp="1"/>
          </p:cNvSpPr>
          <p:nvPr>
            <p:ph idx="1"/>
          </p:nvPr>
        </p:nvSpPr>
        <p:spPr>
          <a:xfrm>
            <a:off x="1333791" y="4484340"/>
            <a:ext cx="8595360" cy="2295576"/>
          </a:xfrm>
        </p:spPr>
        <p:txBody>
          <a:bodyPr>
            <a:normAutofit fontScale="92500"/>
          </a:bodyPr>
          <a:lstStyle/>
          <a:p>
            <a:pPr algn="just"/>
            <a:r>
              <a:rPr lang="en-US" dirty="0"/>
              <a:t>We will calculate first the open rate by dividing the number of customers who opened the email to the number of customers who got the email. Since we have in our data a difference between sent and delivered, we are going to calculate:</a:t>
            </a:r>
          </a:p>
          <a:p>
            <a:pPr algn="just"/>
            <a:endParaRPr lang="en-US" dirty="0"/>
          </a:p>
          <a:p>
            <a:pPr algn="just"/>
            <a:r>
              <a:rPr lang="en-US" dirty="0" err="1"/>
              <a:t>nbr</a:t>
            </a:r>
            <a:r>
              <a:rPr lang="en-US" dirty="0"/>
              <a:t> of customers who opened the email / sent</a:t>
            </a:r>
          </a:p>
          <a:p>
            <a:pPr algn="just"/>
            <a:r>
              <a:rPr lang="en-US" dirty="0" err="1"/>
              <a:t>nbr</a:t>
            </a:r>
            <a:r>
              <a:rPr lang="en-US" dirty="0"/>
              <a:t> of customers who opened the email / sent and delivered</a:t>
            </a:r>
          </a:p>
        </p:txBody>
      </p:sp>
      <p:sp>
        <p:nvSpPr>
          <p:cNvPr id="5" name="Content Placeholder 2">
            <a:extLst>
              <a:ext uri="{FF2B5EF4-FFF2-40B4-BE49-F238E27FC236}">
                <a16:creationId xmlns:a16="http://schemas.microsoft.com/office/drawing/2014/main" id="{2797072B-8FB5-C957-13E1-9B7D406B63F3}"/>
              </a:ext>
            </a:extLst>
          </p:cNvPr>
          <p:cNvSpPr txBox="1">
            <a:spLocks/>
          </p:cNvSpPr>
          <p:nvPr/>
        </p:nvSpPr>
        <p:spPr>
          <a:xfrm>
            <a:off x="1333791" y="1563838"/>
            <a:ext cx="8595360" cy="2495593"/>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t>The key indicators chosen for measuring the effectiveness of the email campaign are the following:</a:t>
            </a:r>
          </a:p>
          <a:p>
            <a:pPr algn="just"/>
            <a:endParaRPr lang="en-US" dirty="0"/>
          </a:p>
          <a:p>
            <a:pPr algn="just"/>
            <a:r>
              <a:rPr lang="en-US" dirty="0"/>
              <a:t>the open rate</a:t>
            </a:r>
          </a:p>
          <a:p>
            <a:pPr algn="just"/>
            <a:r>
              <a:rPr lang="en-US" dirty="0"/>
              <a:t>click rate</a:t>
            </a:r>
          </a:p>
          <a:p>
            <a:pPr algn="just"/>
            <a:r>
              <a:rPr lang="en-US" dirty="0"/>
              <a:t>click to open rate</a:t>
            </a:r>
          </a:p>
          <a:p>
            <a:pPr algn="just"/>
            <a:r>
              <a:rPr lang="en-US" dirty="0"/>
              <a:t>conversion rate</a:t>
            </a:r>
          </a:p>
        </p:txBody>
      </p:sp>
    </p:spTree>
    <p:extLst>
      <p:ext uri="{BB962C8B-B14F-4D97-AF65-F5344CB8AC3E}">
        <p14:creationId xmlns:p14="http://schemas.microsoft.com/office/powerpoint/2010/main" val="787873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99B-675C-2F8E-78B8-25DB4F8BC5C1}"/>
              </a:ext>
            </a:extLst>
          </p:cNvPr>
          <p:cNvSpPr>
            <a:spLocks noGrp="1"/>
          </p:cNvSpPr>
          <p:nvPr>
            <p:ph type="title"/>
          </p:nvPr>
        </p:nvSpPr>
        <p:spPr/>
        <p:txBody>
          <a:bodyPr/>
          <a:lstStyle/>
          <a:p>
            <a:r>
              <a:rPr lang="en-US" dirty="0"/>
              <a:t>Funnel</a:t>
            </a:r>
          </a:p>
        </p:txBody>
      </p:sp>
      <p:graphicFrame>
        <p:nvGraphicFramePr>
          <p:cNvPr id="8" name="Content Placeholder 7">
            <a:extLst>
              <a:ext uri="{FF2B5EF4-FFF2-40B4-BE49-F238E27FC236}">
                <a16:creationId xmlns:a16="http://schemas.microsoft.com/office/drawing/2014/main" id="{539755C0-F4C2-BD1F-A87C-6F288EB8D28F}"/>
              </a:ext>
            </a:extLst>
          </p:cNvPr>
          <p:cNvGraphicFramePr>
            <a:graphicFrameLocks noGrp="1"/>
          </p:cNvGraphicFramePr>
          <p:nvPr>
            <p:ph idx="1"/>
            <p:extLst>
              <p:ext uri="{D42A27DB-BD31-4B8C-83A1-F6EECF244321}">
                <p14:modId xmlns:p14="http://schemas.microsoft.com/office/powerpoint/2010/main" val="1463037941"/>
              </p:ext>
            </p:extLst>
          </p:nvPr>
        </p:nvGraphicFramePr>
        <p:xfrm>
          <a:off x="1261872" y="1828800"/>
          <a:ext cx="85947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886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3E4CB6-49D0-E034-434D-73A744E5C6F2}"/>
              </a:ext>
            </a:extLst>
          </p:cNvPr>
          <p:cNvSpPr>
            <a:spLocks noGrp="1"/>
          </p:cNvSpPr>
          <p:nvPr>
            <p:ph type="title"/>
          </p:nvPr>
        </p:nvSpPr>
        <p:spPr>
          <a:xfrm>
            <a:off x="1249680" y="5752306"/>
            <a:ext cx="9692640" cy="540616"/>
          </a:xfrm>
        </p:spPr>
        <p:txBody>
          <a:bodyPr>
            <a:normAutofit/>
          </a:bodyPr>
          <a:lstStyle/>
          <a:p>
            <a:r>
              <a:rPr lang="en-US" sz="1600" dirty="0"/>
              <a:t>So we can say the Popup is better then the email</a:t>
            </a:r>
          </a:p>
        </p:txBody>
      </p:sp>
      <p:graphicFrame>
        <p:nvGraphicFramePr>
          <p:cNvPr id="6" name="Content Placeholder 5">
            <a:extLst>
              <a:ext uri="{FF2B5EF4-FFF2-40B4-BE49-F238E27FC236}">
                <a16:creationId xmlns:a16="http://schemas.microsoft.com/office/drawing/2014/main" id="{37200D14-3F84-D945-79C1-E94D6096518D}"/>
              </a:ext>
            </a:extLst>
          </p:cNvPr>
          <p:cNvGraphicFramePr>
            <a:graphicFrameLocks noGrp="1"/>
          </p:cNvGraphicFramePr>
          <p:nvPr>
            <p:ph idx="1"/>
            <p:extLst>
              <p:ext uri="{D42A27DB-BD31-4B8C-83A1-F6EECF244321}">
                <p14:modId xmlns:p14="http://schemas.microsoft.com/office/powerpoint/2010/main" val="2160680405"/>
              </p:ext>
            </p:extLst>
          </p:nvPr>
        </p:nvGraphicFramePr>
        <p:xfrm>
          <a:off x="1066854" y="565078"/>
          <a:ext cx="85947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655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873F-53A6-6263-4548-36A323EEBFE3}"/>
              </a:ext>
            </a:extLst>
          </p:cNvPr>
          <p:cNvSpPr>
            <a:spLocks noGrp="1"/>
          </p:cNvSpPr>
          <p:nvPr>
            <p:ph type="title"/>
          </p:nvPr>
        </p:nvSpPr>
        <p:spPr/>
        <p:txBody>
          <a:bodyPr/>
          <a:lstStyle/>
          <a:p>
            <a:r>
              <a:rPr lang="en-US" dirty="0"/>
              <a:t>Email and Popup camping test </a:t>
            </a:r>
          </a:p>
        </p:txBody>
      </p:sp>
      <p:sp>
        <p:nvSpPr>
          <p:cNvPr id="3" name="Content Placeholder 2">
            <a:extLst>
              <a:ext uri="{FF2B5EF4-FFF2-40B4-BE49-F238E27FC236}">
                <a16:creationId xmlns:a16="http://schemas.microsoft.com/office/drawing/2014/main" id="{480AC9BB-8962-D9B5-70B9-8F988B02FB1D}"/>
              </a:ext>
            </a:extLst>
          </p:cNvPr>
          <p:cNvSpPr>
            <a:spLocks noGrp="1"/>
          </p:cNvSpPr>
          <p:nvPr>
            <p:ph idx="1"/>
          </p:nvPr>
        </p:nvSpPr>
        <p:spPr>
          <a:xfrm>
            <a:off x="1261872" y="5988611"/>
            <a:ext cx="2963272" cy="560173"/>
          </a:xfrm>
        </p:spPr>
        <p:txBody>
          <a:bodyPr/>
          <a:lstStyle/>
          <a:p>
            <a:r>
              <a:rPr lang="en-US" dirty="0"/>
              <a:t>Email Camping</a:t>
            </a:r>
          </a:p>
        </p:txBody>
      </p:sp>
      <p:pic>
        <p:nvPicPr>
          <p:cNvPr id="5" name="Picture 4">
            <a:extLst>
              <a:ext uri="{FF2B5EF4-FFF2-40B4-BE49-F238E27FC236}">
                <a16:creationId xmlns:a16="http://schemas.microsoft.com/office/drawing/2014/main" id="{B45468D0-8C10-2AF4-0519-981973A0E7A9}"/>
              </a:ext>
            </a:extLst>
          </p:cNvPr>
          <p:cNvPicPr>
            <a:picLocks noChangeAspect="1"/>
          </p:cNvPicPr>
          <p:nvPr/>
        </p:nvPicPr>
        <p:blipFill>
          <a:blip r:embed="rId2"/>
          <a:stretch>
            <a:fillRect/>
          </a:stretch>
        </p:blipFill>
        <p:spPr>
          <a:xfrm>
            <a:off x="234504" y="2076290"/>
            <a:ext cx="5412014" cy="3564223"/>
          </a:xfrm>
          <a:prstGeom prst="rect">
            <a:avLst/>
          </a:prstGeom>
        </p:spPr>
      </p:pic>
      <p:pic>
        <p:nvPicPr>
          <p:cNvPr id="9" name="Picture 8">
            <a:extLst>
              <a:ext uri="{FF2B5EF4-FFF2-40B4-BE49-F238E27FC236}">
                <a16:creationId xmlns:a16="http://schemas.microsoft.com/office/drawing/2014/main" id="{C807120F-2425-CA23-4CC6-30539DE228D0}"/>
              </a:ext>
            </a:extLst>
          </p:cNvPr>
          <p:cNvPicPr>
            <a:picLocks noChangeAspect="1"/>
          </p:cNvPicPr>
          <p:nvPr/>
        </p:nvPicPr>
        <p:blipFill>
          <a:blip r:embed="rId3"/>
          <a:stretch>
            <a:fillRect/>
          </a:stretch>
        </p:blipFill>
        <p:spPr>
          <a:xfrm>
            <a:off x="5848350" y="2076291"/>
            <a:ext cx="5106162" cy="3536912"/>
          </a:xfrm>
          <a:prstGeom prst="rect">
            <a:avLst/>
          </a:prstGeom>
        </p:spPr>
      </p:pic>
      <p:sp>
        <p:nvSpPr>
          <p:cNvPr id="10" name="Content Placeholder 2">
            <a:extLst>
              <a:ext uri="{FF2B5EF4-FFF2-40B4-BE49-F238E27FC236}">
                <a16:creationId xmlns:a16="http://schemas.microsoft.com/office/drawing/2014/main" id="{41600C36-D542-5196-CD02-A87B5BAEFBFF}"/>
              </a:ext>
            </a:extLst>
          </p:cNvPr>
          <p:cNvSpPr txBox="1">
            <a:spLocks/>
          </p:cNvSpPr>
          <p:nvPr/>
        </p:nvSpPr>
        <p:spPr>
          <a:xfrm>
            <a:off x="7126704" y="5998172"/>
            <a:ext cx="2963272" cy="56017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Popup camping</a:t>
            </a:r>
          </a:p>
        </p:txBody>
      </p:sp>
    </p:spTree>
    <p:extLst>
      <p:ext uri="{BB962C8B-B14F-4D97-AF65-F5344CB8AC3E}">
        <p14:creationId xmlns:p14="http://schemas.microsoft.com/office/powerpoint/2010/main" val="326413233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38</TotalTime>
  <Words>140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Schoolbook</vt:lpstr>
      <vt:lpstr>Lato</vt:lpstr>
      <vt:lpstr>Wingdings 2</vt:lpstr>
      <vt:lpstr>View</vt:lpstr>
      <vt:lpstr>Marketing Camping Analysis Home Work 2</vt:lpstr>
      <vt:lpstr>Data Preparing</vt:lpstr>
      <vt:lpstr>Funnel</vt:lpstr>
      <vt:lpstr>So we can say the Popup is better then the email</vt:lpstr>
      <vt:lpstr>Email and Popup camping test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Work 2</dc:title>
  <dc:creator>shipon nath</dc:creator>
  <cp:lastModifiedBy>shipon nath</cp:lastModifiedBy>
  <cp:revision>1</cp:revision>
  <dcterms:created xsi:type="dcterms:W3CDTF">2022-12-06T20:03:13Z</dcterms:created>
  <dcterms:modified xsi:type="dcterms:W3CDTF">2022-12-06T20:48:00Z</dcterms:modified>
</cp:coreProperties>
</file>