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A53F33-6772-4529-9844-AB4C96A9E111}">
  <a:tblStyle styleId="{9BA53F33-6772-4529-9844-AB4C96A9E1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b5dcd81f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b5dcd81f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76910c67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76910c67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76910c678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b76910c678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b5dcd81f3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b5dcd81f3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b5dcd81f3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b5dcd81f3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76910c678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76910c678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5dcd81f3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5dcd81f3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5dcd81f3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b5dcd81f3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76910c67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76910c67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83ecdc08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b83ecdc0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76910c67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76910c67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drive/1kA8kv9dywjlJYY0GmnLsCuqk4BqUL9yg#scrollTo=rInk09Z9m1t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303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6004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095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37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76275" y="87175"/>
            <a:ext cx="71922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u="sng"/>
              <a:t>About Data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We parsed the data from amazon.com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Data Contains 2 files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1-File with phone models name and ID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2-File with customers reviews of phones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Changed data type for ex- columns "Content" and "Title" to string dtype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Cleaned the data and made ready to use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Proceeded for </a:t>
            </a:r>
            <a:r>
              <a:rPr lang="ru" sz="1600"/>
              <a:t>sentiment</a:t>
            </a:r>
            <a:r>
              <a:rPr lang="ru" sz="1600"/>
              <a:t> analysis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57"/>
            <a:ext cx="9144000" cy="2509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141675" y="54475"/>
            <a:ext cx="8870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u="sng"/>
              <a:t>Sentiment</a:t>
            </a:r>
            <a:r>
              <a:rPr b="1" lang="ru" u="sng"/>
              <a:t> Analysis -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sentiment analysis process was done following these steps: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Tokenization: we use NLTK’s RegexpTokenizer to perform tokenization in </a:t>
            </a:r>
            <a:r>
              <a:rPr lang="ru"/>
              <a:t>combination</a:t>
            </a:r>
            <a:r>
              <a:rPr lang="ru"/>
              <a:t> with regular </a:t>
            </a:r>
            <a:r>
              <a:rPr lang="ru"/>
              <a:t>expressions</a:t>
            </a:r>
            <a:r>
              <a:rPr lang="ru"/>
              <a:t> (\w+) matches unicode word characters with one or more </a:t>
            </a:r>
            <a:r>
              <a:rPr lang="ru"/>
              <a:t>occurrences</a:t>
            </a:r>
            <a:r>
              <a:rPr lang="ru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we drop the stopwords before analysing natural language data (we make a list of english stopwords) and we then use a lambda function to remove the stopwords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we also </a:t>
            </a:r>
            <a:r>
              <a:rPr lang="ru"/>
              <a:t>remove</a:t>
            </a:r>
            <a:r>
              <a:rPr lang="ru"/>
              <a:t> the infrequent words by using the fdist dictionary to drop words which occur less than a certain amount of time (we choose 4 as a parameter)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we then perform lemmatization of the dataset using WordNetLemmatizer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We finally word cloud and frequency distribution to visually display the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To perform the actual sentiment analysis we use the VADER lexicon library and the polarity scores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8"/>
          <p:cNvSpPr txBox="1"/>
          <p:nvPr/>
        </p:nvSpPr>
        <p:spPr>
          <a:xfrm>
            <a:off x="294075" y="3129775"/>
            <a:ext cx="88704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All details and codes regarding the process are available in the notebook attached to this </a:t>
            </a:r>
            <a:r>
              <a:rPr lang="ru"/>
              <a:t>presentation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hlinkClick r:id="rId3"/>
              </a:rPr>
              <a:t>Copy of Copy of marketing_parsing_sentiment.ipynb - Colaboratory (google.com)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141675" y="54475"/>
            <a:ext cx="8870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u="sng"/>
              <a:t>Splitting the dataset into three different companies and calculating the metrics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dataset was then split into three different companies Apple, Samsung, and Blackberry: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the reputation metrics (SOV and NPS), the results can be found in the table below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2" name="Google Shape;92;p20"/>
          <p:cNvGraphicFramePr/>
          <p:nvPr/>
        </p:nvGraphicFramePr>
        <p:xfrm>
          <a:off x="390625" y="11055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{9BA53F33-6772-4529-9844-AB4C96A9E111}</a:tableStyleId>
              </a:tblPr>
              <a:tblGrid>
                <a:gridCol w="2413000"/>
                <a:gridCol w="2413000"/>
                <a:gridCol w="2413000"/>
              </a:tblGrid>
              <a:tr h="41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Companies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SOV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NPS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1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Apple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6.04 %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41.30%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Samsung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23.44%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24.09%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Blackberry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4.46%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35.29%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41590"/>
            <a:ext cx="3106387" cy="2074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8813" y="2803925"/>
            <a:ext cx="3106375" cy="20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8300" y="2841589"/>
            <a:ext cx="3045700" cy="199946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/>
        </p:nvSpPr>
        <p:spPr>
          <a:xfrm>
            <a:off x="390613" y="4719900"/>
            <a:ext cx="1296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Apple</a:t>
            </a:r>
            <a:endParaRPr sz="900"/>
          </a:p>
        </p:txBody>
      </p:sp>
      <p:sp>
        <p:nvSpPr>
          <p:cNvPr id="97" name="Google Shape;97;p20"/>
          <p:cNvSpPr txBox="1"/>
          <p:nvPr/>
        </p:nvSpPr>
        <p:spPr>
          <a:xfrm>
            <a:off x="3106363" y="4754600"/>
            <a:ext cx="1296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Samsung</a:t>
            </a:r>
            <a:endParaRPr sz="900"/>
          </a:p>
        </p:txBody>
      </p:sp>
      <p:sp>
        <p:nvSpPr>
          <p:cNvPr id="98" name="Google Shape;98;p20"/>
          <p:cNvSpPr txBox="1"/>
          <p:nvPr/>
        </p:nvSpPr>
        <p:spPr>
          <a:xfrm>
            <a:off x="6370788" y="4719900"/>
            <a:ext cx="1296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Blackberry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/>
        </p:nvSpPr>
        <p:spPr>
          <a:xfrm>
            <a:off x="76275" y="65375"/>
            <a:ext cx="8946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u="sng"/>
              <a:t>Topic Modeling and buzz around the Product- 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We have 3 products Iphone is main product and Samsung, and Blackberry are competitors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>
                <a:solidFill>
                  <a:schemeClr val="dk1"/>
                </a:solidFill>
              </a:rPr>
              <a:t> After analysing the word cluster around them we found set of words which is occurred several times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Below graphs shows number of times occurred words making us to understand what is important in order to apex the product among the customers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Most occurred words make close cluster therefore we can say customers like to have features occurred frequently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Blackberry and Samsung has more popularity than iphone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Company can work on battery ,Screen ,Phone Memory Size in order to be more demanding among masses (As our Analysis shows) 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30350"/>
            <a:ext cx="2817800" cy="191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7801" y="3224675"/>
            <a:ext cx="3119039" cy="191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6850" y="3224675"/>
            <a:ext cx="3207150" cy="19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