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9" r:id="rId3"/>
    <p:sldId id="261" r:id="rId4"/>
    <p:sldId id="262" r:id="rId5"/>
    <p:sldId id="263" r:id="rId6"/>
    <p:sldId id="264" r:id="rId7"/>
    <p:sldId id="265" r:id="rId8"/>
    <p:sldId id="266" r:id="rId9"/>
    <p:sldId id="351" r:id="rId10"/>
    <p:sldId id="267" r:id="rId11"/>
    <p:sldId id="352" r:id="rId12"/>
    <p:sldId id="268" r:id="rId13"/>
    <p:sldId id="269" r:id="rId14"/>
    <p:sldId id="270" r:id="rId15"/>
    <p:sldId id="353" r:id="rId16"/>
    <p:sldId id="354" r:id="rId17"/>
    <p:sldId id="272" r:id="rId18"/>
    <p:sldId id="273" r:id="rId19"/>
    <p:sldId id="355" r:id="rId20"/>
    <p:sldId id="356" r:id="rId21"/>
    <p:sldId id="357" r:id="rId22"/>
    <p:sldId id="358" r:id="rId23"/>
    <p:sldId id="359" r:id="rId24"/>
    <p:sldId id="360" r:id="rId25"/>
    <p:sldId id="361" r:id="rId26"/>
    <p:sldId id="362" r:id="rId27"/>
    <p:sldId id="363" r:id="rId28"/>
    <p:sldId id="364" r:id="rId29"/>
    <p:sldId id="365" r:id="rId30"/>
    <p:sldId id="366" r:id="rId31"/>
    <p:sldId id="350" r:id="rId32"/>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4677"/>
  </p:normalViewPr>
  <p:slideViewPr>
    <p:cSldViewPr>
      <p:cViewPr varScale="1">
        <p:scale>
          <a:sx n="69" d="100"/>
          <a:sy n="69" d="100"/>
        </p:scale>
        <p:origin x="149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6B7D05-D8B8-472D-A8EE-2C00E8B27B4A}" type="datetimeFigureOut">
              <a:rPr lang="es-MX" smtClean="0"/>
              <a:t>02/03/2021</a:t>
            </a:fld>
            <a:endParaRPr lang="es-MX"/>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B323B-59A7-4DE0-A72C-E6BFDEE02F7F}" type="slidenum">
              <a:rPr lang="es-MX" smtClean="0"/>
              <a:t>‹Nº›</a:t>
            </a:fld>
            <a:endParaRPr lang="es-MX"/>
          </a:p>
        </p:txBody>
      </p:sp>
    </p:spTree>
    <p:extLst>
      <p:ext uri="{BB962C8B-B14F-4D97-AF65-F5344CB8AC3E}">
        <p14:creationId xmlns:p14="http://schemas.microsoft.com/office/powerpoint/2010/main" val="1885064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E8ABE238-2F16-4E87-8E38-2F259332F03C}" type="datetimeFigureOut">
              <a:rPr lang="es-MX" smtClean="0"/>
              <a:t>02/03/2021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53E6BF5-C114-42BA-B8B8-136489BFFD1A}" type="slidenum">
              <a:rPr lang="es-MX" smtClean="0"/>
              <a:t>‹Nº›</a:t>
            </a:fld>
            <a:endParaRPr lang="es-MX"/>
          </a:p>
        </p:txBody>
      </p:sp>
    </p:spTree>
    <p:extLst>
      <p:ext uri="{BB962C8B-B14F-4D97-AF65-F5344CB8AC3E}">
        <p14:creationId xmlns:p14="http://schemas.microsoft.com/office/powerpoint/2010/main" val="2671133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E8ABE238-2F16-4E87-8E38-2F259332F03C}" type="datetimeFigureOut">
              <a:rPr lang="es-MX" smtClean="0"/>
              <a:t>02/03/2021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53E6BF5-C114-42BA-B8B8-136489BFFD1A}" type="slidenum">
              <a:rPr lang="es-MX" smtClean="0"/>
              <a:t>‹Nº›</a:t>
            </a:fld>
            <a:endParaRPr lang="es-MX"/>
          </a:p>
        </p:txBody>
      </p:sp>
    </p:spTree>
    <p:extLst>
      <p:ext uri="{BB962C8B-B14F-4D97-AF65-F5344CB8AC3E}">
        <p14:creationId xmlns:p14="http://schemas.microsoft.com/office/powerpoint/2010/main" val="22219755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E8ABE238-2F16-4E87-8E38-2F259332F03C}" type="datetimeFigureOut">
              <a:rPr lang="es-MX" smtClean="0"/>
              <a:t>02/03/2021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53E6BF5-C114-42BA-B8B8-136489BFFD1A}" type="slidenum">
              <a:rPr lang="es-MX" smtClean="0"/>
              <a:t>‹Nº›</a:t>
            </a:fld>
            <a:endParaRPr lang="es-MX"/>
          </a:p>
        </p:txBody>
      </p:sp>
    </p:spTree>
    <p:extLst>
      <p:ext uri="{BB962C8B-B14F-4D97-AF65-F5344CB8AC3E}">
        <p14:creationId xmlns:p14="http://schemas.microsoft.com/office/powerpoint/2010/main" val="25058317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E8ABE238-2F16-4E87-8E38-2F259332F03C}" type="datetimeFigureOut">
              <a:rPr lang="es-MX" smtClean="0"/>
              <a:t>02/03/2021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53E6BF5-C114-42BA-B8B8-136489BFFD1A}" type="slidenum">
              <a:rPr lang="es-MX" smtClean="0"/>
              <a:t>‹Nº›</a:t>
            </a:fld>
            <a:endParaRPr lang="es-MX"/>
          </a:p>
        </p:txBody>
      </p:sp>
    </p:spTree>
    <p:extLst>
      <p:ext uri="{BB962C8B-B14F-4D97-AF65-F5344CB8AC3E}">
        <p14:creationId xmlns:p14="http://schemas.microsoft.com/office/powerpoint/2010/main" val="24730441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E8ABE238-2F16-4E87-8E38-2F259332F03C}" type="datetimeFigureOut">
              <a:rPr lang="es-MX" smtClean="0"/>
              <a:t>02/03/2021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53E6BF5-C114-42BA-B8B8-136489BFFD1A}" type="slidenum">
              <a:rPr lang="es-MX" smtClean="0"/>
              <a:t>‹Nº›</a:t>
            </a:fld>
            <a:endParaRPr lang="es-MX"/>
          </a:p>
        </p:txBody>
      </p:sp>
    </p:spTree>
    <p:extLst>
      <p:ext uri="{BB962C8B-B14F-4D97-AF65-F5344CB8AC3E}">
        <p14:creationId xmlns:p14="http://schemas.microsoft.com/office/powerpoint/2010/main" val="14768000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E8ABE238-2F16-4E87-8E38-2F259332F03C}" type="datetimeFigureOut">
              <a:rPr lang="es-MX" smtClean="0"/>
              <a:t>02/03/2021</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553E6BF5-C114-42BA-B8B8-136489BFFD1A}" type="slidenum">
              <a:rPr lang="es-MX" smtClean="0"/>
              <a:t>‹Nº›</a:t>
            </a:fld>
            <a:endParaRPr lang="es-MX"/>
          </a:p>
        </p:txBody>
      </p:sp>
    </p:spTree>
    <p:extLst>
      <p:ext uri="{BB962C8B-B14F-4D97-AF65-F5344CB8AC3E}">
        <p14:creationId xmlns:p14="http://schemas.microsoft.com/office/powerpoint/2010/main" val="3573964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E8ABE238-2F16-4E87-8E38-2F259332F03C}" type="datetimeFigureOut">
              <a:rPr lang="es-MX" smtClean="0"/>
              <a:t>02/03/2021</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553E6BF5-C114-42BA-B8B8-136489BFFD1A}" type="slidenum">
              <a:rPr lang="es-MX" smtClean="0"/>
              <a:t>‹Nº›</a:t>
            </a:fld>
            <a:endParaRPr lang="es-MX"/>
          </a:p>
        </p:txBody>
      </p:sp>
    </p:spTree>
    <p:extLst>
      <p:ext uri="{BB962C8B-B14F-4D97-AF65-F5344CB8AC3E}">
        <p14:creationId xmlns:p14="http://schemas.microsoft.com/office/powerpoint/2010/main" val="8342815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E8ABE238-2F16-4E87-8E38-2F259332F03C}" type="datetimeFigureOut">
              <a:rPr lang="es-MX" smtClean="0"/>
              <a:t>02/03/2021</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553E6BF5-C114-42BA-B8B8-136489BFFD1A}" type="slidenum">
              <a:rPr lang="es-MX" smtClean="0"/>
              <a:t>‹Nº›</a:t>
            </a:fld>
            <a:endParaRPr lang="es-MX"/>
          </a:p>
        </p:txBody>
      </p:sp>
    </p:spTree>
    <p:extLst>
      <p:ext uri="{BB962C8B-B14F-4D97-AF65-F5344CB8AC3E}">
        <p14:creationId xmlns:p14="http://schemas.microsoft.com/office/powerpoint/2010/main" val="28481301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8ABE238-2F16-4E87-8E38-2F259332F03C}" type="datetimeFigureOut">
              <a:rPr lang="es-MX" smtClean="0"/>
              <a:t>02/03/2021</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553E6BF5-C114-42BA-B8B8-136489BFFD1A}" type="slidenum">
              <a:rPr lang="es-MX" smtClean="0"/>
              <a:t>‹Nº›</a:t>
            </a:fld>
            <a:endParaRPr lang="es-MX"/>
          </a:p>
        </p:txBody>
      </p:sp>
    </p:spTree>
    <p:extLst>
      <p:ext uri="{BB962C8B-B14F-4D97-AF65-F5344CB8AC3E}">
        <p14:creationId xmlns:p14="http://schemas.microsoft.com/office/powerpoint/2010/main" val="19767245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E8ABE238-2F16-4E87-8E38-2F259332F03C}" type="datetimeFigureOut">
              <a:rPr lang="es-MX" smtClean="0"/>
              <a:t>02/03/2021</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553E6BF5-C114-42BA-B8B8-136489BFFD1A}" type="slidenum">
              <a:rPr lang="es-MX" smtClean="0"/>
              <a:t>‹Nº›</a:t>
            </a:fld>
            <a:endParaRPr lang="es-MX"/>
          </a:p>
        </p:txBody>
      </p:sp>
    </p:spTree>
    <p:extLst>
      <p:ext uri="{BB962C8B-B14F-4D97-AF65-F5344CB8AC3E}">
        <p14:creationId xmlns:p14="http://schemas.microsoft.com/office/powerpoint/2010/main" val="13910813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E8ABE238-2F16-4E87-8E38-2F259332F03C}" type="datetimeFigureOut">
              <a:rPr lang="es-MX" smtClean="0"/>
              <a:t>02/03/2021</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553E6BF5-C114-42BA-B8B8-136489BFFD1A}" type="slidenum">
              <a:rPr lang="es-MX" smtClean="0"/>
              <a:t>‹Nº›</a:t>
            </a:fld>
            <a:endParaRPr lang="es-MX"/>
          </a:p>
        </p:txBody>
      </p:sp>
    </p:spTree>
    <p:extLst>
      <p:ext uri="{BB962C8B-B14F-4D97-AF65-F5344CB8AC3E}">
        <p14:creationId xmlns:p14="http://schemas.microsoft.com/office/powerpoint/2010/main" val="21590716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968" y="2976"/>
            <a:ext cx="9136062" cy="6852047"/>
          </a:xfrm>
          <a:prstGeom prst="rect">
            <a:avLst/>
          </a:prstGeom>
        </p:spPr>
      </p:pic>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ABE238-2F16-4E87-8E38-2F259332F03C}" type="datetimeFigureOut">
              <a:rPr lang="es-MX" smtClean="0"/>
              <a:t>02/03/2021</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3E6BF5-C114-42BA-B8B8-136489BFFD1A}" type="slidenum">
              <a:rPr lang="es-MX" smtClean="0"/>
              <a:t>‹Nº›</a:t>
            </a:fld>
            <a:endParaRPr lang="es-MX"/>
          </a:p>
        </p:txBody>
      </p:sp>
    </p:spTree>
    <p:extLst>
      <p:ext uri="{BB962C8B-B14F-4D97-AF65-F5344CB8AC3E}">
        <p14:creationId xmlns:p14="http://schemas.microsoft.com/office/powerpoint/2010/main" val="2602921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F490791-3E5A-3143-B16B-BB911AC1E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9" y="1829"/>
            <a:ext cx="9139122" cy="6854342"/>
          </a:xfrm>
          <a:prstGeom prst="rect">
            <a:avLst/>
          </a:prstGeom>
        </p:spPr>
      </p:pic>
      <p:sp>
        <p:nvSpPr>
          <p:cNvPr id="2" name="CuadroTexto 1">
            <a:extLst>
              <a:ext uri="{FF2B5EF4-FFF2-40B4-BE49-F238E27FC236}">
                <a16:creationId xmlns:a16="http://schemas.microsoft.com/office/drawing/2014/main" id="{5A34F502-0FCF-5144-AB25-94DADBA496AF}"/>
              </a:ext>
            </a:extLst>
          </p:cNvPr>
          <p:cNvSpPr txBox="1"/>
          <p:nvPr/>
        </p:nvSpPr>
        <p:spPr>
          <a:xfrm>
            <a:off x="1475656" y="2132856"/>
            <a:ext cx="6192688" cy="1569660"/>
          </a:xfrm>
          <a:prstGeom prst="rect">
            <a:avLst/>
          </a:prstGeom>
          <a:noFill/>
        </p:spPr>
        <p:txBody>
          <a:bodyPr wrap="square" rtlCol="0">
            <a:spAutoFit/>
          </a:bodyPr>
          <a:lstStyle/>
          <a:p>
            <a:pPr algn="ctr"/>
            <a:r>
              <a:rPr lang="es-MX" sz="4800" b="1" dirty="0" smtClean="0"/>
              <a:t>Herramientas de ejecución de Pruebas</a:t>
            </a:r>
            <a:endParaRPr lang="es-MX" sz="4800" b="1" dirty="0">
              <a:latin typeface="Myriad Pro" panose="020B0503030403020204" pitchFamily="34" charset="0"/>
            </a:endParaRPr>
          </a:p>
        </p:txBody>
      </p:sp>
    </p:spTree>
    <p:extLst>
      <p:ext uri="{BB962C8B-B14F-4D97-AF65-F5344CB8AC3E}">
        <p14:creationId xmlns:p14="http://schemas.microsoft.com/office/powerpoint/2010/main" val="7797885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1043608" y="859029"/>
            <a:ext cx="6683765" cy="1132118"/>
          </a:xfrm>
        </p:spPr>
        <p:txBody>
          <a:bodyPr>
            <a:normAutofit/>
          </a:bodyPr>
          <a:lstStyle/>
          <a:p>
            <a:r>
              <a:rPr lang="es-MX" b="1" dirty="0" smtClean="0"/>
              <a:t>Funcionalidad</a:t>
            </a:r>
            <a:endParaRPr lang="es-MX" b="1" dirty="0"/>
          </a:p>
        </p:txBody>
      </p:sp>
      <p:sp>
        <p:nvSpPr>
          <p:cNvPr id="3" name="Marcador de contenido 2">
            <a:extLst>
              <a:ext uri="{FF2B5EF4-FFF2-40B4-BE49-F238E27FC236}">
                <a16:creationId xmlns:a16="http://schemas.microsoft.com/office/drawing/2014/main" id="{0234F0B7-C9F4-4D7B-A332-B9D3E785DCC4}"/>
              </a:ext>
            </a:extLst>
          </p:cNvPr>
          <p:cNvSpPr>
            <a:spLocks noGrp="1"/>
          </p:cNvSpPr>
          <p:nvPr>
            <p:ph idx="1"/>
          </p:nvPr>
        </p:nvSpPr>
        <p:spPr>
          <a:xfrm>
            <a:off x="604713" y="2132857"/>
            <a:ext cx="8023746" cy="3399812"/>
          </a:xfrm>
        </p:spPr>
        <p:txBody>
          <a:bodyPr>
            <a:normAutofit fontScale="92500" lnSpcReduction="20000"/>
          </a:bodyPr>
          <a:lstStyle/>
          <a:p>
            <a:pPr algn="just"/>
            <a:r>
              <a:rPr lang="es-ES" dirty="0"/>
              <a:t>A pesar de que </a:t>
            </a:r>
            <a:r>
              <a:rPr lang="es-ES" dirty="0" err="1"/>
              <a:t>JMeter</a:t>
            </a:r>
            <a:r>
              <a:rPr lang="es-ES" dirty="0"/>
              <a:t> es una herramienta diseñada para generar carga, también se puede medir el rendimiento, por medio de la colaboración de herramientas externas tales como APM (</a:t>
            </a:r>
            <a:r>
              <a:rPr lang="es-ES" dirty="0" err="1"/>
              <a:t>Application</a:t>
            </a:r>
            <a:r>
              <a:rPr lang="es-ES" dirty="0"/>
              <a:t> Performance Monitor) o aplicaciones de monitoreo de rendimiento, esta combinación puede ser sumamente importante para establecer y configurar alertas o umbrales críticos de consumo.</a:t>
            </a:r>
            <a:endParaRPr lang="en-US" dirty="0"/>
          </a:p>
          <a:p>
            <a:pPr algn="just"/>
            <a:endParaRPr lang="es-MX" dirty="0"/>
          </a:p>
        </p:txBody>
      </p:sp>
    </p:spTree>
    <p:extLst>
      <p:ext uri="{BB962C8B-B14F-4D97-AF65-F5344CB8AC3E}">
        <p14:creationId xmlns:p14="http://schemas.microsoft.com/office/powerpoint/2010/main" val="38872712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540568" y="260648"/>
            <a:ext cx="6683765" cy="1132118"/>
          </a:xfrm>
        </p:spPr>
        <p:txBody>
          <a:bodyPr>
            <a:normAutofit fontScale="90000"/>
          </a:bodyPr>
          <a:lstStyle/>
          <a:p>
            <a:r>
              <a:rPr lang="es-MX" b="1" dirty="0" err="1" smtClean="0"/>
              <a:t>Application</a:t>
            </a:r>
            <a:r>
              <a:rPr lang="es-MX" b="1" dirty="0" smtClean="0"/>
              <a:t> Performance Monitor</a:t>
            </a:r>
            <a:endParaRPr lang="es-MX" b="1"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700808"/>
            <a:ext cx="7171090" cy="43685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444120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1043608" y="859029"/>
            <a:ext cx="6683765" cy="1132118"/>
          </a:xfrm>
        </p:spPr>
        <p:txBody>
          <a:bodyPr>
            <a:normAutofit/>
          </a:bodyPr>
          <a:lstStyle/>
          <a:p>
            <a:r>
              <a:rPr lang="es-MX" b="1" dirty="0" err="1" smtClean="0"/>
              <a:t>JUnit</a:t>
            </a:r>
            <a:endParaRPr lang="es-MX" b="1" dirty="0"/>
          </a:p>
        </p:txBody>
      </p:sp>
      <p:sp>
        <p:nvSpPr>
          <p:cNvPr id="3" name="Marcador de contenido 2">
            <a:extLst>
              <a:ext uri="{FF2B5EF4-FFF2-40B4-BE49-F238E27FC236}">
                <a16:creationId xmlns:a16="http://schemas.microsoft.com/office/drawing/2014/main" id="{0234F0B7-C9F4-4D7B-A332-B9D3E785DCC4}"/>
              </a:ext>
            </a:extLst>
          </p:cNvPr>
          <p:cNvSpPr>
            <a:spLocks noGrp="1"/>
          </p:cNvSpPr>
          <p:nvPr>
            <p:ph idx="1"/>
          </p:nvPr>
        </p:nvSpPr>
        <p:spPr>
          <a:xfrm>
            <a:off x="604713" y="2132857"/>
            <a:ext cx="8023746" cy="3399812"/>
          </a:xfrm>
        </p:spPr>
        <p:txBody>
          <a:bodyPr>
            <a:normAutofit/>
          </a:bodyPr>
          <a:lstStyle/>
          <a:p>
            <a:pPr algn="just"/>
            <a:r>
              <a:rPr lang="es-ES" dirty="0" err="1"/>
              <a:t>JUnit</a:t>
            </a:r>
            <a:r>
              <a:rPr lang="es-ES" dirty="0"/>
              <a:t> es un conjunto de bibliotecas creadas por Erich Gamma y Kent Beck que son utilizadas en programación para hacer pruebas unitarias de aplicaciones Java.</a:t>
            </a:r>
            <a:endParaRPr lang="en-US" dirty="0"/>
          </a:p>
          <a:p>
            <a:pPr algn="just"/>
            <a:endParaRPr lang="es-MX"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8024" y="4293096"/>
            <a:ext cx="3547690" cy="2057741"/>
          </a:xfrm>
          <a:prstGeom prst="rect">
            <a:avLst/>
          </a:prstGeom>
        </p:spPr>
      </p:pic>
    </p:spTree>
    <p:extLst>
      <p:ext uri="{BB962C8B-B14F-4D97-AF65-F5344CB8AC3E}">
        <p14:creationId xmlns:p14="http://schemas.microsoft.com/office/powerpoint/2010/main" val="39837950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1043608" y="859029"/>
            <a:ext cx="6683765" cy="1132118"/>
          </a:xfrm>
        </p:spPr>
        <p:txBody>
          <a:bodyPr>
            <a:normAutofit/>
          </a:bodyPr>
          <a:lstStyle/>
          <a:p>
            <a:r>
              <a:rPr lang="es-MX" b="1" dirty="0"/>
              <a:t>Características</a:t>
            </a:r>
            <a:endParaRPr lang="es-MX" b="1" dirty="0"/>
          </a:p>
        </p:txBody>
      </p:sp>
      <p:sp>
        <p:nvSpPr>
          <p:cNvPr id="3" name="Marcador de contenido 2">
            <a:extLst>
              <a:ext uri="{FF2B5EF4-FFF2-40B4-BE49-F238E27FC236}">
                <a16:creationId xmlns:a16="http://schemas.microsoft.com/office/drawing/2014/main" id="{0234F0B7-C9F4-4D7B-A332-B9D3E785DCC4}"/>
              </a:ext>
            </a:extLst>
          </p:cNvPr>
          <p:cNvSpPr>
            <a:spLocks noGrp="1"/>
          </p:cNvSpPr>
          <p:nvPr>
            <p:ph idx="1"/>
          </p:nvPr>
        </p:nvSpPr>
        <p:spPr>
          <a:xfrm>
            <a:off x="611560" y="1844824"/>
            <a:ext cx="8023746" cy="3399812"/>
          </a:xfrm>
        </p:spPr>
        <p:txBody>
          <a:bodyPr>
            <a:normAutofit/>
          </a:bodyPr>
          <a:lstStyle/>
          <a:p>
            <a:pPr algn="just"/>
            <a:r>
              <a:rPr lang="es-ES" dirty="0" err="1"/>
              <a:t>JUnit</a:t>
            </a:r>
            <a:r>
              <a:rPr lang="es-ES" dirty="0"/>
              <a:t> es un conjunto de clases (</a:t>
            </a:r>
            <a:r>
              <a:rPr lang="es-ES" dirty="0" err="1"/>
              <a:t>framework</a:t>
            </a:r>
            <a:r>
              <a:rPr lang="es-ES" dirty="0"/>
              <a:t>) que permite realizar la ejecución de clases Java de manera controlada, para poder evaluar si el funcionamiento de cada uno de los métodos de la clase se comporta como se espera.</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4437112"/>
            <a:ext cx="3013497" cy="21985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441694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1043608" y="859029"/>
            <a:ext cx="6683765" cy="1132118"/>
          </a:xfrm>
        </p:spPr>
        <p:txBody>
          <a:bodyPr>
            <a:normAutofit/>
          </a:bodyPr>
          <a:lstStyle/>
          <a:p>
            <a:r>
              <a:rPr lang="es-MX" b="1" dirty="0" smtClean="0"/>
              <a:t>Funcionalidad</a:t>
            </a:r>
            <a:endParaRPr lang="es-MX" b="1" dirty="0"/>
          </a:p>
        </p:txBody>
      </p:sp>
      <p:sp>
        <p:nvSpPr>
          <p:cNvPr id="3" name="Marcador de contenido 2">
            <a:extLst>
              <a:ext uri="{FF2B5EF4-FFF2-40B4-BE49-F238E27FC236}">
                <a16:creationId xmlns:a16="http://schemas.microsoft.com/office/drawing/2014/main" id="{0234F0B7-C9F4-4D7B-A332-B9D3E785DCC4}"/>
              </a:ext>
            </a:extLst>
          </p:cNvPr>
          <p:cNvSpPr>
            <a:spLocks noGrp="1"/>
          </p:cNvSpPr>
          <p:nvPr>
            <p:ph idx="1"/>
          </p:nvPr>
        </p:nvSpPr>
        <p:spPr>
          <a:xfrm>
            <a:off x="611560" y="1990403"/>
            <a:ext cx="8023746" cy="3399812"/>
          </a:xfrm>
        </p:spPr>
        <p:txBody>
          <a:bodyPr>
            <a:normAutofit/>
          </a:bodyPr>
          <a:lstStyle/>
          <a:p>
            <a:pPr algn="just"/>
            <a:r>
              <a:rPr lang="es-ES" dirty="0"/>
              <a:t>Es decir, en función de algún valor de entrada se evalúa el valor de retorno esperado; si la clase cumple con la especificación, entonces </a:t>
            </a:r>
            <a:r>
              <a:rPr lang="es-ES" dirty="0" err="1"/>
              <a:t>JUnit</a:t>
            </a:r>
            <a:r>
              <a:rPr lang="es-ES" dirty="0"/>
              <a:t> devolverá que el método de la clase pasó exitosamente la </a:t>
            </a:r>
            <a:r>
              <a:rPr lang="es-ES" dirty="0" smtClean="0"/>
              <a:t>prueba</a:t>
            </a:r>
            <a:r>
              <a:rPr lang="es-ES" dirty="0"/>
              <a:t>.</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24" y="4555065"/>
            <a:ext cx="8927976" cy="1670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346353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1043608" y="859029"/>
            <a:ext cx="6683765" cy="1132118"/>
          </a:xfrm>
        </p:spPr>
        <p:txBody>
          <a:bodyPr>
            <a:normAutofit/>
          </a:bodyPr>
          <a:lstStyle/>
          <a:p>
            <a:r>
              <a:rPr lang="es-MX" b="1" dirty="0" smtClean="0"/>
              <a:t>Funcionalidad</a:t>
            </a:r>
            <a:endParaRPr lang="es-MX" b="1" dirty="0"/>
          </a:p>
        </p:txBody>
      </p:sp>
      <p:sp>
        <p:nvSpPr>
          <p:cNvPr id="3" name="Marcador de contenido 2">
            <a:extLst>
              <a:ext uri="{FF2B5EF4-FFF2-40B4-BE49-F238E27FC236}">
                <a16:creationId xmlns:a16="http://schemas.microsoft.com/office/drawing/2014/main" id="{0234F0B7-C9F4-4D7B-A332-B9D3E785DCC4}"/>
              </a:ext>
            </a:extLst>
          </p:cNvPr>
          <p:cNvSpPr>
            <a:spLocks noGrp="1"/>
          </p:cNvSpPr>
          <p:nvPr>
            <p:ph idx="1"/>
          </p:nvPr>
        </p:nvSpPr>
        <p:spPr>
          <a:xfrm>
            <a:off x="604713" y="2132857"/>
            <a:ext cx="8023746" cy="3399812"/>
          </a:xfrm>
        </p:spPr>
        <p:txBody>
          <a:bodyPr>
            <a:normAutofit/>
          </a:bodyPr>
          <a:lstStyle/>
          <a:p>
            <a:pPr algn="just"/>
            <a:r>
              <a:rPr lang="es-ES" dirty="0"/>
              <a:t> </a:t>
            </a:r>
            <a:r>
              <a:rPr lang="es-ES" dirty="0" smtClean="0"/>
              <a:t>En </a:t>
            </a:r>
            <a:r>
              <a:rPr lang="es-ES" dirty="0"/>
              <a:t>caso de que el valor esperado sea diferente al que regresó el método durante la ejecución, </a:t>
            </a:r>
            <a:r>
              <a:rPr lang="es-ES" dirty="0" err="1"/>
              <a:t>JUnit</a:t>
            </a:r>
            <a:r>
              <a:rPr lang="es-ES" dirty="0"/>
              <a:t> devolverá un fallo en el método correspondiente.</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856" y="4149080"/>
            <a:ext cx="4686300" cy="2457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96538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1043608" y="859029"/>
            <a:ext cx="6683765" cy="1132118"/>
          </a:xfrm>
        </p:spPr>
        <p:txBody>
          <a:bodyPr>
            <a:normAutofit/>
          </a:bodyPr>
          <a:lstStyle/>
          <a:p>
            <a:r>
              <a:rPr lang="es-MX" b="1" dirty="0" smtClean="0"/>
              <a:t>Funcionalidad</a:t>
            </a:r>
            <a:endParaRPr lang="es-MX" b="1" dirty="0"/>
          </a:p>
        </p:txBody>
      </p:sp>
      <p:sp>
        <p:nvSpPr>
          <p:cNvPr id="3" name="Marcador de contenido 2">
            <a:extLst>
              <a:ext uri="{FF2B5EF4-FFF2-40B4-BE49-F238E27FC236}">
                <a16:creationId xmlns:a16="http://schemas.microsoft.com/office/drawing/2014/main" id="{0234F0B7-C9F4-4D7B-A332-B9D3E785DCC4}"/>
              </a:ext>
            </a:extLst>
          </p:cNvPr>
          <p:cNvSpPr>
            <a:spLocks noGrp="1"/>
          </p:cNvSpPr>
          <p:nvPr>
            <p:ph idx="1"/>
          </p:nvPr>
        </p:nvSpPr>
        <p:spPr>
          <a:xfrm>
            <a:off x="604713" y="2132857"/>
            <a:ext cx="8023746" cy="3399812"/>
          </a:xfrm>
        </p:spPr>
        <p:txBody>
          <a:bodyPr>
            <a:normAutofit/>
          </a:bodyPr>
          <a:lstStyle/>
          <a:p>
            <a:pPr algn="just"/>
            <a:r>
              <a:rPr lang="es-ES" dirty="0"/>
              <a:t>El propio </a:t>
            </a:r>
            <a:r>
              <a:rPr lang="es-ES" dirty="0" err="1"/>
              <a:t>framework</a:t>
            </a:r>
            <a:r>
              <a:rPr lang="es-ES" dirty="0"/>
              <a:t> incluye formas de ver los resultados (runners) que pueden ser en modo texto, gráfico (AWT o Swing) o como tarea en </a:t>
            </a:r>
            <a:r>
              <a:rPr lang="es-ES" dirty="0" err="1"/>
              <a:t>Ant</a:t>
            </a:r>
            <a:r>
              <a:rPr lang="es-ES" dirty="0"/>
              <a:t>.</a:t>
            </a:r>
            <a:endParaRPr lang="en-US" dirty="0"/>
          </a:p>
          <a:p>
            <a:pPr algn="just"/>
            <a:endParaRPr lang="en-US" dirty="0"/>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5896" y="3717032"/>
            <a:ext cx="4644008" cy="26122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442354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1043608" y="859029"/>
            <a:ext cx="6683765" cy="1132118"/>
          </a:xfrm>
        </p:spPr>
        <p:txBody>
          <a:bodyPr>
            <a:normAutofit/>
          </a:bodyPr>
          <a:lstStyle/>
          <a:p>
            <a:r>
              <a:rPr lang="es-MX" b="1" dirty="0" smtClean="0"/>
              <a:t>Observaciones</a:t>
            </a:r>
            <a:endParaRPr lang="es-MX" b="1" dirty="0"/>
          </a:p>
        </p:txBody>
      </p:sp>
      <p:sp>
        <p:nvSpPr>
          <p:cNvPr id="3" name="Marcador de contenido 2">
            <a:extLst>
              <a:ext uri="{FF2B5EF4-FFF2-40B4-BE49-F238E27FC236}">
                <a16:creationId xmlns:a16="http://schemas.microsoft.com/office/drawing/2014/main" id="{0234F0B7-C9F4-4D7B-A332-B9D3E785DCC4}"/>
              </a:ext>
            </a:extLst>
          </p:cNvPr>
          <p:cNvSpPr>
            <a:spLocks noGrp="1"/>
          </p:cNvSpPr>
          <p:nvPr>
            <p:ph idx="1"/>
          </p:nvPr>
        </p:nvSpPr>
        <p:spPr>
          <a:xfrm>
            <a:off x="604713" y="2132857"/>
            <a:ext cx="8023746" cy="3399812"/>
          </a:xfrm>
        </p:spPr>
        <p:txBody>
          <a:bodyPr>
            <a:normAutofit lnSpcReduction="10000"/>
          </a:bodyPr>
          <a:lstStyle/>
          <a:p>
            <a:pPr algn="just"/>
            <a:r>
              <a:rPr lang="es-ES" dirty="0" err="1"/>
              <a:t>JUnit</a:t>
            </a:r>
            <a:r>
              <a:rPr lang="es-ES" dirty="0"/>
              <a:t> es también un medio de controlar las pruebas de regresión, necesarias cuando una parte del código ha sido modificado y se desea ver que el nuevo código cumple con los requerimientos anteriores y que no se ha alterado su funcionalidad después de la nueva modificación.</a:t>
            </a:r>
            <a:endParaRPr lang="en-US" dirty="0"/>
          </a:p>
        </p:txBody>
      </p:sp>
    </p:spTree>
    <p:extLst>
      <p:ext uri="{BB962C8B-B14F-4D97-AF65-F5344CB8AC3E}">
        <p14:creationId xmlns:p14="http://schemas.microsoft.com/office/powerpoint/2010/main" val="26796756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1043608" y="859029"/>
            <a:ext cx="6683765" cy="1132118"/>
          </a:xfrm>
        </p:spPr>
        <p:txBody>
          <a:bodyPr>
            <a:normAutofit/>
          </a:bodyPr>
          <a:lstStyle/>
          <a:p>
            <a:r>
              <a:rPr lang="es-MX" b="1" dirty="0"/>
              <a:t>Observaciones</a:t>
            </a:r>
          </a:p>
        </p:txBody>
      </p:sp>
      <p:sp>
        <p:nvSpPr>
          <p:cNvPr id="3" name="Marcador de contenido 2">
            <a:extLst>
              <a:ext uri="{FF2B5EF4-FFF2-40B4-BE49-F238E27FC236}">
                <a16:creationId xmlns:a16="http://schemas.microsoft.com/office/drawing/2014/main" id="{0234F0B7-C9F4-4D7B-A332-B9D3E785DCC4}"/>
              </a:ext>
            </a:extLst>
          </p:cNvPr>
          <p:cNvSpPr>
            <a:spLocks noGrp="1"/>
          </p:cNvSpPr>
          <p:nvPr>
            <p:ph idx="1"/>
          </p:nvPr>
        </p:nvSpPr>
        <p:spPr>
          <a:xfrm>
            <a:off x="604713" y="2132857"/>
            <a:ext cx="8023746" cy="3399812"/>
          </a:xfrm>
        </p:spPr>
        <p:txBody>
          <a:bodyPr>
            <a:normAutofit fontScale="92500" lnSpcReduction="20000"/>
          </a:bodyPr>
          <a:lstStyle/>
          <a:p>
            <a:pPr algn="just"/>
            <a:r>
              <a:rPr lang="es-ES" dirty="0"/>
              <a:t>En la actualidad las herramientas de desarrollo como </a:t>
            </a:r>
            <a:r>
              <a:rPr lang="es-ES" dirty="0" err="1"/>
              <a:t>NetBeans</a:t>
            </a:r>
            <a:r>
              <a:rPr lang="es-ES" dirty="0"/>
              <a:t> y Eclipse cuentan con </a:t>
            </a:r>
            <a:r>
              <a:rPr lang="es-ES" dirty="0" err="1"/>
              <a:t>plug-ins</a:t>
            </a:r>
            <a:r>
              <a:rPr lang="es-ES" dirty="0"/>
              <a:t> que permiten que la generación de las plantillas necesarias para la creación de las pruebas de una clase Java se realice de manera automática, facilitando al programador enfocarse en la prueba y el resultado esperado, y dejando a la herramienta la creación de las clases que permiten coordinar las pruebas.</a:t>
            </a:r>
            <a:endParaRPr lang="en-US" dirty="0"/>
          </a:p>
          <a:p>
            <a:endParaRPr lang="es-419" dirty="0"/>
          </a:p>
        </p:txBody>
      </p:sp>
    </p:spTree>
    <p:extLst>
      <p:ext uri="{BB962C8B-B14F-4D97-AF65-F5344CB8AC3E}">
        <p14:creationId xmlns:p14="http://schemas.microsoft.com/office/powerpoint/2010/main" val="2885907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1043608" y="859029"/>
            <a:ext cx="6683765" cy="1132118"/>
          </a:xfrm>
        </p:spPr>
        <p:txBody>
          <a:bodyPr>
            <a:normAutofit/>
          </a:bodyPr>
          <a:lstStyle/>
          <a:p>
            <a:r>
              <a:rPr lang="es-MX" b="1" dirty="0" err="1" smtClean="0"/>
              <a:t>Selenium</a:t>
            </a:r>
            <a:endParaRPr lang="es-MX" b="1" dirty="0"/>
          </a:p>
        </p:txBody>
      </p:sp>
      <p:sp>
        <p:nvSpPr>
          <p:cNvPr id="3" name="Marcador de contenido 2">
            <a:extLst>
              <a:ext uri="{FF2B5EF4-FFF2-40B4-BE49-F238E27FC236}">
                <a16:creationId xmlns:a16="http://schemas.microsoft.com/office/drawing/2014/main" id="{0234F0B7-C9F4-4D7B-A332-B9D3E785DCC4}"/>
              </a:ext>
            </a:extLst>
          </p:cNvPr>
          <p:cNvSpPr>
            <a:spLocks noGrp="1"/>
          </p:cNvSpPr>
          <p:nvPr>
            <p:ph idx="1"/>
          </p:nvPr>
        </p:nvSpPr>
        <p:spPr>
          <a:xfrm>
            <a:off x="611560" y="1990403"/>
            <a:ext cx="8023746" cy="3399812"/>
          </a:xfrm>
        </p:spPr>
        <p:txBody>
          <a:bodyPr>
            <a:normAutofit/>
          </a:bodyPr>
          <a:lstStyle/>
          <a:p>
            <a:pPr algn="just"/>
            <a:r>
              <a:rPr lang="es-ES" dirty="0" err="1"/>
              <a:t>Selenium</a:t>
            </a:r>
            <a:r>
              <a:rPr lang="es-ES" dirty="0"/>
              <a:t> es un entorno de pruebas que se utiliza para comprobar si el software que se está desarrollando funciona correctamente. Esta herramienta permite: grabar, editar y depurar casos de pruebas que se pueden automatizar.</a:t>
            </a:r>
            <a:endParaRPr lang="en-US" dirty="0"/>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1505" y="4732340"/>
            <a:ext cx="5372948" cy="13157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394281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234F0B7-C9F4-4D7B-A332-B9D3E785DCC4}"/>
              </a:ext>
            </a:extLst>
          </p:cNvPr>
          <p:cNvSpPr>
            <a:spLocks noGrp="1"/>
          </p:cNvSpPr>
          <p:nvPr>
            <p:ph idx="1"/>
          </p:nvPr>
        </p:nvSpPr>
        <p:spPr>
          <a:xfrm>
            <a:off x="539552" y="1268760"/>
            <a:ext cx="8023746" cy="3399812"/>
          </a:xfrm>
        </p:spPr>
        <p:txBody>
          <a:bodyPr/>
          <a:lstStyle/>
          <a:p>
            <a:pPr algn="just"/>
            <a:r>
              <a:rPr lang="es-MX" dirty="0" smtClean="0"/>
              <a:t>Existen varias herramientas a nuestro alcance que nos pueden ayudar mucho con nuestras pruebas a ejecutar y vamos a ver algunas de ellas. </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2968666"/>
            <a:ext cx="2811401" cy="2811401"/>
          </a:xfrm>
          <a:prstGeom prst="rect">
            <a:avLst/>
          </a:prstGeom>
        </p:spPr>
      </p:pic>
    </p:spTree>
    <p:extLst>
      <p:ext uri="{BB962C8B-B14F-4D97-AF65-F5344CB8AC3E}">
        <p14:creationId xmlns:p14="http://schemas.microsoft.com/office/powerpoint/2010/main" val="24327145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1043608" y="859029"/>
            <a:ext cx="6683765" cy="1132118"/>
          </a:xfrm>
        </p:spPr>
        <p:txBody>
          <a:bodyPr>
            <a:normAutofit/>
          </a:bodyPr>
          <a:lstStyle/>
          <a:p>
            <a:r>
              <a:rPr lang="es-MX" b="1" dirty="0" smtClean="0"/>
              <a:t>Historia</a:t>
            </a:r>
            <a:endParaRPr lang="es-MX" b="1" dirty="0"/>
          </a:p>
        </p:txBody>
      </p:sp>
      <p:sp>
        <p:nvSpPr>
          <p:cNvPr id="3" name="Marcador de contenido 2">
            <a:extLst>
              <a:ext uri="{FF2B5EF4-FFF2-40B4-BE49-F238E27FC236}">
                <a16:creationId xmlns:a16="http://schemas.microsoft.com/office/drawing/2014/main" id="{0234F0B7-C9F4-4D7B-A332-B9D3E785DCC4}"/>
              </a:ext>
            </a:extLst>
          </p:cNvPr>
          <p:cNvSpPr>
            <a:spLocks noGrp="1"/>
          </p:cNvSpPr>
          <p:nvPr>
            <p:ph idx="1"/>
          </p:nvPr>
        </p:nvSpPr>
        <p:spPr>
          <a:xfrm>
            <a:off x="611560" y="1990403"/>
            <a:ext cx="8023746" cy="3399812"/>
          </a:xfrm>
        </p:spPr>
        <p:txBody>
          <a:bodyPr>
            <a:normAutofit/>
          </a:bodyPr>
          <a:lstStyle/>
          <a:p>
            <a:pPr algn="just"/>
            <a:r>
              <a:rPr lang="es-ES" dirty="0"/>
              <a:t>Comenzó a desarrollarse en 2004 por </a:t>
            </a:r>
            <a:r>
              <a:rPr lang="es-ES" dirty="0" err="1"/>
              <a:t>Jason</a:t>
            </a:r>
            <a:r>
              <a:rPr lang="es-ES" dirty="0"/>
              <a:t> </a:t>
            </a:r>
            <a:r>
              <a:rPr lang="es-ES" dirty="0" err="1"/>
              <a:t>Huggins</a:t>
            </a:r>
            <a:r>
              <a:rPr lang="es-ES" dirty="0"/>
              <a:t> y poco a poco se fueron uniendo varios especialistas. Un gran detalle es que este software es de código abierto (bajo licencia apache 2.0) y puede ser descargado y usado sin pagar.</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2848" y="4578076"/>
            <a:ext cx="1914525" cy="1914525"/>
          </a:xfrm>
          <a:prstGeom prst="rect">
            <a:avLst/>
          </a:prstGeom>
        </p:spPr>
      </p:pic>
    </p:spTree>
    <p:extLst>
      <p:ext uri="{BB962C8B-B14F-4D97-AF65-F5344CB8AC3E}">
        <p14:creationId xmlns:p14="http://schemas.microsoft.com/office/powerpoint/2010/main" val="33552134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1043608" y="859029"/>
            <a:ext cx="6683765" cy="1132118"/>
          </a:xfrm>
        </p:spPr>
        <p:txBody>
          <a:bodyPr>
            <a:normAutofit/>
          </a:bodyPr>
          <a:lstStyle/>
          <a:p>
            <a:r>
              <a:rPr lang="es-MX" b="1" dirty="0" smtClean="0"/>
              <a:t>Características</a:t>
            </a:r>
            <a:endParaRPr lang="es-MX" b="1" dirty="0"/>
          </a:p>
        </p:txBody>
      </p:sp>
      <p:sp>
        <p:nvSpPr>
          <p:cNvPr id="3" name="Marcador de contenido 2">
            <a:extLst>
              <a:ext uri="{FF2B5EF4-FFF2-40B4-BE49-F238E27FC236}">
                <a16:creationId xmlns:a16="http://schemas.microsoft.com/office/drawing/2014/main" id="{0234F0B7-C9F4-4D7B-A332-B9D3E785DCC4}"/>
              </a:ext>
            </a:extLst>
          </p:cNvPr>
          <p:cNvSpPr>
            <a:spLocks noGrp="1"/>
          </p:cNvSpPr>
          <p:nvPr>
            <p:ph idx="1"/>
          </p:nvPr>
        </p:nvSpPr>
        <p:spPr>
          <a:xfrm>
            <a:off x="611560" y="1990402"/>
            <a:ext cx="8023746" cy="4030885"/>
          </a:xfrm>
        </p:spPr>
        <p:txBody>
          <a:bodyPr>
            <a:normAutofit fontScale="62500" lnSpcReduction="20000"/>
          </a:bodyPr>
          <a:lstStyle/>
          <a:p>
            <a:pPr lvl="0" algn="just"/>
            <a:r>
              <a:rPr lang="es-ES" sz="4000" dirty="0"/>
              <a:t>Las acciones serán ejecutadas punto a punto, si así se considera.</a:t>
            </a:r>
            <a:endParaRPr lang="en-US" sz="4000" dirty="0"/>
          </a:p>
          <a:p>
            <a:pPr lvl="0" algn="just"/>
            <a:r>
              <a:rPr lang="es-ES" sz="4000" dirty="0"/>
              <a:t>A la hora de escribir el código tiene la opción de autocompletar.</a:t>
            </a:r>
            <a:endParaRPr lang="en-US" sz="4000" dirty="0"/>
          </a:p>
          <a:p>
            <a:pPr lvl="0" algn="just"/>
            <a:r>
              <a:rPr lang="es-ES" sz="4000" dirty="0"/>
              <a:t>Se puede referenciar a objetos DOM: nombre, ID o con </a:t>
            </a:r>
            <a:r>
              <a:rPr lang="es-ES" sz="4000" dirty="0" err="1"/>
              <a:t>XPath</a:t>
            </a:r>
            <a:r>
              <a:rPr lang="es-ES" sz="4000" dirty="0"/>
              <a:t>.</a:t>
            </a:r>
            <a:endParaRPr lang="en-US" sz="4000" dirty="0"/>
          </a:p>
          <a:p>
            <a:pPr lvl="0" algn="just"/>
            <a:r>
              <a:rPr lang="es-ES" sz="4000" dirty="0"/>
              <a:t>Ejecutar test complejos que ahorran muchas horas de trabajo.</a:t>
            </a:r>
            <a:endParaRPr lang="en-US" sz="4000" dirty="0"/>
          </a:p>
          <a:p>
            <a:pPr lvl="0" algn="just"/>
            <a:r>
              <a:rPr lang="es-ES" sz="4000" dirty="0"/>
              <a:t>Gran depuración y puntos de verificación</a:t>
            </a:r>
            <a:endParaRPr lang="en-US" sz="4000" dirty="0"/>
          </a:p>
          <a:p>
            <a:pPr lvl="0" algn="just"/>
            <a:r>
              <a:rPr lang="es-ES" sz="4000" dirty="0"/>
              <a:t>Almacenamiento en varios formatos los test realizados</a:t>
            </a:r>
            <a:endParaRPr lang="en-US" sz="4000" dirty="0"/>
          </a:p>
          <a:p>
            <a:pPr algn="just"/>
            <a:endParaRPr lang="en-US" dirty="0"/>
          </a:p>
        </p:txBody>
      </p:sp>
    </p:spTree>
    <p:extLst>
      <p:ext uri="{BB962C8B-B14F-4D97-AF65-F5344CB8AC3E}">
        <p14:creationId xmlns:p14="http://schemas.microsoft.com/office/powerpoint/2010/main" val="18647233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1043608" y="859029"/>
            <a:ext cx="6683765" cy="1132118"/>
          </a:xfrm>
        </p:spPr>
        <p:txBody>
          <a:bodyPr>
            <a:normAutofit/>
          </a:bodyPr>
          <a:lstStyle/>
          <a:p>
            <a:r>
              <a:rPr lang="es-MX" b="1" dirty="0" smtClean="0"/>
              <a:t>Funcionalidad</a:t>
            </a:r>
            <a:endParaRPr lang="es-MX" b="1" dirty="0"/>
          </a:p>
        </p:txBody>
      </p:sp>
      <p:sp>
        <p:nvSpPr>
          <p:cNvPr id="3" name="Marcador de contenido 2">
            <a:extLst>
              <a:ext uri="{FF2B5EF4-FFF2-40B4-BE49-F238E27FC236}">
                <a16:creationId xmlns:a16="http://schemas.microsoft.com/office/drawing/2014/main" id="{0234F0B7-C9F4-4D7B-A332-B9D3E785DCC4}"/>
              </a:ext>
            </a:extLst>
          </p:cNvPr>
          <p:cNvSpPr>
            <a:spLocks noGrp="1"/>
          </p:cNvSpPr>
          <p:nvPr>
            <p:ph idx="1"/>
          </p:nvPr>
        </p:nvSpPr>
        <p:spPr>
          <a:xfrm>
            <a:off x="611560" y="1990403"/>
            <a:ext cx="8023746" cy="3399812"/>
          </a:xfrm>
        </p:spPr>
        <p:txBody>
          <a:bodyPr>
            <a:normAutofit fontScale="92500" lnSpcReduction="20000"/>
          </a:bodyPr>
          <a:lstStyle/>
          <a:p>
            <a:pPr algn="just"/>
            <a:r>
              <a:rPr lang="es-ES" dirty="0"/>
              <a:t>Su objetivo principal es comprobar que un software funcione correctamente. La mayoría de usuarios que trabajan con </a:t>
            </a:r>
            <a:r>
              <a:rPr lang="es-ES" dirty="0" err="1"/>
              <a:t>Selenium</a:t>
            </a:r>
            <a:r>
              <a:rPr lang="es-ES" dirty="0"/>
              <a:t> son programadores QA o </a:t>
            </a:r>
            <a:r>
              <a:rPr lang="es-ES" dirty="0" err="1"/>
              <a:t>Engineer</a:t>
            </a:r>
            <a:r>
              <a:rPr lang="es-ES" dirty="0"/>
              <a:t> QA, que trabajan no solo comprobando que todo funcione correctamente, sino también evitando problemas futuros, ya que ahí es donde reside la mejor característica de </a:t>
            </a:r>
            <a:r>
              <a:rPr lang="es-ES" dirty="0" err="1"/>
              <a:t>Selenium</a:t>
            </a:r>
            <a:r>
              <a:rPr lang="es-ES" dirty="0"/>
              <a:t> para algunos Ingenieros QA.</a:t>
            </a:r>
            <a:endParaRPr lang="en-US" dirty="0"/>
          </a:p>
          <a:p>
            <a:pPr algn="just"/>
            <a:endParaRPr lang="en-US" dirty="0"/>
          </a:p>
        </p:txBody>
      </p:sp>
    </p:spTree>
    <p:extLst>
      <p:ext uri="{BB962C8B-B14F-4D97-AF65-F5344CB8AC3E}">
        <p14:creationId xmlns:p14="http://schemas.microsoft.com/office/powerpoint/2010/main" val="850796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1043608" y="859029"/>
            <a:ext cx="6683765" cy="1132118"/>
          </a:xfrm>
        </p:spPr>
        <p:txBody>
          <a:bodyPr>
            <a:normAutofit/>
          </a:bodyPr>
          <a:lstStyle/>
          <a:p>
            <a:r>
              <a:rPr lang="es-MX" b="1" dirty="0" smtClean="0"/>
              <a:t>Funcionalidad</a:t>
            </a:r>
            <a:endParaRPr lang="es-MX" b="1" dirty="0"/>
          </a:p>
        </p:txBody>
      </p:sp>
      <p:pic>
        <p:nvPicPr>
          <p:cNvPr id="5" name="Marcador de contenido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9632" y="1772816"/>
            <a:ext cx="6720961" cy="38175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119350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1043608" y="859029"/>
            <a:ext cx="6683765" cy="1132118"/>
          </a:xfrm>
        </p:spPr>
        <p:txBody>
          <a:bodyPr>
            <a:normAutofit/>
          </a:bodyPr>
          <a:lstStyle/>
          <a:p>
            <a:r>
              <a:rPr lang="es-MX" b="1" dirty="0" smtClean="0"/>
              <a:t>Herramientas</a:t>
            </a:r>
            <a:endParaRPr lang="es-MX" b="1" dirty="0"/>
          </a:p>
        </p:txBody>
      </p:sp>
      <p:sp>
        <p:nvSpPr>
          <p:cNvPr id="3" name="Marcador de contenido 2">
            <a:extLst>
              <a:ext uri="{FF2B5EF4-FFF2-40B4-BE49-F238E27FC236}">
                <a16:creationId xmlns:a16="http://schemas.microsoft.com/office/drawing/2014/main" id="{0234F0B7-C9F4-4D7B-A332-B9D3E785DCC4}"/>
              </a:ext>
            </a:extLst>
          </p:cNvPr>
          <p:cNvSpPr>
            <a:spLocks noGrp="1"/>
          </p:cNvSpPr>
          <p:nvPr>
            <p:ph idx="1"/>
          </p:nvPr>
        </p:nvSpPr>
        <p:spPr>
          <a:xfrm>
            <a:off x="611560" y="1990403"/>
            <a:ext cx="8023746" cy="3399812"/>
          </a:xfrm>
        </p:spPr>
        <p:txBody>
          <a:bodyPr>
            <a:normAutofit/>
          </a:bodyPr>
          <a:lstStyle/>
          <a:p>
            <a:pPr algn="just"/>
            <a:r>
              <a:rPr lang="es-ES" dirty="0" err="1" smtClean="0"/>
              <a:t>Selenium</a:t>
            </a:r>
            <a:r>
              <a:rPr lang="es-ES" dirty="0" smtClean="0"/>
              <a:t> cuenta con alguna variedad de software que veremos a continuación.</a:t>
            </a:r>
          </a:p>
          <a:p>
            <a:pPr algn="just"/>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677" y="3122521"/>
            <a:ext cx="4011813" cy="25073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6016" y="3122521"/>
            <a:ext cx="4283968" cy="22383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96481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1043608" y="859029"/>
            <a:ext cx="6683765" cy="1132118"/>
          </a:xfrm>
        </p:spPr>
        <p:txBody>
          <a:bodyPr>
            <a:normAutofit/>
          </a:bodyPr>
          <a:lstStyle/>
          <a:p>
            <a:r>
              <a:rPr lang="es-MX" b="1" dirty="0" err="1" smtClean="0"/>
              <a:t>Selenium</a:t>
            </a:r>
            <a:r>
              <a:rPr lang="es-MX" b="1" dirty="0" smtClean="0"/>
              <a:t> IDE</a:t>
            </a:r>
            <a:endParaRPr lang="es-MX" b="1" dirty="0"/>
          </a:p>
        </p:txBody>
      </p:sp>
      <p:sp>
        <p:nvSpPr>
          <p:cNvPr id="3" name="Marcador de contenido 2">
            <a:extLst>
              <a:ext uri="{FF2B5EF4-FFF2-40B4-BE49-F238E27FC236}">
                <a16:creationId xmlns:a16="http://schemas.microsoft.com/office/drawing/2014/main" id="{0234F0B7-C9F4-4D7B-A332-B9D3E785DCC4}"/>
              </a:ext>
            </a:extLst>
          </p:cNvPr>
          <p:cNvSpPr>
            <a:spLocks noGrp="1"/>
          </p:cNvSpPr>
          <p:nvPr>
            <p:ph idx="1"/>
          </p:nvPr>
        </p:nvSpPr>
        <p:spPr>
          <a:xfrm>
            <a:off x="611560" y="1990403"/>
            <a:ext cx="8023746" cy="3399812"/>
          </a:xfrm>
        </p:spPr>
        <p:txBody>
          <a:bodyPr>
            <a:normAutofit lnSpcReduction="10000"/>
          </a:bodyPr>
          <a:lstStyle/>
          <a:p>
            <a:pPr algn="just"/>
            <a:r>
              <a:rPr lang="es-ES" dirty="0"/>
              <a:t>En sus comienzos era llamado </a:t>
            </a:r>
            <a:r>
              <a:rPr lang="es-ES" dirty="0" err="1"/>
              <a:t>Selenium</a:t>
            </a:r>
            <a:r>
              <a:rPr lang="es-ES" dirty="0"/>
              <a:t> </a:t>
            </a:r>
            <a:r>
              <a:rPr lang="es-ES" dirty="0" err="1"/>
              <a:t>Recorder</a:t>
            </a:r>
            <a:r>
              <a:rPr lang="es-ES" dirty="0"/>
              <a:t>. Permite editar, grabar y depurar lo que se muestra en el navegador. Muchos usuarios crean scripts que editan con comandos y sentencias para que cuando se haga la grabación de la página web quede todo registrado.</a:t>
            </a:r>
            <a:endParaRPr lang="en-US" dirty="0"/>
          </a:p>
          <a:p>
            <a:pPr algn="just"/>
            <a:endParaRPr lang="en-US" dirty="0"/>
          </a:p>
        </p:txBody>
      </p:sp>
    </p:spTree>
    <p:extLst>
      <p:ext uri="{BB962C8B-B14F-4D97-AF65-F5344CB8AC3E}">
        <p14:creationId xmlns:p14="http://schemas.microsoft.com/office/powerpoint/2010/main" val="33194109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1043608" y="859029"/>
            <a:ext cx="6683765" cy="1132118"/>
          </a:xfrm>
        </p:spPr>
        <p:txBody>
          <a:bodyPr>
            <a:normAutofit/>
          </a:bodyPr>
          <a:lstStyle/>
          <a:p>
            <a:r>
              <a:rPr lang="es-ES" b="1" dirty="0" err="1"/>
              <a:t>Selenium</a:t>
            </a:r>
            <a:r>
              <a:rPr lang="es-ES" b="1" dirty="0"/>
              <a:t> </a:t>
            </a:r>
            <a:r>
              <a:rPr lang="es-ES" b="1" dirty="0" err="1"/>
              <a:t>Remote</a:t>
            </a:r>
            <a:r>
              <a:rPr lang="es-ES" b="1" dirty="0"/>
              <a:t> Control</a:t>
            </a:r>
            <a:endParaRPr lang="en-US" dirty="0"/>
          </a:p>
        </p:txBody>
      </p:sp>
      <p:sp>
        <p:nvSpPr>
          <p:cNvPr id="3" name="Marcador de contenido 2">
            <a:extLst>
              <a:ext uri="{FF2B5EF4-FFF2-40B4-BE49-F238E27FC236}">
                <a16:creationId xmlns:a16="http://schemas.microsoft.com/office/drawing/2014/main" id="{0234F0B7-C9F4-4D7B-A332-B9D3E785DCC4}"/>
              </a:ext>
            </a:extLst>
          </p:cNvPr>
          <p:cNvSpPr>
            <a:spLocks noGrp="1"/>
          </p:cNvSpPr>
          <p:nvPr>
            <p:ph idx="1"/>
          </p:nvPr>
        </p:nvSpPr>
        <p:spPr>
          <a:xfrm>
            <a:off x="611560" y="1990403"/>
            <a:ext cx="8023746" cy="3399812"/>
          </a:xfrm>
        </p:spPr>
        <p:txBody>
          <a:bodyPr>
            <a:normAutofit fontScale="92500" lnSpcReduction="10000"/>
          </a:bodyPr>
          <a:lstStyle/>
          <a:p>
            <a:pPr algn="just"/>
            <a:r>
              <a:rPr lang="es-ES" dirty="0" err="1"/>
              <a:t>Remote</a:t>
            </a:r>
            <a:r>
              <a:rPr lang="es-ES" dirty="0"/>
              <a:t> Control (RC) es un sistema cliente/servidor que permite utilizar el navegador web de forma local o en otro ordenador. Lo mejor de todo es que se puede utilizar casi cualquier lenguaje de programación y formato de pruebas, pero con la liberalización de </a:t>
            </a:r>
            <a:r>
              <a:rPr lang="es-ES" dirty="0" err="1"/>
              <a:t>Selenium</a:t>
            </a:r>
            <a:r>
              <a:rPr lang="es-ES" dirty="0"/>
              <a:t> 2 se ha descartado en gran medida para favorecer a </a:t>
            </a:r>
            <a:r>
              <a:rPr lang="es-ES" dirty="0" err="1"/>
              <a:t>WebDriver</a:t>
            </a:r>
            <a:endParaRPr lang="en-US" dirty="0"/>
          </a:p>
        </p:txBody>
      </p:sp>
    </p:spTree>
    <p:extLst>
      <p:ext uri="{BB962C8B-B14F-4D97-AF65-F5344CB8AC3E}">
        <p14:creationId xmlns:p14="http://schemas.microsoft.com/office/powerpoint/2010/main" val="37393411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1043608" y="859029"/>
            <a:ext cx="6683765" cy="1132118"/>
          </a:xfrm>
        </p:spPr>
        <p:txBody>
          <a:bodyPr>
            <a:normAutofit/>
          </a:bodyPr>
          <a:lstStyle/>
          <a:p>
            <a:r>
              <a:rPr lang="es-ES" b="1" dirty="0" err="1"/>
              <a:t>Selenium</a:t>
            </a:r>
            <a:r>
              <a:rPr lang="es-ES" b="1" dirty="0"/>
              <a:t> </a:t>
            </a:r>
            <a:r>
              <a:rPr lang="es-ES" b="1" dirty="0" err="1" smtClean="0"/>
              <a:t>WebDriver</a:t>
            </a:r>
            <a:endParaRPr lang="en-US" dirty="0"/>
          </a:p>
        </p:txBody>
      </p:sp>
      <p:sp>
        <p:nvSpPr>
          <p:cNvPr id="3" name="Marcador de contenido 2">
            <a:extLst>
              <a:ext uri="{FF2B5EF4-FFF2-40B4-BE49-F238E27FC236}">
                <a16:creationId xmlns:a16="http://schemas.microsoft.com/office/drawing/2014/main" id="{0234F0B7-C9F4-4D7B-A332-B9D3E785DCC4}"/>
              </a:ext>
            </a:extLst>
          </p:cNvPr>
          <p:cNvSpPr>
            <a:spLocks noGrp="1"/>
          </p:cNvSpPr>
          <p:nvPr>
            <p:ph idx="1"/>
          </p:nvPr>
        </p:nvSpPr>
        <p:spPr>
          <a:xfrm>
            <a:off x="611560" y="1990403"/>
            <a:ext cx="8023746" cy="3399812"/>
          </a:xfrm>
        </p:spPr>
        <p:txBody>
          <a:bodyPr>
            <a:normAutofit/>
          </a:bodyPr>
          <a:lstStyle/>
          <a:p>
            <a:pPr algn="just"/>
            <a:r>
              <a:rPr lang="es-ES" dirty="0"/>
              <a:t>Siendo el sucesor de </a:t>
            </a:r>
            <a:r>
              <a:rPr lang="es-ES" dirty="0" err="1"/>
              <a:t>Remote</a:t>
            </a:r>
            <a:r>
              <a:rPr lang="es-ES" dirty="0"/>
              <a:t> Control permite utilizar un navegador de forma local o en remoto. No requiere un servidor especial ya que se inicia una instancia del navegador y se controla de esta manera.</a:t>
            </a:r>
            <a:endParaRPr lang="en-US" dirty="0"/>
          </a:p>
          <a:p>
            <a:pPr algn="just"/>
            <a:endParaRPr lang="en-US" dirty="0"/>
          </a:p>
        </p:txBody>
      </p:sp>
    </p:spTree>
    <p:extLst>
      <p:ext uri="{BB962C8B-B14F-4D97-AF65-F5344CB8AC3E}">
        <p14:creationId xmlns:p14="http://schemas.microsoft.com/office/powerpoint/2010/main" val="29089072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1043608" y="859029"/>
            <a:ext cx="6683765" cy="1132118"/>
          </a:xfrm>
        </p:spPr>
        <p:txBody>
          <a:bodyPr>
            <a:normAutofit/>
          </a:bodyPr>
          <a:lstStyle/>
          <a:p>
            <a:r>
              <a:rPr lang="es-ES" b="1" dirty="0" err="1"/>
              <a:t>Selenium</a:t>
            </a:r>
            <a:r>
              <a:rPr lang="es-ES" b="1" dirty="0"/>
              <a:t> </a:t>
            </a:r>
            <a:r>
              <a:rPr lang="es-ES" b="1" dirty="0" err="1" smtClean="0"/>
              <a:t>WebDriver</a:t>
            </a:r>
            <a:endParaRPr lang="en-US" dirty="0"/>
          </a:p>
        </p:txBody>
      </p:sp>
      <p:sp>
        <p:nvSpPr>
          <p:cNvPr id="3" name="Marcador de contenido 2">
            <a:extLst>
              <a:ext uri="{FF2B5EF4-FFF2-40B4-BE49-F238E27FC236}">
                <a16:creationId xmlns:a16="http://schemas.microsoft.com/office/drawing/2014/main" id="{0234F0B7-C9F4-4D7B-A332-B9D3E785DCC4}"/>
              </a:ext>
            </a:extLst>
          </p:cNvPr>
          <p:cNvSpPr>
            <a:spLocks noGrp="1"/>
          </p:cNvSpPr>
          <p:nvPr>
            <p:ph idx="1"/>
          </p:nvPr>
        </p:nvSpPr>
        <p:spPr>
          <a:xfrm>
            <a:off x="611560" y="1990403"/>
            <a:ext cx="8023746" cy="3399812"/>
          </a:xfrm>
        </p:spPr>
        <p:txBody>
          <a:bodyPr>
            <a:normAutofit fontScale="92500"/>
          </a:bodyPr>
          <a:lstStyle/>
          <a:p>
            <a:r>
              <a:rPr lang="es-ES" dirty="0"/>
              <a:t>La arquitectura de </a:t>
            </a:r>
            <a:r>
              <a:rPr lang="es-ES" dirty="0" err="1"/>
              <a:t>WebDriver</a:t>
            </a:r>
            <a:r>
              <a:rPr lang="es-ES" dirty="0"/>
              <a:t> es más simple que la de </a:t>
            </a:r>
            <a:r>
              <a:rPr lang="es-ES" dirty="0" err="1"/>
              <a:t>Remote</a:t>
            </a:r>
            <a:r>
              <a:rPr lang="es-ES" dirty="0"/>
              <a:t> Control pero eso no significa que sea peor. Por ejemplo, </a:t>
            </a:r>
            <a:r>
              <a:rPr lang="es-ES" dirty="0" err="1"/>
              <a:t>WebDriver</a:t>
            </a:r>
            <a:r>
              <a:rPr lang="es-ES" dirty="0"/>
              <a:t> es más rápido que RC, ya que habla directamente al navegador y, lo mejor de todo, utiliza el motor del propio navegador que se está utilizando en ese momento.</a:t>
            </a:r>
            <a:endParaRPr lang="en-US" dirty="0"/>
          </a:p>
          <a:p>
            <a:pPr algn="just"/>
            <a:endParaRPr lang="en-US" dirty="0"/>
          </a:p>
        </p:txBody>
      </p:sp>
    </p:spTree>
    <p:extLst>
      <p:ext uri="{BB962C8B-B14F-4D97-AF65-F5344CB8AC3E}">
        <p14:creationId xmlns:p14="http://schemas.microsoft.com/office/powerpoint/2010/main" val="23298702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1043608" y="859029"/>
            <a:ext cx="6683765" cy="1132118"/>
          </a:xfrm>
        </p:spPr>
        <p:txBody>
          <a:bodyPr>
            <a:normAutofit/>
          </a:bodyPr>
          <a:lstStyle/>
          <a:p>
            <a:r>
              <a:rPr lang="es-ES" b="1" dirty="0" err="1"/>
              <a:t>Selenium</a:t>
            </a:r>
            <a:r>
              <a:rPr lang="es-ES" b="1" dirty="0"/>
              <a:t> </a:t>
            </a:r>
            <a:r>
              <a:rPr lang="es-ES" b="1" dirty="0" err="1"/>
              <a:t>Grid</a:t>
            </a:r>
            <a:endParaRPr lang="en-US" dirty="0"/>
          </a:p>
        </p:txBody>
      </p:sp>
      <p:sp>
        <p:nvSpPr>
          <p:cNvPr id="3" name="Marcador de contenido 2">
            <a:extLst>
              <a:ext uri="{FF2B5EF4-FFF2-40B4-BE49-F238E27FC236}">
                <a16:creationId xmlns:a16="http://schemas.microsoft.com/office/drawing/2014/main" id="{0234F0B7-C9F4-4D7B-A332-B9D3E785DCC4}"/>
              </a:ext>
            </a:extLst>
          </p:cNvPr>
          <p:cNvSpPr>
            <a:spLocks noGrp="1"/>
          </p:cNvSpPr>
          <p:nvPr>
            <p:ph idx="1"/>
          </p:nvPr>
        </p:nvSpPr>
        <p:spPr>
          <a:xfrm>
            <a:off x="611560" y="1990403"/>
            <a:ext cx="8023746" cy="3399812"/>
          </a:xfrm>
        </p:spPr>
        <p:txBody>
          <a:bodyPr>
            <a:normAutofit lnSpcReduction="10000"/>
          </a:bodyPr>
          <a:lstStyle/>
          <a:p>
            <a:pPr algn="just"/>
            <a:r>
              <a:rPr lang="es-ES" dirty="0"/>
              <a:t>Existen dos razones para querer utilizar </a:t>
            </a:r>
            <a:r>
              <a:rPr lang="es-ES" dirty="0" err="1"/>
              <a:t>Selenium</a:t>
            </a:r>
            <a:r>
              <a:rPr lang="es-ES" dirty="0"/>
              <a:t> </a:t>
            </a:r>
            <a:r>
              <a:rPr lang="es-ES" dirty="0" err="1"/>
              <a:t>Grid</a:t>
            </a:r>
            <a:r>
              <a:rPr lang="es-ES" dirty="0"/>
              <a:t>. Ejecutar pruebas con varios navegadores a la vez (con diferentes versiones si es necesario) y con diferentes sistemas operativos, de tal manera que puedes utilizar, por ejemplo, Google Chrome a la vez en Windows, iOS, Android, </a:t>
            </a:r>
            <a:r>
              <a:rPr lang="es-ES" dirty="0" err="1"/>
              <a:t>etc</a:t>
            </a:r>
            <a:endParaRPr lang="en-US"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8184" y="5157192"/>
            <a:ext cx="2209428" cy="14729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950814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1043608" y="859029"/>
            <a:ext cx="6683765" cy="1132118"/>
          </a:xfrm>
        </p:spPr>
        <p:txBody>
          <a:bodyPr>
            <a:normAutofit/>
          </a:bodyPr>
          <a:lstStyle/>
          <a:p>
            <a:r>
              <a:rPr lang="es-MX" b="1" dirty="0" err="1" smtClean="0"/>
              <a:t>JMeter</a:t>
            </a:r>
            <a:endParaRPr lang="es-MX" b="1" dirty="0"/>
          </a:p>
        </p:txBody>
      </p:sp>
      <p:sp>
        <p:nvSpPr>
          <p:cNvPr id="3" name="Marcador de contenido 2">
            <a:extLst>
              <a:ext uri="{FF2B5EF4-FFF2-40B4-BE49-F238E27FC236}">
                <a16:creationId xmlns:a16="http://schemas.microsoft.com/office/drawing/2014/main" id="{0234F0B7-C9F4-4D7B-A332-B9D3E785DCC4}"/>
              </a:ext>
            </a:extLst>
          </p:cNvPr>
          <p:cNvSpPr>
            <a:spLocks noGrp="1"/>
          </p:cNvSpPr>
          <p:nvPr>
            <p:ph idx="1"/>
          </p:nvPr>
        </p:nvSpPr>
        <p:spPr>
          <a:xfrm>
            <a:off x="604713" y="2132857"/>
            <a:ext cx="8023746" cy="3399812"/>
          </a:xfrm>
        </p:spPr>
        <p:txBody>
          <a:bodyPr/>
          <a:lstStyle/>
          <a:p>
            <a:pPr algn="just"/>
            <a:r>
              <a:rPr lang="es-ES" dirty="0" err="1"/>
              <a:t>JMeter</a:t>
            </a:r>
            <a:r>
              <a:rPr lang="es-ES" dirty="0"/>
              <a:t> fue diseñado para realizar pruebas de carga en servidores o aplicativos Web por medio del protocolo HTTP, pero debido a su gran popularidad, se expandió para incluir otros protocolos de comunicación. </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753" y="4581128"/>
            <a:ext cx="3876706" cy="1574448"/>
          </a:xfrm>
          <a:prstGeom prst="rect">
            <a:avLst/>
          </a:prstGeom>
        </p:spPr>
      </p:pic>
    </p:spTree>
    <p:extLst>
      <p:ext uri="{BB962C8B-B14F-4D97-AF65-F5344CB8AC3E}">
        <p14:creationId xmlns:p14="http://schemas.microsoft.com/office/powerpoint/2010/main" val="26844878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1043608" y="859029"/>
            <a:ext cx="6683765" cy="1132118"/>
          </a:xfrm>
        </p:spPr>
        <p:txBody>
          <a:bodyPr>
            <a:normAutofit/>
          </a:bodyPr>
          <a:lstStyle/>
          <a:p>
            <a:r>
              <a:rPr lang="es-ES" b="1" dirty="0" err="1"/>
              <a:t>Selenium</a:t>
            </a:r>
            <a:r>
              <a:rPr lang="es-ES" b="1" dirty="0"/>
              <a:t> </a:t>
            </a:r>
            <a:r>
              <a:rPr lang="es-ES" b="1" dirty="0" err="1"/>
              <a:t>Grid</a:t>
            </a:r>
            <a:endParaRPr lang="en-US" dirty="0"/>
          </a:p>
        </p:txBody>
      </p:sp>
      <p:sp>
        <p:nvSpPr>
          <p:cNvPr id="3" name="Marcador de contenido 2">
            <a:extLst>
              <a:ext uri="{FF2B5EF4-FFF2-40B4-BE49-F238E27FC236}">
                <a16:creationId xmlns:a16="http://schemas.microsoft.com/office/drawing/2014/main" id="{0234F0B7-C9F4-4D7B-A332-B9D3E785DCC4}"/>
              </a:ext>
            </a:extLst>
          </p:cNvPr>
          <p:cNvSpPr>
            <a:spLocks noGrp="1"/>
          </p:cNvSpPr>
          <p:nvPr>
            <p:ph idx="1"/>
          </p:nvPr>
        </p:nvSpPr>
        <p:spPr>
          <a:xfrm>
            <a:off x="611560" y="1844824"/>
            <a:ext cx="8023746" cy="4462933"/>
          </a:xfrm>
        </p:spPr>
        <p:txBody>
          <a:bodyPr>
            <a:normAutofit fontScale="92500" lnSpcReduction="10000"/>
          </a:bodyPr>
          <a:lstStyle/>
          <a:p>
            <a:pPr algn="just"/>
            <a:r>
              <a:rPr lang="es-ES" dirty="0"/>
              <a:t>Por otro lado, tenemos que </a:t>
            </a:r>
            <a:r>
              <a:rPr lang="es-ES" dirty="0" err="1"/>
              <a:t>Selenium</a:t>
            </a:r>
            <a:r>
              <a:rPr lang="es-ES" dirty="0"/>
              <a:t> </a:t>
            </a:r>
            <a:r>
              <a:rPr lang="es-ES" dirty="0" err="1"/>
              <a:t>Grid</a:t>
            </a:r>
            <a:r>
              <a:rPr lang="es-ES" dirty="0"/>
              <a:t> puede reducir ampliamente el tiempo que tarda un paquete de pruebas en completarse. Si se quiere realizar un conjunto de 200 pruebas pongamos hipotéticamente que se tardan 8 horas en comprobarlo todo al 100%, al utilizar 4 máquinas diferentes con </a:t>
            </a:r>
            <a:r>
              <a:rPr lang="es-ES" dirty="0" err="1"/>
              <a:t>Selenium</a:t>
            </a:r>
            <a:r>
              <a:rPr lang="es-ES" dirty="0"/>
              <a:t> </a:t>
            </a:r>
            <a:r>
              <a:rPr lang="es-ES" dirty="0" err="1"/>
              <a:t>Grid</a:t>
            </a:r>
            <a:r>
              <a:rPr lang="es-ES" dirty="0"/>
              <a:t> veremos su tiempo reducido y aproximadamente tardará una cuarta parte del total requerido en un inicio.</a:t>
            </a:r>
            <a:endParaRPr lang="en-US" dirty="0"/>
          </a:p>
          <a:p>
            <a:pPr algn="just"/>
            <a:endParaRPr lang="en-US" dirty="0"/>
          </a:p>
        </p:txBody>
      </p:sp>
    </p:spTree>
    <p:extLst>
      <p:ext uri="{BB962C8B-B14F-4D97-AF65-F5344CB8AC3E}">
        <p14:creationId xmlns:p14="http://schemas.microsoft.com/office/powerpoint/2010/main" val="31721736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32EEB8-7522-40C3-AFFA-E20E4EED06AC}"/>
              </a:ext>
            </a:extLst>
          </p:cNvPr>
          <p:cNvSpPr>
            <a:spLocks noGrp="1"/>
          </p:cNvSpPr>
          <p:nvPr>
            <p:ph type="title"/>
          </p:nvPr>
        </p:nvSpPr>
        <p:spPr>
          <a:xfrm>
            <a:off x="457200" y="716170"/>
            <a:ext cx="8229600" cy="1143000"/>
          </a:xfrm>
        </p:spPr>
        <p:txBody>
          <a:bodyPr/>
          <a:lstStyle/>
          <a:p>
            <a:r>
              <a:rPr lang="es-ES" b="1" dirty="0" smtClean="0"/>
              <a:t>Conclusión</a:t>
            </a:r>
            <a:endParaRPr lang="es-MX" dirty="0"/>
          </a:p>
        </p:txBody>
      </p:sp>
      <p:sp>
        <p:nvSpPr>
          <p:cNvPr id="3" name="Marcador de contenido 2">
            <a:extLst>
              <a:ext uri="{FF2B5EF4-FFF2-40B4-BE49-F238E27FC236}">
                <a16:creationId xmlns:a16="http://schemas.microsoft.com/office/drawing/2014/main" id="{8598E381-0127-48BD-B00D-250F10EA1DCE}"/>
              </a:ext>
            </a:extLst>
          </p:cNvPr>
          <p:cNvSpPr>
            <a:spLocks noGrp="1"/>
          </p:cNvSpPr>
          <p:nvPr>
            <p:ph idx="1"/>
          </p:nvPr>
        </p:nvSpPr>
        <p:spPr>
          <a:xfrm>
            <a:off x="457200" y="1867407"/>
            <a:ext cx="8229600" cy="4525963"/>
          </a:xfrm>
        </p:spPr>
        <p:txBody>
          <a:bodyPr/>
          <a:lstStyle/>
          <a:p>
            <a:pPr algn="just"/>
            <a:r>
              <a:rPr lang="es-MX" dirty="0" smtClean="0"/>
              <a:t>Utilizar alguna de estás herramientas de ejecución de pruebas en nuestros desarrollos sin duda alguna nos facilitará much</a:t>
            </a:r>
            <a:r>
              <a:rPr lang="es-MX" dirty="0" smtClean="0"/>
              <a:t>o las cosas, no solo porque algunas pueden ejecutar pruebas automáticas, también nos facilitan observar en donde se encuentra el error y es mucho mejor hacer </a:t>
            </a:r>
            <a:r>
              <a:rPr lang="es-MX" dirty="0" err="1" smtClean="0"/>
              <a:t>testing</a:t>
            </a:r>
            <a:r>
              <a:rPr lang="es-MX" dirty="0" smtClean="0"/>
              <a:t> siempre que sea posible.</a:t>
            </a:r>
            <a:endParaRPr lang="es-MX" dirty="0"/>
          </a:p>
        </p:txBody>
      </p:sp>
    </p:spTree>
    <p:extLst>
      <p:ext uri="{BB962C8B-B14F-4D97-AF65-F5344CB8AC3E}">
        <p14:creationId xmlns:p14="http://schemas.microsoft.com/office/powerpoint/2010/main" val="16934665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1043608" y="859029"/>
            <a:ext cx="6683765" cy="1132118"/>
          </a:xfrm>
        </p:spPr>
        <p:txBody>
          <a:bodyPr>
            <a:normAutofit/>
          </a:bodyPr>
          <a:lstStyle/>
          <a:p>
            <a:r>
              <a:rPr lang="es-MX" b="1" dirty="0" smtClean="0"/>
              <a:t>Historia</a:t>
            </a:r>
            <a:endParaRPr lang="es-MX" b="1" dirty="0"/>
          </a:p>
        </p:txBody>
      </p:sp>
      <p:sp>
        <p:nvSpPr>
          <p:cNvPr id="3" name="Marcador de contenido 2">
            <a:extLst>
              <a:ext uri="{FF2B5EF4-FFF2-40B4-BE49-F238E27FC236}">
                <a16:creationId xmlns:a16="http://schemas.microsoft.com/office/drawing/2014/main" id="{0234F0B7-C9F4-4D7B-A332-B9D3E785DCC4}"/>
              </a:ext>
            </a:extLst>
          </p:cNvPr>
          <p:cNvSpPr>
            <a:spLocks noGrp="1"/>
          </p:cNvSpPr>
          <p:nvPr>
            <p:ph idx="1"/>
          </p:nvPr>
        </p:nvSpPr>
        <p:spPr>
          <a:xfrm>
            <a:off x="604713" y="2132856"/>
            <a:ext cx="8023746" cy="3816423"/>
          </a:xfrm>
        </p:spPr>
        <p:txBody>
          <a:bodyPr>
            <a:normAutofit/>
          </a:bodyPr>
          <a:lstStyle/>
          <a:p>
            <a:pPr algn="just"/>
            <a:r>
              <a:rPr lang="es-ES" dirty="0" err="1"/>
              <a:t>JMeter</a:t>
            </a:r>
            <a:r>
              <a:rPr lang="es-ES" dirty="0"/>
              <a:t> fue desarrollado por Stefano </a:t>
            </a:r>
            <a:r>
              <a:rPr lang="es-ES" dirty="0" err="1"/>
              <a:t>Mazzocchi</a:t>
            </a:r>
            <a:r>
              <a:rPr lang="es-ES" dirty="0"/>
              <a:t> para cubrir la necesidad de realizar pruebas de carga, estrés y capacidad al proyecto Apache </a:t>
            </a:r>
            <a:r>
              <a:rPr lang="es-ES" dirty="0" err="1"/>
              <a:t>JServ</a:t>
            </a:r>
            <a:r>
              <a:rPr lang="es-ES" dirty="0"/>
              <a:t>, el cual fue reemplazado tiempo después por el proyecto Apache </a:t>
            </a:r>
            <a:r>
              <a:rPr lang="es-ES" dirty="0" err="1"/>
              <a:t>Tomcat</a:t>
            </a:r>
            <a:r>
              <a:rPr lang="es-ES" dirty="0"/>
              <a:t>. </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192" y="4653136"/>
            <a:ext cx="1981200" cy="1971675"/>
          </a:xfrm>
          <a:prstGeom prst="rect">
            <a:avLst/>
          </a:prstGeom>
        </p:spPr>
      </p:pic>
    </p:spTree>
    <p:extLst>
      <p:ext uri="{BB962C8B-B14F-4D97-AF65-F5344CB8AC3E}">
        <p14:creationId xmlns:p14="http://schemas.microsoft.com/office/powerpoint/2010/main" val="13063497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1043608" y="859029"/>
            <a:ext cx="6683765" cy="1132118"/>
          </a:xfrm>
        </p:spPr>
        <p:txBody>
          <a:bodyPr>
            <a:normAutofit/>
          </a:bodyPr>
          <a:lstStyle/>
          <a:p>
            <a:r>
              <a:rPr lang="es-MX" b="1" dirty="0" smtClean="0"/>
              <a:t>Historia</a:t>
            </a:r>
            <a:endParaRPr lang="es-MX" b="1" dirty="0"/>
          </a:p>
        </p:txBody>
      </p:sp>
      <p:sp>
        <p:nvSpPr>
          <p:cNvPr id="3" name="Marcador de contenido 2">
            <a:extLst>
              <a:ext uri="{FF2B5EF4-FFF2-40B4-BE49-F238E27FC236}">
                <a16:creationId xmlns:a16="http://schemas.microsoft.com/office/drawing/2014/main" id="{0234F0B7-C9F4-4D7B-A332-B9D3E785DCC4}"/>
              </a:ext>
            </a:extLst>
          </p:cNvPr>
          <p:cNvSpPr>
            <a:spLocks noGrp="1"/>
          </p:cNvSpPr>
          <p:nvPr>
            <p:ph idx="1"/>
          </p:nvPr>
        </p:nvSpPr>
        <p:spPr>
          <a:xfrm>
            <a:off x="604713" y="2132857"/>
            <a:ext cx="8023746" cy="3399812"/>
          </a:xfrm>
        </p:spPr>
        <p:txBody>
          <a:bodyPr/>
          <a:lstStyle/>
          <a:p>
            <a:pPr algn="just"/>
            <a:r>
              <a:rPr lang="es-ES" dirty="0"/>
              <a:t>En noviembre del 2011, </a:t>
            </a:r>
            <a:r>
              <a:rPr lang="es-ES" dirty="0" err="1"/>
              <a:t>JMeter</a:t>
            </a:r>
            <a:r>
              <a:rPr lang="es-ES" dirty="0"/>
              <a:t> fue reconocido como un proyecto de alto nivel para la fundación Apache y es por ello que se le asignó un sitio web exclusivo</a:t>
            </a:r>
            <a:r>
              <a:rPr lang="es-ES" dirty="0" smtClean="0"/>
              <a:t>.</a:t>
            </a:r>
          </a:p>
          <a:p>
            <a:pPr algn="just"/>
            <a:endParaRPr lang="es-MX"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4077072"/>
            <a:ext cx="4128120" cy="2199514"/>
          </a:xfrm>
          <a:prstGeom prst="rect">
            <a:avLst/>
          </a:prstGeom>
        </p:spPr>
      </p:pic>
    </p:spTree>
    <p:extLst>
      <p:ext uri="{BB962C8B-B14F-4D97-AF65-F5344CB8AC3E}">
        <p14:creationId xmlns:p14="http://schemas.microsoft.com/office/powerpoint/2010/main" val="4772619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1259632" y="390747"/>
            <a:ext cx="6683765" cy="1132118"/>
          </a:xfrm>
        </p:spPr>
        <p:txBody>
          <a:bodyPr>
            <a:normAutofit/>
          </a:bodyPr>
          <a:lstStyle/>
          <a:p>
            <a:r>
              <a:rPr lang="es-MX" b="1" dirty="0" smtClean="0"/>
              <a:t>Características</a:t>
            </a:r>
            <a:endParaRPr lang="es-MX" b="1" dirty="0"/>
          </a:p>
        </p:txBody>
      </p:sp>
      <p:sp>
        <p:nvSpPr>
          <p:cNvPr id="3" name="Marcador de contenido 2">
            <a:extLst>
              <a:ext uri="{FF2B5EF4-FFF2-40B4-BE49-F238E27FC236}">
                <a16:creationId xmlns:a16="http://schemas.microsoft.com/office/drawing/2014/main" id="{0234F0B7-C9F4-4D7B-A332-B9D3E785DCC4}"/>
              </a:ext>
            </a:extLst>
          </p:cNvPr>
          <p:cNvSpPr>
            <a:spLocks noGrp="1"/>
          </p:cNvSpPr>
          <p:nvPr>
            <p:ph idx="1"/>
          </p:nvPr>
        </p:nvSpPr>
        <p:spPr>
          <a:xfrm>
            <a:off x="589641" y="1412776"/>
            <a:ext cx="8023746" cy="3399812"/>
          </a:xfrm>
        </p:spPr>
        <p:txBody>
          <a:bodyPr>
            <a:normAutofit/>
          </a:bodyPr>
          <a:lstStyle/>
          <a:p>
            <a:pPr algn="just"/>
            <a:r>
              <a:rPr lang="es-ES" dirty="0" err="1"/>
              <a:t>JMeter</a:t>
            </a:r>
            <a:r>
              <a:rPr lang="es-ES" dirty="0"/>
              <a:t> no es un navegador, es una herramienta que simula las peticiones a nivel protocolo HTTP, por lo tanto, no compila el código embebido de las páginas. </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9346" y="3532768"/>
            <a:ext cx="3024336" cy="2559640"/>
          </a:xfrm>
          <a:prstGeom prst="rect">
            <a:avLst/>
          </a:prstGeom>
        </p:spPr>
      </p:pic>
    </p:spTree>
    <p:extLst>
      <p:ext uri="{BB962C8B-B14F-4D97-AF65-F5344CB8AC3E}">
        <p14:creationId xmlns:p14="http://schemas.microsoft.com/office/powerpoint/2010/main" val="38557111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1043608" y="859029"/>
            <a:ext cx="6683765" cy="1132118"/>
          </a:xfrm>
        </p:spPr>
        <p:txBody>
          <a:bodyPr>
            <a:normAutofit/>
          </a:bodyPr>
          <a:lstStyle/>
          <a:p>
            <a:r>
              <a:rPr lang="es-MX" b="1" dirty="0"/>
              <a:t>Características</a:t>
            </a:r>
            <a:endParaRPr lang="es-MX" b="1" dirty="0"/>
          </a:p>
        </p:txBody>
      </p:sp>
      <p:sp>
        <p:nvSpPr>
          <p:cNvPr id="3" name="Marcador de contenido 2">
            <a:extLst>
              <a:ext uri="{FF2B5EF4-FFF2-40B4-BE49-F238E27FC236}">
                <a16:creationId xmlns:a16="http://schemas.microsoft.com/office/drawing/2014/main" id="{0234F0B7-C9F4-4D7B-A332-B9D3E785DCC4}"/>
              </a:ext>
            </a:extLst>
          </p:cNvPr>
          <p:cNvSpPr>
            <a:spLocks noGrp="1"/>
          </p:cNvSpPr>
          <p:nvPr>
            <p:ph idx="1"/>
          </p:nvPr>
        </p:nvSpPr>
        <p:spPr>
          <a:xfrm>
            <a:off x="604713" y="2132857"/>
            <a:ext cx="8023746" cy="3399812"/>
          </a:xfrm>
        </p:spPr>
        <p:txBody>
          <a:bodyPr>
            <a:normAutofit/>
          </a:bodyPr>
          <a:lstStyle/>
          <a:p>
            <a:pPr algn="just"/>
            <a:r>
              <a:rPr lang="es-ES" dirty="0"/>
              <a:t>La razón principal es que el motor que realiza estas peticiones es limitado, pero bastante eficiente dado que nos permite simular cientos de usuarios con pocos recursos.</a:t>
            </a:r>
            <a:endParaRPr lang="es-MX" dirty="0"/>
          </a:p>
        </p:txBody>
      </p:sp>
    </p:spTree>
    <p:extLst>
      <p:ext uri="{BB962C8B-B14F-4D97-AF65-F5344CB8AC3E}">
        <p14:creationId xmlns:p14="http://schemas.microsoft.com/office/powerpoint/2010/main" val="11414685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1043608" y="859029"/>
            <a:ext cx="6683765" cy="1132118"/>
          </a:xfrm>
        </p:spPr>
        <p:txBody>
          <a:bodyPr>
            <a:normAutofit/>
          </a:bodyPr>
          <a:lstStyle/>
          <a:p>
            <a:r>
              <a:rPr lang="es-MX" b="1" dirty="0" smtClean="0"/>
              <a:t>Funcionalidad</a:t>
            </a:r>
            <a:endParaRPr lang="es-MX" b="1" dirty="0"/>
          </a:p>
        </p:txBody>
      </p:sp>
      <p:sp>
        <p:nvSpPr>
          <p:cNvPr id="3" name="Marcador de contenido 2">
            <a:extLst>
              <a:ext uri="{FF2B5EF4-FFF2-40B4-BE49-F238E27FC236}">
                <a16:creationId xmlns:a16="http://schemas.microsoft.com/office/drawing/2014/main" id="{0234F0B7-C9F4-4D7B-A332-B9D3E785DCC4}"/>
              </a:ext>
            </a:extLst>
          </p:cNvPr>
          <p:cNvSpPr>
            <a:spLocks noGrp="1"/>
          </p:cNvSpPr>
          <p:nvPr>
            <p:ph idx="1"/>
          </p:nvPr>
        </p:nvSpPr>
        <p:spPr>
          <a:xfrm>
            <a:off x="604713" y="2132857"/>
            <a:ext cx="8023746" cy="3399812"/>
          </a:xfrm>
        </p:spPr>
        <p:txBody>
          <a:bodyPr>
            <a:normAutofit lnSpcReduction="10000"/>
          </a:bodyPr>
          <a:lstStyle/>
          <a:p>
            <a:pPr algn="just"/>
            <a:r>
              <a:rPr lang="es-ES" dirty="0"/>
              <a:t>Usualmente los dispositivos móviles intercambian datos e información por medio de peticiones HTTP hacía servicios web o micro servicios, por lo cual con </a:t>
            </a:r>
            <a:r>
              <a:rPr lang="es-ES" dirty="0" err="1"/>
              <a:t>JMeter</a:t>
            </a:r>
            <a:r>
              <a:rPr lang="es-ES" dirty="0"/>
              <a:t> podría simular este tipo de transacciones y por ende realizar pruebas de carga y estrés a aplicaciones móviles.</a:t>
            </a:r>
            <a:endParaRPr lang="en-US" dirty="0"/>
          </a:p>
        </p:txBody>
      </p:sp>
    </p:spTree>
    <p:extLst>
      <p:ext uri="{BB962C8B-B14F-4D97-AF65-F5344CB8AC3E}">
        <p14:creationId xmlns:p14="http://schemas.microsoft.com/office/powerpoint/2010/main" val="12620964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45FE-97C7-4521-8B74-EDBD4364C941}"/>
              </a:ext>
            </a:extLst>
          </p:cNvPr>
          <p:cNvSpPr>
            <a:spLocks noGrp="1"/>
          </p:cNvSpPr>
          <p:nvPr>
            <p:ph type="title"/>
          </p:nvPr>
        </p:nvSpPr>
        <p:spPr>
          <a:xfrm>
            <a:off x="1043608" y="859029"/>
            <a:ext cx="6683765" cy="1132118"/>
          </a:xfrm>
        </p:spPr>
        <p:txBody>
          <a:bodyPr>
            <a:normAutofit/>
          </a:bodyPr>
          <a:lstStyle/>
          <a:p>
            <a:r>
              <a:rPr lang="es-MX" b="1" dirty="0" smtClean="0"/>
              <a:t>Funcionalidad</a:t>
            </a:r>
            <a:endParaRPr lang="es-MX" b="1" dirty="0"/>
          </a:p>
        </p:txBody>
      </p:sp>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772816"/>
            <a:ext cx="7643192" cy="38944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919610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825</TotalTime>
  <Words>1204</Words>
  <Application>Microsoft Office PowerPoint</Application>
  <PresentationFormat>Presentación en pantalla (4:3)</PresentationFormat>
  <Paragraphs>62</Paragraphs>
  <Slides>31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31</vt:i4>
      </vt:variant>
    </vt:vector>
  </HeadingPairs>
  <TitlesOfParts>
    <vt:vector size="35" baseType="lpstr">
      <vt:lpstr>Arial</vt:lpstr>
      <vt:lpstr>Calibri</vt:lpstr>
      <vt:lpstr>Myriad Pro</vt:lpstr>
      <vt:lpstr>Tema de Office</vt:lpstr>
      <vt:lpstr>Presentación de PowerPoint</vt:lpstr>
      <vt:lpstr>Presentación de PowerPoint</vt:lpstr>
      <vt:lpstr>JMeter</vt:lpstr>
      <vt:lpstr>Historia</vt:lpstr>
      <vt:lpstr>Historia</vt:lpstr>
      <vt:lpstr>Características</vt:lpstr>
      <vt:lpstr>Características</vt:lpstr>
      <vt:lpstr>Funcionalidad</vt:lpstr>
      <vt:lpstr>Funcionalidad</vt:lpstr>
      <vt:lpstr>Funcionalidad</vt:lpstr>
      <vt:lpstr>Application Performance Monitor</vt:lpstr>
      <vt:lpstr>JUnit</vt:lpstr>
      <vt:lpstr>Características</vt:lpstr>
      <vt:lpstr>Funcionalidad</vt:lpstr>
      <vt:lpstr>Funcionalidad</vt:lpstr>
      <vt:lpstr>Funcionalidad</vt:lpstr>
      <vt:lpstr>Observaciones</vt:lpstr>
      <vt:lpstr>Observaciones</vt:lpstr>
      <vt:lpstr>Selenium</vt:lpstr>
      <vt:lpstr>Historia</vt:lpstr>
      <vt:lpstr>Características</vt:lpstr>
      <vt:lpstr>Funcionalidad</vt:lpstr>
      <vt:lpstr>Funcionalidad</vt:lpstr>
      <vt:lpstr>Herramientas</vt:lpstr>
      <vt:lpstr>Selenium IDE</vt:lpstr>
      <vt:lpstr>Selenium Remote Control</vt:lpstr>
      <vt:lpstr>Selenium WebDriver</vt:lpstr>
      <vt:lpstr>Selenium WebDriver</vt:lpstr>
      <vt:lpstr>Selenium Grid</vt:lpstr>
      <vt:lpstr>Selenium Grid</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TECNOLÓGICA DE JALISCO</dc:title>
  <dc:creator>Prensa y Difusión</dc:creator>
  <cp:lastModifiedBy>SHIPPU</cp:lastModifiedBy>
  <cp:revision>204</cp:revision>
  <dcterms:created xsi:type="dcterms:W3CDTF">2017-09-10T17:59:16Z</dcterms:created>
  <dcterms:modified xsi:type="dcterms:W3CDTF">2021-03-02T18:17:58Z</dcterms:modified>
</cp:coreProperties>
</file>