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2" r:id="rId5"/>
    <p:sldId id="269" r:id="rId6"/>
    <p:sldId id="265" r:id="rId7"/>
    <p:sldId id="26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73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Decision Tree Classifier Project-8</a:t>
            </a:r>
          </a:p>
        </p:txBody>
      </p:sp>
    </p:spTree>
    <p:extLst>
      <p:ext uri="{BB962C8B-B14F-4D97-AF65-F5344CB8AC3E}">
        <p14:creationId xmlns:p14="http://schemas.microsoft.com/office/powerpoint/2010/main" val="34666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748" cy="42076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Decision Tree Model: </a:t>
            </a:r>
          </a:p>
          <a:p>
            <a:r>
              <a:rPr lang="en-US" dirty="0">
                <a:solidFill>
                  <a:schemeClr val="bg1"/>
                </a:solidFill>
              </a:rPr>
              <a:t>Prediction of the </a:t>
            </a:r>
            <a:r>
              <a:rPr lang="en-US" dirty="0" err="1">
                <a:solidFill>
                  <a:schemeClr val="bg1"/>
                </a:solidFill>
              </a:rPr>
              <a:t>Iphones</a:t>
            </a:r>
            <a:r>
              <a:rPr lang="en-US" dirty="0">
                <a:solidFill>
                  <a:schemeClr val="bg1"/>
                </a:solidFill>
              </a:rPr>
              <a:t> purchased on the basis of genders, age and salary.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 draw insights by performing EDA on the data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Model building and prediction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Business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614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92" y="5039993"/>
            <a:ext cx="120188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1 depicts that females purchased more </a:t>
            </a:r>
            <a:r>
              <a:rPr lang="en-US" sz="1500" dirty="0" err="1"/>
              <a:t>Iphones</a:t>
            </a:r>
            <a:r>
              <a:rPr lang="en-US" sz="1500" dirty="0"/>
              <a:t> compared to males. 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+mj-lt"/>
              </a:rPr>
              <a:t>Out of 198 females, 77 has purchased </a:t>
            </a:r>
            <a:r>
              <a:rPr lang="en-US" sz="1600" b="0" i="0" dirty="0" err="1">
                <a:effectLst/>
                <a:latin typeface="+mj-lt"/>
              </a:rPr>
              <a:t>Iphones</a:t>
            </a:r>
            <a:r>
              <a:rPr lang="en-US" sz="1600" b="0" i="0" dirty="0">
                <a:effectLst/>
                <a:latin typeface="+mj-lt"/>
              </a:rPr>
              <a:t> while out of 182 males, 63 has purchased </a:t>
            </a:r>
            <a:r>
              <a:rPr lang="en-US" sz="1600" b="0" i="0" dirty="0" err="1">
                <a:effectLst/>
                <a:latin typeface="+mj-lt"/>
              </a:rPr>
              <a:t>Iphones</a:t>
            </a:r>
            <a:r>
              <a:rPr lang="en-US" sz="1600" b="0" i="0" dirty="0">
                <a:effectLst/>
                <a:latin typeface="+mj-lt"/>
              </a:rPr>
              <a:t>.</a:t>
            </a:r>
          </a:p>
          <a:p>
            <a:pPr algn="just"/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2 depicts that genders with high salaries are likely to purchase </a:t>
            </a:r>
            <a:r>
              <a:rPr lang="en-US" sz="1500" dirty="0" err="1"/>
              <a:t>Iphones</a:t>
            </a:r>
            <a:r>
              <a:rPr lang="en-US" sz="15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845258" y="176882"/>
            <a:ext cx="60363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Gender and Salary wise variation in purchase of </a:t>
            </a:r>
            <a:r>
              <a:rPr lang="en-US" dirty="0" err="1"/>
              <a:t>Iphones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91AC1-3EFB-CFA9-3286-174AB54E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766338"/>
            <a:ext cx="5462061" cy="3533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D2412-3B93-93FE-58EF-FEB9A320D7E6}"/>
              </a:ext>
            </a:extLst>
          </p:cNvPr>
          <p:cNvSpPr txBox="1"/>
          <p:nvPr/>
        </p:nvSpPr>
        <p:spPr>
          <a:xfrm>
            <a:off x="2581574" y="85461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310C5C-19DC-B4C5-B610-E5B6895F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57" y="766337"/>
            <a:ext cx="6287543" cy="3533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C1CE52-FBAF-5773-0A97-E17FE3B77473}"/>
              </a:ext>
            </a:extLst>
          </p:cNvPr>
          <p:cNvSpPr txBox="1"/>
          <p:nvPr/>
        </p:nvSpPr>
        <p:spPr>
          <a:xfrm>
            <a:off x="8975437" y="85461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17416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614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92" y="5039993"/>
            <a:ext cx="12018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+mj-lt"/>
              </a:rPr>
              <a:t>Figure 3 and 4 depicts that g</a:t>
            </a:r>
            <a:r>
              <a:rPr lang="en-US" sz="1600" b="0" i="0" dirty="0">
                <a:effectLst/>
                <a:latin typeface="+mj-lt"/>
              </a:rPr>
              <a:t>enders with high salaries in 27-45 years of age have purchased </a:t>
            </a:r>
            <a:r>
              <a:rPr lang="en-US" sz="1600" b="0" i="0" dirty="0" err="1">
                <a:effectLst/>
                <a:latin typeface="+mj-lt"/>
              </a:rPr>
              <a:t>Iphones</a:t>
            </a:r>
            <a:r>
              <a:rPr lang="en-US" sz="1600" b="0" i="0" dirty="0">
                <a:effectLst/>
                <a:latin typeface="+mj-lt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0" i="0" dirty="0">
                <a:effectLst/>
                <a:latin typeface="+mj-lt"/>
              </a:rPr>
              <a:t>Genders having age group above 45 years purchased </a:t>
            </a:r>
            <a:r>
              <a:rPr lang="en-US" sz="1600" b="0" i="0" dirty="0" err="1">
                <a:effectLst/>
                <a:latin typeface="+mj-lt"/>
              </a:rPr>
              <a:t>Iphones</a:t>
            </a:r>
            <a:r>
              <a:rPr lang="en-US" sz="1600" b="0" i="0" dirty="0">
                <a:effectLst/>
                <a:latin typeface="+mj-lt"/>
              </a:rPr>
              <a:t> irrespective of their salaries.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5258" y="176882"/>
            <a:ext cx="572470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Gender and Age wise variation in purchase of </a:t>
            </a:r>
            <a:r>
              <a:rPr lang="en-US" dirty="0" err="1"/>
              <a:t>Iphones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B88CBD-EA44-3244-DFFF-1AF77C400F62}"/>
              </a:ext>
            </a:extLst>
          </p:cNvPr>
          <p:cNvSpPr txBox="1"/>
          <p:nvPr/>
        </p:nvSpPr>
        <p:spPr>
          <a:xfrm>
            <a:off x="-549474" y="1297437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D3A58-7B37-3E9D-A572-4FB2C10B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1" y="672775"/>
            <a:ext cx="5078500" cy="39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56BD9-DB75-9060-11EE-64382DFB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93" y="672774"/>
            <a:ext cx="6601365" cy="3916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1484D1-9526-C1F2-40DA-7A32E0BE0425}"/>
              </a:ext>
            </a:extLst>
          </p:cNvPr>
          <p:cNvSpPr txBox="1"/>
          <p:nvPr/>
        </p:nvSpPr>
        <p:spPr>
          <a:xfrm>
            <a:off x="6780104" y="74822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8E1C0-A419-92F0-C352-19CDD6767C51}"/>
              </a:ext>
            </a:extLst>
          </p:cNvPr>
          <p:cNvSpPr txBox="1"/>
          <p:nvPr/>
        </p:nvSpPr>
        <p:spPr>
          <a:xfrm>
            <a:off x="2705560" y="74822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215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2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916" y="4860655"/>
            <a:ext cx="11409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+mj-lt"/>
              </a:rPr>
              <a:t>The data is normally distributed in all the cases.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6EDF3"/>
                </a:solidFill>
                <a:effectLst/>
                <a:latin typeface="+mj-lt"/>
              </a:rPr>
              <a:t>The skewness is calculated to be 0.23, 0.46 and 0.54 for age, salary and purchase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+mj-lt"/>
              </a:rPr>
              <a:t>Iphones</a:t>
            </a:r>
            <a:r>
              <a:rPr lang="en-US" b="0" i="0" dirty="0">
                <a:solidFill>
                  <a:srgbClr val="E6EDF3"/>
                </a:solidFill>
                <a:effectLst/>
                <a:latin typeface="+mj-lt"/>
              </a:rPr>
              <a:t>, respectively.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3CFE7-1BD1-4CDB-BFC5-A6263A78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9" y="1254684"/>
            <a:ext cx="11522039" cy="277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F9FE58-2613-B750-6E24-ACCCB232DC73}"/>
              </a:ext>
            </a:extLst>
          </p:cNvPr>
          <p:cNvSpPr txBox="1"/>
          <p:nvPr/>
        </p:nvSpPr>
        <p:spPr>
          <a:xfrm>
            <a:off x="6095999" y="117857"/>
            <a:ext cx="313258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Distribution of data features</a:t>
            </a:r>
          </a:p>
        </p:txBody>
      </p:sp>
    </p:spTree>
    <p:extLst>
      <p:ext uri="{BB962C8B-B14F-4D97-AF65-F5344CB8AC3E}">
        <p14:creationId xmlns:p14="http://schemas.microsoft.com/office/powerpoint/2010/main" val="366911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2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343" y="165120"/>
            <a:ext cx="357501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Outliers detection using box 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8496" y="4617622"/>
            <a:ext cx="45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There are no Outliers in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4F0C4-76BF-5FC1-D19B-6CE5AA4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" y="1296369"/>
            <a:ext cx="12071172" cy="2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32" y="132735"/>
            <a:ext cx="10220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The dataset is solved by Decision Tree.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Accuracy score: 0.92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Precision score: 0.92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DC1A7-8CF0-2731-3D90-5FF3A79F3B71}"/>
              </a:ext>
            </a:extLst>
          </p:cNvPr>
          <p:cNvSpPr txBox="1"/>
          <p:nvPr/>
        </p:nvSpPr>
        <p:spPr>
          <a:xfrm>
            <a:off x="162232" y="1333064"/>
            <a:ext cx="1139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models has shown very strong accuracy.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model is strongest when approaches 1 and weakest when approaches 0.</a:t>
            </a:r>
          </a:p>
        </p:txBody>
      </p:sp>
    </p:spTree>
    <p:extLst>
      <p:ext uri="{BB962C8B-B14F-4D97-AF65-F5344CB8AC3E}">
        <p14:creationId xmlns:p14="http://schemas.microsoft.com/office/powerpoint/2010/main" val="11414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2DBF79-4915-2A20-0673-48A7ADE2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" y="2064565"/>
            <a:ext cx="11982734" cy="4974590"/>
          </a:xfrm>
        </p:spPr>
        <p:txBody>
          <a:bodyPr>
            <a:noAutofit/>
          </a:bodyPr>
          <a:lstStyle/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Targeted Marketing Campaigns: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Tailor marketing campaigns based on predicted iPhone purchase behavior linked to gender, age, and salary ranges.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Maximize advertising efficiency by directing efforts toward demographics more likely to make a purchase.</a:t>
            </a: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Inventory Management: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Optimize iPhone inventory levels by aligning stock with predicted demand from specific gender and age groups.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Minimize excess stock or shortages, ensuring efficient use of resources and capital.</a:t>
            </a:r>
          </a:p>
          <a:p>
            <a:pPr algn="l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Market Positioning: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Leverage insights to strategically position iPhones in the market based on demographic preferences.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Adjust product features, marketing messages, and distribution channels to align with identified consumer segments.</a:t>
            </a:r>
            <a:r>
              <a:rPr lang="en-US" sz="1400" b="1" i="0" dirty="0">
                <a:solidFill>
                  <a:srgbClr val="D1D5DB"/>
                </a:solidFill>
                <a:effectLst/>
                <a:latin typeface="+mj-lt"/>
              </a:rPr>
              <a:t> </a:t>
            </a: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Budget Allocation: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Allocate marketing budgets more effectively by focusing spending on demographics with higher predicted purchase rates.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Maximize the return on investment in marketing initiatives.</a:t>
            </a: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Customer Retention Strategies: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Develop targeted retention strategies for specific demographics to nurture long-term customer relationships.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D1D5DB"/>
                </a:solidFill>
                <a:latin typeface="+mj-lt"/>
              </a:rPr>
              <a:t>I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dentify loyalty programs or incentives that resonate with different gender and age groups.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7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2" y="2159452"/>
            <a:ext cx="11982734" cy="4551064"/>
          </a:xfrm>
        </p:spPr>
        <p:txBody>
          <a:bodyPr>
            <a:normAutofit/>
          </a:bodyPr>
          <a:lstStyle/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Competitive Edge: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Gain a competitive advantage by leveraging predictive insights to stay ahead of market trends.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Continuously refine strategies based on real-time data, positioning the brand as innovative and customer-centric.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Financial Forecasting: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Improve financial forecasting by integrating predicted iPhone purchase patterns into budgetary planning.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Enhance accuracy in revenue projections and resource allocation.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Brand Perception Enhancement: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Shape brand perception by aligning marketing efforts with values and preferences of different demographic segments.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+mj-lt"/>
              </a:rPr>
              <a:t>Foster a positive and inclusive brand image.</a:t>
            </a:r>
          </a:p>
          <a:p>
            <a:pPr algn="l"/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pPr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D1D5DB"/>
              </a:solidFill>
              <a:effectLst/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4724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3343</TotalTime>
  <Words>517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Trebuchet MS</vt:lpstr>
      <vt:lpstr>Wingdings</vt:lpstr>
      <vt:lpstr>Berlin</vt:lpstr>
      <vt:lpstr>Decision Tree Classifier Project-8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Impact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Project</dc:title>
  <dc:creator>Dell</dc:creator>
  <cp:lastModifiedBy>SHIPRA CHOUDHARY</cp:lastModifiedBy>
  <cp:revision>39</cp:revision>
  <dcterms:created xsi:type="dcterms:W3CDTF">2023-11-01T17:27:14Z</dcterms:created>
  <dcterms:modified xsi:type="dcterms:W3CDTF">2024-01-05T08:49:10Z</dcterms:modified>
</cp:coreProperties>
</file>