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5" r:id="rId7"/>
    <p:sldId id="266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73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Multiple Linear Regression Project-3</a:t>
            </a:r>
          </a:p>
        </p:txBody>
      </p:sp>
    </p:spTree>
    <p:extLst>
      <p:ext uri="{BB962C8B-B14F-4D97-AF65-F5344CB8AC3E}">
        <p14:creationId xmlns:p14="http://schemas.microsoft.com/office/powerpoint/2010/main" val="346666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2" y="2159452"/>
            <a:ext cx="11982734" cy="4551064"/>
          </a:xfrm>
        </p:spPr>
        <p:txBody>
          <a:bodyPr>
            <a:normAutofit fontScale="92500" lnSpcReduction="10000"/>
          </a:bodyPr>
          <a:lstStyle/>
          <a:p>
            <a:r>
              <a:rPr lang="en-US" sz="2300" b="1" dirty="0">
                <a:solidFill>
                  <a:srgbClr val="002060"/>
                </a:solidFill>
              </a:rPr>
              <a:t>Resource Efficiency</a:t>
            </a:r>
            <a:r>
              <a:rPr lang="en-US" sz="2300" dirty="0">
                <a:solidFill>
                  <a:srgbClr val="002060"/>
                </a:solidFill>
              </a:rPr>
              <a:t>: </a:t>
            </a:r>
            <a:r>
              <a:rPr lang="en-US" sz="2300" dirty="0"/>
              <a:t>Efficient spending, guided by the regression models, leads to resource efficiency. This means the startup company can achieve more with fewer resources, reducing waste and overhead costs.</a:t>
            </a:r>
          </a:p>
          <a:p>
            <a:endParaRPr lang="en-US" sz="2300" dirty="0"/>
          </a:p>
          <a:p>
            <a:r>
              <a:rPr lang="en-US" sz="2300" b="1" dirty="0">
                <a:solidFill>
                  <a:srgbClr val="002060"/>
                </a:solidFill>
              </a:rPr>
              <a:t>Risk Mitigation</a:t>
            </a:r>
            <a:r>
              <a:rPr lang="en-US" sz="2300" dirty="0">
                <a:solidFill>
                  <a:srgbClr val="002060"/>
                </a:solidFill>
              </a:rPr>
              <a:t>: </a:t>
            </a:r>
            <a:r>
              <a:rPr lang="en-US" sz="2300" dirty="0"/>
              <a:t>Accurate profit predictions help in identifying and mitigating financial risks. Proactive adjustments can be made to avoid potential losses.</a:t>
            </a:r>
          </a:p>
          <a:p>
            <a:endParaRPr lang="en-US" sz="2300" dirty="0"/>
          </a:p>
          <a:p>
            <a:r>
              <a:rPr lang="en-US" sz="2300" b="1" dirty="0">
                <a:solidFill>
                  <a:srgbClr val="002060"/>
                </a:solidFill>
              </a:rPr>
              <a:t>Shareholder and Investor Confidence</a:t>
            </a:r>
            <a:r>
              <a:rPr lang="en-US" sz="2300" dirty="0">
                <a:solidFill>
                  <a:srgbClr val="002060"/>
                </a:solidFill>
              </a:rPr>
              <a:t>: </a:t>
            </a:r>
            <a:r>
              <a:rPr lang="en-US" sz="2300" dirty="0"/>
              <a:t>Strong profitability driven by data-backed spending strategies fosters confidence among shareholders and investors. They are more likely to support the business, contributing to its financial health and growth.</a:t>
            </a:r>
          </a:p>
          <a:p>
            <a:endParaRPr lang="en-US" sz="2300" dirty="0"/>
          </a:p>
          <a:p>
            <a:r>
              <a:rPr lang="en-US" sz="2300" b="1" dirty="0">
                <a:solidFill>
                  <a:srgbClr val="002060"/>
                </a:solidFill>
              </a:rPr>
              <a:t>Business Growth</a:t>
            </a:r>
            <a:r>
              <a:rPr lang="en-US" sz="2300" dirty="0">
                <a:solidFill>
                  <a:srgbClr val="002060"/>
                </a:solidFill>
              </a:rPr>
              <a:t>: </a:t>
            </a:r>
            <a:r>
              <a:rPr lang="en-US" sz="2300" dirty="0"/>
              <a:t>Increased profitability and efficient spending lead to business growth opportunities.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748" cy="42076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Using Multiple linear regression: </a:t>
            </a:r>
          </a:p>
          <a:p>
            <a:r>
              <a:rPr lang="en-US" dirty="0">
                <a:solidFill>
                  <a:schemeClr val="bg1"/>
                </a:solidFill>
              </a:rPr>
              <a:t>Prediction of Profit earned in the Startups of different states using R&amp;D, Administrative and Marketing spending 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 draw insights by performing EDA on the data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Model building and prediction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Business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614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92" y="5039993"/>
            <a:ext cx="1201886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1 and 2 depicts that increase in the R&amp;D spending results in a linear increase in the profit earned by the startups from different countries.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3 does not tells the clearer picture of the relation between profit earned and administration spending that means the profit of the startups does not depends upon the administration spending.</a:t>
            </a:r>
          </a:p>
          <a:p>
            <a:pPr algn="just"/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Figure 4 displays that the profit of the startups partially depends upon the Marketing spending as it also depends on other factors.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6343" y="165120"/>
            <a:ext cx="718017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Spending wise total profit earned in the startups of different states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" y="696755"/>
            <a:ext cx="5739356" cy="2087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" y="2882019"/>
            <a:ext cx="5771223" cy="20873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74" y="2864578"/>
            <a:ext cx="6143083" cy="20935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74" y="689947"/>
            <a:ext cx="6143084" cy="20941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35472" y="422916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5125" y="422916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61641" y="2084838"/>
            <a:ext cx="41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5962" y="2071190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17416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71648" y="887002"/>
            <a:ext cx="4426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Florida has earned the maximum profit followed by New York and California. (Figure 5)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Florida has maximum R&amp;D spending  followed by New York and California. (Figure 6)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All the three states have almost equal Administration spending so, profit earned is not likely to depend on this data. (Figure 7)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Florida spends maximum on Marketing followed by New York and California. (Figure 8)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It can be concluded that profit earned in the startups is likely to depend upon the R&amp;D and marketing spend.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82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6343" y="165120"/>
            <a:ext cx="635462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State wise total spending and profit earned in the startups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48" y="838125"/>
            <a:ext cx="3594332" cy="2775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" y="3858727"/>
            <a:ext cx="3595499" cy="27250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48" y="3858727"/>
            <a:ext cx="3653237" cy="27688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/>
          <a:stretch/>
        </p:blipFill>
        <p:spPr>
          <a:xfrm>
            <a:off x="58998" y="808624"/>
            <a:ext cx="3583382" cy="2775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97" y="323322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5604" y="325678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97" y="6239774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(7)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65604" y="627603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378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0110" y="4375951"/>
            <a:ext cx="6360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 data is normally distributed in all the cases. Figure(9-12)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Since skewness in all the cases lies between -1 and 1 which is for normal distribution.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82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6343" y="165120"/>
            <a:ext cx="668003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Distribution of total spending and profit earned in the startups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68" y="648927"/>
            <a:ext cx="2924916" cy="299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" y="648928"/>
            <a:ext cx="2991285" cy="2991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1" y="648927"/>
            <a:ext cx="2991285" cy="29912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231" y="648927"/>
            <a:ext cx="2991285" cy="299128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29794"/>
              </p:ext>
            </p:extLst>
          </p:nvPr>
        </p:nvGraphicFramePr>
        <p:xfrm>
          <a:off x="250181" y="4049655"/>
          <a:ext cx="5118232" cy="212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9116">
                  <a:extLst>
                    <a:ext uri="{9D8B030D-6E8A-4147-A177-3AD203B41FA5}">
                      <a16:colId xmlns:a16="http://schemas.microsoft.com/office/drawing/2014/main" val="3268453296"/>
                    </a:ext>
                  </a:extLst>
                </a:gridCol>
                <a:gridCol w="2559116">
                  <a:extLst>
                    <a:ext uri="{9D8B030D-6E8A-4147-A177-3AD203B41FA5}">
                      <a16:colId xmlns:a16="http://schemas.microsoft.com/office/drawing/2014/main" val="796671641"/>
                    </a:ext>
                  </a:extLst>
                </a:gridCol>
              </a:tblGrid>
              <a:tr h="4259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19785"/>
                  </a:ext>
                </a:extLst>
              </a:tr>
              <a:tr h="425984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1667"/>
                  </a:ext>
                </a:extLst>
              </a:tr>
              <a:tr h="425984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R&amp;D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99901"/>
                  </a:ext>
                </a:extLst>
              </a:tr>
              <a:tr h="425984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Administration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-0.49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67995"/>
                  </a:ext>
                </a:extLst>
              </a:tr>
              <a:tr h="425984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Marketing</a:t>
                      </a:r>
                      <a:r>
                        <a:rPr lang="en-US" baseline="0" dirty="0"/>
                        <a:t> 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093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17118" y="64566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31919" y="660415"/>
            <a:ext cx="50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923" y="66041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55249" y="64892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34406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2" y="165120"/>
            <a:ext cx="4055982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343" y="165120"/>
            <a:ext cx="357501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Outliers detection using 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4" t="9845" r="7493"/>
          <a:stretch/>
        </p:blipFill>
        <p:spPr>
          <a:xfrm>
            <a:off x="280906" y="677107"/>
            <a:ext cx="3587933" cy="2971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0518" r="7997"/>
          <a:stretch/>
        </p:blipFill>
        <p:spPr>
          <a:xfrm>
            <a:off x="4287402" y="677107"/>
            <a:ext cx="3614881" cy="2971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3" t="9509" r="8250"/>
          <a:stretch/>
        </p:blipFill>
        <p:spPr>
          <a:xfrm>
            <a:off x="2553330" y="3783644"/>
            <a:ext cx="3541512" cy="2971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2528" y="4392040"/>
            <a:ext cx="5169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There are no outliers present in R&amp;D, administration and marketing spend data. Figure(13-15)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7574" y="389411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996" y="76865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4198" y="75247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(14)</a:t>
            </a:r>
          </a:p>
        </p:txBody>
      </p:sp>
    </p:spTree>
    <p:extLst>
      <p:ext uri="{BB962C8B-B14F-4D97-AF65-F5344CB8AC3E}">
        <p14:creationId xmlns:p14="http://schemas.microsoft.com/office/powerpoint/2010/main" val="32950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10853" r="4469"/>
          <a:stretch/>
        </p:blipFill>
        <p:spPr>
          <a:xfrm>
            <a:off x="4213588" y="693714"/>
            <a:ext cx="3787773" cy="3155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t="8837" r="5225"/>
          <a:stretch/>
        </p:blipFill>
        <p:spPr>
          <a:xfrm>
            <a:off x="234565" y="693714"/>
            <a:ext cx="3607316" cy="31556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6343" y="165120"/>
            <a:ext cx="357501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Outliers detection using box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9656" y="76039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4897" y="69371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3384" y="1260233"/>
            <a:ext cx="324000" cy="75600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480" y="4415847"/>
            <a:ext cx="10756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There is one outlier detected in profit data. It is present in left side. (Figure-Before)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It is adjusted or removed by using quartiles and lower threshold values. (Figure-After)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32" y="132735"/>
            <a:ext cx="10220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The dataset is solved by multiple linear regression.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u="sng" dirty="0"/>
              <a:t>Method-1</a:t>
            </a:r>
          </a:p>
          <a:p>
            <a:r>
              <a:rPr lang="en-US" b="1" dirty="0"/>
              <a:t>Linear regression</a:t>
            </a:r>
          </a:p>
          <a:p>
            <a:endParaRPr lang="en-US" b="1" dirty="0"/>
          </a:p>
          <a:p>
            <a:r>
              <a:rPr lang="en-US" b="1" u="sng" dirty="0"/>
              <a:t>Method-2</a:t>
            </a:r>
          </a:p>
          <a:p>
            <a:r>
              <a:rPr lang="en-US" b="1" dirty="0"/>
              <a:t>Ridge or L2 Regression</a:t>
            </a:r>
          </a:p>
          <a:p>
            <a:endParaRPr lang="en-US" b="1" dirty="0"/>
          </a:p>
          <a:p>
            <a:r>
              <a:rPr lang="en-US" b="1" u="sng" dirty="0"/>
              <a:t>Method-3</a:t>
            </a:r>
          </a:p>
          <a:p>
            <a:r>
              <a:rPr lang="en-US" b="1" dirty="0"/>
              <a:t>Lasso or L1 Regression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70145"/>
              </p:ext>
            </p:extLst>
          </p:nvPr>
        </p:nvGraphicFramePr>
        <p:xfrm>
          <a:off x="4026866" y="1347809"/>
          <a:ext cx="4866968" cy="2097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3484">
                  <a:extLst>
                    <a:ext uri="{9D8B030D-6E8A-4147-A177-3AD203B41FA5}">
                      <a16:colId xmlns:a16="http://schemas.microsoft.com/office/drawing/2014/main" val="2754217888"/>
                    </a:ext>
                  </a:extLst>
                </a:gridCol>
                <a:gridCol w="2433484">
                  <a:extLst>
                    <a:ext uri="{9D8B030D-6E8A-4147-A177-3AD203B41FA5}">
                      <a16:colId xmlns:a16="http://schemas.microsoft.com/office/drawing/2014/main" val="3636546205"/>
                    </a:ext>
                  </a:extLst>
                </a:gridCol>
              </a:tblGrid>
              <a:tr h="5642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 square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02677"/>
                  </a:ext>
                </a:extLst>
              </a:tr>
              <a:tr h="5109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393703"/>
                  </a:ext>
                </a:extLst>
              </a:tr>
              <a:tr h="5109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33901"/>
                  </a:ext>
                </a:extLst>
              </a:tr>
              <a:tr h="5109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5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66CBB5-4DC3-98F6-4C75-A4B0D67AD0CE}"/>
              </a:ext>
            </a:extLst>
          </p:cNvPr>
          <p:cNvSpPr txBox="1"/>
          <p:nvPr/>
        </p:nvSpPr>
        <p:spPr>
          <a:xfrm>
            <a:off x="5246248" y="724253"/>
            <a:ext cx="1699504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 square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DC1A7-8CF0-2731-3D90-5FF3A79F3B71}"/>
              </a:ext>
            </a:extLst>
          </p:cNvPr>
          <p:cNvSpPr txBox="1"/>
          <p:nvPr/>
        </p:nvSpPr>
        <p:spPr>
          <a:xfrm>
            <a:off x="229302" y="4204650"/>
            <a:ext cx="11390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 all the models R square value lies between 0 and 1.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model is strongest when approaches 1 and weakest when approaches 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All the models are very strong.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Although Linear regression model is the strongest, it means the data is not over fitted.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 is a generalized model.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R square value calculated from </a:t>
            </a:r>
            <a:r>
              <a:rPr lang="en-US" dirty="0" err="1"/>
              <a:t>Rige</a:t>
            </a:r>
            <a:r>
              <a:rPr lang="en-US" dirty="0"/>
              <a:t> and Lasso Regression is slightly less than the </a:t>
            </a:r>
            <a:r>
              <a:rPr lang="en-US" dirty="0" err="1"/>
              <a:t>valur</a:t>
            </a:r>
            <a:r>
              <a:rPr lang="en-US" dirty="0"/>
              <a:t> obtained using Linear Regression fitting. </a:t>
            </a:r>
          </a:p>
        </p:txBody>
      </p:sp>
    </p:spTree>
    <p:extLst>
      <p:ext uri="{BB962C8B-B14F-4D97-AF65-F5344CB8AC3E}">
        <p14:creationId xmlns:p14="http://schemas.microsoft.com/office/powerpoint/2010/main" val="11414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7566"/>
            <a:ext cx="12192000" cy="4910088"/>
          </a:xfrm>
        </p:spPr>
        <p:txBody>
          <a:bodyPr>
            <a:normAutofit lnSpcReduction="10000"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Improved Decision-Making</a:t>
            </a:r>
            <a:r>
              <a:rPr lang="en-US" sz="2100" dirty="0">
                <a:solidFill>
                  <a:srgbClr val="002060"/>
                </a:solidFill>
              </a:rPr>
              <a:t>: </a:t>
            </a:r>
            <a:r>
              <a:rPr lang="en-US" sz="2100" dirty="0"/>
              <a:t>Accurate profit predictions based on R&amp;D and marketing spending enable the company to make informed and strategic decisions. Budget allocation, resource planning, and marketing strategies for maximum profitability can be optimized.</a:t>
            </a:r>
          </a:p>
          <a:p>
            <a:endParaRPr lang="en-US" sz="2100" dirty="0"/>
          </a:p>
          <a:p>
            <a:r>
              <a:rPr lang="en-US" sz="2100" b="1" dirty="0">
                <a:solidFill>
                  <a:srgbClr val="002060"/>
                </a:solidFill>
              </a:rPr>
              <a:t>Cost Optimization</a:t>
            </a:r>
            <a:r>
              <a:rPr lang="en-US" sz="2100" dirty="0">
                <a:solidFill>
                  <a:srgbClr val="002060"/>
                </a:solidFill>
              </a:rPr>
              <a:t>:</a:t>
            </a:r>
            <a:r>
              <a:rPr lang="en-US" sz="2100" dirty="0"/>
              <a:t> Data-driven insights from regression models help in optimizing spending on R&amp;D, administration and marketing. Areas for most effective budget allocation can be identified and unnecessary expenses can be reduced.</a:t>
            </a:r>
          </a:p>
          <a:p>
            <a:endParaRPr lang="en-US" sz="2100" dirty="0"/>
          </a:p>
          <a:p>
            <a:pPr algn="just"/>
            <a:r>
              <a:rPr lang="en-US" sz="2100" b="1" dirty="0">
                <a:solidFill>
                  <a:srgbClr val="002060"/>
                </a:solidFill>
              </a:rPr>
              <a:t>Increased Profitability</a:t>
            </a:r>
            <a:r>
              <a:rPr lang="en-US" sz="2100" dirty="0">
                <a:solidFill>
                  <a:srgbClr val="002060"/>
                </a:solidFill>
              </a:rPr>
              <a:t>:</a:t>
            </a:r>
            <a:r>
              <a:rPr lang="en-US" sz="2100" dirty="0"/>
              <a:t> The precision of the regression models results in increased profitability. Efficient spending and resource allocation lead to higher profit margins and overall financial success.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b="1" dirty="0">
                <a:solidFill>
                  <a:srgbClr val="002060"/>
                </a:solidFill>
              </a:rPr>
              <a:t>Strategic Resource Allocation</a:t>
            </a:r>
            <a:r>
              <a:rPr lang="en-US" sz="2100" dirty="0">
                <a:solidFill>
                  <a:srgbClr val="002060"/>
                </a:solidFill>
              </a:rPr>
              <a:t>:</a:t>
            </a:r>
            <a:r>
              <a:rPr lang="en-US" sz="2100" dirty="0"/>
              <a:t> Accurate profit predictions guide the allocation of resources and personnel. We can deploy teams and budgets more strategically, ensuring that they are aligned with profit-generating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448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1628</TotalTime>
  <Words>811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Multiple Linear Regression Project-3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Impact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Project</dc:title>
  <dc:creator>Dell</dc:creator>
  <cp:lastModifiedBy>SHIPRA CHOUDHARY</cp:lastModifiedBy>
  <cp:revision>32</cp:revision>
  <dcterms:created xsi:type="dcterms:W3CDTF">2023-11-01T17:27:14Z</dcterms:created>
  <dcterms:modified xsi:type="dcterms:W3CDTF">2023-12-30T02:18:36Z</dcterms:modified>
</cp:coreProperties>
</file>