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0" r:id="rId5"/>
    <p:sldId id="265" r:id="rId6"/>
    <p:sldId id="269" r:id="rId7"/>
    <p:sldId id="268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73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Multiple Linear Regression Project-4</a:t>
            </a:r>
          </a:p>
        </p:txBody>
      </p:sp>
    </p:spTree>
    <p:extLst>
      <p:ext uri="{BB962C8B-B14F-4D97-AF65-F5344CB8AC3E}">
        <p14:creationId xmlns:p14="http://schemas.microsoft.com/office/powerpoint/2010/main" val="346666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71748" cy="42076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Multiple linear regression: </a:t>
            </a:r>
          </a:p>
          <a:p>
            <a:r>
              <a:rPr lang="en-US" dirty="0">
                <a:solidFill>
                  <a:schemeClr val="bg1"/>
                </a:solidFill>
              </a:rPr>
              <a:t>Prediction of Toyota </a:t>
            </a:r>
            <a:r>
              <a:rPr lang="en-US" dirty="0" err="1">
                <a:solidFill>
                  <a:schemeClr val="bg1"/>
                </a:solidFill>
              </a:rPr>
              <a:t>Corrolla</a:t>
            </a:r>
            <a:r>
              <a:rPr lang="en-US" dirty="0">
                <a:solidFill>
                  <a:schemeClr val="bg1"/>
                </a:solidFill>
              </a:rPr>
              <a:t> Car’s Price based on various parameters like KM,CC,HP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 draw insights by performing EDA on the data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Model building and prediction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Business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5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614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92" y="5039993"/>
            <a:ext cx="1201886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/>
              <a:t>Figure 1 and 2 depicts that </a:t>
            </a:r>
            <a:r>
              <a:rPr lang="en-US" sz="1500"/>
              <a:t>increase in Age </a:t>
            </a:r>
            <a:r>
              <a:rPr lang="en-US" sz="1500" dirty="0"/>
              <a:t>and Kilometers travelled by car results in the decrease in the car prices.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/>
              <a:t>Figure 3 does not tells the clearer picture of the relation between CC and Price of the car, implying the CC and price are not correlated.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/>
              <a:t>Figure 4 displays that the price of the car partially depends upon its weight and does not have much affect on prices due to the car’s weight.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5258" y="176882"/>
            <a:ext cx="69671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Age, KM, CC and Weight wise variation in Toyota Corolla car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804D0-3B55-540B-DBE9-94A7770C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" y="729399"/>
            <a:ext cx="5869638" cy="2135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D0600-791B-6C95-F844-2C6876E8A6BD}"/>
              </a:ext>
            </a:extLst>
          </p:cNvPr>
          <p:cNvSpPr txBox="1"/>
          <p:nvPr/>
        </p:nvSpPr>
        <p:spPr>
          <a:xfrm>
            <a:off x="5415125" y="84048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2CBBD-9458-3738-B7DF-270FB35B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374" y="735869"/>
            <a:ext cx="6205798" cy="2135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EB6650-0A61-218C-5B96-824BC4F81410}"/>
              </a:ext>
            </a:extLst>
          </p:cNvPr>
          <p:cNvSpPr txBox="1"/>
          <p:nvPr/>
        </p:nvSpPr>
        <p:spPr>
          <a:xfrm>
            <a:off x="11606514" y="759085"/>
            <a:ext cx="41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(2)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9D9B74-34A4-64AE-8B06-640F4B2D6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" y="2893835"/>
            <a:ext cx="5866396" cy="21991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270CA3-975F-CF79-6C9D-62271858D957}"/>
              </a:ext>
            </a:extLst>
          </p:cNvPr>
          <p:cNvSpPr txBox="1"/>
          <p:nvPr/>
        </p:nvSpPr>
        <p:spPr>
          <a:xfrm>
            <a:off x="5464332" y="2946439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(3)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27D881-C65A-8D8E-B7FA-3AEC4A2A8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373" y="2897298"/>
            <a:ext cx="6205799" cy="21957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B88CBD-EA44-3244-DFFF-1AF77C400F62}"/>
              </a:ext>
            </a:extLst>
          </p:cNvPr>
          <p:cNvSpPr txBox="1"/>
          <p:nvPr/>
        </p:nvSpPr>
        <p:spPr>
          <a:xfrm>
            <a:off x="11708662" y="2953709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17416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ABEE8B-46A0-6B3B-B55A-5334D500A76D}"/>
              </a:ext>
            </a:extLst>
          </p:cNvPr>
          <p:cNvSpPr txBox="1"/>
          <p:nvPr/>
        </p:nvSpPr>
        <p:spPr>
          <a:xfrm>
            <a:off x="179614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DBC0F-2D45-285A-98AF-1089A968C8DD}"/>
              </a:ext>
            </a:extLst>
          </p:cNvPr>
          <p:cNvSpPr txBox="1"/>
          <p:nvPr/>
        </p:nvSpPr>
        <p:spPr>
          <a:xfrm>
            <a:off x="4845258" y="176882"/>
            <a:ext cx="696652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 of car doors and gears wise variation in Toyota Corolla car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0E5AA-B3EB-7946-BFA1-C15B517F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66" y="828566"/>
            <a:ext cx="3656113" cy="277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9BE19-4120-7AEB-3E12-BA8B1ED4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67" y="828566"/>
            <a:ext cx="3656113" cy="2777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97B6A-8FB9-339C-58DF-7B60A3B1BA42}"/>
              </a:ext>
            </a:extLst>
          </p:cNvPr>
          <p:cNvSpPr txBox="1"/>
          <p:nvPr/>
        </p:nvSpPr>
        <p:spPr>
          <a:xfrm>
            <a:off x="306957" y="3952531"/>
            <a:ext cx="4454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Helvetica Neue"/>
              </a:rPr>
              <a:t>Toyota Corolla car comes under all price range with same set of doors.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Helvetica Neue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Helvetica Neue"/>
              </a:rPr>
              <a:t>Although, the most expensive car falls in the category of five doors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420C7-D176-F4AC-6DAE-4F212B1645E8}"/>
              </a:ext>
            </a:extLst>
          </p:cNvPr>
          <p:cNvSpPr txBox="1"/>
          <p:nvPr/>
        </p:nvSpPr>
        <p:spPr>
          <a:xfrm>
            <a:off x="5635075" y="3794270"/>
            <a:ext cx="4362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+mj-lt"/>
              </a:rPr>
              <a:t>Toyota Corolla car comes under all price range in case of 5 and 6 gears.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V</a:t>
            </a:r>
            <a:r>
              <a:rPr lang="en-US" b="0" i="0" dirty="0">
                <a:effectLst/>
                <a:latin typeface="+mj-lt"/>
              </a:rPr>
              <a:t>ariations in car price are maximum in case of 5 gears.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+mj-lt"/>
              </a:rPr>
              <a:t>The expensive car falls in the category of 5 gears.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36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82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343" y="165120"/>
            <a:ext cx="357501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Outliers detection using box plot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82" y="5386684"/>
            <a:ext cx="11409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Outliers are present in Price, Age, KM and CC data as shown in Figure 5-8.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Outliers have been rectified from Price, Age, KM and CC data as shown in Figure 9-12.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35D9B5-02C7-F321-48C6-35776AB55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2" t="10023" r="8438"/>
          <a:stretch/>
        </p:blipFill>
        <p:spPr>
          <a:xfrm>
            <a:off x="189781" y="715188"/>
            <a:ext cx="2725947" cy="20271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8D8EC7-B949-F742-DA6A-3B2DA7F32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4" t="10259" r="5771"/>
          <a:stretch/>
        </p:blipFill>
        <p:spPr>
          <a:xfrm>
            <a:off x="189781" y="2798451"/>
            <a:ext cx="2725947" cy="2135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14D0F2-19A8-7EA5-0250-523B0CBFF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7" t="9316" r="7966"/>
          <a:stretch/>
        </p:blipFill>
        <p:spPr>
          <a:xfrm>
            <a:off x="3006083" y="715188"/>
            <a:ext cx="2731039" cy="2027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B185DC-0E34-9937-D713-FB4EF12D69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16" t="8844" r="8281"/>
          <a:stretch/>
        </p:blipFill>
        <p:spPr>
          <a:xfrm>
            <a:off x="2997457" y="2798451"/>
            <a:ext cx="2739665" cy="21358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51B99C-0251-16F5-E11B-EFEC14721B68}"/>
              </a:ext>
            </a:extLst>
          </p:cNvPr>
          <p:cNvSpPr txBox="1"/>
          <p:nvPr/>
        </p:nvSpPr>
        <p:spPr>
          <a:xfrm>
            <a:off x="5240481" y="282246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3DAD73-2E3C-3BFC-8298-26D1B86FBBCF}"/>
              </a:ext>
            </a:extLst>
          </p:cNvPr>
          <p:cNvSpPr txBox="1"/>
          <p:nvPr/>
        </p:nvSpPr>
        <p:spPr>
          <a:xfrm>
            <a:off x="2438154" y="279845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7845D-7C9D-27FE-2597-427BA11D4E28}"/>
              </a:ext>
            </a:extLst>
          </p:cNvPr>
          <p:cNvSpPr txBox="1"/>
          <p:nvPr/>
        </p:nvSpPr>
        <p:spPr>
          <a:xfrm>
            <a:off x="5310243" y="74883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(6)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8CC23-C4BE-9C08-2B04-68EC6E3D59AB}"/>
              </a:ext>
            </a:extLst>
          </p:cNvPr>
          <p:cNvSpPr txBox="1"/>
          <p:nvPr/>
        </p:nvSpPr>
        <p:spPr>
          <a:xfrm>
            <a:off x="2468720" y="73057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0EB21E-74F9-1EFE-2A79-C4ED221571E2}"/>
              </a:ext>
            </a:extLst>
          </p:cNvPr>
          <p:cNvCxnSpPr>
            <a:cxnSpLocks/>
          </p:cNvCxnSpPr>
          <p:nvPr/>
        </p:nvCxnSpPr>
        <p:spPr>
          <a:xfrm flipH="1">
            <a:off x="1873559" y="980672"/>
            <a:ext cx="259295" cy="45722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074710-B1AF-90EF-ED80-13FD9AB33629}"/>
              </a:ext>
            </a:extLst>
          </p:cNvPr>
          <p:cNvCxnSpPr>
            <a:cxnSpLocks/>
          </p:cNvCxnSpPr>
          <p:nvPr/>
        </p:nvCxnSpPr>
        <p:spPr>
          <a:xfrm flipH="1">
            <a:off x="3177517" y="1124445"/>
            <a:ext cx="259295" cy="45722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792254E-EAB9-9E98-309C-53D8B89F11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59" t="10682" r="5771"/>
          <a:stretch/>
        </p:blipFill>
        <p:spPr>
          <a:xfrm>
            <a:off x="5828032" y="706260"/>
            <a:ext cx="2725947" cy="20361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FBC9C6-4560-C421-22C1-BFFC6C4571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058" t="10682" r="8550"/>
          <a:stretch/>
        </p:blipFill>
        <p:spPr>
          <a:xfrm>
            <a:off x="5828032" y="2809143"/>
            <a:ext cx="2736904" cy="21251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E8199E-B2C7-7B9B-18F6-83986A93E2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272" t="10682" r="7652"/>
          <a:stretch/>
        </p:blipFill>
        <p:spPr>
          <a:xfrm>
            <a:off x="8641863" y="706260"/>
            <a:ext cx="2739665" cy="203611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A0EB9-84CE-3F1D-C56F-23973F33ADF2}"/>
              </a:ext>
            </a:extLst>
          </p:cNvPr>
          <p:cNvCxnSpPr>
            <a:cxnSpLocks/>
          </p:cNvCxnSpPr>
          <p:nvPr/>
        </p:nvCxnSpPr>
        <p:spPr>
          <a:xfrm flipH="1">
            <a:off x="7742066" y="980615"/>
            <a:ext cx="259295" cy="45722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9D9B8-AA75-93BC-8B23-E4A9EC5CCE5E}"/>
              </a:ext>
            </a:extLst>
          </p:cNvPr>
          <p:cNvCxnSpPr>
            <a:cxnSpLocks/>
          </p:cNvCxnSpPr>
          <p:nvPr/>
        </p:nvCxnSpPr>
        <p:spPr>
          <a:xfrm>
            <a:off x="10895162" y="902720"/>
            <a:ext cx="267540" cy="59285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BD102F-1D13-FC32-8A10-BF6DAB85E6B3}"/>
              </a:ext>
            </a:extLst>
          </p:cNvPr>
          <p:cNvSpPr txBox="1"/>
          <p:nvPr/>
        </p:nvSpPr>
        <p:spPr>
          <a:xfrm>
            <a:off x="8061558" y="284096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CE4B68-2510-52DB-661B-FBDC8645487D}"/>
              </a:ext>
            </a:extLst>
          </p:cNvPr>
          <p:cNvSpPr txBox="1"/>
          <p:nvPr/>
        </p:nvSpPr>
        <p:spPr>
          <a:xfrm>
            <a:off x="10948731" y="731580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C4D8B4-9731-C981-9F24-300C8A691FA0}"/>
              </a:ext>
            </a:extLst>
          </p:cNvPr>
          <p:cNvSpPr txBox="1"/>
          <p:nvPr/>
        </p:nvSpPr>
        <p:spPr>
          <a:xfrm>
            <a:off x="8038225" y="70137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(7)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626EAD-1804-CEFF-3BA4-2DF6802AC1D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059" t="10682" r="8753"/>
          <a:stretch/>
        </p:blipFill>
        <p:spPr>
          <a:xfrm>
            <a:off x="8641863" y="2818148"/>
            <a:ext cx="2742023" cy="211615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94E422F-5785-F393-6F05-82DDA36E99BD}"/>
              </a:ext>
            </a:extLst>
          </p:cNvPr>
          <p:cNvSpPr txBox="1"/>
          <p:nvPr/>
        </p:nvSpPr>
        <p:spPr>
          <a:xfrm>
            <a:off x="10881999" y="283456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(12)</a:t>
            </a:r>
          </a:p>
        </p:txBody>
      </p:sp>
    </p:spTree>
    <p:extLst>
      <p:ext uri="{BB962C8B-B14F-4D97-AF65-F5344CB8AC3E}">
        <p14:creationId xmlns:p14="http://schemas.microsoft.com/office/powerpoint/2010/main" val="32950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82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343" y="165120"/>
            <a:ext cx="357501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Outliers detection using box plot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82" y="5386684"/>
            <a:ext cx="11409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Outliers are present in HP and </a:t>
            </a:r>
            <a:r>
              <a:rPr lang="en-US" dirty="0" err="1"/>
              <a:t>Quaterly_tax</a:t>
            </a:r>
            <a:r>
              <a:rPr lang="en-US" dirty="0"/>
              <a:t> data as shown in Figure 13, 14.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Outliers have been rectified from HP and </a:t>
            </a:r>
            <a:r>
              <a:rPr lang="en-US" dirty="0" err="1"/>
              <a:t>Quaterly_tax</a:t>
            </a:r>
            <a:r>
              <a:rPr lang="en-US" dirty="0"/>
              <a:t> data as shown in Figure 15, 16.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BEBF7-DB79-708D-5F46-0E01EA75B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9" t="10682" r="7966"/>
          <a:stretch/>
        </p:blipFill>
        <p:spPr>
          <a:xfrm>
            <a:off x="272066" y="758855"/>
            <a:ext cx="3006074" cy="21934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B277D3-0769-38AF-9AFC-2B6D5C728F11}"/>
              </a:ext>
            </a:extLst>
          </p:cNvPr>
          <p:cNvCxnSpPr>
            <a:cxnSpLocks/>
          </p:cNvCxnSpPr>
          <p:nvPr/>
        </p:nvCxnSpPr>
        <p:spPr>
          <a:xfrm>
            <a:off x="2610494" y="1302589"/>
            <a:ext cx="410378" cy="35069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4EFEA2C-C633-B89A-6BDC-E262F4C6C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0" t="9552" r="7653"/>
          <a:stretch/>
        </p:blipFill>
        <p:spPr>
          <a:xfrm>
            <a:off x="272066" y="2990884"/>
            <a:ext cx="3006074" cy="2322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F13D40-0F2F-2CC4-8C92-9A803D3C20EF}"/>
              </a:ext>
            </a:extLst>
          </p:cNvPr>
          <p:cNvSpPr txBox="1"/>
          <p:nvPr/>
        </p:nvSpPr>
        <p:spPr>
          <a:xfrm>
            <a:off x="2768237" y="3078547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4DD803-BBBC-8945-0814-3346B406D7A9}"/>
              </a:ext>
            </a:extLst>
          </p:cNvPr>
          <p:cNvSpPr txBox="1"/>
          <p:nvPr/>
        </p:nvSpPr>
        <p:spPr>
          <a:xfrm>
            <a:off x="2768238" y="77040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(13)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0C6069-7871-1610-F469-CE93B4CCA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73" t="10023" r="8123"/>
          <a:stretch/>
        </p:blipFill>
        <p:spPr>
          <a:xfrm>
            <a:off x="3543967" y="770409"/>
            <a:ext cx="2968340" cy="218193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6D6F79-595B-F007-37C4-4424472B82D9}"/>
              </a:ext>
            </a:extLst>
          </p:cNvPr>
          <p:cNvCxnSpPr>
            <a:cxnSpLocks/>
          </p:cNvCxnSpPr>
          <p:nvPr/>
        </p:nvCxnSpPr>
        <p:spPr>
          <a:xfrm>
            <a:off x="5141343" y="1078186"/>
            <a:ext cx="272919" cy="49809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C616D1-1032-E4E3-7CE7-CB2873CB5EA0}"/>
              </a:ext>
            </a:extLst>
          </p:cNvPr>
          <p:cNvCxnSpPr>
            <a:cxnSpLocks/>
          </p:cNvCxnSpPr>
          <p:nvPr/>
        </p:nvCxnSpPr>
        <p:spPr>
          <a:xfrm flipH="1">
            <a:off x="3795160" y="1250830"/>
            <a:ext cx="269889" cy="45420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B3BA761D-2EC7-E067-98F0-528007AFDC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30" t="7761" r="7181"/>
          <a:stretch/>
        </p:blipFill>
        <p:spPr>
          <a:xfrm>
            <a:off x="3543967" y="3008017"/>
            <a:ext cx="2968340" cy="23229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DED12EB-A46C-45ED-CE3B-F09EE18029B7}"/>
              </a:ext>
            </a:extLst>
          </p:cNvPr>
          <p:cNvSpPr txBox="1"/>
          <p:nvPr/>
        </p:nvSpPr>
        <p:spPr>
          <a:xfrm>
            <a:off x="5961218" y="3078547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(16)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ED0F3-6468-6B67-024A-7CEFAAAA4D4F}"/>
              </a:ext>
            </a:extLst>
          </p:cNvPr>
          <p:cNvSpPr txBox="1"/>
          <p:nvPr/>
        </p:nvSpPr>
        <p:spPr>
          <a:xfrm>
            <a:off x="5969844" y="78456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(14)</a:t>
            </a:r>
          </a:p>
        </p:txBody>
      </p:sp>
    </p:spTree>
    <p:extLst>
      <p:ext uri="{BB962C8B-B14F-4D97-AF65-F5344CB8AC3E}">
        <p14:creationId xmlns:p14="http://schemas.microsoft.com/office/powerpoint/2010/main" val="366911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32" y="132735"/>
            <a:ext cx="10220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The dataset is solved by multiple linear regression.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u="sng" dirty="0"/>
              <a:t>Method-1</a:t>
            </a:r>
          </a:p>
          <a:p>
            <a:r>
              <a:rPr lang="en-US" b="1" dirty="0"/>
              <a:t>Linear regression</a:t>
            </a:r>
          </a:p>
          <a:p>
            <a:endParaRPr lang="en-US" b="1" dirty="0"/>
          </a:p>
          <a:p>
            <a:r>
              <a:rPr lang="en-US" b="1" u="sng" dirty="0"/>
              <a:t>Method-2</a:t>
            </a:r>
          </a:p>
          <a:p>
            <a:r>
              <a:rPr lang="en-US" b="1" dirty="0"/>
              <a:t>Ridge or L2 Regression</a:t>
            </a:r>
          </a:p>
          <a:p>
            <a:endParaRPr lang="en-US" b="1" dirty="0"/>
          </a:p>
          <a:p>
            <a:r>
              <a:rPr lang="en-US" b="1" u="sng" dirty="0"/>
              <a:t>Method-3</a:t>
            </a:r>
          </a:p>
          <a:p>
            <a:r>
              <a:rPr lang="en-US" b="1" dirty="0"/>
              <a:t>Lasso or L1 Regression </a:t>
            </a:r>
          </a:p>
          <a:p>
            <a:endParaRPr lang="en-US" b="1" dirty="0"/>
          </a:p>
          <a:p>
            <a:r>
              <a:rPr lang="en-US" b="1" u="sng" dirty="0"/>
              <a:t>Method-4</a:t>
            </a:r>
          </a:p>
          <a:p>
            <a:r>
              <a:rPr lang="en-US" b="1" dirty="0"/>
              <a:t>Polynomial Regression 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6CBB5-4DC3-98F6-4C75-A4B0D67AD0CE}"/>
              </a:ext>
            </a:extLst>
          </p:cNvPr>
          <p:cNvSpPr txBox="1"/>
          <p:nvPr/>
        </p:nvSpPr>
        <p:spPr>
          <a:xfrm>
            <a:off x="5246248" y="724253"/>
            <a:ext cx="1699504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 square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DC1A7-8CF0-2731-3D90-5FF3A79F3B71}"/>
              </a:ext>
            </a:extLst>
          </p:cNvPr>
          <p:cNvSpPr txBox="1"/>
          <p:nvPr/>
        </p:nvSpPr>
        <p:spPr>
          <a:xfrm>
            <a:off x="229302" y="4204650"/>
            <a:ext cx="11390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In all the models R square value lies between 0 and 1.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model is strongest when approaches 1 and weakest when approaches 0.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All the models are strong.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Although Linear and polynomial regression model is the strongest, it means the data is not over fitted.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It is a generalized model.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R square value calculated from Ridge and Lasso Regression is slightly less than the value obtained using other two fitted models.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3736D9-055E-6ABC-EBCE-F90737627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239537"/>
              </p:ext>
            </p:extLst>
          </p:nvPr>
        </p:nvGraphicFramePr>
        <p:xfrm>
          <a:off x="4083065" y="1290697"/>
          <a:ext cx="4562846" cy="24689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1423">
                  <a:extLst>
                    <a:ext uri="{9D8B030D-6E8A-4147-A177-3AD203B41FA5}">
                      <a16:colId xmlns:a16="http://schemas.microsoft.com/office/drawing/2014/main" val="3175642249"/>
                    </a:ext>
                  </a:extLst>
                </a:gridCol>
                <a:gridCol w="2281423">
                  <a:extLst>
                    <a:ext uri="{9D8B030D-6E8A-4147-A177-3AD203B41FA5}">
                      <a16:colId xmlns:a16="http://schemas.microsoft.com/office/drawing/2014/main" val="4134037442"/>
                    </a:ext>
                  </a:extLst>
                </a:gridCol>
              </a:tblGrid>
              <a:tr h="493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 square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99476"/>
                  </a:ext>
                </a:extLst>
              </a:tr>
              <a:tr h="4937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090690"/>
                  </a:ext>
                </a:extLst>
              </a:tr>
              <a:tr h="4937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8047"/>
                  </a:ext>
                </a:extLst>
              </a:tr>
              <a:tr h="4937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90008"/>
                  </a:ext>
                </a:extLst>
              </a:tr>
              <a:tr h="4937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Polynomial Regression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7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2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2" y="2159452"/>
            <a:ext cx="11982734" cy="45510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Pricing Strategy Optimization: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Leverage accurate price predictions to refine Toyota Corolla's pricing strategy, ensuring competitiveness in the market.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Align pricing decisions with the value derived from parameters such as Age of car, HP, Kilometers, CC,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+mj-lt"/>
              </a:rPr>
              <a:t>Quaterly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 tax, and Weight of the car.</a:t>
            </a:r>
          </a:p>
          <a:p>
            <a:pPr algn="l"/>
            <a:endParaRPr lang="en-US" sz="1400" b="0" i="0" dirty="0">
              <a:solidFill>
                <a:srgbClr val="D1D5DB"/>
              </a:solidFill>
              <a:effectLst/>
              <a:latin typeface="+mj-lt"/>
            </a:endParaRPr>
          </a:p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Market Positioning:</a:t>
            </a:r>
            <a:endParaRPr lang="en-US" sz="1400" b="0" i="0" dirty="0">
              <a:solidFill>
                <a:schemeClr val="bg2">
                  <a:lumMod val="50000"/>
                </a:schemeClr>
              </a:solidFill>
              <a:effectLst/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Tailor pricing strategies to reflect the Corolla's strengths in comparison to competitors.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Use data-driven insights to position the Toyota Corolla strategically in the market, capturing value and maintaining a competitive edge.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Customer Satisfaction:</a:t>
            </a:r>
            <a:endParaRPr lang="en-US" sz="1400" b="0" i="0" dirty="0">
              <a:solidFill>
                <a:schemeClr val="bg2">
                  <a:lumMod val="50000"/>
                </a:schemeClr>
              </a:solidFill>
              <a:effectLst/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Provide transparency and fairness in pricing, enhancing customer trust and satisfaction.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Ensure that pricing aligns with the perceived value of the car, considering factors like Age, HP, Kilometers, CC,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+mj-lt"/>
              </a:rPr>
              <a:t>Quaterly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 tax, and Weight.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1400" b="0" i="0" dirty="0">
              <a:solidFill>
                <a:srgbClr val="D1D5DB"/>
              </a:solidFill>
              <a:effectLst/>
              <a:latin typeface="+mj-lt"/>
            </a:endParaRPr>
          </a:p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Profitability Enhancement: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Maximize profitability by setting optimal prices based on a comprehensive analysis of relevant parameters.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Identify opportunities to increase margins without compromising market share.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1400" b="0" i="0" dirty="0">
              <a:solidFill>
                <a:srgbClr val="D1D5DB"/>
              </a:solidFill>
              <a:effectLst/>
              <a:latin typeface="+mj-lt"/>
            </a:endParaRPr>
          </a:p>
          <a:p>
            <a:endParaRPr lang="en-US" sz="23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7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2DBF79-4915-2A20-0673-48A7ADE2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2" y="2159452"/>
            <a:ext cx="11982734" cy="4551064"/>
          </a:xfrm>
        </p:spPr>
        <p:txBody>
          <a:bodyPr>
            <a:noAutofit/>
          </a:bodyPr>
          <a:lstStyle/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Targeted Marketing Campaigns: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Craft targeted marketing initiatives based on the insights derived from price prediction data.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Tailor promotional efforts to highlight specific features (e.g., HP, low Kilometers) that contribute to the perceived value of the Toyota Corolla.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1400" b="0" i="0" dirty="0">
              <a:solidFill>
                <a:srgbClr val="D1D5DB"/>
              </a:solidFill>
              <a:effectLst/>
              <a:latin typeface="+mj-lt"/>
            </a:endParaRPr>
          </a:p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Resale Value Considerations: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Anticipate how different parameters influence the resale value of the Toyota Corolla.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Provide customers with insights into the long-term value of their investment, considering factors like Age, Kilometers, and overall condition.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1400" b="0" i="0" dirty="0">
              <a:solidFill>
                <a:srgbClr val="D1D5DB"/>
              </a:solidFill>
              <a:effectLst/>
              <a:latin typeface="+mj-lt"/>
            </a:endParaRPr>
          </a:p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Competitive Advantage: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Gain a competitive advantage by staying ahead of market trends and adjusting pricing strategies in real-time.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Leverage data to respond promptly to changes in consumer behavior, economic conditions, or industry dynamics.</a:t>
            </a:r>
          </a:p>
          <a:p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17448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3310</TotalTime>
  <Words>782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Helvetica Neue</vt:lpstr>
      <vt:lpstr>Trebuchet MS</vt:lpstr>
      <vt:lpstr>Wingdings</vt:lpstr>
      <vt:lpstr>Berlin</vt:lpstr>
      <vt:lpstr>Multiple Linear Regression Project-4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Impact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Project</dc:title>
  <dc:creator>Dell</dc:creator>
  <cp:lastModifiedBy>SHIPRA CHOUDHARY</cp:lastModifiedBy>
  <cp:revision>37</cp:revision>
  <dcterms:created xsi:type="dcterms:W3CDTF">2023-11-01T17:27:14Z</dcterms:created>
  <dcterms:modified xsi:type="dcterms:W3CDTF">2024-01-02T21:58:47Z</dcterms:modified>
</cp:coreProperties>
</file>