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11/1/2023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11/1/2023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000" dirty="0" smtClean="0"/>
              <a:t>Linear Regression </a:t>
            </a:r>
            <a:r>
              <a:rPr lang="en-US" sz="5000" dirty="0" smtClean="0"/>
              <a:t>Project-1</a:t>
            </a:r>
            <a:endParaRPr lang="en-US" sz="5000" dirty="0"/>
          </a:p>
        </p:txBody>
      </p:sp>
    </p:spTree>
    <p:extLst>
      <p:ext uri="{BB962C8B-B14F-4D97-AF65-F5344CB8AC3E}">
        <p14:creationId xmlns:p14="http://schemas.microsoft.com/office/powerpoint/2010/main" val="346666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680321" y="2336873"/>
            <a:ext cx="10971748" cy="4207618"/>
          </a:xfrm>
        </p:spPr>
        <p:txBody>
          <a:bodyPr/>
          <a:lstStyle/>
          <a:p>
            <a:pPr marL="0" indent="0">
              <a:buNone/>
            </a:pPr>
            <a:r>
              <a:rPr lang="en-US" dirty="0">
                <a:solidFill>
                  <a:schemeClr val="bg1"/>
                </a:solidFill>
              </a:rPr>
              <a:t>Using simple linear regression: </a:t>
            </a:r>
            <a:endParaRPr lang="en-US" dirty="0" smtClean="0">
              <a:solidFill>
                <a:schemeClr val="bg1"/>
              </a:solidFill>
            </a:endParaRPr>
          </a:p>
          <a:p>
            <a:r>
              <a:rPr lang="en-US" dirty="0" smtClean="0">
                <a:solidFill>
                  <a:schemeClr val="bg1"/>
                </a:solidFill>
              </a:rPr>
              <a:t>Prediction </a:t>
            </a:r>
            <a:r>
              <a:rPr lang="en-US" dirty="0" smtClean="0">
                <a:solidFill>
                  <a:schemeClr val="bg1"/>
                </a:solidFill>
              </a:rPr>
              <a:t>of Delivery time using Sorting time</a:t>
            </a:r>
          </a:p>
          <a:p>
            <a:pPr marL="571500" indent="-342900">
              <a:buFont typeface="Wingdings" panose="05000000000000000000" pitchFamily="2" charset="2"/>
              <a:buChar char="Ø"/>
            </a:pPr>
            <a:r>
              <a:rPr lang="en-US" dirty="0" smtClean="0">
                <a:solidFill>
                  <a:schemeClr val="bg1"/>
                </a:solidFill>
              </a:rPr>
              <a:t>To </a:t>
            </a:r>
            <a:r>
              <a:rPr lang="en-US" dirty="0" smtClean="0">
                <a:solidFill>
                  <a:schemeClr val="bg1"/>
                </a:solidFill>
              </a:rPr>
              <a:t>draw insights </a:t>
            </a:r>
            <a:r>
              <a:rPr lang="en-US" dirty="0">
                <a:solidFill>
                  <a:schemeClr val="bg1"/>
                </a:solidFill>
              </a:rPr>
              <a:t>by performing EDA </a:t>
            </a:r>
            <a:r>
              <a:rPr lang="en-US" dirty="0" smtClean="0">
                <a:solidFill>
                  <a:schemeClr val="bg1"/>
                </a:solidFill>
              </a:rPr>
              <a:t>on the data</a:t>
            </a:r>
          </a:p>
          <a:p>
            <a:pPr marL="571500" indent="-342900">
              <a:buFont typeface="Wingdings" panose="05000000000000000000" pitchFamily="2" charset="2"/>
              <a:buChar char="Ø"/>
            </a:pPr>
            <a:r>
              <a:rPr lang="en-US" dirty="0" smtClean="0">
                <a:solidFill>
                  <a:schemeClr val="bg1"/>
                </a:solidFill>
              </a:rPr>
              <a:t>Model building and prediction</a:t>
            </a:r>
          </a:p>
          <a:p>
            <a:pPr marL="571500" indent="-342900">
              <a:buFont typeface="Wingdings" panose="05000000000000000000" pitchFamily="2" charset="2"/>
              <a:buChar char="Ø"/>
            </a:pPr>
            <a:r>
              <a:rPr lang="en-US" dirty="0" smtClean="0">
                <a:solidFill>
                  <a:schemeClr val="bg1"/>
                </a:solidFill>
              </a:rPr>
              <a:t>Business Impact</a:t>
            </a:r>
          </a:p>
          <a:p>
            <a:endParaRPr lang="en-US" dirty="0"/>
          </a:p>
        </p:txBody>
      </p:sp>
    </p:spTree>
    <p:extLst>
      <p:ext uri="{BB962C8B-B14F-4D97-AF65-F5344CB8AC3E}">
        <p14:creationId xmlns:p14="http://schemas.microsoft.com/office/powerpoint/2010/main" val="104235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942" y="143692"/>
            <a:ext cx="8752115" cy="461665"/>
          </a:xfrm>
          <a:prstGeom prst="rect">
            <a:avLst/>
          </a:prstGeom>
          <a:solidFill>
            <a:srgbClr val="92D050"/>
          </a:solidFill>
        </p:spPr>
        <p:txBody>
          <a:bodyPr wrap="square" rtlCol="0">
            <a:spAutoFit/>
          </a:bodyPr>
          <a:lstStyle/>
          <a:p>
            <a:r>
              <a:rPr lang="en-US" sz="2400" dirty="0" smtClean="0"/>
              <a:t>Project 1: </a:t>
            </a:r>
            <a:r>
              <a:rPr lang="en-US" sz="2400" dirty="0"/>
              <a:t>Prediction of Delivery time using Sorting time</a:t>
            </a:r>
            <a:r>
              <a:rPr lang="en-US" sz="2400" dirty="0" smtClean="0"/>
              <a:t> </a:t>
            </a:r>
            <a:endParaRPr lang="en-US" sz="2400" dirty="0"/>
          </a:p>
        </p:txBody>
      </p:sp>
      <p:sp>
        <p:nvSpPr>
          <p:cNvPr id="3" name="TextBox 2"/>
          <p:cNvSpPr txBox="1"/>
          <p:nvPr/>
        </p:nvSpPr>
        <p:spPr>
          <a:xfrm>
            <a:off x="182881" y="683735"/>
            <a:ext cx="4055982" cy="369332"/>
          </a:xfrm>
          <a:prstGeom prst="rect">
            <a:avLst/>
          </a:prstGeom>
          <a:solidFill>
            <a:schemeClr val="tx2">
              <a:lumMod val="25000"/>
            </a:schemeClr>
          </a:solidFill>
        </p:spPr>
        <p:txBody>
          <a:bodyPr wrap="none" rtlCol="0">
            <a:spAutoFit/>
          </a:bodyPr>
          <a:lstStyle/>
          <a:p>
            <a:r>
              <a:rPr lang="en-US" dirty="0" smtClean="0"/>
              <a:t>Exploratory </a:t>
            </a:r>
            <a:r>
              <a:rPr lang="en-US" dirty="0"/>
              <a:t>D</a:t>
            </a:r>
            <a:r>
              <a:rPr lang="en-US" dirty="0" smtClean="0"/>
              <a:t>ata Analysis on the data</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56" t="8460" r="8019"/>
          <a:stretch/>
        </p:blipFill>
        <p:spPr>
          <a:xfrm>
            <a:off x="195943" y="1179676"/>
            <a:ext cx="3651071" cy="285734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712" t="4533" r="2034"/>
          <a:stretch/>
        </p:blipFill>
        <p:spPr>
          <a:xfrm>
            <a:off x="4114801" y="1179676"/>
            <a:ext cx="3670663" cy="285734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095" t="5286" b="1858"/>
          <a:stretch/>
        </p:blipFill>
        <p:spPr>
          <a:xfrm>
            <a:off x="8066314" y="1179676"/>
            <a:ext cx="3670663" cy="2857349"/>
          </a:xfrm>
          <a:prstGeom prst="rect">
            <a:avLst/>
          </a:prstGeom>
        </p:spPr>
      </p:pic>
      <p:sp>
        <p:nvSpPr>
          <p:cNvPr id="9" name="TextBox 8"/>
          <p:cNvSpPr txBox="1"/>
          <p:nvPr/>
        </p:nvSpPr>
        <p:spPr>
          <a:xfrm>
            <a:off x="179614" y="4362995"/>
            <a:ext cx="11541035" cy="2308324"/>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solidFill>
                  <a:schemeClr val="bg1"/>
                </a:solidFill>
              </a:rPr>
              <a:t>Scatter </a:t>
            </a:r>
            <a:r>
              <a:rPr lang="en-US" dirty="0" smtClean="0">
                <a:solidFill>
                  <a:schemeClr val="bg1"/>
                </a:solidFill>
              </a:rPr>
              <a:t>plot in Figure 1, </a:t>
            </a:r>
            <a:r>
              <a:rPr lang="en-US" dirty="0">
                <a:solidFill>
                  <a:schemeClr val="bg1"/>
                </a:solidFill>
              </a:rPr>
              <a:t>shows that Delivery time does depend on sorting time but only to certain extent, since for the same sorting time there are different delivery time that means it also depend on other parameters</a:t>
            </a:r>
          </a:p>
          <a:p>
            <a:pPr marL="285750" indent="-285750" algn="just">
              <a:buFont typeface="Wingdings" panose="05000000000000000000" pitchFamily="2" charset="2"/>
              <a:buChar char="ü"/>
            </a:pPr>
            <a:endParaRPr lang="en-US" dirty="0" smtClean="0">
              <a:solidFill>
                <a:schemeClr val="bg1"/>
              </a:solidFill>
            </a:endParaRPr>
          </a:p>
          <a:p>
            <a:pPr marL="285750" indent="-285750" algn="just">
              <a:buFont typeface="Wingdings" panose="05000000000000000000" pitchFamily="2" charset="2"/>
              <a:buChar char="ü"/>
            </a:pPr>
            <a:r>
              <a:rPr lang="en-US" dirty="0" smtClean="0">
                <a:solidFill>
                  <a:schemeClr val="bg1"/>
                </a:solidFill>
              </a:rPr>
              <a:t>Figure 2 and 3 depicts that the </a:t>
            </a:r>
            <a:r>
              <a:rPr lang="en-US" dirty="0">
                <a:solidFill>
                  <a:schemeClr val="bg1"/>
                </a:solidFill>
              </a:rPr>
              <a:t>distribution of delivery time and sorting time is normally </a:t>
            </a:r>
            <a:r>
              <a:rPr lang="en-US" dirty="0" smtClean="0">
                <a:solidFill>
                  <a:schemeClr val="bg1"/>
                </a:solidFill>
              </a:rPr>
              <a:t>distributed and the </a:t>
            </a:r>
            <a:r>
              <a:rPr lang="en-US" dirty="0">
                <a:solidFill>
                  <a:schemeClr val="bg1"/>
                </a:solidFill>
              </a:rPr>
              <a:t>skewness lies between -1 and </a:t>
            </a:r>
            <a:r>
              <a:rPr lang="en-US" dirty="0" smtClean="0">
                <a:solidFill>
                  <a:schemeClr val="bg1"/>
                </a:solidFill>
              </a:rPr>
              <a:t>1</a:t>
            </a:r>
          </a:p>
          <a:p>
            <a:pPr algn="just"/>
            <a:r>
              <a:rPr lang="en-US" dirty="0" smtClean="0">
                <a:solidFill>
                  <a:schemeClr val="bg1"/>
                </a:solidFill>
              </a:rPr>
              <a:t>    Skewness (Delivery time): 0.35</a:t>
            </a:r>
          </a:p>
          <a:p>
            <a:pPr algn="just"/>
            <a:r>
              <a:rPr lang="en-US" dirty="0">
                <a:solidFill>
                  <a:schemeClr val="bg1"/>
                </a:solidFill>
              </a:rPr>
              <a:t> </a:t>
            </a:r>
            <a:r>
              <a:rPr lang="en-US" dirty="0" smtClean="0">
                <a:solidFill>
                  <a:schemeClr val="bg1"/>
                </a:solidFill>
              </a:rPr>
              <a:t>   Skewness (Sorting </a:t>
            </a:r>
            <a:r>
              <a:rPr lang="en-US" dirty="0">
                <a:solidFill>
                  <a:schemeClr val="bg1"/>
                </a:solidFill>
              </a:rPr>
              <a:t>time</a:t>
            </a:r>
            <a:r>
              <a:rPr lang="en-US" dirty="0" smtClean="0">
                <a:solidFill>
                  <a:schemeClr val="bg1"/>
                </a:solidFill>
              </a:rPr>
              <a:t>):0.05</a:t>
            </a:r>
            <a:endParaRPr lang="en-US" dirty="0">
              <a:solidFill>
                <a:schemeClr val="bg1"/>
              </a:solidFill>
            </a:endParaRPr>
          </a:p>
        </p:txBody>
      </p:sp>
      <p:sp>
        <p:nvSpPr>
          <p:cNvPr id="10" name="TextBox 9"/>
          <p:cNvSpPr txBox="1"/>
          <p:nvPr/>
        </p:nvSpPr>
        <p:spPr>
          <a:xfrm>
            <a:off x="535577" y="1326785"/>
            <a:ext cx="410690" cy="307777"/>
          </a:xfrm>
          <a:prstGeom prst="rect">
            <a:avLst/>
          </a:prstGeom>
          <a:noFill/>
        </p:spPr>
        <p:txBody>
          <a:bodyPr wrap="none" rtlCol="0">
            <a:spAutoFit/>
          </a:bodyPr>
          <a:lstStyle/>
          <a:p>
            <a:r>
              <a:rPr lang="en-US" sz="1400" dirty="0" smtClean="0">
                <a:solidFill>
                  <a:schemeClr val="bg1"/>
                </a:solidFill>
              </a:rPr>
              <a:t>(1)</a:t>
            </a:r>
            <a:endParaRPr lang="en-US" sz="1400" dirty="0">
              <a:solidFill>
                <a:schemeClr val="bg1"/>
              </a:solidFill>
            </a:endParaRPr>
          </a:p>
        </p:txBody>
      </p:sp>
      <p:sp>
        <p:nvSpPr>
          <p:cNvPr id="11" name="TextBox 10"/>
          <p:cNvSpPr txBox="1"/>
          <p:nvPr/>
        </p:nvSpPr>
        <p:spPr>
          <a:xfrm>
            <a:off x="8355874" y="1236112"/>
            <a:ext cx="410690" cy="307777"/>
          </a:xfrm>
          <a:prstGeom prst="rect">
            <a:avLst/>
          </a:prstGeom>
          <a:noFill/>
        </p:spPr>
        <p:txBody>
          <a:bodyPr wrap="none" rtlCol="0">
            <a:spAutoFit/>
          </a:bodyPr>
          <a:lstStyle/>
          <a:p>
            <a:r>
              <a:rPr lang="en-US" sz="1400" dirty="0" smtClean="0">
                <a:solidFill>
                  <a:schemeClr val="bg1"/>
                </a:solidFill>
              </a:rPr>
              <a:t>(3)</a:t>
            </a:r>
            <a:endParaRPr lang="en-US" sz="1400" dirty="0">
              <a:solidFill>
                <a:schemeClr val="bg1"/>
              </a:solidFill>
            </a:endParaRPr>
          </a:p>
        </p:txBody>
      </p:sp>
      <p:sp>
        <p:nvSpPr>
          <p:cNvPr id="12" name="TextBox 11"/>
          <p:cNvSpPr txBox="1"/>
          <p:nvPr/>
        </p:nvSpPr>
        <p:spPr>
          <a:xfrm>
            <a:off x="4405843" y="1221345"/>
            <a:ext cx="410690" cy="307777"/>
          </a:xfrm>
          <a:prstGeom prst="rect">
            <a:avLst/>
          </a:prstGeom>
          <a:noFill/>
        </p:spPr>
        <p:txBody>
          <a:bodyPr wrap="none" rtlCol="0">
            <a:spAutoFit/>
          </a:bodyPr>
          <a:lstStyle/>
          <a:p>
            <a:r>
              <a:rPr lang="en-US" sz="1400" dirty="0" smtClean="0">
                <a:solidFill>
                  <a:schemeClr val="bg1"/>
                </a:solidFill>
              </a:rPr>
              <a:t>(2)</a:t>
            </a:r>
            <a:endParaRPr lang="en-US" sz="1400" dirty="0">
              <a:solidFill>
                <a:schemeClr val="bg1"/>
              </a:solidFill>
            </a:endParaRPr>
          </a:p>
        </p:txBody>
      </p:sp>
    </p:spTree>
    <p:extLst>
      <p:ext uri="{BB962C8B-B14F-4D97-AF65-F5344CB8AC3E}">
        <p14:creationId xmlns:p14="http://schemas.microsoft.com/office/powerpoint/2010/main" val="117416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565" t="9970" r="7962"/>
          <a:stretch/>
        </p:blipFill>
        <p:spPr>
          <a:xfrm>
            <a:off x="352698" y="313508"/>
            <a:ext cx="3788228" cy="313955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523" t="4993" r="7441"/>
          <a:stretch/>
        </p:blipFill>
        <p:spPr>
          <a:xfrm>
            <a:off x="4545875" y="313508"/>
            <a:ext cx="6778428" cy="3139558"/>
          </a:xfrm>
          <a:prstGeom prst="rect">
            <a:avLst/>
          </a:prstGeom>
        </p:spPr>
      </p:pic>
      <p:sp>
        <p:nvSpPr>
          <p:cNvPr id="4" name="TextBox 3"/>
          <p:cNvSpPr txBox="1"/>
          <p:nvPr/>
        </p:nvSpPr>
        <p:spPr>
          <a:xfrm>
            <a:off x="423754" y="537387"/>
            <a:ext cx="410690" cy="307777"/>
          </a:xfrm>
          <a:prstGeom prst="rect">
            <a:avLst/>
          </a:prstGeom>
          <a:noFill/>
        </p:spPr>
        <p:txBody>
          <a:bodyPr wrap="none" rtlCol="0">
            <a:spAutoFit/>
          </a:bodyPr>
          <a:lstStyle/>
          <a:p>
            <a:r>
              <a:rPr lang="en-US" sz="1400" dirty="0" smtClean="0">
                <a:solidFill>
                  <a:schemeClr val="bg1"/>
                </a:solidFill>
              </a:rPr>
              <a:t>(4)</a:t>
            </a:r>
            <a:endParaRPr lang="en-US" sz="1400" dirty="0">
              <a:solidFill>
                <a:schemeClr val="bg1"/>
              </a:solidFill>
            </a:endParaRPr>
          </a:p>
        </p:txBody>
      </p:sp>
      <p:sp>
        <p:nvSpPr>
          <p:cNvPr id="5" name="TextBox 4"/>
          <p:cNvSpPr txBox="1"/>
          <p:nvPr/>
        </p:nvSpPr>
        <p:spPr>
          <a:xfrm>
            <a:off x="5155475" y="582202"/>
            <a:ext cx="410690" cy="307777"/>
          </a:xfrm>
          <a:prstGeom prst="rect">
            <a:avLst/>
          </a:prstGeom>
          <a:noFill/>
        </p:spPr>
        <p:txBody>
          <a:bodyPr wrap="none" rtlCol="0">
            <a:spAutoFit/>
          </a:bodyPr>
          <a:lstStyle/>
          <a:p>
            <a:r>
              <a:rPr lang="en-US" sz="1400" dirty="0" smtClean="0">
                <a:solidFill>
                  <a:schemeClr val="bg1"/>
                </a:solidFill>
              </a:rPr>
              <a:t>(5)</a:t>
            </a:r>
            <a:endParaRPr lang="en-US" sz="1400" dirty="0">
              <a:solidFill>
                <a:schemeClr val="bg1"/>
              </a:solidFill>
            </a:endParaRPr>
          </a:p>
        </p:txBody>
      </p:sp>
      <p:sp>
        <p:nvSpPr>
          <p:cNvPr id="6" name="TextBox 5"/>
          <p:cNvSpPr txBox="1"/>
          <p:nvPr/>
        </p:nvSpPr>
        <p:spPr>
          <a:xfrm>
            <a:off x="91440" y="3944984"/>
            <a:ext cx="11541035"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smtClean="0">
                <a:solidFill>
                  <a:schemeClr val="bg1"/>
                </a:solidFill>
              </a:rPr>
              <a:t>Box plot in Figure 4 depicts that there </a:t>
            </a:r>
            <a:r>
              <a:rPr lang="en-US" dirty="0">
                <a:solidFill>
                  <a:schemeClr val="bg1"/>
                </a:solidFill>
              </a:rPr>
              <a:t>are no outliers present in the </a:t>
            </a:r>
            <a:r>
              <a:rPr lang="en-US" dirty="0" smtClean="0">
                <a:solidFill>
                  <a:schemeClr val="bg1"/>
                </a:solidFill>
              </a:rPr>
              <a:t>data.</a:t>
            </a:r>
          </a:p>
          <a:p>
            <a:pPr marL="285750" indent="-285750" algn="just">
              <a:buFont typeface="Wingdings" panose="05000000000000000000" pitchFamily="2" charset="2"/>
              <a:buChar char="ü"/>
            </a:pPr>
            <a:endParaRPr lang="en-US" dirty="0" smtClean="0">
              <a:solidFill>
                <a:schemeClr val="bg1"/>
              </a:solidFill>
            </a:endParaRPr>
          </a:p>
          <a:p>
            <a:pPr marL="285750" indent="-285750" algn="just">
              <a:buFont typeface="Wingdings" panose="05000000000000000000" pitchFamily="2" charset="2"/>
              <a:buChar char="ü"/>
            </a:pPr>
            <a:r>
              <a:rPr lang="en-US" dirty="0" smtClean="0">
                <a:solidFill>
                  <a:schemeClr val="bg1"/>
                </a:solidFill>
              </a:rPr>
              <a:t>Figure 5 is the line plot between delivery </a:t>
            </a:r>
            <a:r>
              <a:rPr lang="en-US" dirty="0">
                <a:solidFill>
                  <a:schemeClr val="bg1"/>
                </a:solidFill>
              </a:rPr>
              <a:t>time and sorting time </a:t>
            </a:r>
            <a:r>
              <a:rPr lang="en-US" dirty="0" smtClean="0">
                <a:solidFill>
                  <a:schemeClr val="bg1"/>
                </a:solidFill>
              </a:rPr>
              <a:t>and shows that increase in </a:t>
            </a:r>
            <a:r>
              <a:rPr lang="en-US" dirty="0">
                <a:solidFill>
                  <a:schemeClr val="bg1"/>
                </a:solidFill>
              </a:rPr>
              <a:t>sorting time </a:t>
            </a:r>
            <a:r>
              <a:rPr lang="en-US" dirty="0" smtClean="0">
                <a:solidFill>
                  <a:schemeClr val="bg1"/>
                </a:solidFill>
              </a:rPr>
              <a:t>causes an increase in delivery </a:t>
            </a:r>
            <a:r>
              <a:rPr lang="en-US" dirty="0">
                <a:solidFill>
                  <a:schemeClr val="bg1"/>
                </a:solidFill>
              </a:rPr>
              <a:t>time </a:t>
            </a:r>
            <a:r>
              <a:rPr lang="en-US" dirty="0" smtClean="0">
                <a:solidFill>
                  <a:schemeClr val="bg1"/>
                </a:solidFill>
              </a:rPr>
              <a:t>as well.</a:t>
            </a:r>
            <a:endParaRPr lang="en-US" dirty="0">
              <a:solidFill>
                <a:schemeClr val="bg1"/>
              </a:solidFill>
            </a:endParaRPr>
          </a:p>
        </p:txBody>
      </p:sp>
    </p:spTree>
    <p:extLst>
      <p:ext uri="{BB962C8B-B14F-4D97-AF65-F5344CB8AC3E}">
        <p14:creationId xmlns:p14="http://schemas.microsoft.com/office/powerpoint/2010/main" val="3783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068" y="163773"/>
            <a:ext cx="1348446" cy="369332"/>
          </a:xfrm>
          <a:prstGeom prst="rect">
            <a:avLst/>
          </a:prstGeom>
          <a:solidFill>
            <a:schemeClr val="tx2">
              <a:lumMod val="25000"/>
            </a:schemeClr>
          </a:solidFill>
        </p:spPr>
        <p:txBody>
          <a:bodyPr wrap="none" rtlCol="0">
            <a:spAutoFit/>
          </a:bodyPr>
          <a:lstStyle/>
          <a:p>
            <a:r>
              <a:rPr lang="en-US" dirty="0" smtClean="0"/>
              <a:t>Correlation</a:t>
            </a:r>
            <a:endParaRPr lang="en-US" dirty="0"/>
          </a:p>
        </p:txBody>
      </p:sp>
      <p:sp>
        <p:nvSpPr>
          <p:cNvPr id="5" name="TextBox 4"/>
          <p:cNvSpPr txBox="1"/>
          <p:nvPr/>
        </p:nvSpPr>
        <p:spPr>
          <a:xfrm>
            <a:off x="163772" y="641444"/>
            <a:ext cx="9533379" cy="646331"/>
          </a:xfrm>
          <a:prstGeom prst="rect">
            <a:avLst/>
          </a:prstGeom>
          <a:noFill/>
        </p:spPr>
        <p:txBody>
          <a:bodyPr wrap="none" rtlCol="0">
            <a:spAutoFit/>
          </a:bodyPr>
          <a:lstStyle/>
          <a:p>
            <a:r>
              <a:rPr lang="en-US" dirty="0" smtClean="0">
                <a:solidFill>
                  <a:schemeClr val="bg1"/>
                </a:solidFill>
              </a:rPr>
              <a:t>Both </a:t>
            </a:r>
            <a:r>
              <a:rPr lang="en-US" dirty="0">
                <a:solidFill>
                  <a:schemeClr val="bg1"/>
                </a:solidFill>
              </a:rPr>
              <a:t>delivery time and sorting time</a:t>
            </a:r>
            <a:r>
              <a:rPr lang="en-US" dirty="0" smtClean="0">
                <a:solidFill>
                  <a:schemeClr val="bg1"/>
                </a:solidFill>
              </a:rPr>
              <a:t> </a:t>
            </a:r>
            <a:r>
              <a:rPr lang="en-US" dirty="0">
                <a:solidFill>
                  <a:schemeClr val="bg1"/>
                </a:solidFill>
              </a:rPr>
              <a:t>are ~</a:t>
            </a:r>
            <a:r>
              <a:rPr lang="en-US" dirty="0" smtClean="0">
                <a:solidFill>
                  <a:schemeClr val="bg1"/>
                </a:solidFill>
              </a:rPr>
              <a:t>83</a:t>
            </a:r>
            <a:r>
              <a:rPr lang="en-US" dirty="0">
                <a:solidFill>
                  <a:schemeClr val="bg1"/>
                </a:solidFill>
              </a:rPr>
              <a:t>% correlated, which </a:t>
            </a:r>
            <a:r>
              <a:rPr lang="en-US" dirty="0" smtClean="0">
                <a:solidFill>
                  <a:schemeClr val="bg1"/>
                </a:solidFill>
              </a:rPr>
              <a:t>is </a:t>
            </a:r>
            <a:r>
              <a:rPr lang="en-US" dirty="0">
                <a:solidFill>
                  <a:schemeClr val="bg1"/>
                </a:solidFill>
              </a:rPr>
              <a:t>a </a:t>
            </a:r>
            <a:r>
              <a:rPr lang="en-US" dirty="0" smtClean="0">
                <a:solidFill>
                  <a:schemeClr val="bg1"/>
                </a:solidFill>
              </a:rPr>
              <a:t>moderate </a:t>
            </a:r>
            <a:r>
              <a:rPr lang="en-US" dirty="0">
                <a:solidFill>
                  <a:schemeClr val="bg1"/>
                </a:solidFill>
              </a:rPr>
              <a:t>correlation.</a:t>
            </a:r>
          </a:p>
          <a:p>
            <a:r>
              <a:rPr lang="en-US" dirty="0" smtClean="0">
                <a:solidFill>
                  <a:schemeClr val="bg1"/>
                </a:solidFill>
              </a:rPr>
              <a:t>(correlation &gt; 85%, </a:t>
            </a:r>
            <a:r>
              <a:rPr lang="en-US" dirty="0">
                <a:solidFill>
                  <a:schemeClr val="bg1"/>
                </a:solidFill>
              </a:rPr>
              <a:t>is a strong </a:t>
            </a:r>
            <a:r>
              <a:rPr lang="en-US" dirty="0" smtClean="0">
                <a:solidFill>
                  <a:schemeClr val="bg1"/>
                </a:solidFill>
              </a:rPr>
              <a:t>correlation) </a:t>
            </a:r>
            <a:endParaRPr lang="en-US" dirty="0">
              <a:solidFill>
                <a:schemeClr val="bg1"/>
              </a:solidFill>
            </a:endParaRPr>
          </a:p>
        </p:txBody>
      </p:sp>
      <p:sp>
        <p:nvSpPr>
          <p:cNvPr id="6" name="TextBox 5"/>
          <p:cNvSpPr txBox="1"/>
          <p:nvPr/>
        </p:nvSpPr>
        <p:spPr>
          <a:xfrm>
            <a:off x="177420" y="1396114"/>
            <a:ext cx="1848583" cy="369332"/>
          </a:xfrm>
          <a:prstGeom prst="rect">
            <a:avLst/>
          </a:prstGeom>
          <a:solidFill>
            <a:schemeClr val="tx2">
              <a:lumMod val="25000"/>
            </a:schemeClr>
          </a:solidFill>
        </p:spPr>
        <p:txBody>
          <a:bodyPr wrap="none" rtlCol="0">
            <a:spAutoFit/>
          </a:bodyPr>
          <a:lstStyle/>
          <a:p>
            <a:r>
              <a:rPr lang="en-US" dirty="0" smtClean="0"/>
              <a:t>Co-efficient (m)</a:t>
            </a:r>
            <a:endParaRPr lang="en-US" dirty="0"/>
          </a:p>
        </p:txBody>
      </p:sp>
      <p:sp>
        <p:nvSpPr>
          <p:cNvPr id="10" name="TextBox 9"/>
          <p:cNvSpPr txBox="1"/>
          <p:nvPr/>
        </p:nvSpPr>
        <p:spPr>
          <a:xfrm>
            <a:off x="163771" y="1850532"/>
            <a:ext cx="7391767" cy="369332"/>
          </a:xfrm>
          <a:prstGeom prst="rect">
            <a:avLst/>
          </a:prstGeom>
          <a:noFill/>
        </p:spPr>
        <p:txBody>
          <a:bodyPr wrap="none" rtlCol="0">
            <a:spAutoFit/>
          </a:bodyPr>
          <a:lstStyle/>
          <a:p>
            <a:r>
              <a:rPr lang="en-US" dirty="0" smtClean="0">
                <a:solidFill>
                  <a:schemeClr val="bg1"/>
                </a:solidFill>
              </a:rPr>
              <a:t>The co-efficient of the equation of fitted data came out to be 1.6707 </a:t>
            </a:r>
            <a:endParaRPr lang="en-US" dirty="0">
              <a:solidFill>
                <a:schemeClr val="bg1"/>
              </a:solidFill>
            </a:endParaRPr>
          </a:p>
        </p:txBody>
      </p:sp>
      <p:sp>
        <p:nvSpPr>
          <p:cNvPr id="11" name="TextBox 10"/>
          <p:cNvSpPr txBox="1"/>
          <p:nvPr/>
        </p:nvSpPr>
        <p:spPr>
          <a:xfrm>
            <a:off x="191069" y="2558448"/>
            <a:ext cx="1495922" cy="369332"/>
          </a:xfrm>
          <a:prstGeom prst="rect">
            <a:avLst/>
          </a:prstGeom>
          <a:solidFill>
            <a:schemeClr val="tx2">
              <a:lumMod val="25000"/>
            </a:schemeClr>
          </a:solidFill>
        </p:spPr>
        <p:txBody>
          <a:bodyPr wrap="none" rtlCol="0">
            <a:spAutoFit/>
          </a:bodyPr>
          <a:lstStyle/>
          <a:p>
            <a:r>
              <a:rPr lang="en-US" dirty="0" smtClean="0"/>
              <a:t>Intercept (c)</a:t>
            </a:r>
            <a:endParaRPr lang="en-US" dirty="0"/>
          </a:p>
        </p:txBody>
      </p:sp>
      <p:sp>
        <p:nvSpPr>
          <p:cNvPr id="12" name="TextBox 11"/>
          <p:cNvSpPr txBox="1"/>
          <p:nvPr/>
        </p:nvSpPr>
        <p:spPr>
          <a:xfrm>
            <a:off x="191068" y="3012866"/>
            <a:ext cx="7143302" cy="369332"/>
          </a:xfrm>
          <a:prstGeom prst="rect">
            <a:avLst/>
          </a:prstGeom>
          <a:noFill/>
        </p:spPr>
        <p:txBody>
          <a:bodyPr wrap="none" rtlCol="0">
            <a:spAutoFit/>
          </a:bodyPr>
          <a:lstStyle/>
          <a:p>
            <a:r>
              <a:rPr lang="en-US" dirty="0" smtClean="0">
                <a:solidFill>
                  <a:schemeClr val="bg1"/>
                </a:solidFill>
              </a:rPr>
              <a:t>The intercept of the equation of fitted data came out to be 6.2557</a:t>
            </a:r>
            <a:endParaRPr lang="en-US" dirty="0">
              <a:solidFill>
                <a:schemeClr val="bg1"/>
              </a:solidFill>
            </a:endParaRPr>
          </a:p>
        </p:txBody>
      </p:sp>
      <p:sp>
        <p:nvSpPr>
          <p:cNvPr id="13" name="TextBox 12"/>
          <p:cNvSpPr txBox="1"/>
          <p:nvPr/>
        </p:nvSpPr>
        <p:spPr>
          <a:xfrm>
            <a:off x="191069" y="3536116"/>
            <a:ext cx="1699504" cy="369332"/>
          </a:xfrm>
          <a:prstGeom prst="rect">
            <a:avLst/>
          </a:prstGeom>
          <a:solidFill>
            <a:schemeClr val="tx2">
              <a:lumMod val="25000"/>
            </a:schemeClr>
          </a:solidFill>
        </p:spPr>
        <p:txBody>
          <a:bodyPr wrap="none" rtlCol="0">
            <a:spAutoFit/>
          </a:bodyPr>
          <a:lstStyle/>
          <a:p>
            <a:r>
              <a:rPr lang="en-US" dirty="0" smtClean="0"/>
              <a:t>R square value</a:t>
            </a:r>
            <a:endParaRPr lang="en-US" dirty="0"/>
          </a:p>
        </p:txBody>
      </p:sp>
      <p:sp>
        <p:nvSpPr>
          <p:cNvPr id="14" name="TextBox 13"/>
          <p:cNvSpPr txBox="1"/>
          <p:nvPr/>
        </p:nvSpPr>
        <p:spPr>
          <a:xfrm>
            <a:off x="191068" y="3990534"/>
            <a:ext cx="8534709" cy="1200329"/>
          </a:xfrm>
          <a:prstGeom prst="rect">
            <a:avLst/>
          </a:prstGeom>
          <a:noFill/>
        </p:spPr>
        <p:txBody>
          <a:bodyPr wrap="none" rtlCol="0">
            <a:spAutoFit/>
          </a:bodyPr>
          <a:lstStyle/>
          <a:p>
            <a:r>
              <a:rPr lang="en-US" dirty="0" err="1" smtClean="0">
                <a:solidFill>
                  <a:schemeClr val="bg1"/>
                </a:solidFill>
              </a:rPr>
              <a:t>R_square</a:t>
            </a:r>
            <a:r>
              <a:rPr lang="en-US" dirty="0" smtClean="0">
                <a:solidFill>
                  <a:schemeClr val="bg1"/>
                </a:solidFill>
              </a:rPr>
              <a:t> value: 0.697</a:t>
            </a:r>
          </a:p>
          <a:p>
            <a:pPr marL="285750" indent="-285750">
              <a:buFont typeface="Wingdings" panose="05000000000000000000" pitchFamily="2" charset="2"/>
              <a:buChar char="§"/>
            </a:pPr>
            <a:r>
              <a:rPr lang="en-US" dirty="0">
                <a:solidFill>
                  <a:schemeClr val="bg1"/>
                </a:solidFill>
              </a:rPr>
              <a:t>The strength of the model is strong since </a:t>
            </a:r>
            <a:r>
              <a:rPr lang="en-US" dirty="0" smtClean="0">
                <a:solidFill>
                  <a:schemeClr val="bg1"/>
                </a:solidFill>
              </a:rPr>
              <a:t>R square value </a:t>
            </a:r>
            <a:r>
              <a:rPr lang="en-US" dirty="0">
                <a:solidFill>
                  <a:schemeClr val="bg1"/>
                </a:solidFill>
              </a:rPr>
              <a:t>lies between 0 and </a:t>
            </a:r>
            <a:r>
              <a:rPr lang="en-US" dirty="0" smtClean="0">
                <a:solidFill>
                  <a:schemeClr val="bg1"/>
                </a:solidFill>
              </a:rPr>
              <a:t>1.</a:t>
            </a:r>
          </a:p>
          <a:p>
            <a:pPr marL="285750" indent="-285750">
              <a:buFont typeface="Wingdings" panose="05000000000000000000" pitchFamily="2" charset="2"/>
              <a:buChar char="§"/>
            </a:pPr>
            <a:r>
              <a:rPr lang="en-US" dirty="0" smtClean="0">
                <a:solidFill>
                  <a:schemeClr val="bg1"/>
                </a:solidFill>
              </a:rPr>
              <a:t>The model is strongest </a:t>
            </a:r>
            <a:r>
              <a:rPr lang="en-US" dirty="0">
                <a:solidFill>
                  <a:schemeClr val="bg1"/>
                </a:solidFill>
              </a:rPr>
              <a:t>when approaches 1 and weakest when approaches </a:t>
            </a:r>
            <a:r>
              <a:rPr lang="en-US" dirty="0" smtClean="0">
                <a:solidFill>
                  <a:schemeClr val="bg1"/>
                </a:solidFill>
              </a:rPr>
              <a:t>0.</a:t>
            </a:r>
          </a:p>
          <a:p>
            <a:pPr marL="285750" indent="-285750">
              <a:buFont typeface="Wingdings" panose="05000000000000000000" pitchFamily="2" charset="2"/>
              <a:buChar char="§"/>
            </a:pPr>
            <a:r>
              <a:rPr lang="en-US" dirty="0" smtClean="0">
                <a:solidFill>
                  <a:schemeClr val="bg1"/>
                </a:solidFill>
              </a:rPr>
              <a:t>The predicted values are fine and the fitted model is strong.</a:t>
            </a:r>
            <a:endParaRPr lang="en-US" dirty="0">
              <a:solidFill>
                <a:schemeClr val="bg1"/>
              </a:solidFill>
            </a:endParaRPr>
          </a:p>
        </p:txBody>
      </p:sp>
    </p:spTree>
    <p:extLst>
      <p:ext uri="{BB962C8B-B14F-4D97-AF65-F5344CB8AC3E}">
        <p14:creationId xmlns:p14="http://schemas.microsoft.com/office/powerpoint/2010/main" val="265742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Impact</a:t>
            </a:r>
            <a:endParaRPr lang="en-US" dirty="0"/>
          </a:p>
        </p:txBody>
      </p:sp>
      <p:sp>
        <p:nvSpPr>
          <p:cNvPr id="3" name="Content Placeholder 2"/>
          <p:cNvSpPr>
            <a:spLocks noGrp="1"/>
          </p:cNvSpPr>
          <p:nvPr>
            <p:ph idx="1"/>
          </p:nvPr>
        </p:nvSpPr>
        <p:spPr>
          <a:xfrm>
            <a:off x="0" y="2077566"/>
            <a:ext cx="12192000" cy="4910088"/>
          </a:xfrm>
        </p:spPr>
        <p:txBody>
          <a:bodyPr>
            <a:normAutofit lnSpcReduction="10000"/>
          </a:bodyPr>
          <a:lstStyle/>
          <a:p>
            <a:pPr algn="just"/>
            <a:r>
              <a:rPr lang="en-US" sz="2100" b="1" dirty="0">
                <a:solidFill>
                  <a:schemeClr val="accent6">
                    <a:lumMod val="50000"/>
                  </a:schemeClr>
                </a:solidFill>
              </a:rPr>
              <a:t>Enhanced Operational Efficiency</a:t>
            </a:r>
            <a:r>
              <a:rPr lang="en-US" sz="2100" dirty="0">
                <a:solidFill>
                  <a:schemeClr val="accent6">
                    <a:lumMod val="50000"/>
                  </a:schemeClr>
                </a:solidFill>
              </a:rPr>
              <a:t>:</a:t>
            </a:r>
            <a:r>
              <a:rPr lang="en-US" sz="2100" dirty="0">
                <a:solidFill>
                  <a:schemeClr val="bg1"/>
                </a:solidFill>
              </a:rPr>
              <a:t> The ability to accurately predict delivery times based on sorting time </a:t>
            </a:r>
            <a:r>
              <a:rPr lang="en-US" sz="2100" dirty="0" smtClean="0">
                <a:solidFill>
                  <a:schemeClr val="bg1"/>
                </a:solidFill>
              </a:rPr>
              <a:t>enables </a:t>
            </a:r>
            <a:r>
              <a:rPr lang="en-US" sz="2100" dirty="0">
                <a:solidFill>
                  <a:schemeClr val="bg1"/>
                </a:solidFill>
              </a:rPr>
              <a:t>to </a:t>
            </a:r>
            <a:r>
              <a:rPr lang="en-US" sz="2100" dirty="0" smtClean="0">
                <a:solidFill>
                  <a:schemeClr val="bg1"/>
                </a:solidFill>
              </a:rPr>
              <a:t>streamline the </a:t>
            </a:r>
            <a:r>
              <a:rPr lang="en-US" sz="2100" dirty="0">
                <a:solidFill>
                  <a:schemeClr val="bg1"/>
                </a:solidFill>
              </a:rPr>
              <a:t>logistics and supply chain operations. </a:t>
            </a:r>
            <a:r>
              <a:rPr lang="en-US" sz="2100" dirty="0" smtClean="0">
                <a:solidFill>
                  <a:schemeClr val="bg1"/>
                </a:solidFill>
              </a:rPr>
              <a:t>Routes</a:t>
            </a:r>
            <a:r>
              <a:rPr lang="en-US" sz="2100" dirty="0">
                <a:solidFill>
                  <a:schemeClr val="bg1"/>
                </a:solidFill>
              </a:rPr>
              <a:t>, schedules, and resource </a:t>
            </a:r>
            <a:r>
              <a:rPr lang="en-US" sz="2100" dirty="0" smtClean="0">
                <a:solidFill>
                  <a:schemeClr val="bg1"/>
                </a:solidFill>
              </a:rPr>
              <a:t>allocations can be optimized </a:t>
            </a:r>
            <a:r>
              <a:rPr lang="en-US" sz="2100" dirty="0">
                <a:solidFill>
                  <a:schemeClr val="bg1"/>
                </a:solidFill>
              </a:rPr>
              <a:t>resulting in reduced operational costs and increased efficiency</a:t>
            </a:r>
            <a:r>
              <a:rPr lang="en-US" sz="2100" dirty="0" smtClean="0">
                <a:solidFill>
                  <a:schemeClr val="bg1"/>
                </a:solidFill>
              </a:rPr>
              <a:t>.</a:t>
            </a:r>
          </a:p>
          <a:p>
            <a:pPr marL="0" indent="0" algn="just">
              <a:buNone/>
            </a:pPr>
            <a:endParaRPr lang="en-US" sz="2100" dirty="0"/>
          </a:p>
          <a:p>
            <a:pPr algn="just"/>
            <a:r>
              <a:rPr lang="en-US" sz="2100" b="1" dirty="0">
                <a:solidFill>
                  <a:schemeClr val="accent6">
                    <a:lumMod val="50000"/>
                  </a:schemeClr>
                </a:solidFill>
              </a:rPr>
              <a:t>Improved Customer Satisfaction</a:t>
            </a:r>
            <a:r>
              <a:rPr lang="en-US" sz="2100" dirty="0">
                <a:solidFill>
                  <a:schemeClr val="accent6">
                    <a:lumMod val="50000"/>
                  </a:schemeClr>
                </a:solidFill>
              </a:rPr>
              <a:t>: </a:t>
            </a:r>
            <a:r>
              <a:rPr lang="en-US" sz="2100" dirty="0">
                <a:solidFill>
                  <a:schemeClr val="bg1"/>
                </a:solidFill>
              </a:rPr>
              <a:t>Reliable delivery time predictions lead to more precise scheduling and timely deliveries. This significantly enhances the customer experience, contributing to higher satisfaction rates and improved customer </a:t>
            </a:r>
            <a:r>
              <a:rPr lang="en-US" sz="2100" dirty="0" smtClean="0">
                <a:solidFill>
                  <a:schemeClr val="bg1"/>
                </a:solidFill>
              </a:rPr>
              <a:t>retention.</a:t>
            </a:r>
          </a:p>
          <a:p>
            <a:pPr marL="0" indent="0" algn="just">
              <a:buNone/>
            </a:pPr>
            <a:endParaRPr lang="en-US" sz="2100" dirty="0" smtClean="0"/>
          </a:p>
          <a:p>
            <a:pPr algn="just"/>
            <a:r>
              <a:rPr lang="en-US" sz="2100" b="1" dirty="0">
                <a:solidFill>
                  <a:schemeClr val="accent6">
                    <a:lumMod val="50000"/>
                  </a:schemeClr>
                </a:solidFill>
              </a:rPr>
              <a:t>Cost Reduction</a:t>
            </a:r>
            <a:r>
              <a:rPr lang="en-US" sz="2100" dirty="0">
                <a:solidFill>
                  <a:schemeClr val="accent6">
                    <a:lumMod val="50000"/>
                  </a:schemeClr>
                </a:solidFill>
              </a:rPr>
              <a:t>:</a:t>
            </a:r>
            <a:r>
              <a:rPr lang="en-US" sz="2100" dirty="0"/>
              <a:t> </a:t>
            </a:r>
            <a:r>
              <a:rPr lang="en-US" sz="2100" dirty="0">
                <a:solidFill>
                  <a:schemeClr val="bg1"/>
                </a:solidFill>
              </a:rPr>
              <a:t>Accurate predictions help minimize excess labor costs, fuel expenses, and other operational overheads. This cost reduction directly contributes to improved profitability</a:t>
            </a:r>
            <a:r>
              <a:rPr lang="en-US" sz="2100" dirty="0" smtClean="0">
                <a:solidFill>
                  <a:schemeClr val="bg1"/>
                </a:solidFill>
              </a:rPr>
              <a:t>.</a:t>
            </a:r>
          </a:p>
          <a:p>
            <a:pPr marL="0" indent="0" algn="just">
              <a:buNone/>
            </a:pPr>
            <a:endParaRPr lang="en-US" sz="2100" dirty="0" smtClean="0"/>
          </a:p>
          <a:p>
            <a:pPr algn="just"/>
            <a:r>
              <a:rPr lang="en-US" sz="2100" b="1" dirty="0">
                <a:solidFill>
                  <a:schemeClr val="accent6">
                    <a:lumMod val="50000"/>
                  </a:schemeClr>
                </a:solidFill>
              </a:rPr>
              <a:t>Supply Chain Resilience</a:t>
            </a:r>
            <a:r>
              <a:rPr lang="en-US" sz="2100" dirty="0">
                <a:solidFill>
                  <a:schemeClr val="accent6">
                    <a:lumMod val="50000"/>
                  </a:schemeClr>
                </a:solidFill>
              </a:rPr>
              <a:t>: </a:t>
            </a:r>
            <a:r>
              <a:rPr lang="en-US" sz="2100" dirty="0">
                <a:solidFill>
                  <a:schemeClr val="bg1"/>
                </a:solidFill>
              </a:rPr>
              <a:t>The ability to anticipate delivery times with precision enhances </a:t>
            </a:r>
            <a:r>
              <a:rPr lang="en-US" sz="2100" dirty="0" smtClean="0">
                <a:solidFill>
                  <a:schemeClr val="bg1"/>
                </a:solidFill>
              </a:rPr>
              <a:t>the supply </a:t>
            </a:r>
            <a:r>
              <a:rPr lang="en-US" sz="2100" dirty="0">
                <a:solidFill>
                  <a:schemeClr val="bg1"/>
                </a:solidFill>
              </a:rPr>
              <a:t>chain resilience. </a:t>
            </a:r>
            <a:r>
              <a:rPr lang="en-US" sz="2100" dirty="0" smtClean="0">
                <a:solidFill>
                  <a:schemeClr val="bg1"/>
                </a:solidFill>
              </a:rPr>
              <a:t>The company can </a:t>
            </a:r>
            <a:r>
              <a:rPr lang="en-US" sz="2100" dirty="0">
                <a:solidFill>
                  <a:schemeClr val="bg1"/>
                </a:solidFill>
              </a:rPr>
              <a:t>proactively address disruptions, ensuring business continuity and reducing the impact of unforeseen events.</a:t>
            </a:r>
          </a:p>
          <a:p>
            <a:endParaRPr lang="en-US" dirty="0"/>
          </a:p>
          <a:p>
            <a:endParaRPr lang="en-US" dirty="0"/>
          </a:p>
        </p:txBody>
      </p:sp>
    </p:spTree>
    <p:extLst>
      <p:ext uri="{BB962C8B-B14F-4D97-AF65-F5344CB8AC3E}">
        <p14:creationId xmlns:p14="http://schemas.microsoft.com/office/powerpoint/2010/main" val="176174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Impact</a:t>
            </a:r>
          </a:p>
        </p:txBody>
      </p:sp>
      <p:sp>
        <p:nvSpPr>
          <p:cNvPr id="3" name="Content Placeholder 2"/>
          <p:cNvSpPr>
            <a:spLocks noGrp="1"/>
          </p:cNvSpPr>
          <p:nvPr>
            <p:ph idx="1"/>
          </p:nvPr>
        </p:nvSpPr>
        <p:spPr>
          <a:xfrm>
            <a:off x="54592" y="2159452"/>
            <a:ext cx="11982734" cy="3599316"/>
          </a:xfrm>
        </p:spPr>
        <p:txBody>
          <a:bodyPr>
            <a:normAutofit/>
          </a:bodyPr>
          <a:lstStyle/>
          <a:p>
            <a:pPr algn="just"/>
            <a:r>
              <a:rPr lang="en-US" sz="2100" b="1" dirty="0">
                <a:solidFill>
                  <a:schemeClr val="accent6">
                    <a:lumMod val="50000"/>
                  </a:schemeClr>
                </a:solidFill>
              </a:rPr>
              <a:t>Customer Loyalty and Word-of-Mouth Marketing</a:t>
            </a:r>
            <a:r>
              <a:rPr lang="en-US" sz="2100" dirty="0">
                <a:solidFill>
                  <a:schemeClr val="accent6">
                    <a:lumMod val="50000"/>
                  </a:schemeClr>
                </a:solidFill>
              </a:rPr>
              <a:t>: </a:t>
            </a:r>
            <a:r>
              <a:rPr lang="en-US" sz="2100" dirty="0">
                <a:solidFill>
                  <a:schemeClr val="bg1"/>
                </a:solidFill>
              </a:rPr>
              <a:t>Timely deliveries and accurate predictions foster customer loyalty. Satisfied customers are more likely to recommend </a:t>
            </a:r>
            <a:r>
              <a:rPr lang="en-US" sz="2100" dirty="0" smtClean="0">
                <a:solidFill>
                  <a:schemeClr val="bg1"/>
                </a:solidFill>
              </a:rPr>
              <a:t>the </a:t>
            </a:r>
            <a:r>
              <a:rPr lang="en-US" sz="2100" dirty="0">
                <a:solidFill>
                  <a:schemeClr val="bg1"/>
                </a:solidFill>
              </a:rPr>
              <a:t>services to others, contributing to organic growth through word-of-mouth marketing</a:t>
            </a:r>
            <a:r>
              <a:rPr lang="en-US" sz="2100" dirty="0" smtClean="0">
                <a:solidFill>
                  <a:schemeClr val="bg1"/>
                </a:solidFill>
              </a:rPr>
              <a:t>.</a:t>
            </a:r>
          </a:p>
          <a:p>
            <a:pPr algn="just"/>
            <a:endParaRPr lang="en-US" sz="2100" dirty="0" smtClean="0"/>
          </a:p>
          <a:p>
            <a:pPr algn="just"/>
            <a:r>
              <a:rPr lang="en-US" sz="2100" b="1" dirty="0" smtClean="0">
                <a:solidFill>
                  <a:schemeClr val="accent6">
                    <a:lumMod val="50000"/>
                  </a:schemeClr>
                </a:solidFill>
              </a:rPr>
              <a:t> </a:t>
            </a:r>
            <a:r>
              <a:rPr lang="en-US" sz="2100" b="1" dirty="0">
                <a:solidFill>
                  <a:schemeClr val="accent6">
                    <a:lumMod val="50000"/>
                  </a:schemeClr>
                </a:solidFill>
              </a:rPr>
              <a:t>Brand Reputation</a:t>
            </a:r>
            <a:r>
              <a:rPr lang="en-US" sz="2100" dirty="0">
                <a:solidFill>
                  <a:schemeClr val="accent6">
                    <a:lumMod val="50000"/>
                  </a:schemeClr>
                </a:solidFill>
              </a:rPr>
              <a:t>:</a:t>
            </a:r>
            <a:r>
              <a:rPr lang="en-US" sz="2100" dirty="0"/>
              <a:t> </a:t>
            </a:r>
            <a:r>
              <a:rPr lang="en-US" sz="2100" dirty="0">
                <a:solidFill>
                  <a:schemeClr val="bg1"/>
                </a:solidFill>
              </a:rPr>
              <a:t>The reliability and accuracy of </a:t>
            </a:r>
            <a:r>
              <a:rPr lang="en-US" sz="2100" dirty="0" smtClean="0">
                <a:solidFill>
                  <a:schemeClr val="bg1"/>
                </a:solidFill>
              </a:rPr>
              <a:t>the </a:t>
            </a:r>
            <a:r>
              <a:rPr lang="en-US" sz="2100" dirty="0">
                <a:solidFill>
                  <a:schemeClr val="bg1"/>
                </a:solidFill>
              </a:rPr>
              <a:t>delivery predictions enhance </a:t>
            </a:r>
            <a:r>
              <a:rPr lang="en-US" sz="2100" dirty="0" smtClean="0">
                <a:solidFill>
                  <a:schemeClr val="bg1"/>
                </a:solidFill>
              </a:rPr>
              <a:t>brand's </a:t>
            </a:r>
            <a:r>
              <a:rPr lang="en-US" sz="2100" dirty="0">
                <a:solidFill>
                  <a:schemeClr val="bg1"/>
                </a:solidFill>
              </a:rPr>
              <a:t>reputation, instilling trust and confidence </a:t>
            </a:r>
            <a:r>
              <a:rPr lang="en-US" sz="2100" dirty="0" smtClean="0">
                <a:solidFill>
                  <a:schemeClr val="bg1"/>
                </a:solidFill>
              </a:rPr>
              <a:t>in the </a:t>
            </a:r>
            <a:r>
              <a:rPr lang="en-US" sz="2100" dirty="0">
                <a:solidFill>
                  <a:schemeClr val="bg1"/>
                </a:solidFill>
              </a:rPr>
              <a:t>services. This can lead to a larger customer base and more repeat business</a:t>
            </a:r>
            <a:r>
              <a:rPr lang="en-US" sz="2100" dirty="0" smtClean="0">
                <a:solidFill>
                  <a:schemeClr val="bg1"/>
                </a:solidFill>
              </a:rPr>
              <a:t>.</a:t>
            </a:r>
          </a:p>
          <a:p>
            <a:pPr algn="just"/>
            <a:endParaRPr lang="en-US" sz="2100" dirty="0"/>
          </a:p>
          <a:p>
            <a:pPr algn="just"/>
            <a:r>
              <a:rPr lang="en-US" sz="2100" b="1" dirty="0">
                <a:solidFill>
                  <a:schemeClr val="accent6">
                    <a:lumMod val="50000"/>
                  </a:schemeClr>
                </a:solidFill>
              </a:rPr>
              <a:t>Sustainability</a:t>
            </a:r>
            <a:r>
              <a:rPr lang="en-US" sz="2100" dirty="0">
                <a:solidFill>
                  <a:schemeClr val="accent6">
                    <a:lumMod val="50000"/>
                  </a:schemeClr>
                </a:solidFill>
              </a:rPr>
              <a:t>:</a:t>
            </a:r>
            <a:r>
              <a:rPr lang="en-US" sz="2100" dirty="0"/>
              <a:t> </a:t>
            </a:r>
            <a:r>
              <a:rPr lang="en-US" sz="2100" dirty="0">
                <a:solidFill>
                  <a:schemeClr val="bg1"/>
                </a:solidFill>
              </a:rPr>
              <a:t>Efficient delivery schedules reduce fuel consumption and environmental impact, contributing to </a:t>
            </a:r>
            <a:r>
              <a:rPr lang="en-US" sz="2100" dirty="0" smtClean="0">
                <a:solidFill>
                  <a:schemeClr val="bg1"/>
                </a:solidFill>
              </a:rPr>
              <a:t>the </a:t>
            </a:r>
            <a:r>
              <a:rPr lang="en-US" sz="2100" dirty="0">
                <a:solidFill>
                  <a:schemeClr val="bg1"/>
                </a:solidFill>
              </a:rPr>
              <a:t>sustainability goals and corporate responsibility</a:t>
            </a:r>
            <a:r>
              <a:rPr lang="en-US" sz="2100" dirty="0"/>
              <a:t>.</a:t>
            </a:r>
          </a:p>
          <a:p>
            <a:endParaRPr lang="en-US" dirty="0"/>
          </a:p>
        </p:txBody>
      </p:sp>
    </p:spTree>
    <p:extLst>
      <p:ext uri="{BB962C8B-B14F-4D97-AF65-F5344CB8AC3E}">
        <p14:creationId xmlns:p14="http://schemas.microsoft.com/office/powerpoint/2010/main" val="308247245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632</TotalTime>
  <Words>515</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vt:lpstr>
      <vt:lpstr>Berlin</vt:lpstr>
      <vt:lpstr>Linear Regression Project-1</vt:lpstr>
      <vt:lpstr>Objectives</vt:lpstr>
      <vt:lpstr>PowerPoint Presentation</vt:lpstr>
      <vt:lpstr>PowerPoint Presentation</vt:lpstr>
      <vt:lpstr>PowerPoint Presentation</vt:lpstr>
      <vt:lpstr>Business Impact</vt:lpstr>
      <vt:lpstr>Business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Project</dc:title>
  <dc:creator>Dell</dc:creator>
  <cp:lastModifiedBy>Dell</cp:lastModifiedBy>
  <cp:revision>15</cp:revision>
  <dcterms:created xsi:type="dcterms:W3CDTF">2023-11-01T17:27:14Z</dcterms:created>
  <dcterms:modified xsi:type="dcterms:W3CDTF">2023-11-02T04:01:33Z</dcterms:modified>
</cp:coreProperties>
</file>