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Linear Regression Project-2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46666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1748" cy="42076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simple linear regression: 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Prediction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Salary hike using Years of Experience</a:t>
            </a:r>
          </a:p>
          <a:p>
            <a:pPr marL="61595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 draw insights </a:t>
            </a:r>
            <a:r>
              <a:rPr lang="en-US" dirty="0">
                <a:solidFill>
                  <a:schemeClr val="bg1"/>
                </a:solidFill>
              </a:rPr>
              <a:t>by performing EDA </a:t>
            </a:r>
            <a:r>
              <a:rPr lang="en-US" dirty="0" smtClean="0">
                <a:solidFill>
                  <a:schemeClr val="bg1"/>
                </a:solidFill>
              </a:rPr>
              <a:t>on the data</a:t>
            </a:r>
          </a:p>
          <a:p>
            <a:pPr marL="61595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Model building and prediction</a:t>
            </a:r>
          </a:p>
          <a:p>
            <a:pPr marL="61595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Business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2" y="143692"/>
            <a:ext cx="875211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 2: </a:t>
            </a:r>
            <a:r>
              <a:rPr lang="en-US" sz="2400" dirty="0"/>
              <a:t>Prediction of </a:t>
            </a:r>
            <a:r>
              <a:rPr lang="en-US" sz="2400" dirty="0" smtClean="0"/>
              <a:t>Salary Hike using Years of Experience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1" y="683735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Exploratory </a:t>
            </a:r>
            <a:r>
              <a:rPr lang="en-US" dirty="0"/>
              <a:t>D</a:t>
            </a:r>
            <a:r>
              <a:rPr lang="en-US" dirty="0" smtClean="0"/>
              <a:t>ata Analysis on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r="7738"/>
          <a:stretch/>
        </p:blipFill>
        <p:spPr>
          <a:xfrm>
            <a:off x="7628707" y="1152828"/>
            <a:ext cx="4336870" cy="3194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8808" r="8333" b="239"/>
          <a:stretch/>
        </p:blipFill>
        <p:spPr>
          <a:xfrm>
            <a:off x="195942" y="1152828"/>
            <a:ext cx="7328264" cy="3194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38" y="4216701"/>
            <a:ext cx="1337546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YearsExperience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3406" y="12927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(1)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6325" y="128656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(2)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1" y="4658218"/>
            <a:ext cx="11541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Figure 1 </a:t>
            </a:r>
            <a:r>
              <a:rPr lang="en-US" dirty="0">
                <a:solidFill>
                  <a:schemeClr val="bg1"/>
                </a:solidFill>
              </a:rPr>
              <a:t>line plot between </a:t>
            </a:r>
            <a:r>
              <a:rPr lang="en-US" dirty="0" smtClean="0">
                <a:solidFill>
                  <a:schemeClr val="bg1"/>
                </a:solidFill>
              </a:rPr>
              <a:t>years of experience and salary hike. More is the experience more will be the salary hike.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Scatter </a:t>
            </a:r>
            <a:r>
              <a:rPr lang="en-US" dirty="0">
                <a:solidFill>
                  <a:schemeClr val="bg1"/>
                </a:solidFill>
              </a:rPr>
              <a:t>plot in Figure </a:t>
            </a:r>
            <a:r>
              <a:rPr lang="en-US" dirty="0" smtClean="0">
                <a:solidFill>
                  <a:schemeClr val="bg1"/>
                </a:solidFill>
              </a:rPr>
              <a:t>2, it </a:t>
            </a:r>
            <a:r>
              <a:rPr lang="en-US" dirty="0">
                <a:solidFill>
                  <a:schemeClr val="bg1"/>
                </a:solidFill>
              </a:rPr>
              <a:t>can be concluded that hike in Salary does depend on the years of </a:t>
            </a:r>
            <a:r>
              <a:rPr lang="en-US" dirty="0" smtClean="0">
                <a:solidFill>
                  <a:schemeClr val="bg1"/>
                </a:solidFill>
              </a:rPr>
              <a:t>experience. More </a:t>
            </a:r>
            <a:r>
              <a:rPr lang="en-US" dirty="0">
                <a:solidFill>
                  <a:schemeClr val="bg1"/>
                </a:solidFill>
              </a:rPr>
              <a:t>is the experience, </a:t>
            </a:r>
            <a:r>
              <a:rPr lang="en-US" dirty="0" smtClean="0">
                <a:solidFill>
                  <a:schemeClr val="bg1"/>
                </a:solidFill>
              </a:rPr>
              <a:t>more </a:t>
            </a:r>
            <a:r>
              <a:rPr lang="en-US" dirty="0">
                <a:solidFill>
                  <a:schemeClr val="bg1"/>
                </a:solidFill>
              </a:rPr>
              <a:t>is the salary </a:t>
            </a:r>
            <a:r>
              <a:rPr lang="en-US" dirty="0" smtClean="0">
                <a:solidFill>
                  <a:schemeClr val="bg1"/>
                </a:solidFill>
              </a:rPr>
              <a:t>hike.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Although, It </a:t>
            </a:r>
            <a:r>
              <a:rPr lang="en-US" dirty="0">
                <a:solidFill>
                  <a:schemeClr val="bg1"/>
                </a:solidFill>
              </a:rPr>
              <a:t>also depend on other parameters, </a:t>
            </a:r>
            <a:r>
              <a:rPr lang="en-US" dirty="0" smtClean="0">
                <a:solidFill>
                  <a:schemeClr val="bg1"/>
                </a:solidFill>
              </a:rPr>
              <a:t>can be the </a:t>
            </a:r>
            <a:r>
              <a:rPr lang="en-US" dirty="0">
                <a:solidFill>
                  <a:schemeClr val="bg1"/>
                </a:solidFill>
              </a:rPr>
              <a:t>efficiency of the employee or other </a:t>
            </a:r>
            <a:r>
              <a:rPr lang="en-US" dirty="0" smtClean="0">
                <a:solidFill>
                  <a:schemeClr val="bg1"/>
                </a:solidFill>
              </a:rPr>
              <a:t>factors.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2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5468" r="3048" b="1870"/>
          <a:stretch/>
        </p:blipFill>
        <p:spPr>
          <a:xfrm>
            <a:off x="209006" y="137160"/>
            <a:ext cx="3474720" cy="33904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4143" r="3143" b="1571"/>
          <a:stretch/>
        </p:blipFill>
        <p:spPr>
          <a:xfrm>
            <a:off x="3842656" y="150223"/>
            <a:ext cx="3397891" cy="3377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2" t="10566" r="7961"/>
          <a:stretch/>
        </p:blipFill>
        <p:spPr>
          <a:xfrm>
            <a:off x="7399477" y="137160"/>
            <a:ext cx="4082774" cy="3407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006" y="3853543"/>
            <a:ext cx="11541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Figure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4 </a:t>
            </a:r>
            <a:r>
              <a:rPr lang="en-US" dirty="0" smtClean="0">
                <a:solidFill>
                  <a:schemeClr val="bg1"/>
                </a:solidFill>
              </a:rPr>
              <a:t>depicts that the </a:t>
            </a:r>
            <a:r>
              <a:rPr lang="en-US" dirty="0">
                <a:solidFill>
                  <a:schemeClr val="bg1"/>
                </a:solidFill>
              </a:rPr>
              <a:t>distribution of </a:t>
            </a:r>
            <a:r>
              <a:rPr lang="en-US" dirty="0">
                <a:solidFill>
                  <a:schemeClr val="bg1"/>
                </a:solidFill>
              </a:rPr>
              <a:t>years of experience and salary hike is </a:t>
            </a:r>
            <a:r>
              <a:rPr lang="en-US" dirty="0">
                <a:solidFill>
                  <a:schemeClr val="bg1"/>
                </a:solidFill>
              </a:rPr>
              <a:t>normally </a:t>
            </a:r>
            <a:r>
              <a:rPr lang="en-US" dirty="0" smtClean="0">
                <a:solidFill>
                  <a:schemeClr val="bg1"/>
                </a:solidFill>
              </a:rPr>
              <a:t>distributed and the </a:t>
            </a:r>
            <a:r>
              <a:rPr lang="en-US" dirty="0">
                <a:solidFill>
                  <a:schemeClr val="bg1"/>
                </a:solidFill>
              </a:rPr>
              <a:t>skewness lies between -1 and </a:t>
            </a:r>
            <a:r>
              <a:rPr lang="en-US" dirty="0" smtClean="0">
                <a:solidFill>
                  <a:schemeClr val="bg1"/>
                </a:solidFill>
              </a:rPr>
              <a:t>1.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   Skewness </a:t>
            </a:r>
            <a:r>
              <a:rPr lang="en-US" dirty="0" smtClean="0">
                <a:solidFill>
                  <a:schemeClr val="bg1"/>
                </a:solidFill>
              </a:rPr>
              <a:t>(Years </a:t>
            </a:r>
            <a:r>
              <a:rPr lang="en-US" dirty="0">
                <a:solidFill>
                  <a:schemeClr val="bg1"/>
                </a:solidFill>
              </a:rPr>
              <a:t>of experience): </a:t>
            </a:r>
            <a:r>
              <a:rPr lang="en-US" dirty="0" smtClean="0">
                <a:solidFill>
                  <a:schemeClr val="bg1"/>
                </a:solidFill>
              </a:rPr>
              <a:t>0.35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Skewness </a:t>
            </a:r>
            <a:r>
              <a:rPr lang="en-US" dirty="0" smtClean="0">
                <a:solidFill>
                  <a:schemeClr val="bg1"/>
                </a:solidFill>
              </a:rPr>
              <a:t>(Salary </a:t>
            </a:r>
            <a:r>
              <a:rPr lang="en-US" dirty="0">
                <a:solidFill>
                  <a:schemeClr val="bg1"/>
                </a:solidFill>
              </a:rPr>
              <a:t>hike ):</a:t>
            </a:r>
            <a:r>
              <a:rPr lang="en-US" dirty="0" smtClean="0">
                <a:solidFill>
                  <a:schemeClr val="bg1"/>
                </a:solidFill>
              </a:rPr>
              <a:t>0.38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Box </a:t>
            </a:r>
            <a:r>
              <a:rPr lang="en-US" dirty="0">
                <a:solidFill>
                  <a:schemeClr val="bg1"/>
                </a:solidFill>
              </a:rPr>
              <a:t>plot in Figure </a:t>
            </a:r>
            <a:r>
              <a:rPr lang="en-US" dirty="0" smtClean="0">
                <a:solidFill>
                  <a:schemeClr val="bg1"/>
                </a:solidFill>
              </a:rPr>
              <a:t>5 </a:t>
            </a:r>
            <a:r>
              <a:rPr lang="en-US" dirty="0">
                <a:solidFill>
                  <a:schemeClr val="bg1"/>
                </a:solidFill>
              </a:rPr>
              <a:t>depicts that there are no outliers present in the data.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2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8" y="163773"/>
            <a:ext cx="1348446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772" y="641444"/>
            <a:ext cx="969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Both </a:t>
            </a:r>
            <a:r>
              <a:rPr lang="en-US" dirty="0">
                <a:solidFill>
                  <a:schemeClr val="bg1"/>
                </a:solidFill>
              </a:rPr>
              <a:t>years of experience and salary hike </a:t>
            </a:r>
            <a:r>
              <a:rPr lang="en-US" dirty="0" smtClean="0">
                <a:solidFill>
                  <a:schemeClr val="bg1"/>
                </a:solidFill>
              </a:rPr>
              <a:t>are ~98% </a:t>
            </a:r>
            <a:r>
              <a:rPr lang="en-US" dirty="0">
                <a:solidFill>
                  <a:schemeClr val="bg1"/>
                </a:solidFill>
              </a:rPr>
              <a:t>correlated, which </a:t>
            </a:r>
            <a:r>
              <a:rPr lang="en-US" dirty="0" smtClean="0">
                <a:solidFill>
                  <a:schemeClr val="bg1"/>
                </a:solidFill>
              </a:rPr>
              <a:t>is a strong </a:t>
            </a:r>
            <a:r>
              <a:rPr lang="en-US" dirty="0">
                <a:solidFill>
                  <a:schemeClr val="bg1"/>
                </a:solidFill>
              </a:rPr>
              <a:t>correlation.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(correlation &gt; 85%, </a:t>
            </a:r>
            <a:r>
              <a:rPr lang="en-US" dirty="0">
                <a:solidFill>
                  <a:schemeClr val="bg1"/>
                </a:solidFill>
              </a:rPr>
              <a:t>is a strong </a:t>
            </a:r>
            <a:r>
              <a:rPr lang="en-US" dirty="0" smtClean="0">
                <a:solidFill>
                  <a:schemeClr val="bg1"/>
                </a:solidFill>
              </a:rPr>
              <a:t>correlation)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420" y="1396114"/>
            <a:ext cx="1848583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Co-efficient (m)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1" y="1850532"/>
            <a:ext cx="770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co-efficient of the equation of fitted data came out to be 9299.55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069" y="2558448"/>
            <a:ext cx="149592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Intercept (c)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068" y="3012866"/>
            <a:ext cx="738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intercept of the equation of fitted data came out to be 26356.32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69" y="3536116"/>
            <a:ext cx="1699504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 square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068" y="3990534"/>
            <a:ext cx="8534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R_square</a:t>
            </a:r>
            <a:r>
              <a:rPr lang="en-US" dirty="0" smtClean="0">
                <a:solidFill>
                  <a:schemeClr val="bg1"/>
                </a:solidFill>
              </a:rPr>
              <a:t> value: 0.96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strength of the model is strong since </a:t>
            </a:r>
            <a:r>
              <a:rPr lang="en-US" dirty="0" smtClean="0">
                <a:solidFill>
                  <a:schemeClr val="bg1"/>
                </a:solidFill>
              </a:rPr>
              <a:t>R square value </a:t>
            </a:r>
            <a:r>
              <a:rPr lang="en-US" dirty="0">
                <a:solidFill>
                  <a:schemeClr val="bg1"/>
                </a:solidFill>
              </a:rPr>
              <a:t>lies between 0 and </a:t>
            </a:r>
            <a:r>
              <a:rPr lang="en-US" dirty="0" smtClean="0">
                <a:solidFill>
                  <a:schemeClr val="bg1"/>
                </a:solidFill>
              </a:rPr>
              <a:t>1.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model is strongest </a:t>
            </a:r>
            <a:r>
              <a:rPr lang="en-US" dirty="0">
                <a:solidFill>
                  <a:schemeClr val="bg1"/>
                </a:solidFill>
              </a:rPr>
              <a:t>when approaches 1 and weakest when approaches </a:t>
            </a:r>
            <a:r>
              <a:rPr lang="en-US" dirty="0" smtClean="0">
                <a:solidFill>
                  <a:schemeClr val="bg1"/>
                </a:solidFill>
              </a:rPr>
              <a:t>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predicted values are very accurate and the fitted model is super strong.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5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63" y="2063918"/>
            <a:ext cx="11943858" cy="46780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Employee Retention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By providing fair and competitive salary hikes based on experience</a:t>
            </a:r>
            <a:r>
              <a:rPr lang="en-US" dirty="0" smtClean="0">
                <a:solidFill>
                  <a:schemeClr val="bg1"/>
                </a:solidFill>
              </a:rPr>
              <a:t>, company </a:t>
            </a:r>
            <a:r>
              <a:rPr lang="en-US" dirty="0">
                <a:solidFill>
                  <a:schemeClr val="bg1"/>
                </a:solidFill>
              </a:rPr>
              <a:t>can improve employee satisfaction and retention. Contented employees are more likely to stay with the organization, reducing turnover costs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Talent Attraction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Accurate salary predictions position us as an attractive employer in the job market. Potential candidates are more inclined to join an organization with transparent and data-driven compensation practices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Employee Productivity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Satisfied employees who receive appropriate salary hikes tend to be more motivated and productive. This contributes to improved overall organizational performance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Data-Driven HR Decisions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The success of the Linear Regression model reinforces </a:t>
            </a:r>
            <a:r>
              <a:rPr lang="en-US" dirty="0" smtClean="0">
                <a:solidFill>
                  <a:schemeClr val="bg1"/>
                </a:solidFill>
              </a:rPr>
              <a:t>the commitment </a:t>
            </a:r>
            <a:r>
              <a:rPr lang="en-US" dirty="0">
                <a:solidFill>
                  <a:schemeClr val="bg1"/>
                </a:solidFill>
              </a:rPr>
              <a:t>to data-driven HR decisions.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explore additional predictive analytics and machine learning applications to improve various aspects of human resource </a:t>
            </a:r>
            <a:r>
              <a:rPr lang="en-US" dirty="0" smtClean="0">
                <a:solidFill>
                  <a:schemeClr val="bg1"/>
                </a:solidFill>
              </a:rPr>
              <a:t>management are encouraged.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9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58" y="2091213"/>
            <a:ext cx="11875620" cy="4623486"/>
          </a:xfrm>
        </p:spPr>
        <p:txBody>
          <a:bodyPr/>
          <a:lstStyle/>
          <a:p>
            <a:pPr algn="just"/>
            <a:r>
              <a:rPr lang="en-US" sz="2100" b="1" dirty="0">
                <a:solidFill>
                  <a:schemeClr val="accent6">
                    <a:lumMod val="50000"/>
                  </a:schemeClr>
                </a:solidFill>
              </a:rPr>
              <a:t>Competitive Advantage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A fair and transparent compensation strategy gives </a:t>
            </a:r>
            <a:r>
              <a:rPr lang="en-US" sz="2100" dirty="0" smtClean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bg1"/>
                </a:solidFill>
              </a:rPr>
              <a:t>competitive edge in attracting and retaining top talent. It helps </a:t>
            </a:r>
            <a:r>
              <a:rPr lang="en-US" sz="2100" dirty="0" smtClean="0">
                <a:solidFill>
                  <a:schemeClr val="bg1"/>
                </a:solidFill>
              </a:rPr>
              <a:t>to </a:t>
            </a:r>
            <a:r>
              <a:rPr lang="en-US" sz="2100" dirty="0">
                <a:solidFill>
                  <a:schemeClr val="bg1"/>
                </a:solidFill>
              </a:rPr>
              <a:t>stand out in the labor market</a:t>
            </a:r>
            <a:r>
              <a:rPr lang="en-US" sz="21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100" dirty="0">
              <a:solidFill>
                <a:schemeClr val="bg1"/>
              </a:solidFill>
            </a:endParaRPr>
          </a:p>
          <a:p>
            <a:pPr algn="just"/>
            <a:r>
              <a:rPr lang="en-US" sz="2100" b="1" dirty="0">
                <a:solidFill>
                  <a:schemeClr val="accent6">
                    <a:lumMod val="50000"/>
                  </a:schemeClr>
                </a:solidFill>
              </a:rPr>
              <a:t>Organizational Efficiency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With accurate salary predictions, HR teams can focus on strategic initiatives, talent development, and culture-building, rather than spending excessive time on compensation </a:t>
            </a:r>
            <a:r>
              <a:rPr lang="en-US" sz="2100" dirty="0" smtClean="0">
                <a:solidFill>
                  <a:schemeClr val="bg1"/>
                </a:solidFill>
              </a:rPr>
              <a:t>negotiations.</a:t>
            </a:r>
          </a:p>
          <a:p>
            <a:pPr algn="just"/>
            <a:endParaRPr lang="en-US" sz="2100" dirty="0" smtClean="0">
              <a:solidFill>
                <a:schemeClr val="bg1"/>
              </a:solidFill>
            </a:endParaRPr>
          </a:p>
          <a:p>
            <a:pPr algn="just"/>
            <a:r>
              <a:rPr lang="en-US" sz="2100" b="1" dirty="0">
                <a:solidFill>
                  <a:schemeClr val="accent6">
                    <a:lumMod val="50000"/>
                  </a:schemeClr>
                </a:solidFill>
              </a:rPr>
              <a:t>Employee Satisfaction and Morale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Fair and accurate compensation leads to higher employee morale and satisfaction, which positively impacts teamwork and the overall work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111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641</TotalTime>
  <Words>510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Berlin</vt:lpstr>
      <vt:lpstr>Linear Regression Project-2</vt:lpstr>
      <vt:lpstr>Objectives</vt:lpstr>
      <vt:lpstr>PowerPoint Presentation</vt:lpstr>
      <vt:lpstr>PowerPoint Presentation</vt:lpstr>
      <vt:lpstr>PowerPoint Presentation</vt:lpstr>
      <vt:lpstr>Business Impact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Project</dc:title>
  <dc:creator>Dell</dc:creator>
  <cp:lastModifiedBy>Dell</cp:lastModifiedBy>
  <cp:revision>10</cp:revision>
  <dcterms:created xsi:type="dcterms:W3CDTF">2023-11-01T17:27:14Z</dcterms:created>
  <dcterms:modified xsi:type="dcterms:W3CDTF">2023-11-02T04:09:10Z</dcterms:modified>
</cp:coreProperties>
</file>