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8"/>
  </p:notesMasterIdLst>
  <p:sldIdLst>
    <p:sldId id="322" r:id="rId2"/>
    <p:sldId id="324" r:id="rId3"/>
    <p:sldId id="394" r:id="rId4"/>
    <p:sldId id="329" r:id="rId5"/>
    <p:sldId id="330" r:id="rId6"/>
    <p:sldId id="332" r:id="rId7"/>
    <p:sldId id="331" r:id="rId8"/>
    <p:sldId id="333" r:id="rId9"/>
    <p:sldId id="334" r:id="rId10"/>
    <p:sldId id="335" r:id="rId11"/>
    <p:sldId id="336" r:id="rId12"/>
    <p:sldId id="337" r:id="rId13"/>
    <p:sldId id="338" r:id="rId14"/>
    <p:sldId id="339" r:id="rId15"/>
    <p:sldId id="319" r:id="rId16"/>
    <p:sldId id="303" r:id="rId17"/>
    <p:sldId id="304" r:id="rId18"/>
    <p:sldId id="306" r:id="rId19"/>
    <p:sldId id="307" r:id="rId20"/>
    <p:sldId id="308" r:id="rId21"/>
    <p:sldId id="309" r:id="rId22"/>
    <p:sldId id="271" r:id="rId23"/>
    <p:sldId id="272" r:id="rId24"/>
    <p:sldId id="273" r:id="rId25"/>
    <p:sldId id="312" r:id="rId26"/>
    <p:sldId id="386" r:id="rId27"/>
    <p:sldId id="387" r:id="rId28"/>
    <p:sldId id="259" r:id="rId29"/>
    <p:sldId id="258" r:id="rId30"/>
    <p:sldId id="261" r:id="rId31"/>
    <p:sldId id="262" r:id="rId32"/>
    <p:sldId id="263" r:id="rId33"/>
    <p:sldId id="313" r:id="rId34"/>
    <p:sldId id="396" r:id="rId35"/>
    <p:sldId id="266" r:id="rId36"/>
    <p:sldId id="264" r:id="rId37"/>
    <p:sldId id="260" r:id="rId38"/>
    <p:sldId id="270" r:id="rId39"/>
    <p:sldId id="377" r:id="rId40"/>
    <p:sldId id="378" r:id="rId41"/>
    <p:sldId id="269" r:id="rId42"/>
    <p:sldId id="318" r:id="rId43"/>
    <p:sldId id="383" r:id="rId44"/>
    <p:sldId id="320" r:id="rId45"/>
    <p:sldId id="359" r:id="rId46"/>
    <p:sldId id="321" r:id="rId47"/>
    <p:sldId id="361" r:id="rId48"/>
    <p:sldId id="362" r:id="rId49"/>
    <p:sldId id="388" r:id="rId50"/>
    <p:sldId id="389" r:id="rId51"/>
    <p:sldId id="390" r:id="rId52"/>
    <p:sldId id="391" r:id="rId53"/>
    <p:sldId id="392" r:id="rId54"/>
    <p:sldId id="393" r:id="rId55"/>
    <p:sldId id="382" r:id="rId56"/>
    <p:sldId id="414" r:id="rId57"/>
    <p:sldId id="415" r:id="rId58"/>
    <p:sldId id="416" r:id="rId59"/>
    <p:sldId id="417" r:id="rId60"/>
    <p:sldId id="401" r:id="rId61"/>
    <p:sldId id="400" r:id="rId62"/>
    <p:sldId id="418" r:id="rId63"/>
    <p:sldId id="407" r:id="rId64"/>
    <p:sldId id="408" r:id="rId65"/>
    <p:sldId id="409" r:id="rId66"/>
    <p:sldId id="410" r:id="rId67"/>
    <p:sldId id="411" r:id="rId68"/>
    <p:sldId id="412" r:id="rId69"/>
    <p:sldId id="413" r:id="rId70"/>
    <p:sldId id="403" r:id="rId71"/>
    <p:sldId id="405" r:id="rId72"/>
    <p:sldId id="404" r:id="rId73"/>
    <p:sldId id="406" r:id="rId74"/>
    <p:sldId id="402" r:id="rId75"/>
    <p:sldId id="398" r:id="rId76"/>
    <p:sldId id="395"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39" autoAdjust="0"/>
    <p:restoredTop sz="94660"/>
  </p:normalViewPr>
  <p:slideViewPr>
    <p:cSldViewPr snapToGrid="0">
      <p:cViewPr varScale="1">
        <p:scale>
          <a:sx n="64" d="100"/>
          <a:sy n="64" d="100"/>
        </p:scale>
        <p:origin x="560" y="52"/>
      </p:cViewPr>
      <p:guideLst/>
    </p:cSldViewPr>
  </p:slideViewPr>
  <p:notesTextViewPr>
    <p:cViewPr>
      <p:scale>
        <a:sx n="1" d="1"/>
        <a:sy n="1" d="1"/>
      </p:scale>
      <p:origin x="0" y="0"/>
    </p:cViewPr>
  </p:notesTextViewPr>
  <p:sorterViewPr>
    <p:cViewPr varScale="1">
      <p:scale>
        <a:sx n="100" d="100"/>
        <a:sy n="100" d="100"/>
      </p:scale>
      <p:origin x="0" y="-2379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CFBEF3-FA11-48B3-BCA5-FF3EA1D3253C}" type="datetimeFigureOut">
              <a:rPr lang="en-US" smtClean="0"/>
              <a:t>2/27/2025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DE406A-F368-4F34-8AA5-7E1DEE29BDA6}" type="slidenum">
              <a:rPr lang="en-US" smtClean="0"/>
              <a:t>‹#›</a:t>
            </a:fld>
            <a:endParaRPr lang="en-US"/>
          </a:p>
        </p:txBody>
      </p:sp>
    </p:spTree>
    <p:extLst>
      <p:ext uri="{BB962C8B-B14F-4D97-AF65-F5344CB8AC3E}">
        <p14:creationId xmlns:p14="http://schemas.microsoft.com/office/powerpoint/2010/main" val="4015598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There are many tools and approaches that have been developed to help get us closer to the goal of artificial intelligence, but some of them have been getting much more attention recently</a:t>
            </a:r>
            <a:br>
              <a:rPr lang="en-NZ" dirty="0"/>
            </a:br>
            <a:br>
              <a:rPr lang="en-NZ" dirty="0"/>
            </a:br>
            <a:r>
              <a:rPr lang="en-NZ" dirty="0"/>
              <a:t>A couple of terms you tend to hear in combination with Artificial Intelligence these days is Machine Learning and Deep Learning. </a:t>
            </a:r>
          </a:p>
          <a:p>
            <a:br>
              <a:rPr lang="en-NZ" dirty="0"/>
            </a:br>
            <a:r>
              <a:rPr lang="en-NZ" dirty="0"/>
              <a:t>These are methods and tools used in developing applications of Artificial Intelligence. </a:t>
            </a:r>
            <a:br>
              <a:rPr lang="en-NZ" dirty="0"/>
            </a:br>
            <a:br>
              <a:rPr lang="en-NZ" dirty="0"/>
            </a:br>
            <a:r>
              <a:rPr lang="en-NZ" dirty="0"/>
              <a:t>Let’s look at them a bit more in depth</a:t>
            </a:r>
          </a:p>
          <a:p>
            <a:endParaRPr lang="en-NZ" dirty="0"/>
          </a:p>
        </p:txBody>
      </p:sp>
      <p:sp>
        <p:nvSpPr>
          <p:cNvPr id="4" name="Slide Number Placeholder 3"/>
          <p:cNvSpPr>
            <a:spLocks noGrp="1"/>
          </p:cNvSpPr>
          <p:nvPr>
            <p:ph type="sldNum" sz="quarter" idx="10"/>
          </p:nvPr>
        </p:nvSpPr>
        <p:spPr/>
        <p:txBody>
          <a:bodyPr/>
          <a:lstStyle/>
          <a:p>
            <a:fld id="{C4FBE4D6-A246-476A-9556-1AF7B4872F9F}" type="slidenum">
              <a:rPr lang="en-NZ" smtClean="0"/>
              <a:pPr/>
              <a:t>3</a:t>
            </a:fld>
            <a:endParaRPr lang="en-NZ"/>
          </a:p>
        </p:txBody>
      </p:sp>
    </p:spTree>
    <p:extLst>
      <p:ext uri="{BB962C8B-B14F-4D97-AF65-F5344CB8AC3E}">
        <p14:creationId xmlns:p14="http://schemas.microsoft.com/office/powerpoint/2010/main" val="1222045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intro+bullets/med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57713" y="779569"/>
            <a:ext cx="9389571" cy="786472"/>
          </a:xfrm>
        </p:spPr>
        <p:txBody>
          <a:bodyPr/>
          <a:lstStyle>
            <a:lvl1pPr>
              <a:defRPr lang="en-US" sz="3733" kern="1200" dirty="0">
                <a:solidFill>
                  <a:srgbClr val="C1CD23"/>
                </a:solidFill>
                <a:latin typeface="Museo Slab 500" charset="0"/>
                <a:ea typeface="+mj-ea"/>
                <a:cs typeface="+mj-cs"/>
              </a:defRPr>
            </a:lvl1pPr>
          </a:lstStyle>
          <a:p>
            <a:r>
              <a:rPr lang="en-US" dirty="0"/>
              <a:t>Your title here…</a:t>
            </a:r>
          </a:p>
        </p:txBody>
      </p:sp>
      <p:sp>
        <p:nvSpPr>
          <p:cNvPr id="3" name="Content Placeholder 2"/>
          <p:cNvSpPr>
            <a:spLocks noGrp="1"/>
          </p:cNvSpPr>
          <p:nvPr>
            <p:ph idx="1"/>
          </p:nvPr>
        </p:nvSpPr>
        <p:spPr>
          <a:xfrm>
            <a:off x="2010691" y="2650050"/>
            <a:ext cx="8510164" cy="3315292"/>
          </a:xfrm>
        </p:spPr>
        <p:txBody>
          <a:bodyPr/>
          <a:lstStyle>
            <a:lvl3pPr>
              <a:defRPr>
                <a:solidFill>
                  <a:srgbClr val="D9D9D9"/>
                </a:solidFill>
              </a:defRPr>
            </a:lvl3pPr>
            <a:lvl4pPr>
              <a:defRPr>
                <a:solidFill>
                  <a:srgbClr val="D9D9D9"/>
                </a:solidFill>
              </a:defRPr>
            </a:lvl4pPr>
            <a:lvl5pPr>
              <a:defRPr>
                <a:solidFill>
                  <a:srgbClr val="D9D9D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p:cNvSpPr>
            <a:spLocks noGrp="1"/>
          </p:cNvSpPr>
          <p:nvPr>
            <p:ph type="body" sz="quarter" idx="10" hasCustomPrompt="1"/>
          </p:nvPr>
        </p:nvSpPr>
        <p:spPr>
          <a:xfrm>
            <a:off x="2010691" y="1587115"/>
            <a:ext cx="8436592" cy="939800"/>
          </a:xfrm>
        </p:spPr>
        <p:txBody>
          <a:bodyPr/>
          <a:lstStyle>
            <a:lvl1pPr marL="24383" indent="0">
              <a:buFontTx/>
              <a:buNone/>
              <a:defRPr baseline="0">
                <a:solidFill>
                  <a:schemeClr val="tx1"/>
                </a:solidFill>
              </a:defRPr>
            </a:lvl1pPr>
            <a:lvl2pPr marL="512051" indent="0">
              <a:buNone/>
              <a:defRPr/>
            </a:lvl2pPr>
            <a:lvl3pPr marL="999719" indent="0">
              <a:buFontTx/>
              <a:buNone/>
              <a:defRPr/>
            </a:lvl3pPr>
            <a:lvl4pPr marL="1487387" indent="0">
              <a:buFontTx/>
              <a:buNone/>
              <a:defRPr/>
            </a:lvl4pPr>
            <a:lvl5pPr marL="1853138" indent="0">
              <a:buFontTx/>
              <a:buNone/>
              <a:defRPr/>
            </a:lvl5pPr>
          </a:lstStyle>
          <a:p>
            <a:pPr lvl="0"/>
            <a:r>
              <a:rPr lang="en-US" dirty="0"/>
              <a:t>Introduction copy here...</a:t>
            </a:r>
          </a:p>
        </p:txBody>
      </p:sp>
      <p:sp>
        <p:nvSpPr>
          <p:cNvPr id="5" name="Right Triangle 4"/>
          <p:cNvSpPr/>
          <p:nvPr userDrawn="1"/>
        </p:nvSpPr>
        <p:spPr>
          <a:xfrm rot="10800000" flipV="1">
            <a:off x="9748742" y="6540479"/>
            <a:ext cx="2443260" cy="317523"/>
          </a:xfrm>
          <a:prstGeom prst="rtTriangle">
            <a:avLst/>
          </a:prstGeom>
          <a:solidFill>
            <a:schemeClr val="accent3">
              <a:alpha val="35000"/>
            </a:schemeClr>
          </a:solidFill>
          <a:ln>
            <a:noFill/>
          </a:ln>
          <a:scene3d>
            <a:camera prst="orthographicFront">
              <a:rot lat="0" lon="0" rev="0"/>
            </a:camera>
            <a:lightRig rig="glow" dir="tl">
              <a:rot lat="0" lon="0" rev="19800000"/>
            </a:lightRig>
          </a:scene3d>
          <a:sp3d prstMaterial="meta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effectLst/>
            </a:endParaRPr>
          </a:p>
        </p:txBody>
      </p:sp>
      <p:sp>
        <p:nvSpPr>
          <p:cNvPr id="6" name="Right Triangle 5"/>
          <p:cNvSpPr/>
          <p:nvPr userDrawn="1"/>
        </p:nvSpPr>
        <p:spPr>
          <a:xfrm rot="10800000" flipV="1">
            <a:off x="11850464" y="6341278"/>
            <a:ext cx="341536" cy="527651"/>
          </a:xfrm>
          <a:prstGeom prst="rtTriangle">
            <a:avLst/>
          </a:prstGeom>
          <a:solidFill>
            <a:schemeClr val="accent3">
              <a:alpha val="35000"/>
            </a:schemeClr>
          </a:solidFill>
          <a:ln>
            <a:noFill/>
          </a:ln>
          <a:scene3d>
            <a:camera prst="orthographicFront">
              <a:rot lat="0" lon="0" rev="0"/>
            </a:camera>
            <a:lightRig rig="glow" dir="tl">
              <a:rot lat="0" lon="0" rev="19800000"/>
            </a:lightRig>
          </a:scene3d>
          <a:sp3d prstMaterial="meta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effectLst/>
            </a:endParaRPr>
          </a:p>
        </p:txBody>
      </p:sp>
      <p:sp>
        <p:nvSpPr>
          <p:cNvPr id="8" name="Right Triangle 7"/>
          <p:cNvSpPr/>
          <p:nvPr userDrawn="1"/>
        </p:nvSpPr>
        <p:spPr>
          <a:xfrm flipV="1">
            <a:off x="13335" y="3"/>
            <a:ext cx="9506927" cy="650047"/>
          </a:xfrm>
          <a:prstGeom prst="rtTriangle">
            <a:avLst/>
          </a:prstGeom>
          <a:solidFill>
            <a:schemeClr val="accent3">
              <a:alpha val="35000"/>
            </a:schemeClr>
          </a:solidFill>
          <a:ln>
            <a:noFill/>
          </a:ln>
          <a:effectLst/>
          <a:scene3d>
            <a:camera prst="orthographicFront">
              <a:rot lat="0" lon="0" rev="0"/>
            </a:camera>
            <a:lightRig rig="glow" dir="tl">
              <a:rot lat="0" lon="0" rev="19800000"/>
            </a:lightRig>
          </a:scene3d>
          <a:sp3d prstMaterial="meta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effectLst/>
            </a:endParaRPr>
          </a:p>
        </p:txBody>
      </p:sp>
      <p:sp>
        <p:nvSpPr>
          <p:cNvPr id="9" name="Right Triangle 8"/>
          <p:cNvSpPr/>
          <p:nvPr userDrawn="1"/>
        </p:nvSpPr>
        <p:spPr>
          <a:xfrm flipH="1" flipV="1">
            <a:off x="5493485" y="12389"/>
            <a:ext cx="6698515" cy="437645"/>
          </a:xfrm>
          <a:prstGeom prst="rtTriangle">
            <a:avLst/>
          </a:prstGeom>
          <a:solidFill>
            <a:schemeClr val="accent3">
              <a:alpha val="23000"/>
            </a:schemeClr>
          </a:solidFill>
          <a:ln>
            <a:noFill/>
          </a:ln>
          <a:effectLst/>
          <a:scene3d>
            <a:camera prst="orthographicFront">
              <a:rot lat="0" lon="0" rev="0"/>
            </a:camera>
            <a:lightRig rig="glow" dir="tl">
              <a:rot lat="0" lon="0" rev="19800000"/>
            </a:lightRig>
          </a:scene3d>
          <a:sp3d prstMaterial="meta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effectLst/>
            </a:endParaRPr>
          </a:p>
        </p:txBody>
      </p:sp>
    </p:spTree>
    <p:extLst>
      <p:ext uri="{BB962C8B-B14F-4D97-AF65-F5344CB8AC3E}">
        <p14:creationId xmlns:p14="http://schemas.microsoft.com/office/powerpoint/2010/main" val="3905608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 id="214748366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slide" Target="slide29.xml"/><Relationship Id="rId1" Type="http://schemas.openxmlformats.org/officeDocument/2006/relationships/slideLayout" Target="../slideLayouts/slideLayout2.xml"/><Relationship Id="rId6" Type="http://schemas.openxmlformats.org/officeDocument/2006/relationships/slide" Target="slide46.xml"/><Relationship Id="rId5" Type="http://schemas.openxmlformats.org/officeDocument/2006/relationships/slide" Target="slide23.xml"/><Relationship Id="rId4" Type="http://schemas.openxmlformats.org/officeDocument/2006/relationships/slide" Target="slide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brilliant.org/wiki/depth-first-search-dfs/(https:/brilliant.org/wiki/graphs/)" TargetMode="External"/><Relationship Id="rId2" Type="http://schemas.openxmlformats.org/officeDocument/2006/relationships/hyperlink" Target="https://brilliant.org/wiki/algorithm/" TargetMode="External"/><Relationship Id="rId1" Type="http://schemas.openxmlformats.org/officeDocument/2006/relationships/slideLayout" Target="../slideLayouts/slideLayout2.xml"/><Relationship Id="rId6" Type="http://schemas.openxmlformats.org/officeDocument/2006/relationships/hyperlink" Target="https://brilliant.org/wiki/graph-search-algorithm/" TargetMode="External"/><Relationship Id="rId5" Type="http://schemas.openxmlformats.org/officeDocument/2006/relationships/hyperlink" Target="https://brilliant.org/wiki/spanning-trees/" TargetMode="External"/><Relationship Id="rId4" Type="http://schemas.openxmlformats.org/officeDocument/2006/relationships/hyperlink" Target="https://brilliant.org/wiki/trees-basi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leetcode.com/problems/word-search/" TargetMode="External"/><Relationship Id="rId2" Type="http://schemas.openxmlformats.org/officeDocument/2006/relationships/hyperlink" Target="https://leetcode.com/problems/number-of-islands/" TargetMode="External"/><Relationship Id="rId1" Type="http://schemas.openxmlformats.org/officeDocument/2006/relationships/slideLayout" Target="../slideLayouts/slideLayout2.xml"/><Relationship Id="rId5" Type="http://schemas.openxmlformats.org/officeDocument/2006/relationships/hyperlink" Target="https://leetcode.com/problems/path-sum/" TargetMode="External"/><Relationship Id="rId4" Type="http://schemas.openxmlformats.org/officeDocument/2006/relationships/hyperlink" Target="https://leetcode.com/problems/symmetric-tre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brilliant.org/wiki/depth-first-search-dfs/#citation-2" TargetMode="Externa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6582" y="1947333"/>
            <a:ext cx="8977744" cy="1646302"/>
          </a:xfrm>
        </p:spPr>
        <p:txBody>
          <a:bodyPr/>
          <a:lstStyle/>
          <a:p>
            <a:r>
              <a:rPr lang="en-IN" sz="3600" dirty="0"/>
              <a:t>Artificial Intelligence __Search Techniques </a:t>
            </a:r>
          </a:p>
        </p:txBody>
      </p:sp>
      <p:sp>
        <p:nvSpPr>
          <p:cNvPr id="3" name="Subtitle 2"/>
          <p:cNvSpPr>
            <a:spLocks noGrp="1"/>
          </p:cNvSpPr>
          <p:nvPr>
            <p:ph type="subTitle" idx="1"/>
          </p:nvPr>
        </p:nvSpPr>
        <p:spPr/>
        <p:txBody>
          <a:bodyPr/>
          <a:lstStyle/>
          <a:p>
            <a:r>
              <a:rPr lang="en-IN" sz="2400" b="1" dirty="0"/>
              <a:t>By DR Geeta Chhabra Gandh</a:t>
            </a:r>
            <a:r>
              <a:rPr lang="en-IN" dirty="0"/>
              <a:t>i </a:t>
            </a:r>
          </a:p>
        </p:txBody>
      </p:sp>
    </p:spTree>
    <p:extLst>
      <p:ext uri="{BB962C8B-B14F-4D97-AF65-F5344CB8AC3E}">
        <p14:creationId xmlns:p14="http://schemas.microsoft.com/office/powerpoint/2010/main" val="3404117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The Uninformed  search Algorithms </a:t>
            </a:r>
          </a:p>
        </p:txBody>
      </p:sp>
      <p:sp>
        <p:nvSpPr>
          <p:cNvPr id="3" name="Content Placeholder 2"/>
          <p:cNvSpPr>
            <a:spLocks noGrp="1"/>
          </p:cNvSpPr>
          <p:nvPr>
            <p:ph idx="1"/>
          </p:nvPr>
        </p:nvSpPr>
        <p:spPr/>
        <p:txBody>
          <a:bodyPr/>
          <a:lstStyle/>
          <a:p>
            <a:pPr>
              <a:buAutoNum type="arabicPeriod"/>
            </a:pPr>
            <a:r>
              <a:rPr lang="en-US" b="1" dirty="0"/>
              <a:t>The uninformed search</a:t>
            </a:r>
            <a:r>
              <a:rPr lang="en-US" dirty="0"/>
              <a:t> does not contain any domain knowledge such as closeness, the location of the goal.</a:t>
            </a:r>
          </a:p>
          <a:p>
            <a:pPr marL="0" indent="0">
              <a:buNone/>
            </a:pPr>
            <a:r>
              <a:rPr lang="en-US" dirty="0"/>
              <a:t>2. only includes information about how to traverse the tree and how to identify leaf and goal nodes.</a:t>
            </a:r>
          </a:p>
          <a:p>
            <a:pPr marL="0" indent="0">
              <a:buNone/>
            </a:pPr>
            <a:r>
              <a:rPr lang="en-US" dirty="0"/>
              <a:t>3. without any information about the search space like initial state operators and test for the goal </a:t>
            </a:r>
          </a:p>
          <a:p>
            <a:pPr marL="0" indent="0">
              <a:buNone/>
            </a:pPr>
            <a:endParaRPr lang="en-US" dirty="0"/>
          </a:p>
          <a:p>
            <a:pPr marL="0" indent="0">
              <a:buNone/>
            </a:pPr>
            <a:r>
              <a:rPr lang="en-US" dirty="0"/>
              <a:t>4. Also called</a:t>
            </a:r>
            <a:r>
              <a:rPr lang="en-US" dirty="0">
                <a:solidFill>
                  <a:srgbClr val="FF0000"/>
                </a:solidFill>
              </a:rPr>
              <a:t> </a:t>
            </a:r>
            <a:r>
              <a:rPr lang="en-US" b="1" dirty="0">
                <a:solidFill>
                  <a:srgbClr val="FF0000"/>
                </a:solidFill>
              </a:rPr>
              <a:t>BLIND SEARCH</a:t>
            </a:r>
            <a:r>
              <a:rPr lang="en-US" b="1" dirty="0"/>
              <a:t> </a:t>
            </a:r>
            <a:endParaRPr lang="en-IN" b="1" dirty="0"/>
          </a:p>
        </p:txBody>
      </p:sp>
    </p:spTree>
    <p:extLst>
      <p:ext uri="{BB962C8B-B14F-4D97-AF65-F5344CB8AC3E}">
        <p14:creationId xmlns:p14="http://schemas.microsoft.com/office/powerpoint/2010/main" val="1151276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Uninformed search / Blind Search </a:t>
            </a:r>
          </a:p>
        </p:txBody>
      </p:sp>
      <p:sp>
        <p:nvSpPr>
          <p:cNvPr id="3" name="Content Placeholder 2"/>
          <p:cNvSpPr>
            <a:spLocks noGrp="1"/>
          </p:cNvSpPr>
          <p:nvPr>
            <p:ph idx="1"/>
          </p:nvPr>
        </p:nvSpPr>
        <p:spPr/>
        <p:txBody>
          <a:bodyPr/>
          <a:lstStyle/>
          <a:p>
            <a:r>
              <a:rPr lang="en-US" b="1" dirty="0"/>
              <a:t>It can be divided into five main types:</a:t>
            </a:r>
            <a:endParaRPr lang="en-US" dirty="0"/>
          </a:p>
          <a:p>
            <a:r>
              <a:rPr lang="en-US" dirty="0"/>
              <a:t>Breadth-first search</a:t>
            </a:r>
          </a:p>
          <a:p>
            <a:r>
              <a:rPr lang="en-US" dirty="0"/>
              <a:t>Uniform cost search</a:t>
            </a:r>
          </a:p>
          <a:p>
            <a:r>
              <a:rPr lang="en-US" dirty="0"/>
              <a:t>Depth-first search</a:t>
            </a:r>
          </a:p>
          <a:p>
            <a:r>
              <a:rPr lang="en-US" dirty="0"/>
              <a:t>Iterative deepening depth-first search</a:t>
            </a:r>
          </a:p>
          <a:p>
            <a:r>
              <a:rPr lang="en-US" dirty="0"/>
              <a:t>Bidirectional Search</a:t>
            </a:r>
          </a:p>
          <a:p>
            <a:endParaRPr lang="en-IN" dirty="0"/>
          </a:p>
        </p:txBody>
      </p:sp>
    </p:spTree>
    <p:extLst>
      <p:ext uri="{BB962C8B-B14F-4D97-AF65-F5344CB8AC3E}">
        <p14:creationId xmlns:p14="http://schemas.microsoft.com/office/powerpoint/2010/main" val="1501317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Informed Search Algorithms </a:t>
            </a:r>
          </a:p>
        </p:txBody>
      </p:sp>
      <p:sp>
        <p:nvSpPr>
          <p:cNvPr id="3" name="Content Placeholder 2"/>
          <p:cNvSpPr>
            <a:spLocks noGrp="1"/>
          </p:cNvSpPr>
          <p:nvPr>
            <p:ph idx="1"/>
          </p:nvPr>
        </p:nvSpPr>
        <p:spPr/>
        <p:txBody>
          <a:bodyPr>
            <a:normAutofit/>
          </a:bodyPr>
          <a:lstStyle/>
          <a:p>
            <a:r>
              <a:rPr lang="en-IN" dirty="0"/>
              <a:t>use domain knowledge  </a:t>
            </a:r>
          </a:p>
          <a:p>
            <a:r>
              <a:rPr lang="en-US" dirty="0"/>
              <a:t>problem information is available which can guide the search.</a:t>
            </a:r>
          </a:p>
          <a:p>
            <a:r>
              <a:rPr lang="en-US" dirty="0"/>
              <a:t>can find a solution more efficiently </a:t>
            </a:r>
          </a:p>
          <a:p>
            <a:r>
              <a:rPr lang="en-US" dirty="0"/>
              <a:t>also called a</a:t>
            </a:r>
            <a:r>
              <a:rPr lang="en-US" b="1" dirty="0"/>
              <a:t> Heuristic search.</a:t>
            </a:r>
          </a:p>
          <a:p>
            <a:r>
              <a:rPr lang="en-US" dirty="0"/>
              <a:t>contains an array of knowledge such as how far we are from the goal, path cost, how to reach to goal node, etc. </a:t>
            </a:r>
          </a:p>
          <a:p>
            <a:r>
              <a:rPr lang="en-US" dirty="0"/>
              <a:t>This knowledge help agents to explore less to the search space and find more efficiently the goal node.</a:t>
            </a:r>
          </a:p>
          <a:p>
            <a:pPr marL="0" indent="0">
              <a:buNone/>
            </a:pPr>
            <a:br>
              <a:rPr lang="en-US" dirty="0"/>
            </a:br>
            <a:endParaRPr lang="en-US" b="1" dirty="0"/>
          </a:p>
          <a:p>
            <a:endParaRPr lang="en-US" b="1" dirty="0"/>
          </a:p>
        </p:txBody>
      </p:sp>
    </p:spTree>
    <p:extLst>
      <p:ext uri="{BB962C8B-B14F-4D97-AF65-F5344CB8AC3E}">
        <p14:creationId xmlns:p14="http://schemas.microsoft.com/office/powerpoint/2010/main" val="624753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Informed Search Algorithms</a:t>
            </a:r>
          </a:p>
        </p:txBody>
      </p:sp>
      <p:sp>
        <p:nvSpPr>
          <p:cNvPr id="3" name="Content Placeholder 2"/>
          <p:cNvSpPr>
            <a:spLocks noGrp="1"/>
          </p:cNvSpPr>
          <p:nvPr>
            <p:ph idx="1"/>
          </p:nvPr>
        </p:nvSpPr>
        <p:spPr/>
        <p:txBody>
          <a:bodyPr/>
          <a:lstStyle/>
          <a:p>
            <a:pPr marL="0" indent="0">
              <a:buNone/>
            </a:pPr>
            <a:endParaRPr lang="en-US" b="1" dirty="0"/>
          </a:p>
          <a:p>
            <a:r>
              <a:rPr lang="en-US" dirty="0"/>
              <a:t>Greedy Search(Best First Search Algorithm )</a:t>
            </a:r>
          </a:p>
          <a:p>
            <a:r>
              <a:rPr lang="en-US" dirty="0"/>
              <a:t>A* Search</a:t>
            </a:r>
          </a:p>
          <a:p>
            <a:r>
              <a:rPr lang="en-US" dirty="0"/>
              <a:t>Ao* Search </a:t>
            </a:r>
          </a:p>
          <a:p>
            <a:endParaRPr lang="en-IN" b="1" dirty="0"/>
          </a:p>
          <a:p>
            <a:endParaRPr lang="en-IN" dirty="0"/>
          </a:p>
        </p:txBody>
      </p:sp>
    </p:spTree>
    <p:extLst>
      <p:ext uri="{BB962C8B-B14F-4D97-AF65-F5344CB8AC3E}">
        <p14:creationId xmlns:p14="http://schemas.microsoft.com/office/powerpoint/2010/main" val="1648932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Heuristic Function / Informed searched </a:t>
            </a:r>
          </a:p>
        </p:txBody>
      </p:sp>
      <p:sp>
        <p:nvSpPr>
          <p:cNvPr id="3" name="Content Placeholder 2"/>
          <p:cNvSpPr>
            <a:spLocks noGrp="1"/>
          </p:cNvSpPr>
          <p:nvPr>
            <p:ph idx="1"/>
          </p:nvPr>
        </p:nvSpPr>
        <p:spPr/>
        <p:txBody>
          <a:bodyPr/>
          <a:lstStyle/>
          <a:p>
            <a:r>
              <a:rPr lang="en-US" dirty="0"/>
              <a:t>It expands nodes based on their heuristic value h(n). It maintains two lists, OPEN and CLOSED list. In the CLOSED list, it places those nodes which have already expanded and in the OPEN list, it places nodes which have yet not been expanded.</a:t>
            </a:r>
          </a:p>
          <a:p>
            <a:r>
              <a:rPr lang="en-US" dirty="0"/>
              <a:t>On each iteration, each node n with the lowest heuristic value is expanded and generates all its successors and n is placed to the closed list. The algorithm continues until a goal state is found.</a:t>
            </a:r>
          </a:p>
          <a:p>
            <a:endParaRPr lang="en-IN" dirty="0"/>
          </a:p>
        </p:txBody>
      </p:sp>
    </p:spTree>
    <p:extLst>
      <p:ext uri="{BB962C8B-B14F-4D97-AF65-F5344CB8AC3E}">
        <p14:creationId xmlns:p14="http://schemas.microsoft.com/office/powerpoint/2010/main" val="1155442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t>UNINFORMED SEARCH ALGORITHMS </a:t>
            </a:r>
          </a:p>
        </p:txBody>
      </p:sp>
    </p:spTree>
    <p:extLst>
      <p:ext uri="{BB962C8B-B14F-4D97-AF65-F5344CB8AC3E}">
        <p14:creationId xmlns:p14="http://schemas.microsoft.com/office/powerpoint/2010/main" val="2565386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099108" y="6565167"/>
            <a:ext cx="590164" cy="598470"/>
          </a:xfrm>
          <a:prstGeom prst="rect">
            <a:avLst/>
          </a:prstGeom>
        </p:spPr>
        <p:txBody>
          <a:bodyPr vert="horz" wrap="square" lIns="0" tIns="44042" rIns="0" bIns="0" rtlCol="0">
            <a:spAutoFit/>
          </a:bodyPr>
          <a:lstStyle/>
          <a:p>
            <a:pPr marL="75503">
              <a:spcBef>
                <a:spcPts val="347"/>
              </a:spcBef>
            </a:pPr>
            <a:fld id="{81D60167-4931-47E6-BA6A-407CBD079E47}" type="slidenum">
              <a:rPr spc="50" dirty="0"/>
              <a:pPr marL="75503">
                <a:spcBef>
                  <a:spcPts val="347"/>
                </a:spcBef>
              </a:pPr>
              <a:t>16</a:t>
            </a:fld>
            <a:r>
              <a:rPr spc="50" dirty="0"/>
              <a:t>/34</a:t>
            </a:r>
          </a:p>
        </p:txBody>
      </p:sp>
      <p:sp>
        <p:nvSpPr>
          <p:cNvPr id="2" name="object 2"/>
          <p:cNvSpPr txBox="1">
            <a:spLocks noGrp="1"/>
          </p:cNvSpPr>
          <p:nvPr>
            <p:ph type="title"/>
          </p:nvPr>
        </p:nvSpPr>
        <p:spPr>
          <a:xfrm>
            <a:off x="1717045" y="143975"/>
            <a:ext cx="3486019" cy="588305"/>
          </a:xfrm>
          <a:prstGeom prst="rect">
            <a:avLst/>
          </a:prstGeom>
        </p:spPr>
        <p:txBody>
          <a:bodyPr vert="horz" wrap="square" lIns="0" tIns="33975" rIns="0" bIns="0" rtlCol="0" anchor="t">
            <a:spAutoFit/>
          </a:bodyPr>
          <a:lstStyle/>
          <a:p>
            <a:pPr marL="25168">
              <a:spcBef>
                <a:spcPts val="268"/>
              </a:spcBef>
            </a:pPr>
            <a:r>
              <a:rPr spc="-40" dirty="0"/>
              <a:t>Outline</a:t>
            </a:r>
          </a:p>
        </p:txBody>
      </p:sp>
      <p:sp>
        <p:nvSpPr>
          <p:cNvPr id="3" name="object 3"/>
          <p:cNvSpPr txBox="1"/>
          <p:nvPr/>
        </p:nvSpPr>
        <p:spPr>
          <a:xfrm>
            <a:off x="2216411" y="1509463"/>
            <a:ext cx="5871521" cy="2776574"/>
          </a:xfrm>
          <a:prstGeom prst="rect">
            <a:avLst/>
          </a:prstGeom>
        </p:spPr>
        <p:txBody>
          <a:bodyPr vert="horz" wrap="square" lIns="0" tIns="22650" rIns="0" bIns="0" rtlCol="0">
            <a:spAutoFit/>
          </a:bodyPr>
          <a:lstStyle/>
          <a:p>
            <a:pPr marL="25168">
              <a:spcBef>
                <a:spcPts val="178"/>
              </a:spcBef>
            </a:pPr>
            <a:r>
              <a:rPr sz="2180" spc="-79" dirty="0">
                <a:solidFill>
                  <a:srgbClr val="0000FF"/>
                </a:solidFill>
                <a:latin typeface="Tahoma"/>
                <a:cs typeface="Tahoma"/>
                <a:hlinkClick r:id="rId2" action="ppaction://hlinksldjump"/>
              </a:rPr>
              <a:t>Learning</a:t>
            </a:r>
            <a:r>
              <a:rPr sz="2180" spc="-59" dirty="0">
                <a:solidFill>
                  <a:srgbClr val="0000FF"/>
                </a:solidFill>
                <a:latin typeface="Tahoma"/>
                <a:cs typeface="Tahoma"/>
                <a:hlinkClick r:id="rId2" action="ppaction://hlinksldjump"/>
              </a:rPr>
              <a:t> </a:t>
            </a:r>
            <a:r>
              <a:rPr sz="2180" spc="-69" dirty="0">
                <a:solidFill>
                  <a:srgbClr val="0000FF"/>
                </a:solidFill>
                <a:latin typeface="Tahoma"/>
                <a:cs typeface="Tahoma"/>
                <a:hlinkClick r:id="rId2" action="ppaction://hlinksldjump"/>
              </a:rPr>
              <a:t>Goals</a:t>
            </a:r>
            <a:endParaRPr sz="2180" dirty="0">
              <a:latin typeface="Tahoma"/>
              <a:cs typeface="Tahoma"/>
            </a:endParaRPr>
          </a:p>
          <a:p>
            <a:pPr>
              <a:spcBef>
                <a:spcPts val="109"/>
              </a:spcBef>
            </a:pPr>
            <a:endParaRPr sz="3270" dirty="0">
              <a:latin typeface="Tahoma"/>
              <a:cs typeface="Tahoma"/>
            </a:endParaRPr>
          </a:p>
          <a:p>
            <a:pPr marL="436658" marR="712243" indent="-412746">
              <a:lnSpc>
                <a:spcPct val="102600"/>
              </a:lnSpc>
              <a:spcBef>
                <a:spcPts val="10"/>
              </a:spcBef>
            </a:pPr>
            <a:r>
              <a:rPr sz="2180" spc="-79" dirty="0">
                <a:solidFill>
                  <a:srgbClr val="0000FF"/>
                </a:solidFill>
                <a:latin typeface="Tahoma"/>
                <a:cs typeface="Tahoma"/>
                <a:hlinkClick r:id="rId3" action="ppaction://hlinksldjump"/>
              </a:rPr>
              <a:t>Uninformed</a:t>
            </a:r>
            <a:r>
              <a:rPr sz="2180" spc="10" dirty="0">
                <a:solidFill>
                  <a:srgbClr val="0000FF"/>
                </a:solidFill>
                <a:latin typeface="Tahoma"/>
                <a:cs typeface="Tahoma"/>
                <a:hlinkClick r:id="rId3" action="ppaction://hlinksldjump"/>
              </a:rPr>
              <a:t> </a:t>
            </a:r>
            <a:r>
              <a:rPr sz="2180" spc="-99" dirty="0">
                <a:solidFill>
                  <a:srgbClr val="0000FF"/>
                </a:solidFill>
                <a:latin typeface="Tahoma"/>
                <a:cs typeface="Tahoma"/>
                <a:hlinkClick r:id="rId3" action="ppaction://hlinksldjump"/>
              </a:rPr>
              <a:t>Search </a:t>
            </a:r>
            <a:endParaRPr lang="en-IN" sz="2180" spc="-99" dirty="0">
              <a:solidFill>
                <a:srgbClr val="0000FF"/>
              </a:solidFill>
              <a:latin typeface="Tahoma"/>
              <a:cs typeface="Tahoma"/>
            </a:endParaRPr>
          </a:p>
          <a:p>
            <a:pPr marL="436658" marR="712243" indent="-412746">
              <a:lnSpc>
                <a:spcPct val="102600"/>
              </a:lnSpc>
              <a:spcBef>
                <a:spcPts val="10"/>
              </a:spcBef>
            </a:pPr>
            <a:r>
              <a:rPr lang="en-IN" sz="2180" spc="-89" dirty="0">
                <a:solidFill>
                  <a:srgbClr val="0000FF"/>
                </a:solidFill>
                <a:latin typeface="Tahoma"/>
                <a:cs typeface="Tahoma"/>
              </a:rPr>
              <a:t>                              </a:t>
            </a:r>
            <a:r>
              <a:rPr sz="2180" spc="-89" dirty="0">
                <a:solidFill>
                  <a:srgbClr val="0000FF"/>
                </a:solidFill>
                <a:latin typeface="Tahoma"/>
                <a:cs typeface="Tahoma"/>
              </a:rPr>
              <a:t> </a:t>
            </a:r>
            <a:r>
              <a:rPr sz="2180" spc="-40" dirty="0">
                <a:solidFill>
                  <a:srgbClr val="0000FF"/>
                </a:solidFill>
                <a:latin typeface="Tahoma"/>
                <a:cs typeface="Tahoma"/>
                <a:hlinkClick r:id="rId4" action="ppaction://hlinksldjump"/>
              </a:rPr>
              <a:t>Breadth-First</a:t>
            </a:r>
            <a:r>
              <a:rPr sz="2180" spc="-30" dirty="0">
                <a:solidFill>
                  <a:srgbClr val="0000FF"/>
                </a:solidFill>
                <a:latin typeface="Tahoma"/>
                <a:cs typeface="Tahoma"/>
                <a:hlinkClick r:id="rId4" action="ppaction://hlinksldjump"/>
              </a:rPr>
              <a:t> </a:t>
            </a:r>
            <a:r>
              <a:rPr sz="2180" spc="-99" dirty="0">
                <a:solidFill>
                  <a:srgbClr val="0000FF"/>
                </a:solidFill>
                <a:latin typeface="Tahoma"/>
                <a:cs typeface="Tahoma"/>
                <a:hlinkClick r:id="rId4" action="ppaction://hlinksldjump"/>
              </a:rPr>
              <a:t>Search </a:t>
            </a:r>
            <a:endParaRPr lang="en-IN" sz="2180" spc="-99" dirty="0">
              <a:solidFill>
                <a:srgbClr val="0000FF"/>
              </a:solidFill>
              <a:latin typeface="Tahoma"/>
              <a:cs typeface="Tahoma"/>
            </a:endParaRPr>
          </a:p>
          <a:p>
            <a:pPr marL="436658" marR="712243" indent="-412746">
              <a:lnSpc>
                <a:spcPct val="102600"/>
              </a:lnSpc>
              <a:spcBef>
                <a:spcPts val="10"/>
              </a:spcBef>
            </a:pPr>
            <a:r>
              <a:rPr lang="en-IN" sz="2180" spc="-99" dirty="0">
                <a:solidFill>
                  <a:srgbClr val="0000FF"/>
                </a:solidFill>
                <a:latin typeface="Tahoma"/>
                <a:cs typeface="Tahoma"/>
              </a:rPr>
              <a:t>                                  </a:t>
            </a:r>
            <a:r>
              <a:rPr sz="2180" spc="-654" dirty="0">
                <a:solidFill>
                  <a:srgbClr val="0000FF"/>
                </a:solidFill>
                <a:latin typeface="Tahoma"/>
                <a:cs typeface="Tahoma"/>
              </a:rPr>
              <a:t> </a:t>
            </a:r>
            <a:r>
              <a:rPr sz="2180" spc="-40" dirty="0">
                <a:solidFill>
                  <a:srgbClr val="0000FF"/>
                </a:solidFill>
                <a:latin typeface="Tahoma"/>
                <a:cs typeface="Tahoma"/>
                <a:hlinkClick r:id="rId5" action="ppaction://hlinksldjump"/>
              </a:rPr>
              <a:t>Depth-First</a:t>
            </a:r>
            <a:r>
              <a:rPr sz="2180" spc="10" dirty="0">
                <a:solidFill>
                  <a:srgbClr val="0000FF"/>
                </a:solidFill>
                <a:latin typeface="Tahoma"/>
                <a:cs typeface="Tahoma"/>
                <a:hlinkClick r:id="rId5" action="ppaction://hlinksldjump"/>
              </a:rPr>
              <a:t> </a:t>
            </a:r>
            <a:r>
              <a:rPr sz="2180" spc="-99" dirty="0">
                <a:solidFill>
                  <a:srgbClr val="0000FF"/>
                </a:solidFill>
                <a:latin typeface="Tahoma"/>
                <a:cs typeface="Tahoma"/>
                <a:hlinkClick r:id="rId5" action="ppaction://hlinksldjump"/>
              </a:rPr>
              <a:t>Search</a:t>
            </a:r>
            <a:endParaRPr sz="2180" dirty="0">
              <a:latin typeface="Tahoma"/>
              <a:cs typeface="Tahoma"/>
            </a:endParaRPr>
          </a:p>
          <a:p>
            <a:pPr marL="25168" marR="156039">
              <a:lnSpc>
                <a:spcPct val="257900"/>
              </a:lnSpc>
            </a:pPr>
            <a:r>
              <a:rPr sz="2180" spc="-79" dirty="0">
                <a:solidFill>
                  <a:srgbClr val="0000FF"/>
                </a:solidFill>
                <a:latin typeface="Tahoma"/>
                <a:cs typeface="Tahoma"/>
                <a:hlinkClick r:id="rId6" action="ppaction://hlinksldjump"/>
              </a:rPr>
              <a:t>Comparing</a:t>
            </a:r>
            <a:r>
              <a:rPr sz="2180" spc="20" dirty="0">
                <a:solidFill>
                  <a:srgbClr val="0000FF"/>
                </a:solidFill>
                <a:latin typeface="Tahoma"/>
                <a:cs typeface="Tahoma"/>
                <a:hlinkClick r:id="rId6" action="ppaction://hlinksldjump"/>
              </a:rPr>
              <a:t> </a:t>
            </a:r>
            <a:r>
              <a:rPr sz="2180" spc="-79" dirty="0">
                <a:solidFill>
                  <a:srgbClr val="0000FF"/>
                </a:solidFill>
                <a:latin typeface="Tahoma"/>
                <a:cs typeface="Tahoma"/>
                <a:hlinkClick r:id="rId6" action="ppaction://hlinksldjump"/>
              </a:rPr>
              <a:t>the</a:t>
            </a:r>
            <a:r>
              <a:rPr sz="2180" spc="20" dirty="0">
                <a:solidFill>
                  <a:srgbClr val="0000FF"/>
                </a:solidFill>
                <a:latin typeface="Tahoma"/>
                <a:cs typeface="Tahoma"/>
                <a:hlinkClick r:id="rId6" action="ppaction://hlinksldjump"/>
              </a:rPr>
              <a:t> </a:t>
            </a:r>
            <a:r>
              <a:rPr sz="2180" spc="-79" dirty="0">
                <a:solidFill>
                  <a:srgbClr val="0000FF"/>
                </a:solidFill>
                <a:latin typeface="Tahoma"/>
                <a:cs typeface="Tahoma"/>
                <a:hlinkClick r:id="rId6" action="ppaction://hlinksldjump"/>
              </a:rPr>
              <a:t>algorithms </a:t>
            </a:r>
            <a:r>
              <a:rPr sz="2180" spc="-69" dirty="0">
                <a:solidFill>
                  <a:srgbClr val="0000FF"/>
                </a:solidFill>
                <a:latin typeface="Tahoma"/>
                <a:cs typeface="Tahoma"/>
              </a:rPr>
              <a:t> </a:t>
            </a:r>
            <a:endParaRPr sz="2180" dirty="0">
              <a:latin typeface="Tahoma"/>
              <a:cs typeface="Tahoma"/>
            </a:endParaRPr>
          </a:p>
        </p:txBody>
      </p:sp>
    </p:spTree>
    <p:extLst>
      <p:ext uri="{BB962C8B-B14F-4D97-AF65-F5344CB8AC3E}">
        <p14:creationId xmlns:p14="http://schemas.microsoft.com/office/powerpoint/2010/main" val="1751569821"/>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099108" y="6565167"/>
            <a:ext cx="590164" cy="598470"/>
          </a:xfrm>
          <a:prstGeom prst="rect">
            <a:avLst/>
          </a:prstGeom>
        </p:spPr>
        <p:txBody>
          <a:bodyPr vert="horz" wrap="square" lIns="0" tIns="44042" rIns="0" bIns="0" rtlCol="0">
            <a:spAutoFit/>
          </a:bodyPr>
          <a:lstStyle/>
          <a:p>
            <a:pPr marL="75503">
              <a:spcBef>
                <a:spcPts val="347"/>
              </a:spcBef>
            </a:pPr>
            <a:fld id="{81D60167-4931-47E6-BA6A-407CBD079E47}" type="slidenum">
              <a:rPr spc="50" dirty="0"/>
              <a:pPr marL="75503">
                <a:spcBef>
                  <a:spcPts val="347"/>
                </a:spcBef>
              </a:pPr>
              <a:t>17</a:t>
            </a:fld>
            <a:r>
              <a:rPr spc="50" dirty="0"/>
              <a:t>/34</a:t>
            </a:r>
          </a:p>
        </p:txBody>
      </p:sp>
      <p:sp>
        <p:nvSpPr>
          <p:cNvPr id="2" name="object 2"/>
          <p:cNvSpPr txBox="1">
            <a:spLocks noGrp="1"/>
          </p:cNvSpPr>
          <p:nvPr>
            <p:ph type="title"/>
          </p:nvPr>
        </p:nvSpPr>
        <p:spPr>
          <a:xfrm>
            <a:off x="1717047" y="143975"/>
            <a:ext cx="2160585" cy="1142302"/>
          </a:xfrm>
          <a:prstGeom prst="rect">
            <a:avLst/>
          </a:prstGeom>
        </p:spPr>
        <p:txBody>
          <a:bodyPr vert="horz" wrap="square" lIns="0" tIns="33975" rIns="0" bIns="0" rtlCol="0" anchor="t">
            <a:spAutoFit/>
          </a:bodyPr>
          <a:lstStyle/>
          <a:p>
            <a:pPr marL="25168">
              <a:spcBef>
                <a:spcPts val="268"/>
              </a:spcBef>
            </a:pPr>
            <a:r>
              <a:rPr spc="-99" dirty="0"/>
              <a:t>Learning</a:t>
            </a:r>
            <a:r>
              <a:rPr spc="-59" dirty="0"/>
              <a:t> </a:t>
            </a:r>
            <a:r>
              <a:rPr spc="-109" dirty="0"/>
              <a:t>goals</a:t>
            </a:r>
          </a:p>
        </p:txBody>
      </p:sp>
      <p:sp>
        <p:nvSpPr>
          <p:cNvPr id="3" name="object 3"/>
          <p:cNvSpPr txBox="1"/>
          <p:nvPr/>
        </p:nvSpPr>
        <p:spPr>
          <a:xfrm>
            <a:off x="2166076" y="1159362"/>
            <a:ext cx="7516114" cy="4439358"/>
          </a:xfrm>
          <a:prstGeom prst="rect">
            <a:avLst/>
          </a:prstGeom>
        </p:spPr>
        <p:txBody>
          <a:bodyPr vert="horz" wrap="square" lIns="0" tIns="184977" rIns="0" bIns="0" rtlCol="0">
            <a:spAutoFit/>
          </a:bodyPr>
          <a:lstStyle/>
          <a:p>
            <a:pPr marL="75503">
              <a:spcBef>
                <a:spcPts val="1457"/>
              </a:spcBef>
            </a:pPr>
            <a:r>
              <a:rPr sz="2180" spc="30" dirty="0">
                <a:latin typeface="Tahoma"/>
                <a:cs typeface="Tahoma"/>
              </a:rPr>
              <a:t>By</a:t>
            </a:r>
            <a:r>
              <a:rPr sz="2180" spc="20" dirty="0">
                <a:latin typeface="Tahoma"/>
                <a:cs typeface="Tahoma"/>
              </a:rPr>
              <a:t> </a:t>
            </a:r>
            <a:r>
              <a:rPr sz="2180" spc="-79" dirty="0">
                <a:latin typeface="Tahoma"/>
                <a:cs typeface="Tahoma"/>
              </a:rPr>
              <a:t>the</a:t>
            </a:r>
            <a:r>
              <a:rPr sz="2180" spc="20" dirty="0">
                <a:latin typeface="Tahoma"/>
                <a:cs typeface="Tahoma"/>
              </a:rPr>
              <a:t> </a:t>
            </a:r>
            <a:r>
              <a:rPr sz="2180" spc="-129" dirty="0">
                <a:latin typeface="Tahoma"/>
                <a:cs typeface="Tahoma"/>
              </a:rPr>
              <a:t>end</a:t>
            </a:r>
            <a:r>
              <a:rPr sz="2180" spc="20" dirty="0">
                <a:latin typeface="Tahoma"/>
                <a:cs typeface="Tahoma"/>
              </a:rPr>
              <a:t> </a:t>
            </a:r>
            <a:r>
              <a:rPr sz="2180" spc="-69" dirty="0">
                <a:latin typeface="Tahoma"/>
                <a:cs typeface="Tahoma"/>
              </a:rPr>
              <a:t>of</a:t>
            </a:r>
            <a:r>
              <a:rPr sz="2180" spc="20" dirty="0">
                <a:latin typeface="Tahoma"/>
                <a:cs typeface="Tahoma"/>
              </a:rPr>
              <a:t> </a:t>
            </a:r>
            <a:r>
              <a:rPr sz="2180" spc="-79" dirty="0">
                <a:latin typeface="Tahoma"/>
                <a:cs typeface="Tahoma"/>
              </a:rPr>
              <a:t>the</a:t>
            </a:r>
            <a:r>
              <a:rPr sz="2180" spc="30" dirty="0">
                <a:latin typeface="Tahoma"/>
                <a:cs typeface="Tahoma"/>
              </a:rPr>
              <a:t> </a:t>
            </a:r>
            <a:r>
              <a:rPr sz="2180" spc="-69" dirty="0">
                <a:latin typeface="Tahoma"/>
                <a:cs typeface="Tahoma"/>
              </a:rPr>
              <a:t>lecture,</a:t>
            </a:r>
            <a:r>
              <a:rPr sz="2180" spc="20" dirty="0">
                <a:latin typeface="Tahoma"/>
                <a:cs typeface="Tahoma"/>
              </a:rPr>
              <a:t> </a:t>
            </a:r>
            <a:r>
              <a:rPr sz="2180" spc="-119" dirty="0">
                <a:latin typeface="Tahoma"/>
                <a:cs typeface="Tahoma"/>
              </a:rPr>
              <a:t>you</a:t>
            </a:r>
            <a:r>
              <a:rPr sz="2180" spc="20" dirty="0">
                <a:latin typeface="Tahoma"/>
                <a:cs typeface="Tahoma"/>
              </a:rPr>
              <a:t> </a:t>
            </a:r>
            <a:r>
              <a:rPr sz="2180" spc="-89" dirty="0">
                <a:latin typeface="Tahoma"/>
                <a:cs typeface="Tahoma"/>
              </a:rPr>
              <a:t>should</a:t>
            </a:r>
            <a:r>
              <a:rPr sz="2180" spc="20" dirty="0">
                <a:latin typeface="Tahoma"/>
                <a:cs typeface="Tahoma"/>
              </a:rPr>
              <a:t> </a:t>
            </a:r>
            <a:r>
              <a:rPr sz="2180" spc="-109" dirty="0">
                <a:latin typeface="Tahoma"/>
                <a:cs typeface="Tahoma"/>
              </a:rPr>
              <a:t>be</a:t>
            </a:r>
            <a:r>
              <a:rPr sz="2180" spc="20" dirty="0">
                <a:latin typeface="Tahoma"/>
                <a:cs typeface="Tahoma"/>
              </a:rPr>
              <a:t> </a:t>
            </a:r>
            <a:r>
              <a:rPr sz="2180" spc="-99" dirty="0">
                <a:latin typeface="Tahoma"/>
                <a:cs typeface="Tahoma"/>
              </a:rPr>
              <a:t>able</a:t>
            </a:r>
            <a:r>
              <a:rPr sz="2180" spc="30" dirty="0">
                <a:latin typeface="Tahoma"/>
                <a:cs typeface="Tahoma"/>
              </a:rPr>
              <a:t> </a:t>
            </a:r>
            <a:r>
              <a:rPr sz="2180" spc="-30" dirty="0">
                <a:latin typeface="Tahoma"/>
                <a:cs typeface="Tahoma"/>
              </a:rPr>
              <a:t>to</a:t>
            </a:r>
            <a:endParaRPr sz="2180">
              <a:latin typeface="Tahoma"/>
              <a:cs typeface="Tahoma"/>
            </a:endParaRPr>
          </a:p>
          <a:p>
            <a:pPr marL="624156" marR="441691" indent="-294461">
              <a:lnSpc>
                <a:spcPct val="102699"/>
              </a:lnSpc>
              <a:spcBef>
                <a:spcPts val="1179"/>
              </a:spcBef>
              <a:buClr>
                <a:srgbClr val="3333B2"/>
              </a:buClr>
              <a:buSzPct val="72727"/>
              <a:buFont typeface="Cambria"/>
              <a:buChar char="►"/>
              <a:tabLst>
                <a:tab pos="625415" algn="l"/>
              </a:tabLst>
            </a:pPr>
            <a:r>
              <a:rPr sz="2180" spc="-69" dirty="0">
                <a:latin typeface="Tahoma"/>
                <a:cs typeface="Tahoma"/>
              </a:rPr>
              <a:t>Describe</a:t>
            </a:r>
            <a:r>
              <a:rPr sz="2180" spc="20" dirty="0">
                <a:latin typeface="Tahoma"/>
                <a:cs typeface="Tahoma"/>
              </a:rPr>
              <a:t> </a:t>
            </a:r>
            <a:r>
              <a:rPr sz="2180" spc="-79" dirty="0">
                <a:latin typeface="Tahoma"/>
                <a:cs typeface="Tahoma"/>
              </a:rPr>
              <a:t>what</a:t>
            </a:r>
            <a:r>
              <a:rPr sz="2180" spc="30" dirty="0">
                <a:latin typeface="Tahoma"/>
                <a:cs typeface="Tahoma"/>
              </a:rPr>
              <a:t> it </a:t>
            </a:r>
            <a:r>
              <a:rPr sz="2180" spc="-139" dirty="0">
                <a:latin typeface="Tahoma"/>
                <a:cs typeface="Tahoma"/>
              </a:rPr>
              <a:t>means</a:t>
            </a:r>
            <a:r>
              <a:rPr sz="2180" spc="30" dirty="0">
                <a:latin typeface="Tahoma"/>
                <a:cs typeface="Tahoma"/>
              </a:rPr>
              <a:t> </a:t>
            </a:r>
            <a:r>
              <a:rPr sz="2180" spc="-30" dirty="0">
                <a:latin typeface="Tahoma"/>
                <a:cs typeface="Tahoma"/>
              </a:rPr>
              <a:t>to</a:t>
            </a:r>
            <a:r>
              <a:rPr sz="2180" spc="30" dirty="0">
                <a:latin typeface="Tahoma"/>
                <a:cs typeface="Tahoma"/>
              </a:rPr>
              <a:t> </a:t>
            </a:r>
            <a:r>
              <a:rPr sz="2180" spc="-109" dirty="0">
                <a:latin typeface="Tahoma"/>
                <a:cs typeface="Tahoma"/>
              </a:rPr>
              <a:t>expand</a:t>
            </a:r>
            <a:r>
              <a:rPr sz="2180" spc="20" dirty="0">
                <a:latin typeface="Tahoma"/>
                <a:cs typeface="Tahoma"/>
              </a:rPr>
              <a:t> </a:t>
            </a:r>
            <a:r>
              <a:rPr sz="2180" spc="-109" dirty="0">
                <a:latin typeface="Tahoma"/>
                <a:cs typeface="Tahoma"/>
              </a:rPr>
              <a:t>a</a:t>
            </a:r>
            <a:r>
              <a:rPr sz="2180" spc="30" dirty="0">
                <a:latin typeface="Tahoma"/>
                <a:cs typeface="Tahoma"/>
              </a:rPr>
              <a:t> </a:t>
            </a:r>
            <a:r>
              <a:rPr sz="2180" spc="-109" dirty="0">
                <a:latin typeface="Tahoma"/>
                <a:cs typeface="Tahoma"/>
              </a:rPr>
              <a:t>node</a:t>
            </a:r>
            <a:r>
              <a:rPr sz="2180" spc="30" dirty="0">
                <a:latin typeface="Tahoma"/>
                <a:cs typeface="Tahoma"/>
              </a:rPr>
              <a:t> </a:t>
            </a:r>
            <a:r>
              <a:rPr sz="2180" spc="-99" dirty="0">
                <a:latin typeface="Tahoma"/>
                <a:cs typeface="Tahoma"/>
              </a:rPr>
              <a:t>and</a:t>
            </a:r>
            <a:r>
              <a:rPr sz="2180" spc="30" dirty="0">
                <a:latin typeface="Tahoma"/>
                <a:cs typeface="Tahoma"/>
              </a:rPr>
              <a:t> </a:t>
            </a:r>
            <a:r>
              <a:rPr sz="2180" spc="-79" dirty="0">
                <a:latin typeface="Tahoma"/>
                <a:cs typeface="Tahoma"/>
              </a:rPr>
              <a:t>what</a:t>
            </a:r>
            <a:r>
              <a:rPr sz="2180" spc="20" dirty="0">
                <a:latin typeface="Tahoma"/>
                <a:cs typeface="Tahoma"/>
              </a:rPr>
              <a:t> </a:t>
            </a:r>
            <a:r>
              <a:rPr sz="2180" spc="-69" dirty="0">
                <a:latin typeface="Tahoma"/>
                <a:cs typeface="Tahoma"/>
              </a:rPr>
              <a:t>is</a:t>
            </a:r>
            <a:r>
              <a:rPr sz="2180" spc="30" dirty="0">
                <a:latin typeface="Tahoma"/>
                <a:cs typeface="Tahoma"/>
              </a:rPr>
              <a:t> </a:t>
            </a:r>
            <a:r>
              <a:rPr sz="2180" spc="-109" dirty="0">
                <a:latin typeface="Tahoma"/>
                <a:cs typeface="Tahoma"/>
              </a:rPr>
              <a:t>a </a:t>
            </a:r>
            <a:r>
              <a:rPr sz="2180" spc="-644" dirty="0">
                <a:latin typeface="Tahoma"/>
                <a:cs typeface="Tahoma"/>
              </a:rPr>
              <a:t> </a:t>
            </a:r>
            <a:r>
              <a:rPr sz="2180" spc="-59" dirty="0">
                <a:latin typeface="Tahoma"/>
                <a:cs typeface="Tahoma"/>
              </a:rPr>
              <a:t>frontier</a:t>
            </a:r>
            <a:r>
              <a:rPr sz="2180" spc="20" dirty="0">
                <a:latin typeface="Tahoma"/>
                <a:cs typeface="Tahoma"/>
              </a:rPr>
              <a:t> </a:t>
            </a:r>
            <a:r>
              <a:rPr sz="2180" spc="-40" dirty="0">
                <a:latin typeface="Tahoma"/>
                <a:cs typeface="Tahoma"/>
              </a:rPr>
              <a:t>in</a:t>
            </a:r>
            <a:r>
              <a:rPr sz="2180" spc="30" dirty="0">
                <a:latin typeface="Tahoma"/>
                <a:cs typeface="Tahoma"/>
              </a:rPr>
              <a:t> </a:t>
            </a:r>
            <a:r>
              <a:rPr sz="2180" spc="-109" dirty="0">
                <a:latin typeface="Tahoma"/>
                <a:cs typeface="Tahoma"/>
              </a:rPr>
              <a:t>a</a:t>
            </a:r>
            <a:r>
              <a:rPr sz="2180" spc="30" dirty="0">
                <a:latin typeface="Tahoma"/>
                <a:cs typeface="Tahoma"/>
              </a:rPr>
              <a:t> </a:t>
            </a:r>
            <a:r>
              <a:rPr sz="2180" spc="-119" dirty="0">
                <a:latin typeface="Tahoma"/>
                <a:cs typeface="Tahoma"/>
              </a:rPr>
              <a:t>search</a:t>
            </a:r>
            <a:r>
              <a:rPr sz="2180" spc="20" dirty="0">
                <a:latin typeface="Tahoma"/>
                <a:cs typeface="Tahoma"/>
              </a:rPr>
              <a:t> </a:t>
            </a:r>
            <a:r>
              <a:rPr sz="2180" spc="-89" dirty="0">
                <a:latin typeface="Tahoma"/>
                <a:cs typeface="Tahoma"/>
              </a:rPr>
              <a:t>tree.</a:t>
            </a:r>
            <a:endParaRPr sz="2180">
              <a:latin typeface="Tahoma"/>
              <a:cs typeface="Tahoma"/>
            </a:endParaRPr>
          </a:p>
          <a:p>
            <a:pPr marL="624156" marR="323404" indent="-294461">
              <a:lnSpc>
                <a:spcPct val="102600"/>
              </a:lnSpc>
              <a:spcBef>
                <a:spcPts val="595"/>
              </a:spcBef>
              <a:buClr>
                <a:srgbClr val="3333B2"/>
              </a:buClr>
              <a:buSzPct val="72727"/>
              <a:buFont typeface="Cambria"/>
              <a:buChar char="►"/>
              <a:tabLst>
                <a:tab pos="625415" algn="l"/>
              </a:tabLst>
            </a:pPr>
            <a:r>
              <a:rPr sz="2180" spc="-50" dirty="0">
                <a:latin typeface="Tahoma"/>
                <a:cs typeface="Tahoma"/>
              </a:rPr>
              <a:t>Define/trace/implement</a:t>
            </a:r>
            <a:r>
              <a:rPr sz="2180" spc="50" dirty="0">
                <a:latin typeface="Tahoma"/>
                <a:cs typeface="Tahoma"/>
              </a:rPr>
              <a:t> </a:t>
            </a:r>
            <a:r>
              <a:rPr sz="2180" spc="-119" dirty="0">
                <a:latin typeface="Tahoma"/>
                <a:cs typeface="Tahoma"/>
              </a:rPr>
              <a:t>search</a:t>
            </a:r>
            <a:r>
              <a:rPr sz="2180" spc="50" dirty="0">
                <a:latin typeface="Tahoma"/>
                <a:cs typeface="Tahoma"/>
              </a:rPr>
              <a:t> </a:t>
            </a:r>
            <a:r>
              <a:rPr sz="2180" spc="-79" dirty="0">
                <a:latin typeface="Tahoma"/>
                <a:cs typeface="Tahoma"/>
              </a:rPr>
              <a:t>algorithms</a:t>
            </a:r>
            <a:r>
              <a:rPr sz="2180" spc="50" dirty="0">
                <a:latin typeface="Tahoma"/>
                <a:cs typeface="Tahoma"/>
              </a:rPr>
              <a:t> </a:t>
            </a:r>
            <a:r>
              <a:rPr sz="2180" spc="-20" dirty="0">
                <a:latin typeface="Tahoma"/>
                <a:cs typeface="Tahoma"/>
              </a:rPr>
              <a:t>(with/without </a:t>
            </a:r>
            <a:r>
              <a:rPr sz="2180" spc="-654" dirty="0">
                <a:latin typeface="Tahoma"/>
                <a:cs typeface="Tahoma"/>
              </a:rPr>
              <a:t> </a:t>
            </a:r>
            <a:r>
              <a:rPr sz="2180" spc="-50" dirty="0">
                <a:latin typeface="Tahoma"/>
                <a:cs typeface="Tahoma"/>
              </a:rPr>
              <a:t>cost)</a:t>
            </a:r>
            <a:r>
              <a:rPr sz="2180" spc="20" dirty="0">
                <a:latin typeface="Tahoma"/>
                <a:cs typeface="Tahoma"/>
              </a:rPr>
              <a:t> </a:t>
            </a:r>
            <a:r>
              <a:rPr sz="2180" spc="-79" dirty="0">
                <a:latin typeface="Tahoma"/>
                <a:cs typeface="Tahoma"/>
              </a:rPr>
              <a:t>(dealing</a:t>
            </a:r>
            <a:r>
              <a:rPr sz="2180" spc="30" dirty="0">
                <a:latin typeface="Tahoma"/>
                <a:cs typeface="Tahoma"/>
              </a:rPr>
              <a:t> </a:t>
            </a:r>
            <a:r>
              <a:rPr sz="2180" spc="-50" dirty="0">
                <a:latin typeface="Tahoma"/>
                <a:cs typeface="Tahoma"/>
              </a:rPr>
              <a:t>with</a:t>
            </a:r>
            <a:r>
              <a:rPr sz="2180" spc="30" dirty="0">
                <a:latin typeface="Tahoma"/>
                <a:cs typeface="Tahoma"/>
              </a:rPr>
              <a:t> </a:t>
            </a:r>
            <a:r>
              <a:rPr sz="2180" spc="-99" dirty="0">
                <a:latin typeface="Tahoma"/>
                <a:cs typeface="Tahoma"/>
              </a:rPr>
              <a:t>repeated</a:t>
            </a:r>
            <a:r>
              <a:rPr sz="2180" spc="30" dirty="0">
                <a:latin typeface="Tahoma"/>
                <a:cs typeface="Tahoma"/>
              </a:rPr>
              <a:t> </a:t>
            </a:r>
            <a:r>
              <a:rPr sz="2180" spc="-69" dirty="0">
                <a:latin typeface="Tahoma"/>
                <a:cs typeface="Tahoma"/>
              </a:rPr>
              <a:t>states)</a:t>
            </a:r>
            <a:endParaRPr sz="2180">
              <a:latin typeface="Tahoma"/>
              <a:cs typeface="Tahoma"/>
            </a:endParaRPr>
          </a:p>
          <a:p>
            <a:pPr marL="624156" marR="60402" indent="-294461">
              <a:lnSpc>
                <a:spcPct val="102600"/>
              </a:lnSpc>
              <a:spcBef>
                <a:spcPts val="595"/>
              </a:spcBef>
              <a:buClr>
                <a:srgbClr val="3333B2"/>
              </a:buClr>
              <a:buSzPct val="72727"/>
              <a:buFont typeface="Cambria"/>
              <a:buChar char="►"/>
              <a:tabLst>
                <a:tab pos="625415" algn="l"/>
              </a:tabLst>
            </a:pPr>
            <a:r>
              <a:rPr sz="2180" spc="-79" dirty="0">
                <a:latin typeface="Tahoma"/>
                <a:cs typeface="Tahoma"/>
              </a:rPr>
              <a:t>Define</a:t>
            </a:r>
            <a:r>
              <a:rPr sz="2180" spc="30" dirty="0">
                <a:latin typeface="Tahoma"/>
                <a:cs typeface="Tahoma"/>
              </a:rPr>
              <a:t> </a:t>
            </a:r>
            <a:r>
              <a:rPr sz="2180" spc="-109" dirty="0">
                <a:latin typeface="Tahoma"/>
                <a:cs typeface="Tahoma"/>
              </a:rPr>
              <a:t>completeness,</a:t>
            </a:r>
            <a:r>
              <a:rPr sz="2180" spc="40" dirty="0">
                <a:latin typeface="Tahoma"/>
                <a:cs typeface="Tahoma"/>
              </a:rPr>
              <a:t> </a:t>
            </a:r>
            <a:r>
              <a:rPr sz="2180" spc="-59" dirty="0">
                <a:latin typeface="Tahoma"/>
                <a:cs typeface="Tahoma"/>
              </a:rPr>
              <a:t>optimality,</a:t>
            </a:r>
            <a:r>
              <a:rPr sz="2180" spc="40" dirty="0">
                <a:latin typeface="Tahoma"/>
                <a:cs typeface="Tahoma"/>
              </a:rPr>
              <a:t> </a:t>
            </a:r>
            <a:r>
              <a:rPr sz="2180" spc="-59" dirty="0">
                <a:latin typeface="Tahoma"/>
                <a:cs typeface="Tahoma"/>
              </a:rPr>
              <a:t>time</a:t>
            </a:r>
            <a:r>
              <a:rPr sz="2180" spc="30" dirty="0">
                <a:latin typeface="Tahoma"/>
                <a:cs typeface="Tahoma"/>
              </a:rPr>
              <a:t> </a:t>
            </a:r>
            <a:r>
              <a:rPr sz="2180" spc="-69" dirty="0">
                <a:latin typeface="Tahoma"/>
                <a:cs typeface="Tahoma"/>
              </a:rPr>
              <a:t>complexity</a:t>
            </a:r>
            <a:r>
              <a:rPr sz="2180" spc="40" dirty="0">
                <a:latin typeface="Tahoma"/>
                <a:cs typeface="Tahoma"/>
              </a:rPr>
              <a:t> </a:t>
            </a:r>
            <a:r>
              <a:rPr sz="2180" spc="-99" dirty="0">
                <a:latin typeface="Tahoma"/>
                <a:cs typeface="Tahoma"/>
              </a:rPr>
              <a:t>and</a:t>
            </a:r>
            <a:r>
              <a:rPr sz="2180" spc="40" dirty="0">
                <a:latin typeface="Tahoma"/>
                <a:cs typeface="Tahoma"/>
              </a:rPr>
              <a:t> </a:t>
            </a:r>
            <a:r>
              <a:rPr sz="2180" spc="-119" dirty="0">
                <a:latin typeface="Tahoma"/>
                <a:cs typeface="Tahoma"/>
              </a:rPr>
              <a:t>space </a:t>
            </a:r>
            <a:r>
              <a:rPr sz="2180" spc="-654" dirty="0">
                <a:latin typeface="Tahoma"/>
                <a:cs typeface="Tahoma"/>
              </a:rPr>
              <a:t> </a:t>
            </a:r>
            <a:r>
              <a:rPr sz="2180" spc="-89" dirty="0">
                <a:latin typeface="Tahoma"/>
                <a:cs typeface="Tahoma"/>
              </a:rPr>
              <a:t>complexity.</a:t>
            </a:r>
            <a:endParaRPr sz="2180">
              <a:latin typeface="Tahoma"/>
              <a:cs typeface="Tahoma"/>
            </a:endParaRPr>
          </a:p>
          <a:p>
            <a:pPr marL="624156" marR="308303" indent="-294461">
              <a:lnSpc>
                <a:spcPct val="102600"/>
              </a:lnSpc>
              <a:spcBef>
                <a:spcPts val="595"/>
              </a:spcBef>
              <a:buClr>
                <a:srgbClr val="3333B2"/>
              </a:buClr>
              <a:buSzPct val="72727"/>
              <a:buFont typeface="Cambria"/>
              <a:buChar char="►"/>
              <a:tabLst>
                <a:tab pos="625415" algn="l"/>
              </a:tabLst>
            </a:pPr>
            <a:r>
              <a:rPr sz="2180" spc="-79" dirty="0">
                <a:latin typeface="Tahoma"/>
                <a:cs typeface="Tahoma"/>
              </a:rPr>
              <a:t>Determine</a:t>
            </a:r>
            <a:r>
              <a:rPr sz="2180" spc="30" dirty="0">
                <a:latin typeface="Tahoma"/>
                <a:cs typeface="Tahoma"/>
              </a:rPr>
              <a:t> </a:t>
            </a:r>
            <a:r>
              <a:rPr sz="2180" spc="-89" dirty="0">
                <a:latin typeface="Tahoma"/>
                <a:cs typeface="Tahoma"/>
              </a:rPr>
              <a:t>properties</a:t>
            </a:r>
            <a:r>
              <a:rPr sz="2180" spc="40" dirty="0">
                <a:latin typeface="Tahoma"/>
                <a:cs typeface="Tahoma"/>
              </a:rPr>
              <a:t> </a:t>
            </a:r>
            <a:r>
              <a:rPr sz="2180" spc="-69" dirty="0">
                <a:latin typeface="Tahoma"/>
                <a:cs typeface="Tahoma"/>
              </a:rPr>
              <a:t>of</a:t>
            </a:r>
            <a:r>
              <a:rPr sz="2180" spc="40" dirty="0">
                <a:latin typeface="Tahoma"/>
                <a:cs typeface="Tahoma"/>
              </a:rPr>
              <a:t> </a:t>
            </a:r>
            <a:r>
              <a:rPr sz="2180" spc="-119" dirty="0">
                <a:latin typeface="Tahoma"/>
                <a:cs typeface="Tahoma"/>
              </a:rPr>
              <a:t>search</a:t>
            </a:r>
            <a:r>
              <a:rPr sz="2180" spc="40" dirty="0">
                <a:latin typeface="Tahoma"/>
                <a:cs typeface="Tahoma"/>
              </a:rPr>
              <a:t> </a:t>
            </a:r>
            <a:r>
              <a:rPr sz="2180" spc="-89" dirty="0">
                <a:latin typeface="Tahoma"/>
                <a:cs typeface="Tahoma"/>
              </a:rPr>
              <a:t>algorithms:</a:t>
            </a:r>
            <a:r>
              <a:rPr sz="2180" spc="277" dirty="0">
                <a:latin typeface="Tahoma"/>
                <a:cs typeface="Tahoma"/>
              </a:rPr>
              <a:t> </a:t>
            </a:r>
            <a:r>
              <a:rPr sz="2180" spc="-99" dirty="0">
                <a:latin typeface="Tahoma"/>
                <a:cs typeface="Tahoma"/>
              </a:rPr>
              <a:t>completeness, </a:t>
            </a:r>
            <a:r>
              <a:rPr sz="2180" spc="-654" dirty="0">
                <a:latin typeface="Tahoma"/>
                <a:cs typeface="Tahoma"/>
              </a:rPr>
              <a:t> </a:t>
            </a:r>
            <a:r>
              <a:rPr sz="2180" spc="-69" dirty="0">
                <a:latin typeface="Tahoma"/>
                <a:cs typeface="Tahoma"/>
              </a:rPr>
              <a:t>optimality,</a:t>
            </a:r>
            <a:r>
              <a:rPr sz="2180" spc="30" dirty="0">
                <a:latin typeface="Tahoma"/>
                <a:cs typeface="Tahoma"/>
              </a:rPr>
              <a:t> </a:t>
            </a:r>
            <a:r>
              <a:rPr sz="2180" spc="-59" dirty="0">
                <a:latin typeface="Tahoma"/>
                <a:cs typeface="Tahoma"/>
              </a:rPr>
              <a:t>time</a:t>
            </a:r>
            <a:r>
              <a:rPr sz="2180" spc="30" dirty="0">
                <a:latin typeface="Tahoma"/>
                <a:cs typeface="Tahoma"/>
              </a:rPr>
              <a:t> </a:t>
            </a:r>
            <a:r>
              <a:rPr sz="2180" spc="-99" dirty="0">
                <a:latin typeface="Tahoma"/>
                <a:cs typeface="Tahoma"/>
              </a:rPr>
              <a:t>and</a:t>
            </a:r>
            <a:r>
              <a:rPr sz="2180" spc="30" dirty="0">
                <a:latin typeface="Tahoma"/>
                <a:cs typeface="Tahoma"/>
              </a:rPr>
              <a:t> </a:t>
            </a:r>
            <a:r>
              <a:rPr sz="2180" spc="-119" dirty="0">
                <a:latin typeface="Tahoma"/>
                <a:cs typeface="Tahoma"/>
              </a:rPr>
              <a:t>space</a:t>
            </a:r>
            <a:r>
              <a:rPr sz="2180" spc="30" dirty="0">
                <a:latin typeface="Tahoma"/>
                <a:cs typeface="Tahoma"/>
              </a:rPr>
              <a:t> </a:t>
            </a:r>
            <a:r>
              <a:rPr sz="2180" spc="-89" dirty="0">
                <a:latin typeface="Tahoma"/>
                <a:cs typeface="Tahoma"/>
              </a:rPr>
              <a:t>complexity.</a:t>
            </a:r>
            <a:endParaRPr sz="2180">
              <a:latin typeface="Tahoma"/>
              <a:cs typeface="Tahoma"/>
            </a:endParaRPr>
          </a:p>
          <a:p>
            <a:pPr marL="624156" marR="816688" indent="-294461">
              <a:lnSpc>
                <a:spcPct val="102600"/>
              </a:lnSpc>
              <a:spcBef>
                <a:spcPts val="595"/>
              </a:spcBef>
              <a:buClr>
                <a:srgbClr val="3333B2"/>
              </a:buClr>
              <a:buSzPct val="72727"/>
              <a:buFont typeface="Cambria"/>
              <a:buChar char="►"/>
              <a:tabLst>
                <a:tab pos="625415" algn="l"/>
              </a:tabLst>
            </a:pPr>
            <a:r>
              <a:rPr sz="2180" spc="-79" dirty="0">
                <a:latin typeface="Tahoma"/>
                <a:cs typeface="Tahoma"/>
              </a:rPr>
              <a:t>Given</a:t>
            </a:r>
            <a:r>
              <a:rPr sz="2180" spc="30" dirty="0">
                <a:latin typeface="Tahoma"/>
                <a:cs typeface="Tahoma"/>
              </a:rPr>
              <a:t> </a:t>
            </a:r>
            <a:r>
              <a:rPr sz="2180" spc="-109" dirty="0">
                <a:latin typeface="Tahoma"/>
                <a:cs typeface="Tahoma"/>
              </a:rPr>
              <a:t>a</a:t>
            </a:r>
            <a:r>
              <a:rPr sz="2180" spc="40" dirty="0">
                <a:latin typeface="Tahoma"/>
                <a:cs typeface="Tahoma"/>
              </a:rPr>
              <a:t> </a:t>
            </a:r>
            <a:r>
              <a:rPr sz="2180" spc="-99" dirty="0">
                <a:latin typeface="Tahoma"/>
                <a:cs typeface="Tahoma"/>
              </a:rPr>
              <a:t>scenario,</a:t>
            </a:r>
            <a:r>
              <a:rPr sz="2180" spc="40" dirty="0">
                <a:latin typeface="Tahoma"/>
                <a:cs typeface="Tahoma"/>
              </a:rPr>
              <a:t> </a:t>
            </a:r>
            <a:r>
              <a:rPr sz="2180" spc="-79" dirty="0">
                <a:latin typeface="Tahoma"/>
                <a:cs typeface="Tahoma"/>
              </a:rPr>
              <a:t>explain</a:t>
            </a:r>
            <a:r>
              <a:rPr sz="2180" spc="40" dirty="0">
                <a:latin typeface="Tahoma"/>
                <a:cs typeface="Tahoma"/>
              </a:rPr>
              <a:t> </a:t>
            </a:r>
            <a:r>
              <a:rPr sz="2180" spc="-119" dirty="0">
                <a:latin typeface="Tahoma"/>
                <a:cs typeface="Tahoma"/>
              </a:rPr>
              <a:t>why</a:t>
            </a:r>
            <a:r>
              <a:rPr sz="2180" spc="40" dirty="0">
                <a:latin typeface="Tahoma"/>
                <a:cs typeface="Tahoma"/>
              </a:rPr>
              <a:t> </a:t>
            </a:r>
            <a:r>
              <a:rPr sz="2180" spc="30" dirty="0">
                <a:latin typeface="Tahoma"/>
                <a:cs typeface="Tahoma"/>
              </a:rPr>
              <a:t>it</a:t>
            </a:r>
            <a:r>
              <a:rPr sz="2180" spc="40" dirty="0">
                <a:latin typeface="Tahoma"/>
                <a:cs typeface="Tahoma"/>
              </a:rPr>
              <a:t> </a:t>
            </a:r>
            <a:r>
              <a:rPr sz="2180" spc="-69" dirty="0">
                <a:latin typeface="Tahoma"/>
                <a:cs typeface="Tahoma"/>
              </a:rPr>
              <a:t>is</a:t>
            </a:r>
            <a:r>
              <a:rPr sz="2180" spc="40" dirty="0">
                <a:latin typeface="Tahoma"/>
                <a:cs typeface="Tahoma"/>
              </a:rPr>
              <a:t> </a:t>
            </a:r>
            <a:r>
              <a:rPr sz="2180" spc="-89" dirty="0">
                <a:latin typeface="Tahoma"/>
                <a:cs typeface="Tahoma"/>
              </a:rPr>
              <a:t>appropriate</a:t>
            </a:r>
            <a:r>
              <a:rPr sz="2180" spc="40" dirty="0">
                <a:latin typeface="Tahoma"/>
                <a:cs typeface="Tahoma"/>
              </a:rPr>
              <a:t> </a:t>
            </a:r>
            <a:r>
              <a:rPr sz="2180" spc="-109" dirty="0">
                <a:latin typeface="Tahoma"/>
                <a:cs typeface="Tahoma"/>
              </a:rPr>
              <a:t>or</a:t>
            </a:r>
            <a:r>
              <a:rPr sz="2180" spc="40" dirty="0">
                <a:latin typeface="Tahoma"/>
                <a:cs typeface="Tahoma"/>
              </a:rPr>
              <a:t> </a:t>
            </a:r>
            <a:r>
              <a:rPr sz="2180" spc="-59" dirty="0">
                <a:latin typeface="Tahoma"/>
                <a:cs typeface="Tahoma"/>
              </a:rPr>
              <a:t>not </a:t>
            </a:r>
            <a:r>
              <a:rPr sz="2180" spc="-654" dirty="0">
                <a:latin typeface="Tahoma"/>
                <a:cs typeface="Tahoma"/>
              </a:rPr>
              <a:t> </a:t>
            </a:r>
            <a:r>
              <a:rPr sz="2180" spc="-89" dirty="0">
                <a:latin typeface="Tahoma"/>
                <a:cs typeface="Tahoma"/>
              </a:rPr>
              <a:t>appropriate</a:t>
            </a:r>
            <a:r>
              <a:rPr sz="2180" spc="30" dirty="0">
                <a:latin typeface="Tahoma"/>
                <a:cs typeface="Tahoma"/>
              </a:rPr>
              <a:t> </a:t>
            </a:r>
            <a:r>
              <a:rPr sz="2180" spc="-30" dirty="0">
                <a:latin typeface="Tahoma"/>
                <a:cs typeface="Tahoma"/>
              </a:rPr>
              <a:t>to</a:t>
            </a:r>
            <a:r>
              <a:rPr sz="2180" spc="30" dirty="0">
                <a:latin typeface="Tahoma"/>
                <a:cs typeface="Tahoma"/>
              </a:rPr>
              <a:t> </a:t>
            </a:r>
            <a:r>
              <a:rPr sz="2180" spc="-149" dirty="0">
                <a:latin typeface="Tahoma"/>
                <a:cs typeface="Tahoma"/>
              </a:rPr>
              <a:t>use</a:t>
            </a:r>
            <a:r>
              <a:rPr sz="2180" spc="30" dirty="0">
                <a:latin typeface="Tahoma"/>
                <a:cs typeface="Tahoma"/>
              </a:rPr>
              <a:t> </a:t>
            </a:r>
            <a:r>
              <a:rPr sz="2180" spc="-109" dirty="0">
                <a:latin typeface="Tahoma"/>
                <a:cs typeface="Tahoma"/>
              </a:rPr>
              <a:t>a</a:t>
            </a:r>
            <a:r>
              <a:rPr sz="2180" spc="30" dirty="0">
                <a:latin typeface="Tahoma"/>
                <a:cs typeface="Tahoma"/>
              </a:rPr>
              <a:t> </a:t>
            </a:r>
            <a:r>
              <a:rPr sz="2180" spc="-59" dirty="0">
                <a:latin typeface="Tahoma"/>
                <a:cs typeface="Tahoma"/>
              </a:rPr>
              <a:t>particular</a:t>
            </a:r>
            <a:r>
              <a:rPr sz="2180" spc="30" dirty="0">
                <a:latin typeface="Tahoma"/>
                <a:cs typeface="Tahoma"/>
              </a:rPr>
              <a:t> </a:t>
            </a:r>
            <a:r>
              <a:rPr sz="2180" spc="-119" dirty="0">
                <a:latin typeface="Tahoma"/>
                <a:cs typeface="Tahoma"/>
              </a:rPr>
              <a:t>search</a:t>
            </a:r>
            <a:r>
              <a:rPr sz="2180" spc="30" dirty="0">
                <a:latin typeface="Tahoma"/>
                <a:cs typeface="Tahoma"/>
              </a:rPr>
              <a:t> </a:t>
            </a:r>
            <a:r>
              <a:rPr sz="2180" spc="-69" dirty="0">
                <a:latin typeface="Tahoma"/>
                <a:cs typeface="Tahoma"/>
              </a:rPr>
              <a:t>algorithm.</a:t>
            </a:r>
            <a:endParaRPr sz="2180">
              <a:latin typeface="Tahoma"/>
              <a:cs typeface="Tahoma"/>
            </a:endParaRPr>
          </a:p>
        </p:txBody>
      </p:sp>
    </p:spTree>
    <p:extLst>
      <p:ext uri="{BB962C8B-B14F-4D97-AF65-F5344CB8AC3E}">
        <p14:creationId xmlns:p14="http://schemas.microsoft.com/office/powerpoint/2010/main" val="3792610574"/>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099108" y="6565167"/>
            <a:ext cx="590164" cy="598470"/>
          </a:xfrm>
          <a:prstGeom prst="rect">
            <a:avLst/>
          </a:prstGeom>
        </p:spPr>
        <p:txBody>
          <a:bodyPr vert="horz" wrap="square" lIns="0" tIns="44042" rIns="0" bIns="0" rtlCol="0">
            <a:spAutoFit/>
          </a:bodyPr>
          <a:lstStyle/>
          <a:p>
            <a:pPr marL="75503">
              <a:spcBef>
                <a:spcPts val="347"/>
              </a:spcBef>
            </a:pPr>
            <a:fld id="{81D60167-4931-47E6-BA6A-407CBD079E47}" type="slidenum">
              <a:rPr spc="50" dirty="0"/>
              <a:pPr marL="75503">
                <a:spcBef>
                  <a:spcPts val="347"/>
                </a:spcBef>
              </a:pPr>
              <a:t>18</a:t>
            </a:fld>
            <a:r>
              <a:rPr spc="50" dirty="0"/>
              <a:t>/34</a:t>
            </a:r>
          </a:p>
        </p:txBody>
      </p:sp>
      <p:sp>
        <p:nvSpPr>
          <p:cNvPr id="2" name="object 2"/>
          <p:cNvSpPr txBox="1">
            <a:spLocks noGrp="1"/>
          </p:cNvSpPr>
          <p:nvPr>
            <p:ph type="title"/>
          </p:nvPr>
        </p:nvSpPr>
        <p:spPr>
          <a:xfrm>
            <a:off x="2396732" y="0"/>
            <a:ext cx="6000293" cy="588305"/>
          </a:xfrm>
          <a:prstGeom prst="rect">
            <a:avLst/>
          </a:prstGeom>
        </p:spPr>
        <p:txBody>
          <a:bodyPr vert="horz" wrap="square" lIns="0" tIns="33975" rIns="0" bIns="0" rtlCol="0" anchor="t">
            <a:spAutoFit/>
          </a:bodyPr>
          <a:lstStyle/>
          <a:p>
            <a:pPr marL="25168">
              <a:spcBef>
                <a:spcPts val="268"/>
              </a:spcBef>
            </a:pPr>
            <a:r>
              <a:rPr spc="-99" dirty="0"/>
              <a:t>Terminologies</a:t>
            </a:r>
          </a:p>
        </p:txBody>
      </p:sp>
      <p:sp>
        <p:nvSpPr>
          <p:cNvPr id="3" name="object 3"/>
          <p:cNvSpPr txBox="1"/>
          <p:nvPr/>
        </p:nvSpPr>
        <p:spPr>
          <a:xfrm>
            <a:off x="2396732" y="1424548"/>
            <a:ext cx="7425515" cy="3576106"/>
          </a:xfrm>
          <a:prstGeom prst="rect">
            <a:avLst/>
          </a:prstGeom>
        </p:spPr>
        <p:txBody>
          <a:bodyPr vert="horz" wrap="square" lIns="0" tIns="13842" rIns="0" bIns="0" rtlCol="0">
            <a:spAutoFit/>
          </a:bodyPr>
          <a:lstStyle/>
          <a:p>
            <a:pPr marL="393873" marR="85570" indent="-294461">
              <a:lnSpc>
                <a:spcPct val="102600"/>
              </a:lnSpc>
              <a:spcBef>
                <a:spcPts val="109"/>
              </a:spcBef>
              <a:buClr>
                <a:srgbClr val="3333B2"/>
              </a:buClr>
              <a:buSzPct val="72727"/>
              <a:buFont typeface="Cambria"/>
              <a:buChar char="►"/>
              <a:tabLst>
                <a:tab pos="395131" algn="l"/>
              </a:tabLst>
            </a:pPr>
            <a:r>
              <a:rPr sz="2180" spc="129" dirty="0">
                <a:solidFill>
                  <a:srgbClr val="FF0000"/>
                </a:solidFill>
                <a:latin typeface="Tahoma"/>
                <a:cs typeface="Tahoma"/>
              </a:rPr>
              <a:t>A</a:t>
            </a:r>
            <a:r>
              <a:rPr sz="2180" spc="30" dirty="0">
                <a:solidFill>
                  <a:srgbClr val="FF0000"/>
                </a:solidFill>
                <a:latin typeface="Tahoma"/>
                <a:cs typeface="Tahoma"/>
              </a:rPr>
              <a:t> </a:t>
            </a:r>
            <a:r>
              <a:rPr sz="2180" spc="-119" dirty="0">
                <a:solidFill>
                  <a:srgbClr val="FF0000"/>
                </a:solidFill>
                <a:latin typeface="Tahoma"/>
                <a:cs typeface="Tahoma"/>
              </a:rPr>
              <a:t>search</a:t>
            </a:r>
            <a:r>
              <a:rPr sz="2180" spc="30" dirty="0">
                <a:solidFill>
                  <a:srgbClr val="FF0000"/>
                </a:solidFill>
                <a:latin typeface="Tahoma"/>
                <a:cs typeface="Tahoma"/>
              </a:rPr>
              <a:t> </a:t>
            </a:r>
            <a:r>
              <a:rPr sz="2180" spc="-109" dirty="0">
                <a:solidFill>
                  <a:srgbClr val="FF0000"/>
                </a:solidFill>
                <a:latin typeface="Tahoma"/>
                <a:cs typeface="Tahoma"/>
              </a:rPr>
              <a:t>tree</a:t>
            </a:r>
            <a:r>
              <a:rPr sz="2180" spc="-109" dirty="0">
                <a:latin typeface="Tahoma"/>
                <a:cs typeface="Tahoma"/>
              </a:rPr>
              <a:t>:</a:t>
            </a:r>
            <a:r>
              <a:rPr sz="2180" spc="277" dirty="0">
                <a:latin typeface="Tahoma"/>
                <a:cs typeface="Tahoma"/>
              </a:rPr>
              <a:t> </a:t>
            </a:r>
            <a:r>
              <a:rPr sz="2180" spc="-79" dirty="0">
                <a:latin typeface="Tahoma"/>
                <a:cs typeface="Tahoma"/>
              </a:rPr>
              <a:t>the</a:t>
            </a:r>
            <a:r>
              <a:rPr sz="2180" spc="30" dirty="0">
                <a:latin typeface="Tahoma"/>
                <a:cs typeface="Tahoma"/>
              </a:rPr>
              <a:t> </a:t>
            </a:r>
            <a:r>
              <a:rPr sz="2180" spc="-119" dirty="0">
                <a:latin typeface="Tahoma"/>
                <a:cs typeface="Tahoma"/>
              </a:rPr>
              <a:t>nodes</a:t>
            </a:r>
            <a:r>
              <a:rPr sz="2180" spc="40" dirty="0">
                <a:latin typeface="Tahoma"/>
                <a:cs typeface="Tahoma"/>
              </a:rPr>
              <a:t> </a:t>
            </a:r>
            <a:r>
              <a:rPr sz="2180" spc="-139" dirty="0">
                <a:latin typeface="Tahoma"/>
                <a:cs typeface="Tahoma"/>
              </a:rPr>
              <a:t>are</a:t>
            </a:r>
            <a:r>
              <a:rPr sz="2180" spc="30" dirty="0">
                <a:latin typeface="Tahoma"/>
                <a:cs typeface="Tahoma"/>
              </a:rPr>
              <a:t> </a:t>
            </a:r>
            <a:r>
              <a:rPr sz="2180" spc="-79" dirty="0">
                <a:latin typeface="Tahoma"/>
                <a:cs typeface="Tahoma"/>
              </a:rPr>
              <a:t>the</a:t>
            </a:r>
            <a:r>
              <a:rPr sz="2180" spc="30" dirty="0">
                <a:latin typeface="Tahoma"/>
                <a:cs typeface="Tahoma"/>
              </a:rPr>
              <a:t> </a:t>
            </a:r>
            <a:r>
              <a:rPr sz="2180" spc="-79" dirty="0">
                <a:latin typeface="Tahoma"/>
                <a:cs typeface="Tahoma"/>
              </a:rPr>
              <a:t>states,</a:t>
            </a:r>
            <a:r>
              <a:rPr sz="2180" spc="40" dirty="0">
                <a:latin typeface="Tahoma"/>
                <a:cs typeface="Tahoma"/>
              </a:rPr>
              <a:t> </a:t>
            </a:r>
            <a:r>
              <a:rPr sz="2180" spc="-79" dirty="0">
                <a:latin typeface="Tahoma"/>
                <a:cs typeface="Tahoma"/>
              </a:rPr>
              <a:t>the</a:t>
            </a:r>
            <a:r>
              <a:rPr sz="2180" spc="30" dirty="0">
                <a:latin typeface="Tahoma"/>
                <a:cs typeface="Tahoma"/>
              </a:rPr>
              <a:t> </a:t>
            </a:r>
            <a:r>
              <a:rPr sz="2180" spc="-109" dirty="0">
                <a:latin typeface="Tahoma"/>
                <a:cs typeface="Tahoma"/>
              </a:rPr>
              <a:t>arcs</a:t>
            </a:r>
            <a:r>
              <a:rPr sz="2180" spc="40" dirty="0">
                <a:latin typeface="Tahoma"/>
                <a:cs typeface="Tahoma"/>
              </a:rPr>
              <a:t> </a:t>
            </a:r>
            <a:r>
              <a:rPr sz="2180" spc="-139" dirty="0">
                <a:latin typeface="Tahoma"/>
                <a:cs typeface="Tahoma"/>
              </a:rPr>
              <a:t>are</a:t>
            </a:r>
            <a:r>
              <a:rPr sz="2180" spc="30" dirty="0">
                <a:latin typeface="Tahoma"/>
                <a:cs typeface="Tahoma"/>
              </a:rPr>
              <a:t> </a:t>
            </a:r>
            <a:r>
              <a:rPr sz="2180" spc="-69" dirty="0">
                <a:latin typeface="Tahoma"/>
                <a:cs typeface="Tahoma"/>
              </a:rPr>
              <a:t>actions, </a:t>
            </a:r>
            <a:r>
              <a:rPr sz="2180" spc="-654" dirty="0">
                <a:latin typeface="Tahoma"/>
                <a:cs typeface="Tahoma"/>
              </a:rPr>
              <a:t> </a:t>
            </a:r>
            <a:r>
              <a:rPr sz="2180" spc="-99" dirty="0">
                <a:latin typeface="Tahoma"/>
                <a:cs typeface="Tahoma"/>
              </a:rPr>
              <a:t>and</a:t>
            </a:r>
            <a:r>
              <a:rPr sz="2180" spc="20" dirty="0">
                <a:latin typeface="Tahoma"/>
                <a:cs typeface="Tahoma"/>
              </a:rPr>
              <a:t> </a:t>
            </a:r>
            <a:r>
              <a:rPr sz="2180" spc="-79" dirty="0">
                <a:latin typeface="Tahoma"/>
                <a:cs typeface="Tahoma"/>
              </a:rPr>
              <a:t>the</a:t>
            </a:r>
            <a:r>
              <a:rPr sz="2180" spc="30" dirty="0">
                <a:latin typeface="Tahoma"/>
                <a:cs typeface="Tahoma"/>
              </a:rPr>
              <a:t> </a:t>
            </a:r>
            <a:r>
              <a:rPr sz="2180" spc="-40" dirty="0">
                <a:latin typeface="Tahoma"/>
                <a:cs typeface="Tahoma"/>
              </a:rPr>
              <a:t>root</a:t>
            </a:r>
            <a:r>
              <a:rPr sz="2180" spc="30" dirty="0">
                <a:latin typeface="Tahoma"/>
                <a:cs typeface="Tahoma"/>
              </a:rPr>
              <a:t> </a:t>
            </a:r>
            <a:r>
              <a:rPr sz="2180" spc="-69" dirty="0">
                <a:latin typeface="Tahoma"/>
                <a:cs typeface="Tahoma"/>
              </a:rPr>
              <a:t>is</a:t>
            </a:r>
            <a:r>
              <a:rPr sz="2180" spc="30" dirty="0">
                <a:latin typeface="Tahoma"/>
                <a:cs typeface="Tahoma"/>
              </a:rPr>
              <a:t> </a:t>
            </a:r>
            <a:r>
              <a:rPr sz="2180" spc="-79" dirty="0">
                <a:latin typeface="Tahoma"/>
                <a:cs typeface="Tahoma"/>
              </a:rPr>
              <a:t>the</a:t>
            </a:r>
            <a:r>
              <a:rPr sz="2180" spc="30" dirty="0">
                <a:latin typeface="Tahoma"/>
                <a:cs typeface="Tahoma"/>
              </a:rPr>
              <a:t> </a:t>
            </a:r>
            <a:r>
              <a:rPr sz="2180" spc="-59" dirty="0">
                <a:latin typeface="Tahoma"/>
                <a:cs typeface="Tahoma"/>
              </a:rPr>
              <a:t>start</a:t>
            </a:r>
            <a:r>
              <a:rPr sz="2180" spc="20" dirty="0">
                <a:latin typeface="Tahoma"/>
                <a:cs typeface="Tahoma"/>
              </a:rPr>
              <a:t> </a:t>
            </a:r>
            <a:r>
              <a:rPr sz="2180" spc="-69" dirty="0">
                <a:latin typeface="Tahoma"/>
                <a:cs typeface="Tahoma"/>
              </a:rPr>
              <a:t>state.</a:t>
            </a:r>
            <a:endParaRPr sz="2180" dirty="0">
              <a:latin typeface="Tahoma"/>
              <a:cs typeface="Tahoma"/>
            </a:endParaRPr>
          </a:p>
          <a:p>
            <a:pPr>
              <a:lnSpc>
                <a:spcPct val="100000"/>
              </a:lnSpc>
              <a:buClr>
                <a:srgbClr val="3333B2"/>
              </a:buClr>
              <a:buFont typeface="Cambria"/>
              <a:buChar char="►"/>
            </a:pPr>
            <a:endParaRPr sz="3171" dirty="0">
              <a:latin typeface="Tahoma"/>
              <a:cs typeface="Tahoma"/>
            </a:endParaRPr>
          </a:p>
          <a:p>
            <a:pPr marL="393873" marR="1016771" indent="-294461">
              <a:lnSpc>
                <a:spcPct val="102600"/>
              </a:lnSpc>
              <a:spcBef>
                <a:spcPts val="1952"/>
              </a:spcBef>
              <a:buClr>
                <a:srgbClr val="3333B2"/>
              </a:buClr>
              <a:buSzPct val="72727"/>
              <a:buFont typeface="Cambria"/>
              <a:buChar char="►"/>
              <a:tabLst>
                <a:tab pos="395131" algn="l"/>
              </a:tabLst>
            </a:pPr>
            <a:r>
              <a:rPr sz="2180" spc="-69" dirty="0">
                <a:solidFill>
                  <a:srgbClr val="FF0000"/>
                </a:solidFill>
                <a:latin typeface="Tahoma"/>
                <a:cs typeface="Tahoma"/>
              </a:rPr>
              <a:t>Expanding</a:t>
            </a:r>
            <a:r>
              <a:rPr sz="2180" spc="20" dirty="0">
                <a:solidFill>
                  <a:srgbClr val="FF0000"/>
                </a:solidFill>
                <a:latin typeface="Tahoma"/>
                <a:cs typeface="Tahoma"/>
              </a:rPr>
              <a:t> </a:t>
            </a:r>
            <a:r>
              <a:rPr sz="2180" spc="-109" dirty="0">
                <a:solidFill>
                  <a:srgbClr val="FF0000"/>
                </a:solidFill>
                <a:latin typeface="Tahoma"/>
                <a:cs typeface="Tahoma"/>
              </a:rPr>
              <a:t>a</a:t>
            </a:r>
            <a:r>
              <a:rPr sz="2180" spc="30" dirty="0">
                <a:solidFill>
                  <a:srgbClr val="FF0000"/>
                </a:solidFill>
                <a:latin typeface="Tahoma"/>
                <a:cs typeface="Tahoma"/>
              </a:rPr>
              <a:t> </a:t>
            </a:r>
            <a:r>
              <a:rPr sz="2180" spc="-109" dirty="0">
                <a:solidFill>
                  <a:srgbClr val="FF0000"/>
                </a:solidFill>
                <a:latin typeface="Tahoma"/>
                <a:cs typeface="Tahoma"/>
              </a:rPr>
              <a:t>node</a:t>
            </a:r>
            <a:r>
              <a:rPr sz="2180" spc="40" dirty="0">
                <a:solidFill>
                  <a:srgbClr val="FF0000"/>
                </a:solidFill>
                <a:latin typeface="Tahoma"/>
                <a:cs typeface="Tahoma"/>
              </a:rPr>
              <a:t> </a:t>
            </a:r>
            <a:r>
              <a:rPr sz="2180" spc="-139" dirty="0">
                <a:latin typeface="Tahoma"/>
                <a:cs typeface="Tahoma"/>
              </a:rPr>
              <a:t>means</a:t>
            </a:r>
            <a:r>
              <a:rPr sz="2180" spc="20" dirty="0">
                <a:latin typeface="Tahoma"/>
                <a:cs typeface="Tahoma"/>
              </a:rPr>
              <a:t> </a:t>
            </a:r>
            <a:r>
              <a:rPr sz="2180" spc="-69" dirty="0">
                <a:latin typeface="Tahoma"/>
                <a:cs typeface="Tahoma"/>
              </a:rPr>
              <a:t>applying</a:t>
            </a:r>
            <a:r>
              <a:rPr sz="2180" spc="30" dirty="0">
                <a:latin typeface="Tahoma"/>
                <a:cs typeface="Tahoma"/>
              </a:rPr>
              <a:t> </a:t>
            </a:r>
            <a:r>
              <a:rPr sz="2180" spc="-129" dirty="0">
                <a:latin typeface="Tahoma"/>
                <a:cs typeface="Tahoma"/>
              </a:rPr>
              <a:t>every</a:t>
            </a:r>
            <a:r>
              <a:rPr sz="2180" spc="30" dirty="0">
                <a:latin typeface="Tahoma"/>
                <a:cs typeface="Tahoma"/>
              </a:rPr>
              <a:t> </a:t>
            </a:r>
            <a:r>
              <a:rPr sz="2180" spc="-79" dirty="0">
                <a:latin typeface="Tahoma"/>
                <a:cs typeface="Tahoma"/>
              </a:rPr>
              <a:t>legal</a:t>
            </a:r>
            <a:r>
              <a:rPr sz="2180" spc="30" dirty="0">
                <a:latin typeface="Tahoma"/>
                <a:cs typeface="Tahoma"/>
              </a:rPr>
              <a:t> </a:t>
            </a:r>
            <a:r>
              <a:rPr sz="2180" spc="-50" dirty="0">
                <a:latin typeface="Tahoma"/>
                <a:cs typeface="Tahoma"/>
              </a:rPr>
              <a:t>action </a:t>
            </a:r>
            <a:r>
              <a:rPr sz="2180" spc="-654" dirty="0">
                <a:latin typeface="Tahoma"/>
                <a:cs typeface="Tahoma"/>
              </a:rPr>
              <a:t> </a:t>
            </a:r>
            <a:r>
              <a:rPr sz="2180" spc="-30" dirty="0">
                <a:latin typeface="Tahoma"/>
                <a:cs typeface="Tahoma"/>
              </a:rPr>
              <a:t>to</a:t>
            </a:r>
            <a:r>
              <a:rPr sz="2180" spc="20" dirty="0">
                <a:latin typeface="Tahoma"/>
                <a:cs typeface="Tahoma"/>
              </a:rPr>
              <a:t> </a:t>
            </a:r>
            <a:r>
              <a:rPr sz="2180" spc="-79" dirty="0">
                <a:latin typeface="Tahoma"/>
                <a:cs typeface="Tahoma"/>
              </a:rPr>
              <a:t>the</a:t>
            </a:r>
            <a:r>
              <a:rPr sz="2180" spc="30" dirty="0">
                <a:latin typeface="Tahoma"/>
                <a:cs typeface="Tahoma"/>
              </a:rPr>
              <a:t> </a:t>
            </a:r>
            <a:r>
              <a:rPr sz="2180" spc="-69" dirty="0">
                <a:latin typeface="Tahoma"/>
                <a:cs typeface="Tahoma"/>
              </a:rPr>
              <a:t>current</a:t>
            </a:r>
            <a:r>
              <a:rPr sz="2180" spc="30" dirty="0">
                <a:latin typeface="Tahoma"/>
                <a:cs typeface="Tahoma"/>
              </a:rPr>
              <a:t> </a:t>
            </a:r>
            <a:r>
              <a:rPr sz="2180" spc="-69" dirty="0">
                <a:latin typeface="Tahoma"/>
                <a:cs typeface="Tahoma"/>
              </a:rPr>
              <a:t>state</a:t>
            </a:r>
            <a:r>
              <a:rPr sz="2180" spc="30" dirty="0">
                <a:latin typeface="Tahoma"/>
                <a:cs typeface="Tahoma"/>
              </a:rPr>
              <a:t> </a:t>
            </a:r>
            <a:r>
              <a:rPr sz="2180" spc="-30" dirty="0">
                <a:latin typeface="Tahoma"/>
                <a:cs typeface="Tahoma"/>
              </a:rPr>
              <a:t>to</a:t>
            </a:r>
            <a:r>
              <a:rPr sz="2180" spc="20" dirty="0">
                <a:latin typeface="Tahoma"/>
                <a:cs typeface="Tahoma"/>
              </a:rPr>
              <a:t> </a:t>
            </a:r>
            <a:r>
              <a:rPr sz="2180" spc="-119" dirty="0">
                <a:latin typeface="Tahoma"/>
                <a:cs typeface="Tahoma"/>
              </a:rPr>
              <a:t>generate</a:t>
            </a:r>
            <a:r>
              <a:rPr sz="2180" spc="30" dirty="0">
                <a:latin typeface="Tahoma"/>
                <a:cs typeface="Tahoma"/>
              </a:rPr>
              <a:t> </a:t>
            </a:r>
            <a:r>
              <a:rPr sz="2180" spc="-109" dirty="0">
                <a:latin typeface="Tahoma"/>
                <a:cs typeface="Tahoma"/>
              </a:rPr>
              <a:t>a</a:t>
            </a:r>
            <a:r>
              <a:rPr sz="2180" spc="30" dirty="0">
                <a:latin typeface="Tahoma"/>
                <a:cs typeface="Tahoma"/>
              </a:rPr>
              <a:t> </a:t>
            </a:r>
            <a:r>
              <a:rPr sz="2180" spc="-99" dirty="0">
                <a:latin typeface="Tahoma"/>
                <a:cs typeface="Tahoma"/>
              </a:rPr>
              <a:t>set</a:t>
            </a:r>
            <a:r>
              <a:rPr sz="2180" spc="30" dirty="0">
                <a:latin typeface="Tahoma"/>
                <a:cs typeface="Tahoma"/>
              </a:rPr>
              <a:t> </a:t>
            </a:r>
            <a:r>
              <a:rPr sz="2180" spc="-69" dirty="0">
                <a:latin typeface="Tahoma"/>
                <a:cs typeface="Tahoma"/>
              </a:rPr>
              <a:t>of</a:t>
            </a:r>
            <a:r>
              <a:rPr sz="2180" spc="30" dirty="0">
                <a:latin typeface="Tahoma"/>
                <a:cs typeface="Tahoma"/>
              </a:rPr>
              <a:t> </a:t>
            </a:r>
            <a:r>
              <a:rPr sz="2180" spc="-149" dirty="0">
                <a:latin typeface="Tahoma"/>
                <a:cs typeface="Tahoma"/>
              </a:rPr>
              <a:t>new</a:t>
            </a:r>
            <a:r>
              <a:rPr sz="2180" spc="20" dirty="0">
                <a:latin typeface="Tahoma"/>
                <a:cs typeface="Tahoma"/>
              </a:rPr>
              <a:t> </a:t>
            </a:r>
            <a:r>
              <a:rPr sz="2180" spc="-79" dirty="0">
                <a:latin typeface="Tahoma"/>
                <a:cs typeface="Tahoma"/>
              </a:rPr>
              <a:t>states.</a:t>
            </a:r>
            <a:endParaRPr sz="2180" dirty="0">
              <a:latin typeface="Tahoma"/>
              <a:cs typeface="Tahoma"/>
            </a:endParaRPr>
          </a:p>
          <a:p>
            <a:pPr>
              <a:lnSpc>
                <a:spcPct val="100000"/>
              </a:lnSpc>
              <a:buClr>
                <a:srgbClr val="3333B2"/>
              </a:buClr>
              <a:buFont typeface="Cambria"/>
              <a:buChar char="►"/>
            </a:pPr>
            <a:endParaRPr sz="3171" dirty="0">
              <a:latin typeface="Tahoma"/>
              <a:cs typeface="Tahoma"/>
            </a:endParaRPr>
          </a:p>
          <a:p>
            <a:pPr marL="393873" marR="343538" indent="-294461">
              <a:lnSpc>
                <a:spcPct val="102600"/>
              </a:lnSpc>
              <a:spcBef>
                <a:spcPts val="1962"/>
              </a:spcBef>
              <a:buClr>
                <a:srgbClr val="3333B2"/>
              </a:buClr>
              <a:buSzPct val="72727"/>
              <a:buFont typeface="Cambria"/>
              <a:buChar char="►"/>
              <a:tabLst>
                <a:tab pos="395131" algn="l"/>
              </a:tabLst>
            </a:pPr>
            <a:r>
              <a:rPr sz="2180" spc="-30" dirty="0">
                <a:solidFill>
                  <a:srgbClr val="FF0000"/>
                </a:solidFill>
                <a:latin typeface="Tahoma"/>
                <a:cs typeface="Tahoma"/>
              </a:rPr>
              <a:t>The</a:t>
            </a:r>
            <a:r>
              <a:rPr sz="2180" spc="20" dirty="0">
                <a:solidFill>
                  <a:srgbClr val="FF0000"/>
                </a:solidFill>
                <a:latin typeface="Tahoma"/>
                <a:cs typeface="Tahoma"/>
              </a:rPr>
              <a:t> </a:t>
            </a:r>
            <a:r>
              <a:rPr sz="2180" spc="-59" dirty="0">
                <a:solidFill>
                  <a:srgbClr val="FF0000"/>
                </a:solidFill>
                <a:latin typeface="Tahoma"/>
                <a:cs typeface="Tahoma"/>
              </a:rPr>
              <a:t>frontier</a:t>
            </a:r>
            <a:r>
              <a:rPr sz="2180" spc="40" dirty="0">
                <a:solidFill>
                  <a:srgbClr val="FF0000"/>
                </a:solidFill>
                <a:latin typeface="Tahoma"/>
                <a:cs typeface="Tahoma"/>
              </a:rPr>
              <a:t> </a:t>
            </a:r>
            <a:r>
              <a:rPr sz="2180" spc="-69" dirty="0">
                <a:latin typeface="Tahoma"/>
                <a:cs typeface="Tahoma"/>
              </a:rPr>
              <a:t>contains</a:t>
            </a:r>
            <a:r>
              <a:rPr sz="2180" spc="30" dirty="0">
                <a:latin typeface="Tahoma"/>
                <a:cs typeface="Tahoma"/>
              </a:rPr>
              <a:t> </a:t>
            </a:r>
            <a:r>
              <a:rPr sz="2180" spc="-79" dirty="0">
                <a:latin typeface="Tahoma"/>
                <a:cs typeface="Tahoma"/>
              </a:rPr>
              <a:t>the</a:t>
            </a:r>
            <a:r>
              <a:rPr sz="2180" spc="30" dirty="0">
                <a:latin typeface="Tahoma"/>
                <a:cs typeface="Tahoma"/>
              </a:rPr>
              <a:t> </a:t>
            </a:r>
            <a:r>
              <a:rPr sz="2180" spc="-99" dirty="0">
                <a:latin typeface="Tahoma"/>
                <a:cs typeface="Tahoma"/>
              </a:rPr>
              <a:t>set</a:t>
            </a:r>
            <a:r>
              <a:rPr sz="2180" spc="30" dirty="0">
                <a:latin typeface="Tahoma"/>
                <a:cs typeface="Tahoma"/>
              </a:rPr>
              <a:t> </a:t>
            </a:r>
            <a:r>
              <a:rPr sz="2180" spc="-69" dirty="0">
                <a:latin typeface="Tahoma"/>
                <a:cs typeface="Tahoma"/>
              </a:rPr>
              <a:t>of</a:t>
            </a:r>
            <a:r>
              <a:rPr sz="2180" spc="30" dirty="0">
                <a:latin typeface="Tahoma"/>
                <a:cs typeface="Tahoma"/>
              </a:rPr>
              <a:t> </a:t>
            </a:r>
            <a:r>
              <a:rPr sz="2180" spc="-30" dirty="0">
                <a:latin typeface="Tahoma"/>
                <a:cs typeface="Tahoma"/>
              </a:rPr>
              <a:t>all</a:t>
            </a:r>
            <a:r>
              <a:rPr sz="2180" spc="30" dirty="0">
                <a:latin typeface="Tahoma"/>
                <a:cs typeface="Tahoma"/>
              </a:rPr>
              <a:t> </a:t>
            </a:r>
            <a:r>
              <a:rPr sz="2180" spc="-79" dirty="0">
                <a:latin typeface="Tahoma"/>
                <a:cs typeface="Tahoma"/>
              </a:rPr>
              <a:t>leaf</a:t>
            </a:r>
            <a:r>
              <a:rPr sz="2180" spc="30" dirty="0">
                <a:latin typeface="Tahoma"/>
                <a:cs typeface="Tahoma"/>
              </a:rPr>
              <a:t> </a:t>
            </a:r>
            <a:r>
              <a:rPr sz="2180" spc="-119" dirty="0">
                <a:latin typeface="Tahoma"/>
                <a:cs typeface="Tahoma"/>
              </a:rPr>
              <a:t>nodes</a:t>
            </a:r>
            <a:r>
              <a:rPr sz="2180" spc="30" dirty="0">
                <a:latin typeface="Tahoma"/>
                <a:cs typeface="Tahoma"/>
              </a:rPr>
              <a:t> </a:t>
            </a:r>
            <a:r>
              <a:rPr sz="2180" spc="-69" dirty="0">
                <a:latin typeface="Tahoma"/>
                <a:cs typeface="Tahoma"/>
              </a:rPr>
              <a:t>available</a:t>
            </a:r>
            <a:r>
              <a:rPr sz="2180" spc="20" dirty="0">
                <a:latin typeface="Tahoma"/>
                <a:cs typeface="Tahoma"/>
              </a:rPr>
              <a:t> </a:t>
            </a:r>
            <a:r>
              <a:rPr sz="2180" spc="-89" dirty="0">
                <a:latin typeface="Tahoma"/>
                <a:cs typeface="Tahoma"/>
              </a:rPr>
              <a:t>for </a:t>
            </a:r>
            <a:r>
              <a:rPr sz="2180" spc="-644" dirty="0">
                <a:latin typeface="Tahoma"/>
                <a:cs typeface="Tahoma"/>
              </a:rPr>
              <a:t> </a:t>
            </a:r>
            <a:r>
              <a:rPr sz="2180" spc="-99" dirty="0">
                <a:latin typeface="Tahoma"/>
                <a:cs typeface="Tahoma"/>
              </a:rPr>
              <a:t>expansion.</a:t>
            </a:r>
            <a:endParaRPr sz="2180" dirty="0">
              <a:latin typeface="Tahoma"/>
              <a:cs typeface="Tahoma"/>
            </a:endParaRPr>
          </a:p>
        </p:txBody>
      </p:sp>
    </p:spTree>
    <p:extLst>
      <p:ext uri="{BB962C8B-B14F-4D97-AF65-F5344CB8AC3E}">
        <p14:creationId xmlns:p14="http://schemas.microsoft.com/office/powerpoint/2010/main" val="846935772"/>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7046" y="143975"/>
            <a:ext cx="5438583" cy="461219"/>
          </a:xfrm>
          <a:prstGeom prst="rect">
            <a:avLst/>
          </a:prstGeom>
        </p:spPr>
        <p:txBody>
          <a:bodyPr vert="horz" wrap="square" lIns="0" tIns="33975" rIns="0" bIns="0" rtlCol="0">
            <a:spAutoFit/>
          </a:bodyPr>
          <a:lstStyle/>
          <a:p>
            <a:pPr marL="25168">
              <a:spcBef>
                <a:spcPts val="268"/>
              </a:spcBef>
            </a:pPr>
            <a:r>
              <a:rPr sz="2774" spc="-59" dirty="0">
                <a:solidFill>
                  <a:srgbClr val="3333B2"/>
                </a:solidFill>
                <a:latin typeface="Tahoma"/>
                <a:cs typeface="Tahoma"/>
              </a:rPr>
              <a:t>Problem</a:t>
            </a:r>
            <a:r>
              <a:rPr sz="2774" spc="50" dirty="0">
                <a:solidFill>
                  <a:srgbClr val="3333B2"/>
                </a:solidFill>
                <a:latin typeface="Tahoma"/>
                <a:cs typeface="Tahoma"/>
              </a:rPr>
              <a:t> </a:t>
            </a:r>
            <a:r>
              <a:rPr sz="2774" spc="-69" dirty="0">
                <a:solidFill>
                  <a:srgbClr val="3333B2"/>
                </a:solidFill>
                <a:latin typeface="Tahoma"/>
                <a:cs typeface="Tahoma"/>
              </a:rPr>
              <a:t>Solving</a:t>
            </a:r>
            <a:r>
              <a:rPr sz="2774" spc="50" dirty="0">
                <a:solidFill>
                  <a:srgbClr val="3333B2"/>
                </a:solidFill>
                <a:latin typeface="Tahoma"/>
                <a:cs typeface="Tahoma"/>
              </a:rPr>
              <a:t> </a:t>
            </a:r>
            <a:r>
              <a:rPr sz="2774" spc="-149" dirty="0">
                <a:solidFill>
                  <a:srgbClr val="3333B2"/>
                </a:solidFill>
                <a:latin typeface="Tahoma"/>
                <a:cs typeface="Tahoma"/>
              </a:rPr>
              <a:t>by</a:t>
            </a:r>
            <a:r>
              <a:rPr sz="2774" spc="40" dirty="0">
                <a:solidFill>
                  <a:srgbClr val="3333B2"/>
                </a:solidFill>
                <a:latin typeface="Tahoma"/>
                <a:cs typeface="Tahoma"/>
              </a:rPr>
              <a:t> </a:t>
            </a:r>
            <a:r>
              <a:rPr sz="2774" spc="-89" dirty="0">
                <a:solidFill>
                  <a:srgbClr val="3333B2"/>
                </a:solidFill>
                <a:latin typeface="Tahoma"/>
                <a:cs typeface="Tahoma"/>
              </a:rPr>
              <a:t>Graph</a:t>
            </a:r>
            <a:r>
              <a:rPr sz="2774" spc="50" dirty="0">
                <a:solidFill>
                  <a:srgbClr val="3333B2"/>
                </a:solidFill>
                <a:latin typeface="Tahoma"/>
                <a:cs typeface="Tahoma"/>
              </a:rPr>
              <a:t> </a:t>
            </a:r>
            <a:r>
              <a:rPr sz="2774" spc="-99" dirty="0">
                <a:solidFill>
                  <a:srgbClr val="3333B2"/>
                </a:solidFill>
                <a:latin typeface="Tahoma"/>
                <a:cs typeface="Tahoma"/>
              </a:rPr>
              <a:t>Searching</a:t>
            </a:r>
            <a:endParaRPr sz="2774">
              <a:latin typeface="Tahoma"/>
              <a:cs typeface="Tahoma"/>
            </a:endParaRPr>
          </a:p>
        </p:txBody>
      </p:sp>
      <p:pic>
        <p:nvPicPr>
          <p:cNvPr id="3" name="object 3"/>
          <p:cNvPicPr/>
          <p:nvPr/>
        </p:nvPicPr>
        <p:blipFill>
          <a:blip r:embed="rId2" cstate="print"/>
          <a:stretch>
            <a:fillRect/>
          </a:stretch>
        </p:blipFill>
        <p:spPr>
          <a:xfrm>
            <a:off x="3585566" y="1110608"/>
            <a:ext cx="5384105" cy="5146172"/>
          </a:xfrm>
          <a:prstGeom prst="rect">
            <a:avLst/>
          </a:prstGeom>
        </p:spPr>
      </p:pic>
      <p:sp>
        <p:nvSpPr>
          <p:cNvPr id="4" name="object 4"/>
          <p:cNvSpPr txBox="1"/>
          <p:nvPr/>
        </p:nvSpPr>
        <p:spPr>
          <a:xfrm>
            <a:off x="5921423" y="1345338"/>
            <a:ext cx="738651" cy="290940"/>
          </a:xfrm>
          <a:prstGeom prst="rect">
            <a:avLst/>
          </a:prstGeom>
        </p:spPr>
        <p:txBody>
          <a:bodyPr vert="horz" wrap="square" lIns="0" tIns="31459" rIns="0" bIns="0" rtlCol="0">
            <a:spAutoFit/>
          </a:bodyPr>
          <a:lstStyle/>
          <a:p>
            <a:pPr marL="25168">
              <a:spcBef>
                <a:spcPts val="248"/>
              </a:spcBef>
            </a:pPr>
            <a:r>
              <a:rPr sz="1684" spc="20" dirty="0">
                <a:latin typeface="Arial"/>
                <a:cs typeface="Arial"/>
              </a:rPr>
              <a:t>frontier</a:t>
            </a:r>
            <a:endParaRPr sz="1684">
              <a:latin typeface="Arial"/>
              <a:cs typeface="Arial"/>
            </a:endParaRPr>
          </a:p>
        </p:txBody>
      </p:sp>
      <p:sp>
        <p:nvSpPr>
          <p:cNvPr id="8" name="object 8"/>
          <p:cNvSpPr txBox="1">
            <a:spLocks noGrp="1"/>
          </p:cNvSpPr>
          <p:nvPr>
            <p:ph type="sldNum" sz="quarter" idx="4294967295"/>
          </p:nvPr>
        </p:nvSpPr>
        <p:spPr>
          <a:xfrm>
            <a:off x="10099108" y="6565167"/>
            <a:ext cx="590164" cy="598470"/>
          </a:xfrm>
          <a:prstGeom prst="rect">
            <a:avLst/>
          </a:prstGeom>
        </p:spPr>
        <p:txBody>
          <a:bodyPr vert="horz" wrap="square" lIns="0" tIns="44042" rIns="0" bIns="0" rtlCol="0">
            <a:spAutoFit/>
          </a:bodyPr>
          <a:lstStyle/>
          <a:p>
            <a:pPr marL="75503">
              <a:spcBef>
                <a:spcPts val="347"/>
              </a:spcBef>
            </a:pPr>
            <a:fld id="{81D60167-4931-47E6-BA6A-407CBD079E47}" type="slidenum">
              <a:rPr spc="50" dirty="0"/>
              <a:pPr marL="75503">
                <a:spcBef>
                  <a:spcPts val="347"/>
                </a:spcBef>
              </a:pPr>
              <a:t>19</a:t>
            </a:fld>
            <a:r>
              <a:rPr spc="50" dirty="0"/>
              <a:t>/34</a:t>
            </a:r>
          </a:p>
        </p:txBody>
      </p:sp>
      <p:sp>
        <p:nvSpPr>
          <p:cNvPr id="5" name="object 5"/>
          <p:cNvSpPr txBox="1"/>
          <p:nvPr/>
        </p:nvSpPr>
        <p:spPr>
          <a:xfrm>
            <a:off x="3171058" y="3727365"/>
            <a:ext cx="1561611" cy="290940"/>
          </a:xfrm>
          <a:prstGeom prst="rect">
            <a:avLst/>
          </a:prstGeom>
        </p:spPr>
        <p:txBody>
          <a:bodyPr vert="horz" wrap="square" lIns="0" tIns="31459" rIns="0" bIns="0" rtlCol="0">
            <a:spAutoFit/>
          </a:bodyPr>
          <a:lstStyle/>
          <a:p>
            <a:pPr marL="25168">
              <a:spcBef>
                <a:spcPts val="248"/>
              </a:spcBef>
            </a:pPr>
            <a:r>
              <a:rPr sz="1684" spc="10" dirty="0">
                <a:latin typeface="Arial"/>
                <a:cs typeface="Arial"/>
              </a:rPr>
              <a:t>explored</a:t>
            </a:r>
            <a:r>
              <a:rPr sz="1684" spc="-69" dirty="0">
                <a:latin typeface="Arial"/>
                <a:cs typeface="Arial"/>
              </a:rPr>
              <a:t> </a:t>
            </a:r>
            <a:r>
              <a:rPr sz="1684" spc="20" dirty="0">
                <a:latin typeface="Arial"/>
                <a:cs typeface="Arial"/>
              </a:rPr>
              <a:t>nodes</a:t>
            </a:r>
            <a:endParaRPr sz="1684">
              <a:latin typeface="Arial"/>
              <a:cs typeface="Arial"/>
            </a:endParaRPr>
          </a:p>
        </p:txBody>
      </p:sp>
      <p:sp>
        <p:nvSpPr>
          <p:cNvPr id="6" name="object 6"/>
          <p:cNvSpPr txBox="1"/>
          <p:nvPr/>
        </p:nvSpPr>
        <p:spPr>
          <a:xfrm>
            <a:off x="7038772" y="4181678"/>
            <a:ext cx="1806989" cy="290940"/>
          </a:xfrm>
          <a:prstGeom prst="rect">
            <a:avLst/>
          </a:prstGeom>
        </p:spPr>
        <p:txBody>
          <a:bodyPr vert="horz" wrap="square" lIns="0" tIns="31459" rIns="0" bIns="0" rtlCol="0">
            <a:spAutoFit/>
          </a:bodyPr>
          <a:lstStyle/>
          <a:p>
            <a:pPr marL="25168">
              <a:spcBef>
                <a:spcPts val="248"/>
              </a:spcBef>
            </a:pPr>
            <a:r>
              <a:rPr sz="1684" spc="10" dirty="0">
                <a:latin typeface="Arial"/>
                <a:cs typeface="Arial"/>
              </a:rPr>
              <a:t>unexplored</a:t>
            </a:r>
            <a:r>
              <a:rPr sz="1684" spc="-59" dirty="0">
                <a:latin typeface="Arial"/>
                <a:cs typeface="Arial"/>
              </a:rPr>
              <a:t> </a:t>
            </a:r>
            <a:r>
              <a:rPr sz="1684" spc="20" dirty="0">
                <a:latin typeface="Arial"/>
                <a:cs typeface="Arial"/>
              </a:rPr>
              <a:t>nodes</a:t>
            </a:r>
            <a:endParaRPr sz="1684">
              <a:latin typeface="Arial"/>
              <a:cs typeface="Arial"/>
            </a:endParaRPr>
          </a:p>
        </p:txBody>
      </p:sp>
      <p:sp>
        <p:nvSpPr>
          <p:cNvPr id="7" name="object 7"/>
          <p:cNvSpPr txBox="1"/>
          <p:nvPr/>
        </p:nvSpPr>
        <p:spPr>
          <a:xfrm>
            <a:off x="3293853" y="1541816"/>
            <a:ext cx="542348" cy="478642"/>
          </a:xfrm>
          <a:prstGeom prst="rect">
            <a:avLst/>
          </a:prstGeom>
        </p:spPr>
        <p:txBody>
          <a:bodyPr vert="horz" wrap="square" lIns="0" tIns="104443" rIns="0" bIns="0" rtlCol="0">
            <a:spAutoFit/>
          </a:bodyPr>
          <a:lstStyle/>
          <a:p>
            <a:pPr marL="25168" marR="10067">
              <a:lnSpc>
                <a:spcPct val="71700"/>
              </a:lnSpc>
              <a:spcBef>
                <a:spcPts val="822"/>
              </a:spcBef>
            </a:pPr>
            <a:r>
              <a:rPr sz="1684" spc="20" dirty="0">
                <a:latin typeface="Arial"/>
                <a:cs typeface="Arial"/>
              </a:rPr>
              <a:t>start </a:t>
            </a:r>
            <a:r>
              <a:rPr sz="1684" spc="-446" dirty="0">
                <a:latin typeface="Arial"/>
                <a:cs typeface="Arial"/>
              </a:rPr>
              <a:t> </a:t>
            </a:r>
            <a:r>
              <a:rPr sz="1684" spc="20" dirty="0">
                <a:latin typeface="Arial"/>
                <a:cs typeface="Arial"/>
              </a:rPr>
              <a:t>node</a:t>
            </a:r>
            <a:endParaRPr sz="1684">
              <a:latin typeface="Arial"/>
              <a:cs typeface="Arial"/>
            </a:endParaRPr>
          </a:p>
        </p:txBody>
      </p:sp>
    </p:spTree>
    <p:extLst>
      <p:ext uri="{BB962C8B-B14F-4D97-AF65-F5344CB8AC3E}">
        <p14:creationId xmlns:p14="http://schemas.microsoft.com/office/powerpoint/2010/main" val="265088156"/>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What is Artificial Intelligence</a:t>
            </a:r>
          </a:p>
        </p:txBody>
      </p:sp>
      <p:sp>
        <p:nvSpPr>
          <p:cNvPr id="3" name="Content Placeholder 2"/>
          <p:cNvSpPr>
            <a:spLocks noGrp="1"/>
          </p:cNvSpPr>
          <p:nvPr>
            <p:ph idx="1"/>
          </p:nvPr>
        </p:nvSpPr>
        <p:spPr/>
        <p:txBody>
          <a:bodyPr/>
          <a:lstStyle/>
          <a:p>
            <a:pPr marL="0" indent="0" algn="just">
              <a:buNone/>
            </a:pPr>
            <a:endParaRPr lang="en-US" b="1" i="0" dirty="0">
              <a:solidFill>
                <a:srgbClr val="202124"/>
              </a:solidFill>
              <a:effectLst/>
              <a:latin typeface="arial" panose="020B0604020202020204" pitchFamily="34" charset="0"/>
            </a:endParaRPr>
          </a:p>
          <a:p>
            <a:pPr marL="0" indent="0" algn="just">
              <a:buNone/>
            </a:pPr>
            <a:r>
              <a:rPr lang="en-US" b="1" i="0" dirty="0">
                <a:solidFill>
                  <a:srgbClr val="202124"/>
                </a:solidFill>
                <a:effectLst/>
                <a:latin typeface="arial" panose="020B0604020202020204" pitchFamily="34" charset="0"/>
              </a:rPr>
              <a:t>       the simulation of human intelligence processes by machines,</a:t>
            </a:r>
          </a:p>
          <a:p>
            <a:pPr marL="0" indent="0" algn="just">
              <a:buNone/>
            </a:pPr>
            <a:r>
              <a:rPr lang="en-US" b="1" i="0" dirty="0">
                <a:solidFill>
                  <a:srgbClr val="202124"/>
                </a:solidFill>
                <a:effectLst/>
                <a:latin typeface="arial" panose="020B0604020202020204" pitchFamily="34" charset="0"/>
              </a:rPr>
              <a:t>                                         especially computer systems</a:t>
            </a:r>
            <a:endParaRPr lang="en-IN" dirty="0"/>
          </a:p>
        </p:txBody>
      </p:sp>
    </p:spTree>
    <p:extLst>
      <p:ext uri="{BB962C8B-B14F-4D97-AF65-F5344CB8AC3E}">
        <p14:creationId xmlns:p14="http://schemas.microsoft.com/office/powerpoint/2010/main" val="4160080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7046" y="143975"/>
            <a:ext cx="3598877" cy="1142302"/>
          </a:xfrm>
          <a:prstGeom prst="rect">
            <a:avLst/>
          </a:prstGeom>
        </p:spPr>
        <p:txBody>
          <a:bodyPr vert="horz" wrap="square" lIns="0" tIns="33975" rIns="0" bIns="0" rtlCol="0" anchor="t">
            <a:spAutoFit/>
          </a:bodyPr>
          <a:lstStyle/>
          <a:p>
            <a:pPr marL="25168">
              <a:spcBef>
                <a:spcPts val="268"/>
              </a:spcBef>
            </a:pPr>
            <a:r>
              <a:rPr spc="-89" dirty="0"/>
              <a:t>Graph</a:t>
            </a:r>
            <a:r>
              <a:rPr dirty="0"/>
              <a:t> </a:t>
            </a:r>
            <a:r>
              <a:rPr spc="-109" dirty="0"/>
              <a:t>Search</a:t>
            </a:r>
            <a:r>
              <a:rPr dirty="0"/>
              <a:t> </a:t>
            </a:r>
            <a:r>
              <a:rPr spc="-40" dirty="0"/>
              <a:t>Algorithm</a:t>
            </a:r>
          </a:p>
        </p:txBody>
      </p:sp>
      <p:sp>
        <p:nvSpPr>
          <p:cNvPr id="3" name="object 3"/>
          <p:cNvSpPr/>
          <p:nvPr/>
        </p:nvSpPr>
        <p:spPr>
          <a:xfrm>
            <a:off x="2241577" y="1602480"/>
            <a:ext cx="7704867" cy="0"/>
          </a:xfrm>
          <a:custGeom>
            <a:avLst/>
            <a:gdLst/>
            <a:ahLst/>
            <a:cxnLst/>
            <a:rect l="l" t="t" r="r" b="b"/>
            <a:pathLst>
              <a:path w="3888104">
                <a:moveTo>
                  <a:pt x="0" y="0"/>
                </a:moveTo>
                <a:lnTo>
                  <a:pt x="3888003" y="0"/>
                </a:lnTo>
              </a:path>
            </a:pathLst>
          </a:custGeom>
          <a:ln w="10121">
            <a:solidFill>
              <a:srgbClr val="000000"/>
            </a:solidFill>
          </a:ln>
        </p:spPr>
        <p:txBody>
          <a:bodyPr wrap="square" lIns="0" tIns="0" rIns="0" bIns="0" rtlCol="0"/>
          <a:lstStyle/>
          <a:p>
            <a:endParaRPr sz="3567"/>
          </a:p>
        </p:txBody>
      </p:sp>
      <p:sp>
        <p:nvSpPr>
          <p:cNvPr id="4" name="object 4"/>
          <p:cNvSpPr txBox="1"/>
          <p:nvPr/>
        </p:nvSpPr>
        <p:spPr>
          <a:xfrm>
            <a:off x="2216410" y="1528537"/>
            <a:ext cx="7755201" cy="3885943"/>
          </a:xfrm>
          <a:prstGeom prst="rect">
            <a:avLst/>
          </a:prstGeom>
        </p:spPr>
        <p:txBody>
          <a:bodyPr vert="horz" wrap="square" lIns="0" tIns="54109" rIns="0" bIns="0" rtlCol="0">
            <a:spAutoFit/>
          </a:bodyPr>
          <a:lstStyle/>
          <a:p>
            <a:pPr marL="25168">
              <a:spcBef>
                <a:spcPts val="426"/>
              </a:spcBef>
              <a:tabLst>
                <a:tab pos="7728967" algn="l"/>
              </a:tabLst>
            </a:pPr>
            <a:r>
              <a:rPr sz="2180" b="1" u="sng" spc="-59" dirty="0">
                <a:uFill>
                  <a:solidFill>
                    <a:srgbClr val="000000"/>
                  </a:solidFill>
                </a:uFill>
                <a:latin typeface="Arial"/>
                <a:cs typeface="Arial"/>
              </a:rPr>
              <a:t>Algorithm</a:t>
            </a:r>
            <a:r>
              <a:rPr sz="2180" b="1" u="sng" spc="178" dirty="0">
                <a:uFill>
                  <a:solidFill>
                    <a:srgbClr val="000000"/>
                  </a:solidFill>
                </a:uFill>
                <a:latin typeface="Arial"/>
                <a:cs typeface="Arial"/>
              </a:rPr>
              <a:t> </a:t>
            </a:r>
            <a:r>
              <a:rPr sz="2180" b="1" u="sng" spc="-30" dirty="0">
                <a:uFill>
                  <a:solidFill>
                    <a:srgbClr val="000000"/>
                  </a:solidFill>
                </a:uFill>
                <a:latin typeface="Arial"/>
                <a:cs typeface="Arial"/>
              </a:rPr>
              <a:t>1</a:t>
            </a:r>
            <a:r>
              <a:rPr sz="2180" b="1" u="sng" spc="109" dirty="0">
                <a:uFill>
                  <a:solidFill>
                    <a:srgbClr val="000000"/>
                  </a:solidFill>
                </a:uFill>
                <a:latin typeface="Arial"/>
                <a:cs typeface="Arial"/>
              </a:rPr>
              <a:t> </a:t>
            </a:r>
            <a:r>
              <a:rPr sz="2180" u="sng" spc="-89" dirty="0">
                <a:uFill>
                  <a:solidFill>
                    <a:srgbClr val="000000"/>
                  </a:solidFill>
                </a:uFill>
                <a:latin typeface="Tahoma"/>
                <a:cs typeface="Tahoma"/>
              </a:rPr>
              <a:t>Generic</a:t>
            </a:r>
            <a:r>
              <a:rPr sz="2180" u="sng" spc="30" dirty="0">
                <a:uFill>
                  <a:solidFill>
                    <a:srgbClr val="000000"/>
                  </a:solidFill>
                </a:uFill>
                <a:latin typeface="Tahoma"/>
                <a:cs typeface="Tahoma"/>
              </a:rPr>
              <a:t> </a:t>
            </a:r>
            <a:r>
              <a:rPr sz="2180" u="sng" spc="-99" dirty="0">
                <a:uFill>
                  <a:solidFill>
                    <a:srgbClr val="000000"/>
                  </a:solidFill>
                </a:uFill>
                <a:latin typeface="Tahoma"/>
                <a:cs typeface="Tahoma"/>
              </a:rPr>
              <a:t>graph</a:t>
            </a:r>
            <a:r>
              <a:rPr sz="2180" u="sng" spc="30" dirty="0">
                <a:uFill>
                  <a:solidFill>
                    <a:srgbClr val="000000"/>
                  </a:solidFill>
                </a:uFill>
                <a:latin typeface="Tahoma"/>
                <a:cs typeface="Tahoma"/>
              </a:rPr>
              <a:t> </a:t>
            </a:r>
            <a:r>
              <a:rPr sz="2180" u="sng" spc="-119" dirty="0">
                <a:uFill>
                  <a:solidFill>
                    <a:srgbClr val="000000"/>
                  </a:solidFill>
                </a:uFill>
                <a:latin typeface="Tahoma"/>
                <a:cs typeface="Tahoma"/>
              </a:rPr>
              <a:t>search</a:t>
            </a:r>
            <a:r>
              <a:rPr sz="2180" u="sng" spc="30" dirty="0">
                <a:uFill>
                  <a:solidFill>
                    <a:srgbClr val="000000"/>
                  </a:solidFill>
                </a:uFill>
                <a:latin typeface="Tahoma"/>
                <a:cs typeface="Tahoma"/>
              </a:rPr>
              <a:t> </a:t>
            </a:r>
            <a:r>
              <a:rPr sz="2180" u="sng" spc="-69" dirty="0">
                <a:uFill>
                  <a:solidFill>
                    <a:srgbClr val="000000"/>
                  </a:solidFill>
                </a:uFill>
                <a:latin typeface="Tahoma"/>
                <a:cs typeface="Tahoma"/>
              </a:rPr>
              <a:t>algorithm	</a:t>
            </a:r>
            <a:endParaRPr sz="2180">
              <a:latin typeface="Tahoma"/>
              <a:cs typeface="Tahoma"/>
            </a:endParaRPr>
          </a:p>
          <a:p>
            <a:pPr marL="173656">
              <a:spcBef>
                <a:spcPts val="218"/>
              </a:spcBef>
            </a:pPr>
            <a:r>
              <a:rPr sz="1784" spc="20" dirty="0">
                <a:latin typeface="Calibri"/>
                <a:cs typeface="Calibri"/>
              </a:rPr>
              <a:t>1: </a:t>
            </a:r>
            <a:r>
              <a:rPr sz="1784" spc="238" dirty="0">
                <a:latin typeface="Calibri"/>
                <a:cs typeface="Calibri"/>
              </a:rPr>
              <a:t> </a:t>
            </a:r>
            <a:r>
              <a:rPr sz="2180" spc="-50" dirty="0">
                <a:latin typeface="Tahoma"/>
                <a:cs typeface="Tahoma"/>
              </a:rPr>
              <a:t>put</a:t>
            </a:r>
            <a:r>
              <a:rPr sz="2180" spc="20" dirty="0">
                <a:latin typeface="Tahoma"/>
                <a:cs typeface="Tahoma"/>
              </a:rPr>
              <a:t> </a:t>
            </a:r>
            <a:r>
              <a:rPr sz="2180" spc="-79" dirty="0">
                <a:latin typeface="Tahoma"/>
                <a:cs typeface="Tahoma"/>
              </a:rPr>
              <a:t>the</a:t>
            </a:r>
            <a:r>
              <a:rPr sz="2180" spc="20" dirty="0">
                <a:latin typeface="Tahoma"/>
                <a:cs typeface="Tahoma"/>
              </a:rPr>
              <a:t> </a:t>
            </a:r>
            <a:r>
              <a:rPr sz="2180" spc="-59" dirty="0">
                <a:latin typeface="Tahoma"/>
                <a:cs typeface="Tahoma"/>
              </a:rPr>
              <a:t>start</a:t>
            </a:r>
            <a:r>
              <a:rPr sz="2180" spc="20" dirty="0">
                <a:latin typeface="Tahoma"/>
                <a:cs typeface="Tahoma"/>
              </a:rPr>
              <a:t> </a:t>
            </a:r>
            <a:r>
              <a:rPr sz="2180" spc="-69" dirty="0">
                <a:latin typeface="Tahoma"/>
                <a:cs typeface="Tahoma"/>
              </a:rPr>
              <a:t>state</a:t>
            </a:r>
            <a:r>
              <a:rPr sz="2180" spc="20" dirty="0">
                <a:latin typeface="Tahoma"/>
                <a:cs typeface="Tahoma"/>
              </a:rPr>
              <a:t> </a:t>
            </a:r>
            <a:r>
              <a:rPr sz="2180" spc="-40" dirty="0">
                <a:latin typeface="Tahoma"/>
                <a:cs typeface="Tahoma"/>
              </a:rPr>
              <a:t>in</a:t>
            </a:r>
            <a:r>
              <a:rPr sz="2180" spc="20" dirty="0">
                <a:latin typeface="Tahoma"/>
                <a:cs typeface="Tahoma"/>
              </a:rPr>
              <a:t> </a:t>
            </a:r>
            <a:r>
              <a:rPr sz="2180" spc="-79" dirty="0">
                <a:latin typeface="Tahoma"/>
                <a:cs typeface="Tahoma"/>
              </a:rPr>
              <a:t>the</a:t>
            </a:r>
            <a:r>
              <a:rPr sz="2180" spc="20" dirty="0">
                <a:latin typeface="Tahoma"/>
                <a:cs typeface="Tahoma"/>
              </a:rPr>
              <a:t> </a:t>
            </a:r>
            <a:r>
              <a:rPr sz="2180" spc="-59" dirty="0">
                <a:latin typeface="Tahoma"/>
                <a:cs typeface="Tahoma"/>
              </a:rPr>
              <a:t>frontier</a:t>
            </a:r>
            <a:endParaRPr sz="2180">
              <a:latin typeface="Tahoma"/>
              <a:cs typeface="Tahoma"/>
            </a:endParaRPr>
          </a:p>
          <a:p>
            <a:pPr marL="173656">
              <a:spcBef>
                <a:spcPts val="69"/>
              </a:spcBef>
            </a:pPr>
            <a:r>
              <a:rPr sz="1784" spc="20" dirty="0">
                <a:latin typeface="Calibri"/>
                <a:cs typeface="Calibri"/>
              </a:rPr>
              <a:t>2: </a:t>
            </a:r>
            <a:r>
              <a:rPr sz="1784" spc="238" dirty="0">
                <a:latin typeface="Calibri"/>
                <a:cs typeface="Calibri"/>
              </a:rPr>
              <a:t> </a:t>
            </a:r>
            <a:r>
              <a:rPr sz="2180" b="1" spc="-89" dirty="0">
                <a:latin typeface="Arial"/>
                <a:cs typeface="Arial"/>
              </a:rPr>
              <a:t>while</a:t>
            </a:r>
            <a:r>
              <a:rPr sz="2180" b="1" spc="99" dirty="0">
                <a:latin typeface="Arial"/>
                <a:cs typeface="Arial"/>
              </a:rPr>
              <a:t> </a:t>
            </a:r>
            <a:r>
              <a:rPr sz="2180" spc="-59" dirty="0">
                <a:latin typeface="Tahoma"/>
                <a:cs typeface="Tahoma"/>
              </a:rPr>
              <a:t>frontier</a:t>
            </a:r>
            <a:r>
              <a:rPr sz="2180" spc="20" dirty="0">
                <a:latin typeface="Tahoma"/>
                <a:cs typeface="Tahoma"/>
              </a:rPr>
              <a:t> </a:t>
            </a:r>
            <a:r>
              <a:rPr sz="2180" spc="-69" dirty="0">
                <a:latin typeface="Tahoma"/>
                <a:cs typeface="Tahoma"/>
              </a:rPr>
              <a:t>is</a:t>
            </a:r>
            <a:r>
              <a:rPr sz="2180" spc="20" dirty="0">
                <a:latin typeface="Tahoma"/>
                <a:cs typeface="Tahoma"/>
              </a:rPr>
              <a:t> </a:t>
            </a:r>
            <a:r>
              <a:rPr sz="2180" spc="-59" dirty="0">
                <a:latin typeface="Tahoma"/>
                <a:cs typeface="Tahoma"/>
              </a:rPr>
              <a:t>not</a:t>
            </a:r>
            <a:r>
              <a:rPr sz="2180" spc="20" dirty="0">
                <a:latin typeface="Tahoma"/>
                <a:cs typeface="Tahoma"/>
              </a:rPr>
              <a:t> </a:t>
            </a:r>
            <a:r>
              <a:rPr sz="2180" spc="-99" dirty="0">
                <a:latin typeface="Tahoma"/>
                <a:cs typeface="Tahoma"/>
              </a:rPr>
              <a:t>empty</a:t>
            </a:r>
            <a:r>
              <a:rPr sz="2180" spc="20" dirty="0">
                <a:latin typeface="Tahoma"/>
                <a:cs typeface="Tahoma"/>
              </a:rPr>
              <a:t> </a:t>
            </a:r>
            <a:r>
              <a:rPr sz="2180" b="1" spc="-139" dirty="0">
                <a:latin typeface="Arial"/>
                <a:cs typeface="Arial"/>
              </a:rPr>
              <a:t>do</a:t>
            </a:r>
            <a:endParaRPr sz="2180">
              <a:latin typeface="Arial"/>
              <a:cs typeface="Arial"/>
            </a:endParaRPr>
          </a:p>
          <a:p>
            <a:pPr marL="173656">
              <a:spcBef>
                <a:spcPts val="69"/>
              </a:spcBef>
              <a:tabLst>
                <a:tab pos="766353" algn="l"/>
              </a:tabLst>
            </a:pPr>
            <a:r>
              <a:rPr sz="1784" spc="20" dirty="0">
                <a:latin typeface="Calibri"/>
                <a:cs typeface="Calibri"/>
              </a:rPr>
              <a:t>3:	</a:t>
            </a:r>
            <a:r>
              <a:rPr sz="2180" spc="-129" dirty="0">
                <a:latin typeface="Tahoma"/>
                <a:cs typeface="Tahoma"/>
              </a:rPr>
              <a:t>remove</a:t>
            </a:r>
            <a:r>
              <a:rPr sz="2180" spc="10" dirty="0">
                <a:latin typeface="Tahoma"/>
                <a:cs typeface="Tahoma"/>
              </a:rPr>
              <a:t> </a:t>
            </a:r>
            <a:r>
              <a:rPr sz="2180" spc="-109" dirty="0">
                <a:latin typeface="Tahoma"/>
                <a:cs typeface="Tahoma"/>
              </a:rPr>
              <a:t>a</a:t>
            </a:r>
            <a:r>
              <a:rPr sz="2180" spc="30" dirty="0">
                <a:latin typeface="Tahoma"/>
                <a:cs typeface="Tahoma"/>
              </a:rPr>
              <a:t> </a:t>
            </a:r>
            <a:r>
              <a:rPr sz="2180" spc="-109" dirty="0">
                <a:latin typeface="Tahoma"/>
                <a:cs typeface="Tahoma"/>
              </a:rPr>
              <a:t>node</a:t>
            </a:r>
            <a:r>
              <a:rPr sz="2180" spc="20" dirty="0">
                <a:latin typeface="Tahoma"/>
                <a:cs typeface="Tahoma"/>
              </a:rPr>
              <a:t> </a:t>
            </a:r>
            <a:r>
              <a:rPr sz="2180" spc="-79" dirty="0">
                <a:latin typeface="Tahoma"/>
                <a:cs typeface="Tahoma"/>
              </a:rPr>
              <a:t>from</a:t>
            </a:r>
            <a:r>
              <a:rPr sz="2180" spc="20" dirty="0">
                <a:latin typeface="Tahoma"/>
                <a:cs typeface="Tahoma"/>
              </a:rPr>
              <a:t> </a:t>
            </a:r>
            <a:r>
              <a:rPr sz="2180" spc="-79" dirty="0">
                <a:latin typeface="Tahoma"/>
                <a:cs typeface="Tahoma"/>
              </a:rPr>
              <a:t>the</a:t>
            </a:r>
            <a:r>
              <a:rPr sz="2180" spc="10" dirty="0">
                <a:latin typeface="Tahoma"/>
                <a:cs typeface="Tahoma"/>
              </a:rPr>
              <a:t> </a:t>
            </a:r>
            <a:r>
              <a:rPr sz="2180" spc="-59" dirty="0">
                <a:latin typeface="Tahoma"/>
                <a:cs typeface="Tahoma"/>
              </a:rPr>
              <a:t>frontier</a:t>
            </a:r>
            <a:endParaRPr sz="2180">
              <a:latin typeface="Tahoma"/>
              <a:cs typeface="Tahoma"/>
            </a:endParaRPr>
          </a:p>
          <a:p>
            <a:pPr marL="173656">
              <a:spcBef>
                <a:spcPts val="69"/>
              </a:spcBef>
              <a:tabLst>
                <a:tab pos="766353" algn="l"/>
              </a:tabLst>
            </a:pPr>
            <a:r>
              <a:rPr sz="1784" spc="20" dirty="0">
                <a:latin typeface="Calibri"/>
                <a:cs typeface="Calibri"/>
              </a:rPr>
              <a:t>4:	</a:t>
            </a:r>
            <a:r>
              <a:rPr sz="2180" b="1" spc="-30" dirty="0">
                <a:latin typeface="Arial"/>
                <a:cs typeface="Arial"/>
              </a:rPr>
              <a:t>if</a:t>
            </a:r>
            <a:r>
              <a:rPr sz="2180" b="1" spc="188" dirty="0">
                <a:latin typeface="Arial"/>
                <a:cs typeface="Arial"/>
              </a:rPr>
              <a:t> </a:t>
            </a:r>
            <a:r>
              <a:rPr sz="2180" spc="-79" dirty="0">
                <a:latin typeface="Tahoma"/>
                <a:cs typeface="Tahoma"/>
              </a:rPr>
              <a:t>the</a:t>
            </a:r>
            <a:r>
              <a:rPr sz="2180" spc="10" dirty="0">
                <a:latin typeface="Tahoma"/>
                <a:cs typeface="Tahoma"/>
              </a:rPr>
              <a:t> </a:t>
            </a:r>
            <a:r>
              <a:rPr sz="2180" spc="-109" dirty="0">
                <a:latin typeface="Tahoma"/>
                <a:cs typeface="Tahoma"/>
              </a:rPr>
              <a:t>node</a:t>
            </a:r>
            <a:r>
              <a:rPr sz="2180" spc="20" dirty="0">
                <a:latin typeface="Tahoma"/>
                <a:cs typeface="Tahoma"/>
              </a:rPr>
              <a:t> </a:t>
            </a:r>
            <a:r>
              <a:rPr sz="2180" spc="-69" dirty="0">
                <a:latin typeface="Tahoma"/>
                <a:cs typeface="Tahoma"/>
              </a:rPr>
              <a:t>contains</a:t>
            </a:r>
            <a:r>
              <a:rPr sz="2180" spc="20" dirty="0">
                <a:latin typeface="Tahoma"/>
                <a:cs typeface="Tahoma"/>
              </a:rPr>
              <a:t> </a:t>
            </a:r>
            <a:r>
              <a:rPr sz="2180" spc="-109" dirty="0">
                <a:latin typeface="Tahoma"/>
                <a:cs typeface="Tahoma"/>
              </a:rPr>
              <a:t>a</a:t>
            </a:r>
            <a:r>
              <a:rPr sz="2180" spc="10" dirty="0">
                <a:latin typeface="Tahoma"/>
                <a:cs typeface="Tahoma"/>
              </a:rPr>
              <a:t> </a:t>
            </a:r>
            <a:r>
              <a:rPr sz="2180" spc="-79" dirty="0">
                <a:latin typeface="Tahoma"/>
                <a:cs typeface="Tahoma"/>
              </a:rPr>
              <a:t>goal</a:t>
            </a:r>
            <a:r>
              <a:rPr sz="2180" spc="20" dirty="0">
                <a:latin typeface="Tahoma"/>
                <a:cs typeface="Tahoma"/>
              </a:rPr>
              <a:t> </a:t>
            </a:r>
            <a:r>
              <a:rPr sz="2180" spc="-69" dirty="0">
                <a:latin typeface="Tahoma"/>
                <a:cs typeface="Tahoma"/>
              </a:rPr>
              <a:t>state</a:t>
            </a:r>
            <a:r>
              <a:rPr sz="2180" spc="20" dirty="0">
                <a:latin typeface="Tahoma"/>
                <a:cs typeface="Tahoma"/>
              </a:rPr>
              <a:t> </a:t>
            </a:r>
            <a:r>
              <a:rPr sz="2180" b="1" spc="-50" dirty="0">
                <a:latin typeface="Arial"/>
                <a:cs typeface="Arial"/>
              </a:rPr>
              <a:t>then</a:t>
            </a:r>
            <a:endParaRPr sz="2180">
              <a:latin typeface="Arial"/>
              <a:cs typeface="Arial"/>
            </a:endParaRPr>
          </a:p>
          <a:p>
            <a:pPr marL="173656">
              <a:spcBef>
                <a:spcPts val="69"/>
              </a:spcBef>
              <a:tabLst>
                <a:tab pos="1040680" algn="l"/>
              </a:tabLst>
            </a:pPr>
            <a:r>
              <a:rPr sz="1784" spc="20" dirty="0">
                <a:latin typeface="Calibri"/>
                <a:cs typeface="Calibri"/>
              </a:rPr>
              <a:t>5:	</a:t>
            </a:r>
            <a:r>
              <a:rPr sz="2180" b="1" spc="-50" dirty="0">
                <a:latin typeface="Arial"/>
                <a:cs typeface="Arial"/>
              </a:rPr>
              <a:t>return</a:t>
            </a:r>
            <a:r>
              <a:rPr sz="2180" b="1" spc="743" dirty="0">
                <a:latin typeface="Arial"/>
                <a:cs typeface="Arial"/>
              </a:rPr>
              <a:t> </a:t>
            </a:r>
            <a:r>
              <a:rPr sz="2180" spc="-79" dirty="0">
                <a:latin typeface="Tahoma"/>
                <a:cs typeface="Tahoma"/>
              </a:rPr>
              <a:t>the</a:t>
            </a:r>
            <a:r>
              <a:rPr sz="2180" spc="-10" dirty="0">
                <a:latin typeface="Tahoma"/>
                <a:cs typeface="Tahoma"/>
              </a:rPr>
              <a:t> </a:t>
            </a:r>
            <a:r>
              <a:rPr sz="2180" spc="-59" dirty="0">
                <a:latin typeface="Tahoma"/>
                <a:cs typeface="Tahoma"/>
              </a:rPr>
              <a:t>solution</a:t>
            </a:r>
            <a:endParaRPr sz="2180">
              <a:latin typeface="Tahoma"/>
              <a:cs typeface="Tahoma"/>
            </a:endParaRPr>
          </a:p>
          <a:p>
            <a:pPr marL="173656">
              <a:spcBef>
                <a:spcPts val="69"/>
              </a:spcBef>
              <a:tabLst>
                <a:tab pos="766353" algn="l"/>
              </a:tabLst>
            </a:pPr>
            <a:r>
              <a:rPr sz="1784" spc="20" dirty="0">
                <a:latin typeface="Calibri"/>
                <a:cs typeface="Calibri"/>
              </a:rPr>
              <a:t>6:	</a:t>
            </a:r>
            <a:r>
              <a:rPr sz="2180" b="1" spc="-119" dirty="0">
                <a:latin typeface="Arial"/>
                <a:cs typeface="Arial"/>
              </a:rPr>
              <a:t>end</a:t>
            </a:r>
            <a:r>
              <a:rPr sz="2180" b="1" spc="10" dirty="0">
                <a:latin typeface="Arial"/>
                <a:cs typeface="Arial"/>
              </a:rPr>
              <a:t> </a:t>
            </a:r>
            <a:r>
              <a:rPr sz="2180" b="1" spc="-30" dirty="0">
                <a:latin typeface="Arial"/>
                <a:cs typeface="Arial"/>
              </a:rPr>
              <a:t>if</a:t>
            </a:r>
            <a:endParaRPr sz="2180">
              <a:latin typeface="Arial"/>
              <a:cs typeface="Arial"/>
            </a:endParaRPr>
          </a:p>
          <a:p>
            <a:pPr marL="173656">
              <a:spcBef>
                <a:spcPts val="69"/>
              </a:spcBef>
              <a:tabLst>
                <a:tab pos="766353" algn="l"/>
              </a:tabLst>
            </a:pPr>
            <a:r>
              <a:rPr sz="1784" spc="20" dirty="0">
                <a:latin typeface="Calibri"/>
                <a:cs typeface="Calibri"/>
              </a:rPr>
              <a:t>7:	</a:t>
            </a:r>
            <a:r>
              <a:rPr sz="2180" spc="-119" dirty="0">
                <a:latin typeface="Tahoma"/>
                <a:cs typeface="Tahoma"/>
              </a:rPr>
              <a:t>generate</a:t>
            </a:r>
            <a:r>
              <a:rPr sz="2180" spc="20" dirty="0">
                <a:latin typeface="Tahoma"/>
                <a:cs typeface="Tahoma"/>
              </a:rPr>
              <a:t> </a:t>
            </a:r>
            <a:r>
              <a:rPr sz="2180" spc="-30" dirty="0">
                <a:latin typeface="Tahoma"/>
                <a:cs typeface="Tahoma"/>
              </a:rPr>
              <a:t>all</a:t>
            </a:r>
            <a:r>
              <a:rPr sz="2180" spc="20" dirty="0">
                <a:latin typeface="Tahoma"/>
                <a:cs typeface="Tahoma"/>
              </a:rPr>
              <a:t> </a:t>
            </a:r>
            <a:r>
              <a:rPr sz="2180" spc="-79" dirty="0">
                <a:latin typeface="Tahoma"/>
                <a:cs typeface="Tahoma"/>
              </a:rPr>
              <a:t>the</a:t>
            </a:r>
            <a:r>
              <a:rPr sz="2180" spc="20" dirty="0">
                <a:latin typeface="Tahoma"/>
                <a:cs typeface="Tahoma"/>
              </a:rPr>
              <a:t> </a:t>
            </a:r>
            <a:r>
              <a:rPr sz="2180" spc="-119" dirty="0">
                <a:latin typeface="Tahoma"/>
                <a:cs typeface="Tahoma"/>
              </a:rPr>
              <a:t>successors</a:t>
            </a:r>
            <a:r>
              <a:rPr sz="2180" spc="20" dirty="0">
                <a:latin typeface="Tahoma"/>
                <a:cs typeface="Tahoma"/>
              </a:rPr>
              <a:t> </a:t>
            </a:r>
            <a:r>
              <a:rPr sz="2180" spc="-69" dirty="0">
                <a:latin typeface="Tahoma"/>
                <a:cs typeface="Tahoma"/>
              </a:rPr>
              <a:t>of</a:t>
            </a:r>
            <a:r>
              <a:rPr sz="2180" spc="30" dirty="0">
                <a:latin typeface="Tahoma"/>
                <a:cs typeface="Tahoma"/>
              </a:rPr>
              <a:t> </a:t>
            </a:r>
            <a:r>
              <a:rPr sz="2180" spc="-79" dirty="0">
                <a:latin typeface="Tahoma"/>
                <a:cs typeface="Tahoma"/>
              </a:rPr>
              <a:t>the</a:t>
            </a:r>
            <a:r>
              <a:rPr sz="2180" spc="20" dirty="0">
                <a:latin typeface="Tahoma"/>
                <a:cs typeface="Tahoma"/>
              </a:rPr>
              <a:t> </a:t>
            </a:r>
            <a:r>
              <a:rPr sz="2180" spc="-109" dirty="0">
                <a:latin typeface="Tahoma"/>
                <a:cs typeface="Tahoma"/>
              </a:rPr>
              <a:t>node</a:t>
            </a:r>
            <a:endParaRPr sz="2180">
              <a:latin typeface="Tahoma"/>
              <a:cs typeface="Tahoma"/>
            </a:endParaRPr>
          </a:p>
          <a:p>
            <a:pPr marL="173656">
              <a:spcBef>
                <a:spcPts val="69"/>
              </a:spcBef>
              <a:tabLst>
                <a:tab pos="766353" algn="l"/>
              </a:tabLst>
            </a:pPr>
            <a:r>
              <a:rPr sz="1784" spc="20" dirty="0">
                <a:latin typeface="Calibri"/>
                <a:cs typeface="Calibri"/>
              </a:rPr>
              <a:t>8:	</a:t>
            </a:r>
            <a:r>
              <a:rPr sz="2180" spc="-99" dirty="0">
                <a:latin typeface="Tahoma"/>
                <a:cs typeface="Tahoma"/>
              </a:rPr>
              <a:t>add</a:t>
            </a:r>
            <a:r>
              <a:rPr sz="2180" spc="20" dirty="0">
                <a:latin typeface="Tahoma"/>
                <a:cs typeface="Tahoma"/>
              </a:rPr>
              <a:t> </a:t>
            </a:r>
            <a:r>
              <a:rPr sz="2180" spc="-129" dirty="0">
                <a:latin typeface="Tahoma"/>
                <a:cs typeface="Tahoma"/>
              </a:rPr>
              <a:t>every</a:t>
            </a:r>
            <a:r>
              <a:rPr sz="2180" spc="30" dirty="0">
                <a:latin typeface="Tahoma"/>
                <a:cs typeface="Tahoma"/>
              </a:rPr>
              <a:t> </a:t>
            </a:r>
            <a:r>
              <a:rPr sz="2180" spc="-119" dirty="0">
                <a:latin typeface="Tahoma"/>
                <a:cs typeface="Tahoma"/>
              </a:rPr>
              <a:t>successor</a:t>
            </a:r>
            <a:r>
              <a:rPr sz="2180" spc="30" dirty="0">
                <a:latin typeface="Tahoma"/>
                <a:cs typeface="Tahoma"/>
              </a:rPr>
              <a:t> </a:t>
            </a:r>
            <a:r>
              <a:rPr sz="2180" spc="-69" dirty="0">
                <a:latin typeface="Tahoma"/>
                <a:cs typeface="Tahoma"/>
              </a:rPr>
              <a:t>of</a:t>
            </a:r>
            <a:r>
              <a:rPr sz="2180" spc="30" dirty="0">
                <a:latin typeface="Tahoma"/>
                <a:cs typeface="Tahoma"/>
              </a:rPr>
              <a:t> </a:t>
            </a:r>
            <a:r>
              <a:rPr sz="2180" spc="-79" dirty="0">
                <a:latin typeface="Tahoma"/>
                <a:cs typeface="Tahoma"/>
              </a:rPr>
              <a:t>the</a:t>
            </a:r>
            <a:r>
              <a:rPr sz="2180" spc="30" dirty="0">
                <a:latin typeface="Tahoma"/>
                <a:cs typeface="Tahoma"/>
              </a:rPr>
              <a:t> </a:t>
            </a:r>
            <a:r>
              <a:rPr sz="2180" spc="-109" dirty="0">
                <a:latin typeface="Tahoma"/>
                <a:cs typeface="Tahoma"/>
              </a:rPr>
              <a:t>node</a:t>
            </a:r>
            <a:r>
              <a:rPr sz="2180" spc="30" dirty="0">
                <a:latin typeface="Tahoma"/>
                <a:cs typeface="Tahoma"/>
              </a:rPr>
              <a:t> </a:t>
            </a:r>
            <a:r>
              <a:rPr sz="2180" spc="-30" dirty="0">
                <a:latin typeface="Tahoma"/>
                <a:cs typeface="Tahoma"/>
              </a:rPr>
              <a:t>to</a:t>
            </a:r>
            <a:r>
              <a:rPr sz="2180" spc="20" dirty="0">
                <a:latin typeface="Tahoma"/>
                <a:cs typeface="Tahoma"/>
              </a:rPr>
              <a:t> </a:t>
            </a:r>
            <a:r>
              <a:rPr sz="2180" spc="-79" dirty="0">
                <a:latin typeface="Tahoma"/>
                <a:cs typeface="Tahoma"/>
              </a:rPr>
              <a:t>the</a:t>
            </a:r>
            <a:r>
              <a:rPr sz="2180" spc="30" dirty="0">
                <a:latin typeface="Tahoma"/>
                <a:cs typeface="Tahoma"/>
              </a:rPr>
              <a:t> </a:t>
            </a:r>
            <a:r>
              <a:rPr sz="2180" spc="-59" dirty="0">
                <a:latin typeface="Tahoma"/>
                <a:cs typeface="Tahoma"/>
              </a:rPr>
              <a:t>frontier</a:t>
            </a:r>
            <a:endParaRPr sz="2180">
              <a:latin typeface="Tahoma"/>
              <a:cs typeface="Tahoma"/>
            </a:endParaRPr>
          </a:p>
          <a:p>
            <a:pPr marL="173656">
              <a:spcBef>
                <a:spcPts val="69"/>
              </a:spcBef>
            </a:pPr>
            <a:r>
              <a:rPr sz="1784" spc="20" dirty="0">
                <a:latin typeface="Calibri"/>
                <a:cs typeface="Calibri"/>
              </a:rPr>
              <a:t>9:</a:t>
            </a:r>
            <a:r>
              <a:rPr sz="1784" spc="188" dirty="0">
                <a:latin typeface="Calibri"/>
                <a:cs typeface="Calibri"/>
              </a:rPr>
              <a:t> </a:t>
            </a:r>
            <a:r>
              <a:rPr sz="2180" b="1" spc="-119" dirty="0">
                <a:latin typeface="Arial"/>
                <a:cs typeface="Arial"/>
              </a:rPr>
              <a:t>end</a:t>
            </a:r>
            <a:r>
              <a:rPr sz="2180" b="1" spc="59" dirty="0">
                <a:latin typeface="Arial"/>
                <a:cs typeface="Arial"/>
              </a:rPr>
              <a:t> </a:t>
            </a:r>
            <a:r>
              <a:rPr sz="2180" b="1" spc="-89" dirty="0">
                <a:latin typeface="Arial"/>
                <a:cs typeface="Arial"/>
              </a:rPr>
              <a:t>while</a:t>
            </a:r>
            <a:endParaRPr sz="2180">
              <a:latin typeface="Arial"/>
              <a:cs typeface="Arial"/>
            </a:endParaRPr>
          </a:p>
          <a:p>
            <a:pPr marL="25168">
              <a:spcBef>
                <a:spcPts val="69"/>
              </a:spcBef>
              <a:tabLst>
                <a:tab pos="7728967" algn="l"/>
              </a:tabLst>
            </a:pPr>
            <a:r>
              <a:rPr sz="1784" u="sng" spc="-159" dirty="0">
                <a:uFill>
                  <a:solidFill>
                    <a:srgbClr val="000000"/>
                  </a:solidFill>
                </a:uFill>
                <a:latin typeface="Calibri"/>
                <a:cs typeface="Calibri"/>
              </a:rPr>
              <a:t> </a:t>
            </a:r>
            <a:r>
              <a:rPr sz="1784" u="sng" spc="10" dirty="0">
                <a:uFill>
                  <a:solidFill>
                    <a:srgbClr val="000000"/>
                  </a:solidFill>
                </a:uFill>
                <a:latin typeface="Calibri"/>
                <a:cs typeface="Calibri"/>
              </a:rPr>
              <a:t>10:</a:t>
            </a:r>
            <a:r>
              <a:rPr sz="1784" u="sng" spc="238" dirty="0">
                <a:uFill>
                  <a:solidFill>
                    <a:srgbClr val="000000"/>
                  </a:solidFill>
                </a:uFill>
                <a:latin typeface="Calibri"/>
                <a:cs typeface="Calibri"/>
              </a:rPr>
              <a:t> </a:t>
            </a:r>
            <a:r>
              <a:rPr sz="2180" b="1" u="sng" spc="-50" dirty="0">
                <a:uFill>
                  <a:solidFill>
                    <a:srgbClr val="000000"/>
                  </a:solidFill>
                </a:uFill>
                <a:latin typeface="Arial"/>
                <a:cs typeface="Arial"/>
              </a:rPr>
              <a:t>return</a:t>
            </a:r>
            <a:r>
              <a:rPr sz="2180" b="1" u="sng" spc="773" dirty="0">
                <a:uFill>
                  <a:solidFill>
                    <a:srgbClr val="000000"/>
                  </a:solidFill>
                </a:uFill>
                <a:latin typeface="Arial"/>
                <a:cs typeface="Arial"/>
              </a:rPr>
              <a:t> </a:t>
            </a:r>
            <a:r>
              <a:rPr sz="2180" u="sng" spc="-69" dirty="0">
                <a:uFill>
                  <a:solidFill>
                    <a:srgbClr val="000000"/>
                  </a:solidFill>
                </a:uFill>
                <a:latin typeface="Tahoma"/>
                <a:cs typeface="Tahoma"/>
              </a:rPr>
              <a:t>failure	</a:t>
            </a:r>
            <a:endParaRPr sz="2180">
              <a:latin typeface="Tahoma"/>
              <a:cs typeface="Tahoma"/>
            </a:endParaRPr>
          </a:p>
        </p:txBody>
      </p:sp>
      <p:sp>
        <p:nvSpPr>
          <p:cNvPr id="5" name="object 5"/>
          <p:cNvSpPr txBox="1">
            <a:spLocks noGrp="1"/>
          </p:cNvSpPr>
          <p:nvPr>
            <p:ph type="sldNum" sz="quarter" idx="4294967295"/>
          </p:nvPr>
        </p:nvSpPr>
        <p:spPr>
          <a:xfrm>
            <a:off x="10099108" y="6565167"/>
            <a:ext cx="590164" cy="598470"/>
          </a:xfrm>
          <a:prstGeom prst="rect">
            <a:avLst/>
          </a:prstGeom>
        </p:spPr>
        <p:txBody>
          <a:bodyPr vert="horz" wrap="square" lIns="0" tIns="44042" rIns="0" bIns="0" rtlCol="0">
            <a:spAutoFit/>
          </a:bodyPr>
          <a:lstStyle/>
          <a:p>
            <a:pPr marL="75503">
              <a:spcBef>
                <a:spcPts val="347"/>
              </a:spcBef>
            </a:pPr>
            <a:fld id="{81D60167-4931-47E6-BA6A-407CBD079E47}" type="slidenum">
              <a:rPr spc="50" dirty="0"/>
              <a:pPr marL="75503">
                <a:spcBef>
                  <a:spcPts val="347"/>
                </a:spcBef>
              </a:pPr>
              <a:t>20</a:t>
            </a:fld>
            <a:r>
              <a:rPr spc="50" dirty="0"/>
              <a:t>/34</a:t>
            </a:r>
          </a:p>
        </p:txBody>
      </p:sp>
    </p:spTree>
    <p:extLst>
      <p:ext uri="{BB962C8B-B14F-4D97-AF65-F5344CB8AC3E}">
        <p14:creationId xmlns:p14="http://schemas.microsoft.com/office/powerpoint/2010/main" val="2811937386"/>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099108" y="6565167"/>
            <a:ext cx="590164" cy="598470"/>
          </a:xfrm>
          <a:prstGeom prst="rect">
            <a:avLst/>
          </a:prstGeom>
        </p:spPr>
        <p:txBody>
          <a:bodyPr vert="horz" wrap="square" lIns="0" tIns="44042" rIns="0" bIns="0" rtlCol="0">
            <a:spAutoFit/>
          </a:bodyPr>
          <a:lstStyle/>
          <a:p>
            <a:pPr marL="75503">
              <a:spcBef>
                <a:spcPts val="347"/>
              </a:spcBef>
            </a:pPr>
            <a:fld id="{81D60167-4931-47E6-BA6A-407CBD079E47}" type="slidenum">
              <a:rPr spc="50" dirty="0"/>
              <a:pPr marL="75503">
                <a:spcBef>
                  <a:spcPts val="347"/>
                </a:spcBef>
              </a:pPr>
              <a:t>21</a:t>
            </a:fld>
            <a:r>
              <a:rPr spc="50" dirty="0"/>
              <a:t>/34</a:t>
            </a:r>
          </a:p>
        </p:txBody>
      </p:sp>
      <p:sp>
        <p:nvSpPr>
          <p:cNvPr id="2" name="object 2"/>
          <p:cNvSpPr txBox="1">
            <a:spLocks noGrp="1"/>
          </p:cNvSpPr>
          <p:nvPr>
            <p:ph type="title"/>
          </p:nvPr>
        </p:nvSpPr>
        <p:spPr>
          <a:xfrm>
            <a:off x="1717046" y="143975"/>
            <a:ext cx="4864057" cy="588305"/>
          </a:xfrm>
          <a:prstGeom prst="rect">
            <a:avLst/>
          </a:prstGeom>
        </p:spPr>
        <p:txBody>
          <a:bodyPr vert="horz" wrap="square" lIns="0" tIns="33975" rIns="0" bIns="0" rtlCol="0" anchor="t">
            <a:spAutoFit/>
          </a:bodyPr>
          <a:lstStyle/>
          <a:p>
            <a:pPr marL="25168">
              <a:spcBef>
                <a:spcPts val="268"/>
              </a:spcBef>
            </a:pPr>
            <a:r>
              <a:rPr spc="-30" dirty="0"/>
              <a:t>The</a:t>
            </a:r>
            <a:r>
              <a:rPr spc="10" dirty="0"/>
              <a:t> </a:t>
            </a:r>
            <a:r>
              <a:rPr spc="-109" dirty="0"/>
              <a:t>Search</a:t>
            </a:r>
            <a:r>
              <a:rPr spc="10" dirty="0"/>
              <a:t> </a:t>
            </a:r>
            <a:r>
              <a:rPr spc="-69" dirty="0"/>
              <a:t>Strategy</a:t>
            </a:r>
          </a:p>
        </p:txBody>
      </p:sp>
      <p:sp>
        <p:nvSpPr>
          <p:cNvPr id="3" name="object 3"/>
          <p:cNvSpPr txBox="1"/>
          <p:nvPr/>
        </p:nvSpPr>
        <p:spPr>
          <a:xfrm>
            <a:off x="2166077" y="2309796"/>
            <a:ext cx="7417965" cy="1721753"/>
          </a:xfrm>
          <a:prstGeom prst="rect">
            <a:avLst/>
          </a:prstGeom>
        </p:spPr>
        <p:txBody>
          <a:bodyPr vert="horz" wrap="square" lIns="0" tIns="109474" rIns="0" bIns="0" rtlCol="0">
            <a:spAutoFit/>
          </a:bodyPr>
          <a:lstStyle/>
          <a:p>
            <a:pPr marL="75503">
              <a:spcBef>
                <a:spcPts val="860"/>
              </a:spcBef>
            </a:pPr>
            <a:r>
              <a:rPr sz="2180" b="1" spc="-119" dirty="0">
                <a:latin typeface="Arial"/>
                <a:cs typeface="Arial"/>
              </a:rPr>
              <a:t>Search</a:t>
            </a:r>
            <a:r>
              <a:rPr sz="2180" b="1" spc="178" dirty="0">
                <a:latin typeface="Arial"/>
                <a:cs typeface="Arial"/>
              </a:rPr>
              <a:t> </a:t>
            </a:r>
            <a:r>
              <a:rPr sz="2180" b="1" spc="-69" dirty="0">
                <a:latin typeface="Arial"/>
                <a:cs typeface="Arial"/>
              </a:rPr>
              <a:t>strategy:</a:t>
            </a:r>
            <a:r>
              <a:rPr sz="2180" b="1" spc="367" dirty="0">
                <a:latin typeface="Arial"/>
                <a:cs typeface="Arial"/>
              </a:rPr>
              <a:t> </a:t>
            </a:r>
            <a:r>
              <a:rPr sz="2180" spc="-79" dirty="0">
                <a:latin typeface="Tahoma"/>
                <a:cs typeface="Tahoma"/>
              </a:rPr>
              <a:t>which</a:t>
            </a:r>
            <a:r>
              <a:rPr sz="2180" spc="30" dirty="0">
                <a:latin typeface="Tahoma"/>
                <a:cs typeface="Tahoma"/>
              </a:rPr>
              <a:t> </a:t>
            </a:r>
            <a:r>
              <a:rPr sz="2180" spc="-109" dirty="0">
                <a:latin typeface="Tahoma"/>
                <a:cs typeface="Tahoma"/>
              </a:rPr>
              <a:t>node</a:t>
            </a:r>
            <a:r>
              <a:rPr sz="2180" spc="40" dirty="0">
                <a:latin typeface="Tahoma"/>
                <a:cs typeface="Tahoma"/>
              </a:rPr>
              <a:t> </a:t>
            </a:r>
            <a:r>
              <a:rPr sz="2180" spc="-99" dirty="0">
                <a:latin typeface="Tahoma"/>
                <a:cs typeface="Tahoma"/>
              </a:rPr>
              <a:t>do</a:t>
            </a:r>
            <a:r>
              <a:rPr sz="2180" spc="40" dirty="0">
                <a:latin typeface="Tahoma"/>
                <a:cs typeface="Tahoma"/>
              </a:rPr>
              <a:t> </a:t>
            </a:r>
            <a:r>
              <a:rPr sz="2180" spc="-198" dirty="0">
                <a:latin typeface="Tahoma"/>
                <a:cs typeface="Tahoma"/>
              </a:rPr>
              <a:t>we</a:t>
            </a:r>
            <a:r>
              <a:rPr sz="2180" spc="40" dirty="0">
                <a:latin typeface="Tahoma"/>
                <a:cs typeface="Tahoma"/>
              </a:rPr>
              <a:t> </a:t>
            </a:r>
            <a:r>
              <a:rPr sz="2180" spc="-129" dirty="0">
                <a:latin typeface="Tahoma"/>
                <a:cs typeface="Tahoma"/>
              </a:rPr>
              <a:t>remove</a:t>
            </a:r>
            <a:r>
              <a:rPr sz="2180" spc="30" dirty="0">
                <a:latin typeface="Tahoma"/>
                <a:cs typeface="Tahoma"/>
              </a:rPr>
              <a:t> </a:t>
            </a:r>
            <a:r>
              <a:rPr sz="2180" spc="-79" dirty="0">
                <a:latin typeface="Tahoma"/>
                <a:cs typeface="Tahoma"/>
              </a:rPr>
              <a:t>from</a:t>
            </a:r>
            <a:r>
              <a:rPr sz="2180" spc="40" dirty="0">
                <a:latin typeface="Tahoma"/>
                <a:cs typeface="Tahoma"/>
              </a:rPr>
              <a:t> </a:t>
            </a:r>
            <a:r>
              <a:rPr sz="2180" spc="-79" dirty="0">
                <a:latin typeface="Tahoma"/>
                <a:cs typeface="Tahoma"/>
              </a:rPr>
              <a:t>the</a:t>
            </a:r>
            <a:r>
              <a:rPr sz="2180" spc="40" dirty="0">
                <a:latin typeface="Tahoma"/>
                <a:cs typeface="Tahoma"/>
              </a:rPr>
              <a:t> </a:t>
            </a:r>
            <a:r>
              <a:rPr sz="2180" spc="-59" dirty="0">
                <a:latin typeface="Tahoma"/>
                <a:cs typeface="Tahoma"/>
              </a:rPr>
              <a:t>frontier?</a:t>
            </a:r>
            <a:endParaRPr sz="2180">
              <a:latin typeface="Tahoma"/>
              <a:cs typeface="Tahoma"/>
            </a:endParaRPr>
          </a:p>
          <a:p>
            <a:pPr marL="624156" indent="-294461">
              <a:spcBef>
                <a:spcPts val="662"/>
              </a:spcBef>
              <a:buClr>
                <a:srgbClr val="3333B2"/>
              </a:buClr>
              <a:buSzPct val="72727"/>
              <a:buFont typeface="Cambria"/>
              <a:buChar char="►"/>
              <a:tabLst>
                <a:tab pos="625415" algn="l"/>
              </a:tabLst>
            </a:pPr>
            <a:r>
              <a:rPr sz="2180" spc="-50" dirty="0">
                <a:solidFill>
                  <a:srgbClr val="FF0000"/>
                </a:solidFill>
                <a:latin typeface="Tahoma"/>
                <a:cs typeface="Tahoma"/>
              </a:rPr>
              <a:t>Breadth-first</a:t>
            </a:r>
            <a:r>
              <a:rPr sz="2180" spc="40" dirty="0">
                <a:solidFill>
                  <a:srgbClr val="FF0000"/>
                </a:solidFill>
                <a:latin typeface="Tahoma"/>
                <a:cs typeface="Tahoma"/>
              </a:rPr>
              <a:t> </a:t>
            </a:r>
            <a:r>
              <a:rPr sz="2180" spc="-119" dirty="0">
                <a:solidFill>
                  <a:srgbClr val="FF0000"/>
                </a:solidFill>
                <a:latin typeface="Tahoma"/>
                <a:cs typeface="Tahoma"/>
              </a:rPr>
              <a:t>search</a:t>
            </a:r>
            <a:r>
              <a:rPr sz="2180" spc="40" dirty="0">
                <a:solidFill>
                  <a:srgbClr val="FF0000"/>
                </a:solidFill>
                <a:latin typeface="Tahoma"/>
                <a:cs typeface="Tahoma"/>
              </a:rPr>
              <a:t> </a:t>
            </a:r>
            <a:r>
              <a:rPr sz="2180" spc="-69" dirty="0">
                <a:latin typeface="Tahoma"/>
                <a:cs typeface="Tahoma"/>
              </a:rPr>
              <a:t>treats</a:t>
            </a:r>
            <a:r>
              <a:rPr sz="2180" spc="40" dirty="0">
                <a:latin typeface="Tahoma"/>
                <a:cs typeface="Tahoma"/>
              </a:rPr>
              <a:t> </a:t>
            </a:r>
            <a:r>
              <a:rPr sz="2180" spc="-79" dirty="0">
                <a:latin typeface="Tahoma"/>
                <a:cs typeface="Tahoma"/>
              </a:rPr>
              <a:t>the</a:t>
            </a:r>
            <a:r>
              <a:rPr sz="2180" spc="40" dirty="0">
                <a:latin typeface="Tahoma"/>
                <a:cs typeface="Tahoma"/>
              </a:rPr>
              <a:t> </a:t>
            </a:r>
            <a:r>
              <a:rPr sz="2180" spc="-59" dirty="0">
                <a:latin typeface="Tahoma"/>
                <a:cs typeface="Tahoma"/>
              </a:rPr>
              <a:t>frontier</a:t>
            </a:r>
            <a:r>
              <a:rPr sz="2180" spc="40" dirty="0">
                <a:latin typeface="Tahoma"/>
                <a:cs typeface="Tahoma"/>
              </a:rPr>
              <a:t> </a:t>
            </a:r>
            <a:r>
              <a:rPr sz="2180" spc="-129" dirty="0">
                <a:latin typeface="Tahoma"/>
                <a:cs typeface="Tahoma"/>
              </a:rPr>
              <a:t>as</a:t>
            </a:r>
            <a:r>
              <a:rPr sz="2180" spc="50" dirty="0">
                <a:latin typeface="Tahoma"/>
                <a:cs typeface="Tahoma"/>
              </a:rPr>
              <a:t> </a:t>
            </a:r>
            <a:r>
              <a:rPr sz="2180" spc="-109" dirty="0">
                <a:latin typeface="Tahoma"/>
                <a:cs typeface="Tahoma"/>
              </a:rPr>
              <a:t>a</a:t>
            </a:r>
            <a:r>
              <a:rPr sz="2180" spc="40" dirty="0">
                <a:latin typeface="Tahoma"/>
                <a:cs typeface="Tahoma"/>
              </a:rPr>
              <a:t> </a:t>
            </a:r>
            <a:r>
              <a:rPr sz="2180" spc="-139" dirty="0">
                <a:latin typeface="Tahoma"/>
                <a:cs typeface="Tahoma"/>
              </a:rPr>
              <a:t>queue</a:t>
            </a:r>
            <a:r>
              <a:rPr sz="2180" spc="40" dirty="0">
                <a:latin typeface="Tahoma"/>
                <a:cs typeface="Tahoma"/>
              </a:rPr>
              <a:t> </a:t>
            </a:r>
            <a:r>
              <a:rPr sz="2180" spc="-20" dirty="0">
                <a:latin typeface="Tahoma"/>
                <a:cs typeface="Tahoma"/>
              </a:rPr>
              <a:t>(FIFO).</a:t>
            </a:r>
            <a:endParaRPr sz="2180">
              <a:latin typeface="Tahoma"/>
              <a:cs typeface="Tahoma"/>
            </a:endParaRPr>
          </a:p>
          <a:p>
            <a:pPr marL="624156" indent="-294461">
              <a:spcBef>
                <a:spcPts val="654"/>
              </a:spcBef>
              <a:buClr>
                <a:srgbClr val="3333B2"/>
              </a:buClr>
              <a:buSzPct val="72727"/>
              <a:buFont typeface="Cambria"/>
              <a:buChar char="►"/>
              <a:tabLst>
                <a:tab pos="625415" algn="l"/>
              </a:tabLst>
            </a:pPr>
            <a:r>
              <a:rPr sz="2180" spc="-50" dirty="0">
                <a:solidFill>
                  <a:srgbClr val="FF0000"/>
                </a:solidFill>
                <a:latin typeface="Tahoma"/>
                <a:cs typeface="Tahoma"/>
              </a:rPr>
              <a:t>Depth-first</a:t>
            </a:r>
            <a:r>
              <a:rPr sz="2180" spc="30" dirty="0">
                <a:solidFill>
                  <a:srgbClr val="FF0000"/>
                </a:solidFill>
                <a:latin typeface="Tahoma"/>
                <a:cs typeface="Tahoma"/>
              </a:rPr>
              <a:t> </a:t>
            </a:r>
            <a:r>
              <a:rPr sz="2180" spc="-119" dirty="0">
                <a:solidFill>
                  <a:srgbClr val="FF0000"/>
                </a:solidFill>
                <a:latin typeface="Tahoma"/>
                <a:cs typeface="Tahoma"/>
              </a:rPr>
              <a:t>search</a:t>
            </a:r>
            <a:r>
              <a:rPr sz="2180" spc="40" dirty="0">
                <a:solidFill>
                  <a:srgbClr val="FF0000"/>
                </a:solidFill>
                <a:latin typeface="Tahoma"/>
                <a:cs typeface="Tahoma"/>
              </a:rPr>
              <a:t> </a:t>
            </a:r>
            <a:r>
              <a:rPr sz="2180" spc="-69" dirty="0">
                <a:latin typeface="Tahoma"/>
                <a:cs typeface="Tahoma"/>
              </a:rPr>
              <a:t>treats</a:t>
            </a:r>
            <a:r>
              <a:rPr sz="2180" spc="30" dirty="0">
                <a:latin typeface="Tahoma"/>
                <a:cs typeface="Tahoma"/>
              </a:rPr>
              <a:t> </a:t>
            </a:r>
            <a:r>
              <a:rPr sz="2180" spc="-79" dirty="0">
                <a:latin typeface="Tahoma"/>
                <a:cs typeface="Tahoma"/>
              </a:rPr>
              <a:t>the</a:t>
            </a:r>
            <a:r>
              <a:rPr sz="2180" spc="40" dirty="0">
                <a:latin typeface="Tahoma"/>
                <a:cs typeface="Tahoma"/>
              </a:rPr>
              <a:t> </a:t>
            </a:r>
            <a:r>
              <a:rPr sz="2180" spc="-59" dirty="0">
                <a:latin typeface="Tahoma"/>
                <a:cs typeface="Tahoma"/>
              </a:rPr>
              <a:t>frontier</a:t>
            </a:r>
            <a:r>
              <a:rPr sz="2180" spc="40" dirty="0">
                <a:latin typeface="Tahoma"/>
                <a:cs typeface="Tahoma"/>
              </a:rPr>
              <a:t> </a:t>
            </a:r>
            <a:r>
              <a:rPr sz="2180" spc="-129" dirty="0">
                <a:latin typeface="Tahoma"/>
                <a:cs typeface="Tahoma"/>
              </a:rPr>
              <a:t>as</a:t>
            </a:r>
            <a:r>
              <a:rPr sz="2180" spc="30" dirty="0">
                <a:latin typeface="Tahoma"/>
                <a:cs typeface="Tahoma"/>
              </a:rPr>
              <a:t> </a:t>
            </a:r>
            <a:r>
              <a:rPr sz="2180" spc="-109" dirty="0">
                <a:latin typeface="Tahoma"/>
                <a:cs typeface="Tahoma"/>
              </a:rPr>
              <a:t>a</a:t>
            </a:r>
            <a:r>
              <a:rPr sz="2180" spc="40" dirty="0">
                <a:latin typeface="Tahoma"/>
                <a:cs typeface="Tahoma"/>
              </a:rPr>
              <a:t> </a:t>
            </a:r>
            <a:r>
              <a:rPr sz="2180" spc="-59" dirty="0">
                <a:latin typeface="Tahoma"/>
                <a:cs typeface="Tahoma"/>
              </a:rPr>
              <a:t>stack</a:t>
            </a:r>
            <a:r>
              <a:rPr sz="2180" spc="40" dirty="0">
                <a:latin typeface="Tahoma"/>
                <a:cs typeface="Tahoma"/>
              </a:rPr>
              <a:t> </a:t>
            </a:r>
            <a:r>
              <a:rPr sz="2180" spc="-20" dirty="0">
                <a:latin typeface="Tahoma"/>
                <a:cs typeface="Tahoma"/>
              </a:rPr>
              <a:t>(LIFO).</a:t>
            </a:r>
            <a:endParaRPr sz="2180">
              <a:latin typeface="Tahoma"/>
              <a:cs typeface="Tahoma"/>
            </a:endParaRPr>
          </a:p>
          <a:p>
            <a:pPr marL="624156" indent="-294461">
              <a:spcBef>
                <a:spcPts val="664"/>
              </a:spcBef>
              <a:buClr>
                <a:srgbClr val="3333B2"/>
              </a:buClr>
              <a:buSzPct val="72727"/>
              <a:buFont typeface="Cambria"/>
              <a:buChar char="►"/>
              <a:tabLst>
                <a:tab pos="625415" algn="l"/>
              </a:tabLst>
            </a:pPr>
            <a:r>
              <a:rPr sz="2180" spc="-119" dirty="0">
                <a:latin typeface="Tahoma"/>
                <a:cs typeface="Tahoma"/>
              </a:rPr>
              <a:t>Informed</a:t>
            </a:r>
            <a:r>
              <a:rPr sz="2180" spc="30" dirty="0">
                <a:latin typeface="Tahoma"/>
                <a:cs typeface="Tahoma"/>
              </a:rPr>
              <a:t> </a:t>
            </a:r>
            <a:r>
              <a:rPr sz="2180" spc="-119" dirty="0">
                <a:latin typeface="Tahoma"/>
                <a:cs typeface="Tahoma"/>
              </a:rPr>
              <a:t>search</a:t>
            </a:r>
            <a:r>
              <a:rPr sz="2180" spc="40" dirty="0">
                <a:latin typeface="Tahoma"/>
                <a:cs typeface="Tahoma"/>
              </a:rPr>
              <a:t> </a:t>
            </a:r>
            <a:r>
              <a:rPr sz="2180" spc="-69" dirty="0">
                <a:latin typeface="Tahoma"/>
                <a:cs typeface="Tahoma"/>
              </a:rPr>
              <a:t>treats</a:t>
            </a:r>
            <a:r>
              <a:rPr sz="2180" spc="30" dirty="0">
                <a:latin typeface="Tahoma"/>
                <a:cs typeface="Tahoma"/>
              </a:rPr>
              <a:t> </a:t>
            </a:r>
            <a:r>
              <a:rPr sz="2180" spc="-79" dirty="0">
                <a:latin typeface="Tahoma"/>
                <a:cs typeface="Tahoma"/>
              </a:rPr>
              <a:t>the</a:t>
            </a:r>
            <a:r>
              <a:rPr sz="2180" spc="40" dirty="0">
                <a:latin typeface="Tahoma"/>
                <a:cs typeface="Tahoma"/>
              </a:rPr>
              <a:t> </a:t>
            </a:r>
            <a:r>
              <a:rPr sz="2180" spc="-59" dirty="0">
                <a:latin typeface="Tahoma"/>
                <a:cs typeface="Tahoma"/>
              </a:rPr>
              <a:t>frontier</a:t>
            </a:r>
            <a:r>
              <a:rPr sz="2180" spc="30" dirty="0">
                <a:latin typeface="Tahoma"/>
                <a:cs typeface="Tahoma"/>
              </a:rPr>
              <a:t> </a:t>
            </a:r>
            <a:r>
              <a:rPr sz="2180" spc="-129" dirty="0">
                <a:latin typeface="Tahoma"/>
                <a:cs typeface="Tahoma"/>
              </a:rPr>
              <a:t>as</a:t>
            </a:r>
            <a:r>
              <a:rPr sz="2180" spc="40" dirty="0">
                <a:latin typeface="Tahoma"/>
                <a:cs typeface="Tahoma"/>
              </a:rPr>
              <a:t> </a:t>
            </a:r>
            <a:r>
              <a:rPr sz="2180" spc="-109" dirty="0">
                <a:latin typeface="Tahoma"/>
                <a:cs typeface="Tahoma"/>
              </a:rPr>
              <a:t>a</a:t>
            </a:r>
            <a:r>
              <a:rPr sz="2180" spc="30" dirty="0">
                <a:latin typeface="Tahoma"/>
                <a:cs typeface="Tahoma"/>
              </a:rPr>
              <a:t> </a:t>
            </a:r>
            <a:r>
              <a:rPr sz="2180" spc="-69" dirty="0">
                <a:latin typeface="Tahoma"/>
                <a:cs typeface="Tahoma"/>
              </a:rPr>
              <a:t>priority</a:t>
            </a:r>
            <a:r>
              <a:rPr sz="2180" spc="40" dirty="0">
                <a:latin typeface="Tahoma"/>
                <a:cs typeface="Tahoma"/>
              </a:rPr>
              <a:t> </a:t>
            </a:r>
            <a:r>
              <a:rPr sz="2180" spc="-129" dirty="0">
                <a:latin typeface="Tahoma"/>
                <a:cs typeface="Tahoma"/>
              </a:rPr>
              <a:t>queue.</a:t>
            </a:r>
            <a:endParaRPr sz="2180">
              <a:latin typeface="Tahoma"/>
              <a:cs typeface="Tahoma"/>
            </a:endParaRPr>
          </a:p>
        </p:txBody>
      </p:sp>
    </p:spTree>
    <p:extLst>
      <p:ext uri="{BB962C8B-B14F-4D97-AF65-F5344CB8AC3E}">
        <p14:creationId xmlns:p14="http://schemas.microsoft.com/office/powerpoint/2010/main" val="3829246963"/>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7766936" cy="815184"/>
          </a:xfrm>
        </p:spPr>
        <p:txBody>
          <a:bodyPr/>
          <a:lstStyle/>
          <a:p>
            <a:pPr algn="l"/>
            <a:r>
              <a:rPr lang="en-IN" sz="2800" dirty="0"/>
              <a:t>             Breadth First Search Algorithm </a:t>
            </a:r>
          </a:p>
        </p:txBody>
      </p:sp>
      <p:sp>
        <p:nvSpPr>
          <p:cNvPr id="3" name="Subtitle 2"/>
          <p:cNvSpPr>
            <a:spLocks noGrp="1"/>
          </p:cNvSpPr>
          <p:nvPr>
            <p:ph type="subTitle" idx="1"/>
          </p:nvPr>
        </p:nvSpPr>
        <p:spPr/>
        <p:txBody>
          <a:bodyPr/>
          <a:lstStyle/>
          <a:p>
            <a:r>
              <a:rPr lang="en-IN" dirty="0"/>
              <a:t>Uninformed Search </a:t>
            </a:r>
          </a:p>
        </p:txBody>
      </p:sp>
    </p:spTree>
    <p:extLst>
      <p:ext uri="{BB962C8B-B14F-4D97-AF65-F5344CB8AC3E}">
        <p14:creationId xmlns:p14="http://schemas.microsoft.com/office/powerpoint/2010/main" val="3906569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a:t>Breadth First Search </a:t>
            </a:r>
            <a:br>
              <a:rPr lang="en-IN" dirty="0"/>
            </a:br>
            <a:br>
              <a:rPr lang="en-IN" dirty="0"/>
            </a:br>
            <a:r>
              <a:rPr lang="en-US" sz="2200" b="1" dirty="0">
                <a:solidFill>
                  <a:schemeClr val="tx1"/>
                </a:solidFill>
              </a:rPr>
              <a:t>An approach to frame the problems of AI in graphs</a:t>
            </a:r>
            <a:br>
              <a:rPr lang="en-IN" dirty="0"/>
            </a:br>
            <a:endParaRPr lang="en-IN" dirty="0"/>
          </a:p>
        </p:txBody>
      </p:sp>
      <p:sp>
        <p:nvSpPr>
          <p:cNvPr id="3" name="Content Placeholder 2"/>
          <p:cNvSpPr>
            <a:spLocks noGrp="1"/>
          </p:cNvSpPr>
          <p:nvPr>
            <p:ph idx="1"/>
          </p:nvPr>
        </p:nvSpPr>
        <p:spPr>
          <a:xfrm>
            <a:off x="677334" y="2240924"/>
            <a:ext cx="8596668" cy="3800438"/>
          </a:xfrm>
        </p:spPr>
        <p:txBody>
          <a:bodyPr/>
          <a:lstStyle/>
          <a:p>
            <a:pPr>
              <a:buFont typeface="Wingdings" panose="05000000000000000000" pitchFamily="2" charset="2"/>
              <a:buChar char="Ø"/>
            </a:pPr>
            <a:r>
              <a:rPr lang="en-US" dirty="0"/>
              <a:t>starts by searching a start node, followed by its adjacent nodes. </a:t>
            </a:r>
          </a:p>
          <a:p>
            <a:pPr marL="0" indent="0">
              <a:buNone/>
            </a:pPr>
            <a:endParaRPr lang="en-US" dirty="0"/>
          </a:p>
          <a:p>
            <a:pPr>
              <a:buFont typeface="Wingdings" panose="05000000000000000000" pitchFamily="2" charset="2"/>
              <a:buChar char="Ø"/>
            </a:pPr>
            <a:r>
              <a:rPr lang="en-US" dirty="0"/>
              <a:t> BFS algorithm visits all vertices in a graph G</a:t>
            </a:r>
            <a:r>
              <a:rPr lang="en-US" i="1" dirty="0"/>
              <a:t>G</a:t>
            </a:r>
            <a:r>
              <a:rPr lang="en-US" dirty="0"/>
              <a:t> that are </a:t>
            </a:r>
            <a:r>
              <a:rPr lang="en-US" dirty="0" err="1"/>
              <a:t>k</a:t>
            </a:r>
            <a:r>
              <a:rPr lang="en-US" i="1" dirty="0" err="1"/>
              <a:t>k</a:t>
            </a:r>
            <a:r>
              <a:rPr lang="en-US" dirty="0"/>
              <a:t> edges away from the source vertex </a:t>
            </a:r>
            <a:r>
              <a:rPr lang="en-US" dirty="0" err="1"/>
              <a:t>s</a:t>
            </a:r>
            <a:r>
              <a:rPr lang="en-US" i="1" dirty="0" err="1"/>
              <a:t>s</a:t>
            </a:r>
            <a:r>
              <a:rPr lang="en-US" dirty="0"/>
              <a:t> before visiting any vertex k+1, </a:t>
            </a:r>
            <a:r>
              <a:rPr lang="en-US" i="1" dirty="0"/>
              <a:t>k</a:t>
            </a:r>
            <a:r>
              <a:rPr lang="en-US" dirty="0"/>
              <a:t>+1 edges away. </a:t>
            </a:r>
          </a:p>
          <a:p>
            <a:pPr>
              <a:buFont typeface="Wingdings" panose="05000000000000000000" pitchFamily="2" charset="2"/>
              <a:buChar char="Ø"/>
            </a:pPr>
            <a:endParaRPr lang="en-US" dirty="0"/>
          </a:p>
          <a:p>
            <a:pPr>
              <a:buFont typeface="Wingdings" panose="05000000000000000000" pitchFamily="2" charset="2"/>
              <a:buChar char="Ø"/>
            </a:pPr>
            <a:r>
              <a:rPr lang="en-US" dirty="0"/>
              <a:t>This is done until no more vertices are reachable from </a:t>
            </a:r>
            <a:r>
              <a:rPr lang="en-US" dirty="0" err="1"/>
              <a:t>s</a:t>
            </a:r>
            <a:r>
              <a:rPr lang="en-US" i="1" dirty="0" err="1"/>
              <a:t>s</a:t>
            </a:r>
            <a:endParaRPr lang="en-IN" dirty="0"/>
          </a:p>
        </p:txBody>
      </p:sp>
    </p:spTree>
    <p:extLst>
      <p:ext uri="{BB962C8B-B14F-4D97-AF65-F5344CB8AC3E}">
        <p14:creationId xmlns:p14="http://schemas.microsoft.com/office/powerpoint/2010/main" val="3451396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397" y="609600"/>
            <a:ext cx="8784605" cy="1320800"/>
          </a:xfrm>
        </p:spPr>
        <p:txBody>
          <a:bodyPr/>
          <a:lstStyle/>
          <a:p>
            <a:r>
              <a:rPr lang="en-IN" dirty="0"/>
              <a:t>Working of Breadth first Search Algorithm</a:t>
            </a:r>
          </a:p>
        </p:txBody>
      </p:sp>
      <p:pic>
        <p:nvPicPr>
          <p:cNvPr id="1026" name="Picture 2" descr="https://upload.wikimedia.org/wikipedia/commons/4/46/Animated_BFS.gif"/>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85431" y="3267869"/>
            <a:ext cx="178117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329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7047" y="143975"/>
            <a:ext cx="3096796" cy="1142302"/>
          </a:xfrm>
          <a:prstGeom prst="rect">
            <a:avLst/>
          </a:prstGeom>
        </p:spPr>
        <p:txBody>
          <a:bodyPr vert="horz" wrap="square" lIns="0" tIns="33975" rIns="0" bIns="0" rtlCol="0" anchor="t">
            <a:spAutoFit/>
          </a:bodyPr>
          <a:lstStyle/>
          <a:p>
            <a:pPr marL="25168">
              <a:spcBef>
                <a:spcPts val="268"/>
              </a:spcBef>
            </a:pPr>
            <a:r>
              <a:rPr spc="-40" dirty="0"/>
              <a:t>Breadth-First</a:t>
            </a:r>
            <a:r>
              <a:rPr spc="-10" dirty="0"/>
              <a:t> </a:t>
            </a:r>
            <a:r>
              <a:rPr spc="-109" dirty="0"/>
              <a:t>Search</a:t>
            </a:r>
          </a:p>
        </p:txBody>
      </p:sp>
      <p:sp>
        <p:nvSpPr>
          <p:cNvPr id="3" name="object 3"/>
          <p:cNvSpPr/>
          <p:nvPr/>
        </p:nvSpPr>
        <p:spPr>
          <a:xfrm>
            <a:off x="2241577" y="1602480"/>
            <a:ext cx="7704867" cy="0"/>
          </a:xfrm>
          <a:custGeom>
            <a:avLst/>
            <a:gdLst/>
            <a:ahLst/>
            <a:cxnLst/>
            <a:rect l="l" t="t" r="r" b="b"/>
            <a:pathLst>
              <a:path w="3888104">
                <a:moveTo>
                  <a:pt x="0" y="0"/>
                </a:moveTo>
                <a:lnTo>
                  <a:pt x="3888003" y="0"/>
                </a:lnTo>
              </a:path>
            </a:pathLst>
          </a:custGeom>
          <a:ln w="10121">
            <a:solidFill>
              <a:srgbClr val="000000"/>
            </a:solidFill>
          </a:ln>
        </p:spPr>
        <p:txBody>
          <a:bodyPr wrap="square" lIns="0" tIns="0" rIns="0" bIns="0" rtlCol="0"/>
          <a:lstStyle/>
          <a:p>
            <a:endParaRPr sz="3567"/>
          </a:p>
        </p:txBody>
      </p:sp>
      <p:sp>
        <p:nvSpPr>
          <p:cNvPr id="4" name="object 4"/>
          <p:cNvSpPr txBox="1"/>
          <p:nvPr/>
        </p:nvSpPr>
        <p:spPr>
          <a:xfrm>
            <a:off x="2216410" y="1528538"/>
            <a:ext cx="7755201" cy="3885943"/>
          </a:xfrm>
          <a:prstGeom prst="rect">
            <a:avLst/>
          </a:prstGeom>
        </p:spPr>
        <p:txBody>
          <a:bodyPr vert="horz" wrap="square" lIns="0" tIns="54109" rIns="0" bIns="0" rtlCol="0">
            <a:spAutoFit/>
          </a:bodyPr>
          <a:lstStyle/>
          <a:p>
            <a:pPr marL="25168">
              <a:spcBef>
                <a:spcPts val="426"/>
              </a:spcBef>
              <a:tabLst>
                <a:tab pos="7728967" algn="l"/>
              </a:tabLst>
            </a:pPr>
            <a:r>
              <a:rPr sz="2180" b="1" u="sng" spc="-59" dirty="0">
                <a:uFill>
                  <a:solidFill>
                    <a:srgbClr val="000000"/>
                  </a:solidFill>
                </a:uFill>
                <a:latin typeface="Arial"/>
                <a:cs typeface="Arial"/>
              </a:rPr>
              <a:t>Algorithm</a:t>
            </a:r>
            <a:r>
              <a:rPr sz="2180" b="1" u="sng" spc="159" dirty="0">
                <a:uFill>
                  <a:solidFill>
                    <a:srgbClr val="000000"/>
                  </a:solidFill>
                </a:uFill>
                <a:latin typeface="Arial"/>
                <a:cs typeface="Arial"/>
              </a:rPr>
              <a:t> </a:t>
            </a:r>
            <a:r>
              <a:rPr sz="2180" b="1" u="sng" spc="-30" dirty="0">
                <a:uFill>
                  <a:solidFill>
                    <a:srgbClr val="000000"/>
                  </a:solidFill>
                </a:uFill>
                <a:latin typeface="Arial"/>
                <a:cs typeface="Arial"/>
              </a:rPr>
              <a:t>2</a:t>
            </a:r>
            <a:r>
              <a:rPr sz="2180" b="1" u="sng" spc="99" dirty="0">
                <a:uFill>
                  <a:solidFill>
                    <a:srgbClr val="000000"/>
                  </a:solidFill>
                </a:uFill>
                <a:latin typeface="Arial"/>
                <a:cs typeface="Arial"/>
              </a:rPr>
              <a:t> </a:t>
            </a:r>
            <a:r>
              <a:rPr sz="2180" u="sng" spc="-40" dirty="0">
                <a:uFill>
                  <a:solidFill>
                    <a:srgbClr val="000000"/>
                  </a:solidFill>
                </a:uFill>
                <a:latin typeface="Tahoma"/>
                <a:cs typeface="Tahoma"/>
              </a:rPr>
              <a:t>Breadth-First</a:t>
            </a:r>
            <a:r>
              <a:rPr sz="2180" u="sng" spc="20" dirty="0">
                <a:uFill>
                  <a:solidFill>
                    <a:srgbClr val="000000"/>
                  </a:solidFill>
                </a:uFill>
                <a:latin typeface="Tahoma"/>
                <a:cs typeface="Tahoma"/>
              </a:rPr>
              <a:t> </a:t>
            </a:r>
            <a:r>
              <a:rPr sz="2180" u="sng" spc="-99" dirty="0">
                <a:uFill>
                  <a:solidFill>
                    <a:srgbClr val="000000"/>
                  </a:solidFill>
                </a:uFill>
                <a:latin typeface="Tahoma"/>
                <a:cs typeface="Tahoma"/>
              </a:rPr>
              <a:t>Search	</a:t>
            </a:r>
            <a:endParaRPr sz="2180">
              <a:latin typeface="Tahoma"/>
              <a:cs typeface="Tahoma"/>
            </a:endParaRPr>
          </a:p>
          <a:p>
            <a:pPr marL="173656">
              <a:spcBef>
                <a:spcPts val="218"/>
              </a:spcBef>
            </a:pPr>
            <a:r>
              <a:rPr sz="1784" spc="20" dirty="0">
                <a:latin typeface="Calibri"/>
                <a:cs typeface="Calibri"/>
              </a:rPr>
              <a:t>1: </a:t>
            </a:r>
            <a:r>
              <a:rPr sz="1784" spc="238" dirty="0">
                <a:latin typeface="Calibri"/>
                <a:cs typeface="Calibri"/>
              </a:rPr>
              <a:t> </a:t>
            </a:r>
            <a:r>
              <a:rPr sz="2180" spc="-50" dirty="0">
                <a:latin typeface="Tahoma"/>
                <a:cs typeface="Tahoma"/>
              </a:rPr>
              <a:t>put</a:t>
            </a:r>
            <a:r>
              <a:rPr sz="2180" spc="20" dirty="0">
                <a:latin typeface="Tahoma"/>
                <a:cs typeface="Tahoma"/>
              </a:rPr>
              <a:t> </a:t>
            </a:r>
            <a:r>
              <a:rPr sz="2180" spc="-79" dirty="0">
                <a:latin typeface="Tahoma"/>
                <a:cs typeface="Tahoma"/>
              </a:rPr>
              <a:t>the</a:t>
            </a:r>
            <a:r>
              <a:rPr sz="2180" spc="20" dirty="0">
                <a:latin typeface="Tahoma"/>
                <a:cs typeface="Tahoma"/>
              </a:rPr>
              <a:t> </a:t>
            </a:r>
            <a:r>
              <a:rPr sz="2180" spc="-59" dirty="0">
                <a:latin typeface="Tahoma"/>
                <a:cs typeface="Tahoma"/>
              </a:rPr>
              <a:t>start</a:t>
            </a:r>
            <a:r>
              <a:rPr sz="2180" spc="20" dirty="0">
                <a:latin typeface="Tahoma"/>
                <a:cs typeface="Tahoma"/>
              </a:rPr>
              <a:t> </a:t>
            </a:r>
            <a:r>
              <a:rPr sz="2180" spc="-69" dirty="0">
                <a:latin typeface="Tahoma"/>
                <a:cs typeface="Tahoma"/>
              </a:rPr>
              <a:t>state</a:t>
            </a:r>
            <a:r>
              <a:rPr sz="2180" spc="20" dirty="0">
                <a:latin typeface="Tahoma"/>
                <a:cs typeface="Tahoma"/>
              </a:rPr>
              <a:t> </a:t>
            </a:r>
            <a:r>
              <a:rPr sz="2180" spc="-40" dirty="0">
                <a:latin typeface="Tahoma"/>
                <a:cs typeface="Tahoma"/>
              </a:rPr>
              <a:t>in</a:t>
            </a:r>
            <a:r>
              <a:rPr sz="2180" spc="20" dirty="0">
                <a:latin typeface="Tahoma"/>
                <a:cs typeface="Tahoma"/>
              </a:rPr>
              <a:t> </a:t>
            </a:r>
            <a:r>
              <a:rPr sz="2180" spc="-79" dirty="0">
                <a:latin typeface="Tahoma"/>
                <a:cs typeface="Tahoma"/>
              </a:rPr>
              <a:t>the</a:t>
            </a:r>
            <a:r>
              <a:rPr sz="2180" spc="20" dirty="0">
                <a:latin typeface="Tahoma"/>
                <a:cs typeface="Tahoma"/>
              </a:rPr>
              <a:t> </a:t>
            </a:r>
            <a:r>
              <a:rPr sz="2180" spc="-59" dirty="0">
                <a:latin typeface="Tahoma"/>
                <a:cs typeface="Tahoma"/>
              </a:rPr>
              <a:t>frontier</a:t>
            </a:r>
            <a:endParaRPr sz="2180">
              <a:latin typeface="Tahoma"/>
              <a:cs typeface="Tahoma"/>
            </a:endParaRPr>
          </a:p>
          <a:p>
            <a:pPr marL="173656">
              <a:spcBef>
                <a:spcPts val="69"/>
              </a:spcBef>
            </a:pPr>
            <a:r>
              <a:rPr sz="1784" spc="20" dirty="0">
                <a:latin typeface="Calibri"/>
                <a:cs typeface="Calibri"/>
              </a:rPr>
              <a:t>2: </a:t>
            </a:r>
            <a:r>
              <a:rPr sz="1784" spc="238" dirty="0">
                <a:latin typeface="Calibri"/>
                <a:cs typeface="Calibri"/>
              </a:rPr>
              <a:t> </a:t>
            </a:r>
            <a:r>
              <a:rPr sz="2180" b="1" spc="-89" dirty="0">
                <a:latin typeface="Arial"/>
                <a:cs typeface="Arial"/>
              </a:rPr>
              <a:t>while</a:t>
            </a:r>
            <a:r>
              <a:rPr sz="2180" b="1" spc="99" dirty="0">
                <a:latin typeface="Arial"/>
                <a:cs typeface="Arial"/>
              </a:rPr>
              <a:t> </a:t>
            </a:r>
            <a:r>
              <a:rPr sz="2180" spc="-59" dirty="0">
                <a:latin typeface="Tahoma"/>
                <a:cs typeface="Tahoma"/>
              </a:rPr>
              <a:t>frontier</a:t>
            </a:r>
            <a:r>
              <a:rPr sz="2180" spc="20" dirty="0">
                <a:latin typeface="Tahoma"/>
                <a:cs typeface="Tahoma"/>
              </a:rPr>
              <a:t> </a:t>
            </a:r>
            <a:r>
              <a:rPr sz="2180" spc="-69" dirty="0">
                <a:latin typeface="Tahoma"/>
                <a:cs typeface="Tahoma"/>
              </a:rPr>
              <a:t>is</a:t>
            </a:r>
            <a:r>
              <a:rPr sz="2180" spc="20" dirty="0">
                <a:latin typeface="Tahoma"/>
                <a:cs typeface="Tahoma"/>
              </a:rPr>
              <a:t> </a:t>
            </a:r>
            <a:r>
              <a:rPr sz="2180" spc="-59" dirty="0">
                <a:latin typeface="Tahoma"/>
                <a:cs typeface="Tahoma"/>
              </a:rPr>
              <a:t>not</a:t>
            </a:r>
            <a:r>
              <a:rPr sz="2180" spc="20" dirty="0">
                <a:latin typeface="Tahoma"/>
                <a:cs typeface="Tahoma"/>
              </a:rPr>
              <a:t> </a:t>
            </a:r>
            <a:r>
              <a:rPr sz="2180" spc="-99" dirty="0">
                <a:latin typeface="Tahoma"/>
                <a:cs typeface="Tahoma"/>
              </a:rPr>
              <a:t>empty</a:t>
            </a:r>
            <a:r>
              <a:rPr sz="2180" spc="20" dirty="0">
                <a:latin typeface="Tahoma"/>
                <a:cs typeface="Tahoma"/>
              </a:rPr>
              <a:t> </a:t>
            </a:r>
            <a:r>
              <a:rPr sz="2180" b="1" spc="-139" dirty="0">
                <a:latin typeface="Arial"/>
                <a:cs typeface="Arial"/>
              </a:rPr>
              <a:t>do</a:t>
            </a:r>
            <a:endParaRPr sz="2180">
              <a:latin typeface="Arial"/>
              <a:cs typeface="Arial"/>
            </a:endParaRPr>
          </a:p>
          <a:p>
            <a:pPr marL="173656">
              <a:spcBef>
                <a:spcPts val="69"/>
              </a:spcBef>
              <a:tabLst>
                <a:tab pos="766353" algn="l"/>
              </a:tabLst>
            </a:pPr>
            <a:r>
              <a:rPr sz="1784" spc="20" dirty="0">
                <a:latin typeface="Calibri"/>
                <a:cs typeface="Calibri"/>
              </a:rPr>
              <a:t>3:	</a:t>
            </a:r>
            <a:r>
              <a:rPr sz="2180" spc="-129" dirty="0">
                <a:solidFill>
                  <a:srgbClr val="FF0000"/>
                </a:solidFill>
                <a:latin typeface="Tahoma"/>
                <a:cs typeface="Tahoma"/>
              </a:rPr>
              <a:t>remove</a:t>
            </a:r>
            <a:r>
              <a:rPr sz="2180" spc="20" dirty="0">
                <a:solidFill>
                  <a:srgbClr val="FF0000"/>
                </a:solidFill>
                <a:latin typeface="Tahoma"/>
                <a:cs typeface="Tahoma"/>
              </a:rPr>
              <a:t> </a:t>
            </a:r>
            <a:r>
              <a:rPr sz="2180" spc="-79" dirty="0">
                <a:solidFill>
                  <a:srgbClr val="FF0000"/>
                </a:solidFill>
                <a:latin typeface="Tahoma"/>
                <a:cs typeface="Tahoma"/>
              </a:rPr>
              <a:t>the</a:t>
            </a:r>
            <a:r>
              <a:rPr sz="2180" spc="30" dirty="0">
                <a:solidFill>
                  <a:srgbClr val="FF0000"/>
                </a:solidFill>
                <a:latin typeface="Tahoma"/>
                <a:cs typeface="Tahoma"/>
              </a:rPr>
              <a:t> </a:t>
            </a:r>
            <a:r>
              <a:rPr sz="2180" spc="-79" dirty="0">
                <a:solidFill>
                  <a:srgbClr val="FF0000"/>
                </a:solidFill>
                <a:latin typeface="Tahoma"/>
                <a:cs typeface="Tahoma"/>
              </a:rPr>
              <a:t>oldest</a:t>
            </a:r>
            <a:r>
              <a:rPr sz="2180" spc="30" dirty="0">
                <a:solidFill>
                  <a:srgbClr val="FF0000"/>
                </a:solidFill>
                <a:latin typeface="Tahoma"/>
                <a:cs typeface="Tahoma"/>
              </a:rPr>
              <a:t> </a:t>
            </a:r>
            <a:r>
              <a:rPr sz="2180" spc="-109" dirty="0">
                <a:solidFill>
                  <a:srgbClr val="FF0000"/>
                </a:solidFill>
                <a:latin typeface="Tahoma"/>
                <a:cs typeface="Tahoma"/>
              </a:rPr>
              <a:t>node</a:t>
            </a:r>
            <a:r>
              <a:rPr sz="2180" spc="20" dirty="0">
                <a:solidFill>
                  <a:srgbClr val="FF0000"/>
                </a:solidFill>
                <a:latin typeface="Tahoma"/>
                <a:cs typeface="Tahoma"/>
              </a:rPr>
              <a:t> </a:t>
            </a:r>
            <a:r>
              <a:rPr sz="2180" spc="-119" dirty="0">
                <a:solidFill>
                  <a:srgbClr val="FF0000"/>
                </a:solidFill>
                <a:latin typeface="Tahoma"/>
                <a:cs typeface="Tahoma"/>
              </a:rPr>
              <a:t>added</a:t>
            </a:r>
            <a:r>
              <a:rPr sz="2180" spc="30" dirty="0">
                <a:solidFill>
                  <a:srgbClr val="FF0000"/>
                </a:solidFill>
                <a:latin typeface="Tahoma"/>
                <a:cs typeface="Tahoma"/>
              </a:rPr>
              <a:t> </a:t>
            </a:r>
            <a:r>
              <a:rPr sz="2180" spc="-30" dirty="0">
                <a:solidFill>
                  <a:srgbClr val="FF0000"/>
                </a:solidFill>
                <a:latin typeface="Tahoma"/>
                <a:cs typeface="Tahoma"/>
              </a:rPr>
              <a:t>to</a:t>
            </a:r>
            <a:r>
              <a:rPr sz="2180" spc="30" dirty="0">
                <a:solidFill>
                  <a:srgbClr val="FF0000"/>
                </a:solidFill>
                <a:latin typeface="Tahoma"/>
                <a:cs typeface="Tahoma"/>
              </a:rPr>
              <a:t> </a:t>
            </a:r>
            <a:r>
              <a:rPr sz="2180" spc="-79" dirty="0">
                <a:solidFill>
                  <a:srgbClr val="FF0000"/>
                </a:solidFill>
                <a:latin typeface="Tahoma"/>
                <a:cs typeface="Tahoma"/>
              </a:rPr>
              <a:t>the</a:t>
            </a:r>
            <a:r>
              <a:rPr sz="2180" spc="30" dirty="0">
                <a:solidFill>
                  <a:srgbClr val="FF0000"/>
                </a:solidFill>
                <a:latin typeface="Tahoma"/>
                <a:cs typeface="Tahoma"/>
              </a:rPr>
              <a:t> </a:t>
            </a:r>
            <a:r>
              <a:rPr sz="2180" spc="-59" dirty="0">
                <a:solidFill>
                  <a:srgbClr val="FF0000"/>
                </a:solidFill>
                <a:latin typeface="Tahoma"/>
                <a:cs typeface="Tahoma"/>
              </a:rPr>
              <a:t>frontier</a:t>
            </a:r>
            <a:endParaRPr sz="2180">
              <a:latin typeface="Tahoma"/>
              <a:cs typeface="Tahoma"/>
            </a:endParaRPr>
          </a:p>
          <a:p>
            <a:pPr marL="173656">
              <a:spcBef>
                <a:spcPts val="69"/>
              </a:spcBef>
              <a:tabLst>
                <a:tab pos="766353" algn="l"/>
              </a:tabLst>
            </a:pPr>
            <a:r>
              <a:rPr sz="1784" spc="20" dirty="0">
                <a:latin typeface="Calibri"/>
                <a:cs typeface="Calibri"/>
              </a:rPr>
              <a:t>4:	</a:t>
            </a:r>
            <a:r>
              <a:rPr sz="2180" b="1" spc="-30" dirty="0">
                <a:latin typeface="Arial"/>
                <a:cs typeface="Arial"/>
              </a:rPr>
              <a:t>if</a:t>
            </a:r>
            <a:r>
              <a:rPr sz="2180" b="1" spc="188" dirty="0">
                <a:latin typeface="Arial"/>
                <a:cs typeface="Arial"/>
              </a:rPr>
              <a:t> </a:t>
            </a:r>
            <a:r>
              <a:rPr sz="2180" spc="-79" dirty="0">
                <a:latin typeface="Tahoma"/>
                <a:cs typeface="Tahoma"/>
              </a:rPr>
              <a:t>the</a:t>
            </a:r>
            <a:r>
              <a:rPr sz="2180" spc="10" dirty="0">
                <a:latin typeface="Tahoma"/>
                <a:cs typeface="Tahoma"/>
              </a:rPr>
              <a:t> </a:t>
            </a:r>
            <a:r>
              <a:rPr sz="2180" spc="-109" dirty="0">
                <a:latin typeface="Tahoma"/>
                <a:cs typeface="Tahoma"/>
              </a:rPr>
              <a:t>node</a:t>
            </a:r>
            <a:r>
              <a:rPr sz="2180" spc="20" dirty="0">
                <a:latin typeface="Tahoma"/>
                <a:cs typeface="Tahoma"/>
              </a:rPr>
              <a:t> </a:t>
            </a:r>
            <a:r>
              <a:rPr sz="2180" spc="-69" dirty="0">
                <a:latin typeface="Tahoma"/>
                <a:cs typeface="Tahoma"/>
              </a:rPr>
              <a:t>contains</a:t>
            </a:r>
            <a:r>
              <a:rPr sz="2180" spc="20" dirty="0">
                <a:latin typeface="Tahoma"/>
                <a:cs typeface="Tahoma"/>
              </a:rPr>
              <a:t> </a:t>
            </a:r>
            <a:r>
              <a:rPr sz="2180" spc="-109" dirty="0">
                <a:latin typeface="Tahoma"/>
                <a:cs typeface="Tahoma"/>
              </a:rPr>
              <a:t>a</a:t>
            </a:r>
            <a:r>
              <a:rPr sz="2180" spc="10" dirty="0">
                <a:latin typeface="Tahoma"/>
                <a:cs typeface="Tahoma"/>
              </a:rPr>
              <a:t> </a:t>
            </a:r>
            <a:r>
              <a:rPr sz="2180" spc="-79" dirty="0">
                <a:latin typeface="Tahoma"/>
                <a:cs typeface="Tahoma"/>
              </a:rPr>
              <a:t>goal</a:t>
            </a:r>
            <a:r>
              <a:rPr sz="2180" spc="20" dirty="0">
                <a:latin typeface="Tahoma"/>
                <a:cs typeface="Tahoma"/>
              </a:rPr>
              <a:t> </a:t>
            </a:r>
            <a:r>
              <a:rPr sz="2180" spc="-69" dirty="0">
                <a:latin typeface="Tahoma"/>
                <a:cs typeface="Tahoma"/>
              </a:rPr>
              <a:t>state</a:t>
            </a:r>
            <a:r>
              <a:rPr sz="2180" spc="20" dirty="0">
                <a:latin typeface="Tahoma"/>
                <a:cs typeface="Tahoma"/>
              </a:rPr>
              <a:t> </a:t>
            </a:r>
            <a:r>
              <a:rPr sz="2180" b="1" spc="-50" dirty="0">
                <a:latin typeface="Arial"/>
                <a:cs typeface="Arial"/>
              </a:rPr>
              <a:t>then</a:t>
            </a:r>
            <a:endParaRPr sz="2180">
              <a:latin typeface="Arial"/>
              <a:cs typeface="Arial"/>
            </a:endParaRPr>
          </a:p>
          <a:p>
            <a:pPr marL="173656">
              <a:spcBef>
                <a:spcPts val="69"/>
              </a:spcBef>
              <a:tabLst>
                <a:tab pos="1040680" algn="l"/>
              </a:tabLst>
            </a:pPr>
            <a:r>
              <a:rPr sz="1784" spc="20" dirty="0">
                <a:latin typeface="Calibri"/>
                <a:cs typeface="Calibri"/>
              </a:rPr>
              <a:t>5:	</a:t>
            </a:r>
            <a:r>
              <a:rPr sz="2180" b="1" spc="-50" dirty="0">
                <a:latin typeface="Arial"/>
                <a:cs typeface="Arial"/>
              </a:rPr>
              <a:t>return</a:t>
            </a:r>
            <a:r>
              <a:rPr sz="2180" b="1" spc="743" dirty="0">
                <a:latin typeface="Arial"/>
                <a:cs typeface="Arial"/>
              </a:rPr>
              <a:t> </a:t>
            </a:r>
            <a:r>
              <a:rPr sz="2180" spc="-79" dirty="0">
                <a:latin typeface="Tahoma"/>
                <a:cs typeface="Tahoma"/>
              </a:rPr>
              <a:t>the</a:t>
            </a:r>
            <a:r>
              <a:rPr sz="2180" spc="-10" dirty="0">
                <a:latin typeface="Tahoma"/>
                <a:cs typeface="Tahoma"/>
              </a:rPr>
              <a:t> </a:t>
            </a:r>
            <a:r>
              <a:rPr sz="2180" spc="-59" dirty="0">
                <a:latin typeface="Tahoma"/>
                <a:cs typeface="Tahoma"/>
              </a:rPr>
              <a:t>solution</a:t>
            </a:r>
            <a:endParaRPr sz="2180">
              <a:latin typeface="Tahoma"/>
              <a:cs typeface="Tahoma"/>
            </a:endParaRPr>
          </a:p>
          <a:p>
            <a:pPr marL="173656">
              <a:spcBef>
                <a:spcPts val="69"/>
              </a:spcBef>
              <a:tabLst>
                <a:tab pos="766353" algn="l"/>
              </a:tabLst>
            </a:pPr>
            <a:r>
              <a:rPr sz="1784" spc="20" dirty="0">
                <a:latin typeface="Calibri"/>
                <a:cs typeface="Calibri"/>
              </a:rPr>
              <a:t>6:	</a:t>
            </a:r>
            <a:r>
              <a:rPr sz="2180" b="1" spc="-119" dirty="0">
                <a:latin typeface="Arial"/>
                <a:cs typeface="Arial"/>
              </a:rPr>
              <a:t>end</a:t>
            </a:r>
            <a:r>
              <a:rPr sz="2180" b="1" spc="10" dirty="0">
                <a:latin typeface="Arial"/>
                <a:cs typeface="Arial"/>
              </a:rPr>
              <a:t> </a:t>
            </a:r>
            <a:r>
              <a:rPr sz="2180" b="1" spc="-30" dirty="0">
                <a:latin typeface="Arial"/>
                <a:cs typeface="Arial"/>
              </a:rPr>
              <a:t>if</a:t>
            </a:r>
            <a:endParaRPr sz="2180">
              <a:latin typeface="Arial"/>
              <a:cs typeface="Arial"/>
            </a:endParaRPr>
          </a:p>
          <a:p>
            <a:pPr marL="173656">
              <a:spcBef>
                <a:spcPts val="69"/>
              </a:spcBef>
              <a:tabLst>
                <a:tab pos="766353" algn="l"/>
              </a:tabLst>
            </a:pPr>
            <a:r>
              <a:rPr sz="1784" spc="20" dirty="0">
                <a:latin typeface="Calibri"/>
                <a:cs typeface="Calibri"/>
              </a:rPr>
              <a:t>7:	</a:t>
            </a:r>
            <a:r>
              <a:rPr sz="2180" spc="-119" dirty="0">
                <a:latin typeface="Tahoma"/>
                <a:cs typeface="Tahoma"/>
              </a:rPr>
              <a:t>generate</a:t>
            </a:r>
            <a:r>
              <a:rPr sz="2180" spc="20" dirty="0">
                <a:latin typeface="Tahoma"/>
                <a:cs typeface="Tahoma"/>
              </a:rPr>
              <a:t> </a:t>
            </a:r>
            <a:r>
              <a:rPr sz="2180" spc="-30" dirty="0">
                <a:latin typeface="Tahoma"/>
                <a:cs typeface="Tahoma"/>
              </a:rPr>
              <a:t>all</a:t>
            </a:r>
            <a:r>
              <a:rPr sz="2180" spc="20" dirty="0">
                <a:latin typeface="Tahoma"/>
                <a:cs typeface="Tahoma"/>
              </a:rPr>
              <a:t> </a:t>
            </a:r>
            <a:r>
              <a:rPr sz="2180" spc="-79" dirty="0">
                <a:latin typeface="Tahoma"/>
                <a:cs typeface="Tahoma"/>
              </a:rPr>
              <a:t>the</a:t>
            </a:r>
            <a:r>
              <a:rPr sz="2180" spc="20" dirty="0">
                <a:latin typeface="Tahoma"/>
                <a:cs typeface="Tahoma"/>
              </a:rPr>
              <a:t> </a:t>
            </a:r>
            <a:r>
              <a:rPr sz="2180" spc="-119" dirty="0">
                <a:latin typeface="Tahoma"/>
                <a:cs typeface="Tahoma"/>
              </a:rPr>
              <a:t>successors</a:t>
            </a:r>
            <a:r>
              <a:rPr sz="2180" spc="20" dirty="0">
                <a:latin typeface="Tahoma"/>
                <a:cs typeface="Tahoma"/>
              </a:rPr>
              <a:t> </a:t>
            </a:r>
            <a:r>
              <a:rPr sz="2180" spc="-69" dirty="0">
                <a:latin typeface="Tahoma"/>
                <a:cs typeface="Tahoma"/>
              </a:rPr>
              <a:t>of</a:t>
            </a:r>
            <a:r>
              <a:rPr sz="2180" spc="30" dirty="0">
                <a:latin typeface="Tahoma"/>
                <a:cs typeface="Tahoma"/>
              </a:rPr>
              <a:t> </a:t>
            </a:r>
            <a:r>
              <a:rPr sz="2180" spc="-79" dirty="0">
                <a:latin typeface="Tahoma"/>
                <a:cs typeface="Tahoma"/>
              </a:rPr>
              <a:t>the</a:t>
            </a:r>
            <a:r>
              <a:rPr sz="2180" spc="20" dirty="0">
                <a:latin typeface="Tahoma"/>
                <a:cs typeface="Tahoma"/>
              </a:rPr>
              <a:t> </a:t>
            </a:r>
            <a:r>
              <a:rPr sz="2180" spc="-109" dirty="0">
                <a:latin typeface="Tahoma"/>
                <a:cs typeface="Tahoma"/>
              </a:rPr>
              <a:t>node</a:t>
            </a:r>
            <a:endParaRPr sz="2180">
              <a:latin typeface="Tahoma"/>
              <a:cs typeface="Tahoma"/>
            </a:endParaRPr>
          </a:p>
          <a:p>
            <a:pPr marL="173656">
              <a:spcBef>
                <a:spcPts val="69"/>
              </a:spcBef>
              <a:tabLst>
                <a:tab pos="766353" algn="l"/>
              </a:tabLst>
            </a:pPr>
            <a:r>
              <a:rPr sz="1784" spc="20" dirty="0">
                <a:latin typeface="Calibri"/>
                <a:cs typeface="Calibri"/>
              </a:rPr>
              <a:t>8:	</a:t>
            </a:r>
            <a:r>
              <a:rPr sz="2180" spc="-99" dirty="0">
                <a:latin typeface="Tahoma"/>
                <a:cs typeface="Tahoma"/>
              </a:rPr>
              <a:t>add</a:t>
            </a:r>
            <a:r>
              <a:rPr sz="2180" spc="20" dirty="0">
                <a:latin typeface="Tahoma"/>
                <a:cs typeface="Tahoma"/>
              </a:rPr>
              <a:t> </a:t>
            </a:r>
            <a:r>
              <a:rPr sz="2180" spc="-129" dirty="0">
                <a:latin typeface="Tahoma"/>
                <a:cs typeface="Tahoma"/>
              </a:rPr>
              <a:t>every</a:t>
            </a:r>
            <a:r>
              <a:rPr sz="2180" spc="30" dirty="0">
                <a:latin typeface="Tahoma"/>
                <a:cs typeface="Tahoma"/>
              </a:rPr>
              <a:t> </a:t>
            </a:r>
            <a:r>
              <a:rPr sz="2180" spc="-119" dirty="0">
                <a:latin typeface="Tahoma"/>
                <a:cs typeface="Tahoma"/>
              </a:rPr>
              <a:t>successor</a:t>
            </a:r>
            <a:r>
              <a:rPr sz="2180" spc="30" dirty="0">
                <a:latin typeface="Tahoma"/>
                <a:cs typeface="Tahoma"/>
              </a:rPr>
              <a:t> </a:t>
            </a:r>
            <a:r>
              <a:rPr sz="2180" spc="-69" dirty="0">
                <a:latin typeface="Tahoma"/>
                <a:cs typeface="Tahoma"/>
              </a:rPr>
              <a:t>of</a:t>
            </a:r>
            <a:r>
              <a:rPr sz="2180" spc="30" dirty="0">
                <a:latin typeface="Tahoma"/>
                <a:cs typeface="Tahoma"/>
              </a:rPr>
              <a:t> </a:t>
            </a:r>
            <a:r>
              <a:rPr sz="2180" spc="-79" dirty="0">
                <a:latin typeface="Tahoma"/>
                <a:cs typeface="Tahoma"/>
              </a:rPr>
              <a:t>the</a:t>
            </a:r>
            <a:r>
              <a:rPr sz="2180" spc="30" dirty="0">
                <a:latin typeface="Tahoma"/>
                <a:cs typeface="Tahoma"/>
              </a:rPr>
              <a:t> </a:t>
            </a:r>
            <a:r>
              <a:rPr sz="2180" spc="-109" dirty="0">
                <a:latin typeface="Tahoma"/>
                <a:cs typeface="Tahoma"/>
              </a:rPr>
              <a:t>node</a:t>
            </a:r>
            <a:r>
              <a:rPr sz="2180" spc="30" dirty="0">
                <a:latin typeface="Tahoma"/>
                <a:cs typeface="Tahoma"/>
              </a:rPr>
              <a:t> </a:t>
            </a:r>
            <a:r>
              <a:rPr sz="2180" spc="-30" dirty="0">
                <a:latin typeface="Tahoma"/>
                <a:cs typeface="Tahoma"/>
              </a:rPr>
              <a:t>to</a:t>
            </a:r>
            <a:r>
              <a:rPr sz="2180" spc="20" dirty="0">
                <a:latin typeface="Tahoma"/>
                <a:cs typeface="Tahoma"/>
              </a:rPr>
              <a:t> </a:t>
            </a:r>
            <a:r>
              <a:rPr sz="2180" spc="-79" dirty="0">
                <a:latin typeface="Tahoma"/>
                <a:cs typeface="Tahoma"/>
              </a:rPr>
              <a:t>the</a:t>
            </a:r>
            <a:r>
              <a:rPr sz="2180" spc="30" dirty="0">
                <a:latin typeface="Tahoma"/>
                <a:cs typeface="Tahoma"/>
              </a:rPr>
              <a:t> </a:t>
            </a:r>
            <a:r>
              <a:rPr sz="2180" spc="-59" dirty="0">
                <a:latin typeface="Tahoma"/>
                <a:cs typeface="Tahoma"/>
              </a:rPr>
              <a:t>frontier</a:t>
            </a:r>
            <a:endParaRPr sz="2180">
              <a:latin typeface="Tahoma"/>
              <a:cs typeface="Tahoma"/>
            </a:endParaRPr>
          </a:p>
          <a:p>
            <a:pPr marL="173656">
              <a:spcBef>
                <a:spcPts val="69"/>
              </a:spcBef>
            </a:pPr>
            <a:r>
              <a:rPr sz="1784" spc="20" dirty="0">
                <a:latin typeface="Calibri"/>
                <a:cs typeface="Calibri"/>
              </a:rPr>
              <a:t>9:</a:t>
            </a:r>
            <a:r>
              <a:rPr sz="1784" spc="188" dirty="0">
                <a:latin typeface="Calibri"/>
                <a:cs typeface="Calibri"/>
              </a:rPr>
              <a:t> </a:t>
            </a:r>
            <a:r>
              <a:rPr sz="2180" b="1" spc="-119" dirty="0">
                <a:latin typeface="Arial"/>
                <a:cs typeface="Arial"/>
              </a:rPr>
              <a:t>end</a:t>
            </a:r>
            <a:r>
              <a:rPr sz="2180" b="1" spc="59" dirty="0">
                <a:latin typeface="Arial"/>
                <a:cs typeface="Arial"/>
              </a:rPr>
              <a:t> </a:t>
            </a:r>
            <a:r>
              <a:rPr sz="2180" b="1" spc="-89" dirty="0">
                <a:latin typeface="Arial"/>
                <a:cs typeface="Arial"/>
              </a:rPr>
              <a:t>while</a:t>
            </a:r>
            <a:endParaRPr sz="2180">
              <a:latin typeface="Arial"/>
              <a:cs typeface="Arial"/>
            </a:endParaRPr>
          </a:p>
          <a:p>
            <a:pPr marL="25168">
              <a:spcBef>
                <a:spcPts val="69"/>
              </a:spcBef>
              <a:tabLst>
                <a:tab pos="7728967" algn="l"/>
              </a:tabLst>
            </a:pPr>
            <a:r>
              <a:rPr sz="1784" u="sng" spc="-159" dirty="0">
                <a:uFill>
                  <a:solidFill>
                    <a:srgbClr val="000000"/>
                  </a:solidFill>
                </a:uFill>
                <a:latin typeface="Calibri"/>
                <a:cs typeface="Calibri"/>
              </a:rPr>
              <a:t> </a:t>
            </a:r>
            <a:r>
              <a:rPr sz="1784" u="sng" spc="10" dirty="0">
                <a:uFill>
                  <a:solidFill>
                    <a:srgbClr val="000000"/>
                  </a:solidFill>
                </a:uFill>
                <a:latin typeface="Calibri"/>
                <a:cs typeface="Calibri"/>
              </a:rPr>
              <a:t>10:</a:t>
            </a:r>
            <a:r>
              <a:rPr sz="1784" u="sng" spc="238" dirty="0">
                <a:uFill>
                  <a:solidFill>
                    <a:srgbClr val="000000"/>
                  </a:solidFill>
                </a:uFill>
                <a:latin typeface="Calibri"/>
                <a:cs typeface="Calibri"/>
              </a:rPr>
              <a:t> </a:t>
            </a:r>
            <a:r>
              <a:rPr sz="2180" b="1" u="sng" spc="-50" dirty="0">
                <a:uFill>
                  <a:solidFill>
                    <a:srgbClr val="000000"/>
                  </a:solidFill>
                </a:uFill>
                <a:latin typeface="Arial"/>
                <a:cs typeface="Arial"/>
              </a:rPr>
              <a:t>return</a:t>
            </a:r>
            <a:r>
              <a:rPr sz="2180" b="1" u="sng" spc="773" dirty="0">
                <a:uFill>
                  <a:solidFill>
                    <a:srgbClr val="000000"/>
                  </a:solidFill>
                </a:uFill>
                <a:latin typeface="Arial"/>
                <a:cs typeface="Arial"/>
              </a:rPr>
              <a:t> </a:t>
            </a:r>
            <a:r>
              <a:rPr sz="2180" u="sng" spc="-69" dirty="0">
                <a:uFill>
                  <a:solidFill>
                    <a:srgbClr val="000000"/>
                  </a:solidFill>
                </a:uFill>
                <a:latin typeface="Tahoma"/>
                <a:cs typeface="Tahoma"/>
              </a:rPr>
              <a:t>failure	</a:t>
            </a:r>
            <a:endParaRPr sz="2180">
              <a:latin typeface="Tahoma"/>
              <a:cs typeface="Tahoma"/>
            </a:endParaRPr>
          </a:p>
        </p:txBody>
      </p:sp>
      <p:sp>
        <p:nvSpPr>
          <p:cNvPr id="5" name="object 5"/>
          <p:cNvSpPr txBox="1">
            <a:spLocks noGrp="1"/>
          </p:cNvSpPr>
          <p:nvPr>
            <p:ph type="sldNum" sz="quarter" idx="4294967295"/>
          </p:nvPr>
        </p:nvSpPr>
        <p:spPr>
          <a:xfrm>
            <a:off x="10099108" y="6565167"/>
            <a:ext cx="590164" cy="598470"/>
          </a:xfrm>
          <a:prstGeom prst="rect">
            <a:avLst/>
          </a:prstGeom>
        </p:spPr>
        <p:txBody>
          <a:bodyPr vert="horz" wrap="square" lIns="0" tIns="44042" rIns="0" bIns="0" rtlCol="0">
            <a:spAutoFit/>
          </a:bodyPr>
          <a:lstStyle/>
          <a:p>
            <a:pPr marL="75503">
              <a:spcBef>
                <a:spcPts val="347"/>
              </a:spcBef>
            </a:pPr>
            <a:fld id="{81D60167-4931-47E6-BA6A-407CBD079E47}" type="slidenum">
              <a:rPr spc="50" dirty="0"/>
              <a:pPr marL="75503">
                <a:spcBef>
                  <a:spcPts val="347"/>
                </a:spcBef>
              </a:pPr>
              <a:t>25</a:t>
            </a:fld>
            <a:r>
              <a:rPr spc="50" dirty="0"/>
              <a:t>/34</a:t>
            </a:r>
          </a:p>
        </p:txBody>
      </p:sp>
    </p:spTree>
    <p:extLst>
      <p:ext uri="{BB962C8B-B14F-4D97-AF65-F5344CB8AC3E}">
        <p14:creationId xmlns:p14="http://schemas.microsoft.com/office/powerpoint/2010/main" val="2860729138"/>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Use the breadth first strategy to traverse the graph below</a:t>
            </a:r>
            <a:br>
              <a:rPr lang="en-US" dirty="0"/>
            </a:br>
            <a:endParaRPr lang="en-IN" dirty="0"/>
          </a:p>
        </p:txBody>
      </p:sp>
      <p:sp>
        <p:nvSpPr>
          <p:cNvPr id="3" name="Content Placeholder 2"/>
          <p:cNvSpPr>
            <a:spLocks noGrp="1"/>
          </p:cNvSpPr>
          <p:nvPr>
            <p:ph sz="half" idx="1"/>
          </p:nvPr>
        </p:nvSpPr>
        <p:spPr/>
        <p:txBody>
          <a:bodyPr/>
          <a:lstStyle/>
          <a:p>
            <a:pPr>
              <a:buFont typeface="+mj-lt"/>
              <a:buAutoNum type="arabicPeriod"/>
            </a:pPr>
            <a:r>
              <a:rPr lang="en-IN" dirty="0"/>
              <a:t>1, 4, 5, 3, 2</a:t>
            </a:r>
          </a:p>
          <a:p>
            <a:pPr>
              <a:buFont typeface="+mj-lt"/>
              <a:buAutoNum type="arabicPeriod"/>
            </a:pPr>
            <a:endParaRPr lang="en-IN" dirty="0"/>
          </a:p>
          <a:p>
            <a:pPr>
              <a:buFont typeface="+mj-lt"/>
              <a:buAutoNum type="arabicPeriod"/>
            </a:pPr>
            <a:r>
              <a:rPr lang="en-IN" dirty="0"/>
              <a:t>1, 2, 3, 5, 4</a:t>
            </a:r>
          </a:p>
          <a:p>
            <a:pPr>
              <a:buFont typeface="+mj-lt"/>
              <a:buAutoNum type="arabicPeriod"/>
            </a:pPr>
            <a:endParaRPr lang="en-IN" dirty="0"/>
          </a:p>
          <a:p>
            <a:pPr>
              <a:buFont typeface="+mj-lt"/>
              <a:buAutoNum type="arabicPeriod"/>
            </a:pPr>
            <a:r>
              <a:rPr lang="en-IN" dirty="0"/>
              <a:t>1, 2, 4, 3, 5</a:t>
            </a:r>
          </a:p>
          <a:p>
            <a:pPr>
              <a:buFont typeface="+mj-lt"/>
              <a:buAutoNum type="arabicPeriod"/>
            </a:pPr>
            <a:endParaRPr lang="en-IN" dirty="0"/>
          </a:p>
          <a:p>
            <a:pPr>
              <a:buFont typeface="+mj-lt"/>
              <a:buAutoNum type="arabicPeriod"/>
            </a:pPr>
            <a:r>
              <a:rPr lang="en-IN" dirty="0"/>
              <a:t>1, 3, 5, 4, 2</a:t>
            </a:r>
          </a:p>
          <a:p>
            <a:pPr>
              <a:buFont typeface="+mj-lt"/>
              <a:buAutoNum type="arabicPeriod"/>
            </a:pPr>
            <a:endParaRPr lang="en-IN" dirty="0"/>
          </a:p>
          <a:p>
            <a:pPr>
              <a:buFont typeface="+mj-lt"/>
              <a:buAutoNum type="arabicPeriod"/>
            </a:pPr>
            <a:r>
              <a:rPr lang="en-IN" dirty="0"/>
              <a:t>Choose the correct option </a:t>
            </a:r>
          </a:p>
        </p:txBody>
      </p:sp>
      <p:pic>
        <p:nvPicPr>
          <p:cNvPr id="5" name="Content Placeholder 4"/>
          <p:cNvPicPr>
            <a:picLocks noGrp="1" noChangeAspect="1"/>
          </p:cNvPicPr>
          <p:nvPr>
            <p:ph sz="half" idx="2"/>
          </p:nvPr>
        </p:nvPicPr>
        <p:blipFill>
          <a:blip r:embed="rId2"/>
          <a:stretch>
            <a:fillRect/>
          </a:stretch>
        </p:blipFill>
        <p:spPr>
          <a:xfrm>
            <a:off x="5089525" y="2160589"/>
            <a:ext cx="4184650" cy="3880772"/>
          </a:xfrm>
          <a:prstGeom prst="rect">
            <a:avLst/>
          </a:prstGeom>
        </p:spPr>
      </p:pic>
    </p:spTree>
    <p:extLst>
      <p:ext uri="{BB962C8B-B14F-4D97-AF65-F5344CB8AC3E}">
        <p14:creationId xmlns:p14="http://schemas.microsoft.com/office/powerpoint/2010/main" val="3391881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endParaRPr lang="en-IN"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Correct answer: 1, 2, 4, 3, 5</a:t>
            </a:r>
          </a:p>
          <a:p>
            <a:pPr marL="0" indent="0">
              <a:buNone/>
            </a:pPr>
            <a:endParaRPr lang="en-US" dirty="0"/>
          </a:p>
          <a:p>
            <a:pPr marL="0" indent="0">
              <a:buNone/>
            </a:pPr>
            <a:r>
              <a:rPr lang="en-US" dirty="0"/>
              <a:t>After visiting a vertex </a:t>
            </a:r>
            <a:r>
              <a:rPr lang="en-US" dirty="0" err="1"/>
              <a:t>vv</a:t>
            </a:r>
            <a:r>
              <a:rPr lang="en-US" dirty="0"/>
              <a:t>, the breadth-first search strategy of graph traversal visits every vertex adjacent to </a:t>
            </a:r>
            <a:r>
              <a:rPr lang="en-US" dirty="0" err="1"/>
              <a:t>vv</a:t>
            </a:r>
            <a:r>
              <a:rPr lang="en-US" dirty="0"/>
              <a:t> that it can. Thus, the traversal will not embark from any of the vertices adjacent to </a:t>
            </a:r>
            <a:r>
              <a:rPr lang="en-US" dirty="0" err="1"/>
              <a:t>vv</a:t>
            </a:r>
            <a:r>
              <a:rPr lang="en-US" dirty="0"/>
              <a:t> until it has visited all possible vertices adjacent to vv. BFS is a first visited, first explored strategy.</a:t>
            </a:r>
          </a:p>
          <a:p>
            <a:pPr marL="0" indent="0">
              <a:buNone/>
            </a:pPr>
            <a:endParaRPr lang="en-US" dirty="0"/>
          </a:p>
          <a:p>
            <a:pPr marL="0" indent="0">
              <a:buNone/>
            </a:pPr>
            <a:r>
              <a:rPr lang="en-US" dirty="0"/>
              <a:t>The path taken for the graph will thus be 1 -&gt; 2 -&gt; 4 -&gt; 3 -&gt; 5</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709104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000" dirty="0"/>
              <a:t>Depth First Search Algorithm </a:t>
            </a:r>
            <a:br>
              <a:rPr lang="en-IN" sz="4000" dirty="0"/>
            </a:br>
            <a:r>
              <a:rPr lang="en-IN" dirty="0"/>
              <a:t> </a:t>
            </a:r>
          </a:p>
        </p:txBody>
      </p:sp>
      <p:sp>
        <p:nvSpPr>
          <p:cNvPr id="3" name="Subtitle 2"/>
          <p:cNvSpPr>
            <a:spLocks noGrp="1"/>
          </p:cNvSpPr>
          <p:nvPr>
            <p:ph type="subTitle" idx="1"/>
          </p:nvPr>
        </p:nvSpPr>
        <p:spPr/>
        <p:txBody>
          <a:bodyPr/>
          <a:lstStyle/>
          <a:p>
            <a:r>
              <a:rPr lang="en-IN" dirty="0"/>
              <a:t>Uninformed Search</a:t>
            </a:r>
          </a:p>
        </p:txBody>
      </p:sp>
    </p:spTree>
    <p:extLst>
      <p:ext uri="{BB962C8B-B14F-4D97-AF65-F5344CB8AC3E}">
        <p14:creationId xmlns:p14="http://schemas.microsoft.com/office/powerpoint/2010/main" val="1274350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Depth-first search (DFS): </a:t>
            </a:r>
            <a:br>
              <a:rPr lang="en-US" b="1" dirty="0"/>
            </a:br>
            <a:br>
              <a:rPr lang="en-US" b="1" dirty="0"/>
            </a:br>
            <a:r>
              <a:rPr lang="en-US" sz="1800" b="1" dirty="0">
                <a:solidFill>
                  <a:schemeClr val="tx1"/>
                </a:solidFill>
              </a:rPr>
              <a:t>An approach to frame the problems of AI in graphs </a:t>
            </a:r>
            <a:endParaRPr lang="en-IN" sz="1800" dirty="0">
              <a:solidFill>
                <a:schemeClr val="tx1"/>
              </a:solidFill>
            </a:endParaRPr>
          </a:p>
        </p:txBody>
      </p:sp>
      <p:sp>
        <p:nvSpPr>
          <p:cNvPr id="3" name="Content Placeholder 2"/>
          <p:cNvSpPr>
            <a:spLocks noGrp="1"/>
          </p:cNvSpPr>
          <p:nvPr>
            <p:ph idx="1"/>
          </p:nvPr>
        </p:nvSpPr>
        <p:spPr/>
        <p:txBody>
          <a:bodyPr>
            <a:normAutofit fontScale="85000" lnSpcReduction="10000"/>
          </a:bodyPr>
          <a:lstStyle/>
          <a:p>
            <a:r>
              <a:rPr lang="en-US" dirty="0"/>
              <a:t> </a:t>
            </a:r>
            <a:r>
              <a:rPr lang="en-US" dirty="0">
                <a:solidFill>
                  <a:schemeClr val="tx1"/>
                </a:solidFill>
              </a:rPr>
              <a:t>is an </a:t>
            </a:r>
            <a:r>
              <a:rPr lang="en-US" dirty="0">
                <a:solidFill>
                  <a:schemeClr val="tx1"/>
                </a:solidFill>
                <a:hlinkClick r:id="rId2" tooltip="algorithm"/>
              </a:rPr>
              <a:t>algorithm</a:t>
            </a:r>
            <a:r>
              <a:rPr lang="en-US" dirty="0">
                <a:solidFill>
                  <a:schemeClr val="tx1"/>
                </a:solidFill>
              </a:rPr>
              <a:t> for searching a </a:t>
            </a:r>
            <a:r>
              <a:rPr lang="en-US" dirty="0">
                <a:solidFill>
                  <a:schemeClr val="tx1"/>
                </a:solidFill>
                <a:hlinkClick r:id="rId3"/>
              </a:rPr>
              <a:t>graph</a:t>
            </a:r>
            <a:r>
              <a:rPr lang="en-US" dirty="0">
                <a:solidFill>
                  <a:schemeClr val="tx1"/>
                </a:solidFill>
              </a:rPr>
              <a:t> or </a:t>
            </a:r>
            <a:r>
              <a:rPr lang="en-US" dirty="0">
                <a:solidFill>
                  <a:schemeClr val="tx1"/>
                </a:solidFill>
                <a:hlinkClick r:id="rId4"/>
              </a:rPr>
              <a:t>tree</a:t>
            </a:r>
            <a:r>
              <a:rPr lang="en-US" dirty="0">
                <a:solidFill>
                  <a:schemeClr val="tx1"/>
                </a:solidFill>
              </a:rPr>
              <a:t> data structure. </a:t>
            </a:r>
          </a:p>
          <a:p>
            <a:endParaRPr lang="en-US" dirty="0"/>
          </a:p>
          <a:p>
            <a:r>
              <a:rPr lang="en-US" dirty="0"/>
              <a:t>The algorithm starts at the root (top) node of a tree and goes as far as it can down a given branch (path), then backtracks until it finds an unexplored path, and then explores it. </a:t>
            </a:r>
          </a:p>
          <a:p>
            <a:r>
              <a:rPr lang="en-US" dirty="0"/>
              <a:t>The algorithm does this until the entire graph has been explored.</a:t>
            </a:r>
          </a:p>
          <a:p>
            <a:r>
              <a:rPr lang="en-US" dirty="0"/>
              <a:t> Many problems in computer science can be thought of in terms of graphs. </a:t>
            </a:r>
          </a:p>
          <a:p>
            <a:endParaRPr lang="en-US" dirty="0"/>
          </a:p>
          <a:p>
            <a:r>
              <a:rPr lang="en-US" dirty="0"/>
              <a:t>For example, analyzing networks, mapping routes, scheduling, and finding </a:t>
            </a:r>
            <a:r>
              <a:rPr lang="en-US" dirty="0">
                <a:hlinkClick r:id="rId5" tooltip="spanning trees"/>
              </a:rPr>
              <a:t>spanning trees</a:t>
            </a:r>
            <a:r>
              <a:rPr lang="en-US" dirty="0"/>
              <a:t> are graph problems. </a:t>
            </a:r>
          </a:p>
          <a:p>
            <a:r>
              <a:rPr lang="en-US" dirty="0"/>
              <a:t>To analyze these problems,</a:t>
            </a:r>
            <a:r>
              <a:rPr lang="en-US" dirty="0">
                <a:solidFill>
                  <a:schemeClr val="tx1"/>
                </a:solidFill>
              </a:rPr>
              <a:t> </a:t>
            </a:r>
            <a:r>
              <a:rPr lang="en-US" dirty="0">
                <a:solidFill>
                  <a:schemeClr val="tx1"/>
                </a:solidFill>
                <a:hlinkClick r:id="rId6" tooltip="graph-search algorithms"/>
              </a:rPr>
              <a:t>graph-search algorithms</a:t>
            </a:r>
            <a:r>
              <a:rPr lang="en-US" dirty="0"/>
              <a:t> like depth-first search are useful.</a:t>
            </a:r>
          </a:p>
          <a:p>
            <a:pPr marL="0" indent="0">
              <a:buNone/>
            </a:pPr>
            <a:br>
              <a:rPr lang="en-US" dirty="0"/>
            </a:br>
            <a:endParaRPr lang="en-IN" dirty="0"/>
          </a:p>
        </p:txBody>
      </p:sp>
    </p:spTree>
    <p:extLst>
      <p:ext uri="{BB962C8B-B14F-4D97-AF65-F5344CB8AC3E}">
        <p14:creationId xmlns:p14="http://schemas.microsoft.com/office/powerpoint/2010/main" val="1015879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2160-2F0E-482A-A6B5-5ED56D162A41}"/>
              </a:ext>
            </a:extLst>
          </p:cNvPr>
          <p:cNvSpPr>
            <a:spLocks noGrp="1"/>
          </p:cNvSpPr>
          <p:nvPr>
            <p:ph type="title"/>
          </p:nvPr>
        </p:nvSpPr>
        <p:spPr>
          <a:xfrm>
            <a:off x="2152650" y="365127"/>
            <a:ext cx="7886700" cy="1325563"/>
          </a:xfrm>
        </p:spPr>
        <p:txBody>
          <a:bodyPr/>
          <a:lstStyle/>
          <a:p>
            <a:pPr algn="ctr"/>
            <a:r>
              <a:rPr lang="en-NZ" dirty="0"/>
              <a:t> Artificial Intelligence</a:t>
            </a:r>
          </a:p>
        </p:txBody>
      </p:sp>
      <p:sp>
        <p:nvSpPr>
          <p:cNvPr id="4" name="Oval 3">
            <a:extLst>
              <a:ext uri="{FF2B5EF4-FFF2-40B4-BE49-F238E27FC236}">
                <a16:creationId xmlns:a16="http://schemas.microsoft.com/office/drawing/2014/main" id="{2F321F64-DF7E-48A0-8E16-22D2D7E9DF2C}"/>
              </a:ext>
            </a:extLst>
          </p:cNvPr>
          <p:cNvSpPr/>
          <p:nvPr/>
        </p:nvSpPr>
        <p:spPr>
          <a:xfrm>
            <a:off x="1828801" y="1611327"/>
            <a:ext cx="3281099" cy="4318433"/>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a:t>Artifical</a:t>
            </a:r>
            <a:endParaRPr lang="en-NZ" dirty="0"/>
          </a:p>
        </p:txBody>
      </p:sp>
      <p:sp>
        <p:nvSpPr>
          <p:cNvPr id="5" name="Oval 4">
            <a:extLst>
              <a:ext uri="{FF2B5EF4-FFF2-40B4-BE49-F238E27FC236}">
                <a16:creationId xmlns:a16="http://schemas.microsoft.com/office/drawing/2014/main" id="{16A9B61F-3D62-44A0-9D35-9D1109CC2FB6}"/>
              </a:ext>
            </a:extLst>
          </p:cNvPr>
          <p:cNvSpPr/>
          <p:nvPr/>
        </p:nvSpPr>
        <p:spPr>
          <a:xfrm>
            <a:off x="2747559" y="3231393"/>
            <a:ext cx="1609840" cy="2598144"/>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6" name="Oval 5">
            <a:extLst>
              <a:ext uri="{FF2B5EF4-FFF2-40B4-BE49-F238E27FC236}">
                <a16:creationId xmlns:a16="http://schemas.microsoft.com/office/drawing/2014/main" id="{F0C95202-0AA1-423F-9AC6-E69F8EA3EFE4}"/>
              </a:ext>
            </a:extLst>
          </p:cNvPr>
          <p:cNvSpPr/>
          <p:nvPr/>
        </p:nvSpPr>
        <p:spPr>
          <a:xfrm>
            <a:off x="3099066" y="4355117"/>
            <a:ext cx="906826" cy="12853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TextBox 6">
            <a:extLst>
              <a:ext uri="{FF2B5EF4-FFF2-40B4-BE49-F238E27FC236}">
                <a16:creationId xmlns:a16="http://schemas.microsoft.com/office/drawing/2014/main" id="{9FBCC964-7088-444E-93D2-B0C54787CFD2}"/>
              </a:ext>
            </a:extLst>
          </p:cNvPr>
          <p:cNvSpPr txBox="1"/>
          <p:nvPr/>
        </p:nvSpPr>
        <p:spPr>
          <a:xfrm>
            <a:off x="2573354" y="2661870"/>
            <a:ext cx="1958248" cy="707886"/>
          </a:xfrm>
          <a:prstGeom prst="rect">
            <a:avLst/>
          </a:prstGeom>
          <a:noFill/>
        </p:spPr>
        <p:txBody>
          <a:bodyPr wrap="square" rtlCol="0">
            <a:spAutoFit/>
          </a:bodyPr>
          <a:lstStyle/>
          <a:p>
            <a:pPr algn="ctr"/>
            <a:r>
              <a:rPr lang="en-NZ" sz="2000" b="1" dirty="0"/>
              <a:t>Artificial Intelligence</a:t>
            </a:r>
          </a:p>
        </p:txBody>
      </p:sp>
      <p:sp>
        <p:nvSpPr>
          <p:cNvPr id="8" name="TextBox 7">
            <a:extLst>
              <a:ext uri="{FF2B5EF4-FFF2-40B4-BE49-F238E27FC236}">
                <a16:creationId xmlns:a16="http://schemas.microsoft.com/office/drawing/2014/main" id="{0F843B10-DBEE-4DDC-B60B-32BFFE3B5F86}"/>
              </a:ext>
            </a:extLst>
          </p:cNvPr>
          <p:cNvSpPr txBox="1"/>
          <p:nvPr/>
        </p:nvSpPr>
        <p:spPr>
          <a:xfrm>
            <a:off x="2519678" y="3845926"/>
            <a:ext cx="2082622" cy="369332"/>
          </a:xfrm>
          <a:prstGeom prst="rect">
            <a:avLst/>
          </a:prstGeom>
          <a:noFill/>
        </p:spPr>
        <p:txBody>
          <a:bodyPr wrap="none" rtlCol="0">
            <a:spAutoFit/>
          </a:bodyPr>
          <a:lstStyle/>
          <a:p>
            <a:pPr algn="ctr"/>
            <a:r>
              <a:rPr lang="en-NZ" b="1" dirty="0">
                <a:solidFill>
                  <a:schemeClr val="bg1"/>
                </a:solidFill>
              </a:rPr>
              <a:t>Machine Learning</a:t>
            </a:r>
          </a:p>
        </p:txBody>
      </p:sp>
      <p:sp>
        <p:nvSpPr>
          <p:cNvPr id="9" name="TextBox 8">
            <a:extLst>
              <a:ext uri="{FF2B5EF4-FFF2-40B4-BE49-F238E27FC236}">
                <a16:creationId xmlns:a16="http://schemas.microsoft.com/office/drawing/2014/main" id="{CCEE96B8-7114-4C9A-882F-166A73A3EFA1}"/>
              </a:ext>
            </a:extLst>
          </p:cNvPr>
          <p:cNvSpPr txBox="1"/>
          <p:nvPr/>
        </p:nvSpPr>
        <p:spPr>
          <a:xfrm>
            <a:off x="3099066" y="4738953"/>
            <a:ext cx="906826" cy="923330"/>
          </a:xfrm>
          <a:prstGeom prst="rect">
            <a:avLst/>
          </a:prstGeom>
          <a:noFill/>
        </p:spPr>
        <p:txBody>
          <a:bodyPr wrap="square" rtlCol="0">
            <a:spAutoFit/>
          </a:bodyPr>
          <a:lstStyle/>
          <a:p>
            <a:pPr algn="ctr"/>
            <a:r>
              <a:rPr lang="en-NZ" b="1" dirty="0">
                <a:solidFill>
                  <a:schemeClr val="bg1"/>
                </a:solidFill>
              </a:rPr>
              <a:t>Deep Learning</a:t>
            </a:r>
          </a:p>
        </p:txBody>
      </p:sp>
      <p:sp>
        <p:nvSpPr>
          <p:cNvPr id="10" name="Rectangle 9">
            <a:extLst>
              <a:ext uri="{FF2B5EF4-FFF2-40B4-BE49-F238E27FC236}">
                <a16:creationId xmlns:a16="http://schemas.microsoft.com/office/drawing/2014/main" id="{ED3DF785-37C7-4392-89DF-480E5365D86D}"/>
              </a:ext>
            </a:extLst>
          </p:cNvPr>
          <p:cNvSpPr/>
          <p:nvPr/>
        </p:nvSpPr>
        <p:spPr>
          <a:xfrm>
            <a:off x="5565618" y="3547698"/>
            <a:ext cx="2032612" cy="989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Machine Learning </a:t>
            </a:r>
            <a:br>
              <a:rPr lang="en-NZ" dirty="0"/>
            </a:br>
            <a:r>
              <a:rPr lang="en-NZ" dirty="0"/>
              <a:t>is a subset of </a:t>
            </a:r>
            <a:br>
              <a:rPr lang="en-NZ" dirty="0"/>
            </a:br>
            <a:r>
              <a:rPr lang="en-NZ" dirty="0"/>
              <a:t>Artificial Intelligence</a:t>
            </a:r>
          </a:p>
        </p:txBody>
      </p:sp>
      <p:sp>
        <p:nvSpPr>
          <p:cNvPr id="11" name="Rectangle 10">
            <a:extLst>
              <a:ext uri="{FF2B5EF4-FFF2-40B4-BE49-F238E27FC236}">
                <a16:creationId xmlns:a16="http://schemas.microsoft.com/office/drawing/2014/main" id="{FBF94380-F93D-40DE-BABA-664FF4A6D92F}"/>
              </a:ext>
            </a:extLst>
          </p:cNvPr>
          <p:cNvSpPr/>
          <p:nvPr/>
        </p:nvSpPr>
        <p:spPr>
          <a:xfrm>
            <a:off x="5565618" y="4730101"/>
            <a:ext cx="2032612" cy="10331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Deep Learning </a:t>
            </a:r>
          </a:p>
          <a:p>
            <a:pPr algn="ctr"/>
            <a:r>
              <a:rPr lang="en-NZ" dirty="0"/>
              <a:t>is a subset of</a:t>
            </a:r>
          </a:p>
          <a:p>
            <a:pPr algn="ctr"/>
            <a:r>
              <a:rPr lang="en-NZ" dirty="0"/>
              <a:t>Machine Learning</a:t>
            </a:r>
          </a:p>
        </p:txBody>
      </p:sp>
      <p:sp>
        <p:nvSpPr>
          <p:cNvPr id="12" name="Rectangle 11">
            <a:extLst>
              <a:ext uri="{FF2B5EF4-FFF2-40B4-BE49-F238E27FC236}">
                <a16:creationId xmlns:a16="http://schemas.microsoft.com/office/drawing/2014/main" id="{2FAFA644-8AAE-466A-8766-5ED3C310FBDC}"/>
              </a:ext>
            </a:extLst>
          </p:cNvPr>
          <p:cNvSpPr/>
          <p:nvPr/>
        </p:nvSpPr>
        <p:spPr>
          <a:xfrm>
            <a:off x="7976162" y="4215258"/>
            <a:ext cx="2221278" cy="1524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Deep Learning uses neural networks to simulate human like decision making</a:t>
            </a:r>
          </a:p>
        </p:txBody>
      </p:sp>
      <p:cxnSp>
        <p:nvCxnSpPr>
          <p:cNvPr id="13" name="Straight Arrow Connector 12">
            <a:extLst>
              <a:ext uri="{FF2B5EF4-FFF2-40B4-BE49-F238E27FC236}">
                <a16:creationId xmlns:a16="http://schemas.microsoft.com/office/drawing/2014/main" id="{8331F75A-1F3E-4E6C-98E4-1DDC4B614C99}"/>
              </a:ext>
            </a:extLst>
          </p:cNvPr>
          <p:cNvCxnSpPr>
            <a:cxnSpLocks/>
            <a:stCxn id="10" idx="1"/>
          </p:cNvCxnSpPr>
          <p:nvPr/>
        </p:nvCxnSpPr>
        <p:spPr>
          <a:xfrm flipH="1">
            <a:off x="4357400" y="4042577"/>
            <a:ext cx="1208219"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2DCE117-01F5-4462-A5F8-458FB871136F}"/>
              </a:ext>
            </a:extLst>
          </p:cNvPr>
          <p:cNvCxnSpPr>
            <a:cxnSpLocks/>
            <a:stCxn id="11" idx="1"/>
          </p:cNvCxnSpPr>
          <p:nvPr/>
        </p:nvCxnSpPr>
        <p:spPr>
          <a:xfrm flipH="1" flipV="1">
            <a:off x="4005892" y="5234981"/>
            <a:ext cx="1559726" cy="1169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Double Brace 14">
            <a:extLst>
              <a:ext uri="{FF2B5EF4-FFF2-40B4-BE49-F238E27FC236}">
                <a16:creationId xmlns:a16="http://schemas.microsoft.com/office/drawing/2014/main" id="{C9615283-6A21-4785-87DC-C75016C50FCC}"/>
              </a:ext>
            </a:extLst>
          </p:cNvPr>
          <p:cNvSpPr/>
          <p:nvPr/>
        </p:nvSpPr>
        <p:spPr>
          <a:xfrm>
            <a:off x="7770565" y="4694239"/>
            <a:ext cx="2620292" cy="1045625"/>
          </a:xfrm>
          <a:prstGeom prst="bracePair">
            <a:avLst>
              <a:gd name="adj" fmla="val 1075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Z"/>
          </a:p>
        </p:txBody>
      </p:sp>
    </p:spTree>
    <p:extLst>
      <p:ext uri="{BB962C8B-B14F-4D97-AF65-F5344CB8AC3E}">
        <p14:creationId xmlns:p14="http://schemas.microsoft.com/office/powerpoint/2010/main" val="2354489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Working of Depth first Search Algorithm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35300" y="2160588"/>
            <a:ext cx="3881437" cy="3881437"/>
          </a:xfrm>
        </p:spPr>
      </p:pic>
    </p:spTree>
    <p:extLst>
      <p:ext uri="{BB962C8B-B14F-4D97-AF65-F5344CB8AC3E}">
        <p14:creationId xmlns:p14="http://schemas.microsoft.com/office/powerpoint/2010/main" val="2807883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200" dirty="0"/>
              <a:t>Fill out the following graph by labeling each node 1 through 12 according to the order in which the depth-first search would visit the nodes </a:t>
            </a:r>
            <a:br>
              <a:rPr lang="en-US" dirty="0"/>
            </a:br>
            <a:br>
              <a:rPr lang="en-US" dirty="0"/>
            </a:br>
            <a:endParaRPr lang="en-IN" dirty="0"/>
          </a:p>
        </p:txBody>
      </p:sp>
      <p:pic>
        <p:nvPicPr>
          <p:cNvPr id="1026" name="Picture 2" descr="source:wikipedi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5131" y="2277269"/>
            <a:ext cx="6581775" cy="364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983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DFS __Example </a:t>
            </a:r>
          </a:p>
        </p:txBody>
      </p:sp>
      <p:pic>
        <p:nvPicPr>
          <p:cNvPr id="2050" name="Picture 2" descr="source:wikipedi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18644" y="2910681"/>
            <a:ext cx="37147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396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7047" y="143975"/>
            <a:ext cx="2827509" cy="1142302"/>
          </a:xfrm>
          <a:prstGeom prst="rect">
            <a:avLst/>
          </a:prstGeom>
        </p:spPr>
        <p:txBody>
          <a:bodyPr vert="horz" wrap="square" lIns="0" tIns="33975" rIns="0" bIns="0" rtlCol="0" anchor="t">
            <a:spAutoFit/>
          </a:bodyPr>
          <a:lstStyle/>
          <a:p>
            <a:pPr marL="25168">
              <a:spcBef>
                <a:spcPts val="268"/>
              </a:spcBef>
            </a:pPr>
            <a:r>
              <a:rPr spc="-30" dirty="0"/>
              <a:t>Depth-First</a:t>
            </a:r>
            <a:r>
              <a:rPr spc="-99" dirty="0"/>
              <a:t> </a:t>
            </a:r>
            <a:r>
              <a:rPr spc="-109" dirty="0"/>
              <a:t>Search</a:t>
            </a:r>
          </a:p>
        </p:txBody>
      </p:sp>
      <p:sp>
        <p:nvSpPr>
          <p:cNvPr id="3" name="object 3"/>
          <p:cNvSpPr/>
          <p:nvPr/>
        </p:nvSpPr>
        <p:spPr>
          <a:xfrm>
            <a:off x="2241577" y="1602480"/>
            <a:ext cx="7704867" cy="0"/>
          </a:xfrm>
          <a:custGeom>
            <a:avLst/>
            <a:gdLst/>
            <a:ahLst/>
            <a:cxnLst/>
            <a:rect l="l" t="t" r="r" b="b"/>
            <a:pathLst>
              <a:path w="3888104">
                <a:moveTo>
                  <a:pt x="0" y="0"/>
                </a:moveTo>
                <a:lnTo>
                  <a:pt x="3888003" y="0"/>
                </a:lnTo>
              </a:path>
            </a:pathLst>
          </a:custGeom>
          <a:ln w="10121">
            <a:solidFill>
              <a:srgbClr val="000000"/>
            </a:solidFill>
          </a:ln>
        </p:spPr>
        <p:txBody>
          <a:bodyPr wrap="square" lIns="0" tIns="0" rIns="0" bIns="0" rtlCol="0"/>
          <a:lstStyle/>
          <a:p>
            <a:endParaRPr sz="3567"/>
          </a:p>
        </p:txBody>
      </p:sp>
      <p:sp>
        <p:nvSpPr>
          <p:cNvPr id="4" name="object 4"/>
          <p:cNvSpPr txBox="1"/>
          <p:nvPr/>
        </p:nvSpPr>
        <p:spPr>
          <a:xfrm>
            <a:off x="2216410" y="1528538"/>
            <a:ext cx="7755201" cy="3885943"/>
          </a:xfrm>
          <a:prstGeom prst="rect">
            <a:avLst/>
          </a:prstGeom>
        </p:spPr>
        <p:txBody>
          <a:bodyPr vert="horz" wrap="square" lIns="0" tIns="54109" rIns="0" bIns="0" rtlCol="0">
            <a:spAutoFit/>
          </a:bodyPr>
          <a:lstStyle/>
          <a:p>
            <a:pPr marL="25168">
              <a:spcBef>
                <a:spcPts val="426"/>
              </a:spcBef>
              <a:tabLst>
                <a:tab pos="7728967" algn="l"/>
              </a:tabLst>
            </a:pPr>
            <a:r>
              <a:rPr sz="2180" b="1" u="sng" spc="-59" dirty="0">
                <a:uFill>
                  <a:solidFill>
                    <a:srgbClr val="000000"/>
                  </a:solidFill>
                </a:uFill>
                <a:latin typeface="Arial"/>
                <a:cs typeface="Arial"/>
              </a:rPr>
              <a:t>Algorithm</a:t>
            </a:r>
            <a:r>
              <a:rPr sz="2180" b="1" u="sng" spc="159" dirty="0">
                <a:uFill>
                  <a:solidFill>
                    <a:srgbClr val="000000"/>
                  </a:solidFill>
                </a:uFill>
                <a:latin typeface="Arial"/>
                <a:cs typeface="Arial"/>
              </a:rPr>
              <a:t> </a:t>
            </a:r>
            <a:r>
              <a:rPr sz="2180" b="1" u="sng" spc="-30" dirty="0">
                <a:uFill>
                  <a:solidFill>
                    <a:srgbClr val="000000"/>
                  </a:solidFill>
                </a:uFill>
                <a:latin typeface="Arial"/>
                <a:cs typeface="Arial"/>
              </a:rPr>
              <a:t>3</a:t>
            </a:r>
            <a:r>
              <a:rPr sz="2180" b="1" u="sng" spc="99" dirty="0">
                <a:uFill>
                  <a:solidFill>
                    <a:srgbClr val="000000"/>
                  </a:solidFill>
                </a:uFill>
                <a:latin typeface="Arial"/>
                <a:cs typeface="Arial"/>
              </a:rPr>
              <a:t> </a:t>
            </a:r>
            <a:r>
              <a:rPr sz="2180" u="sng" spc="-40" dirty="0">
                <a:uFill>
                  <a:solidFill>
                    <a:srgbClr val="000000"/>
                  </a:solidFill>
                </a:uFill>
                <a:latin typeface="Tahoma"/>
                <a:cs typeface="Tahoma"/>
              </a:rPr>
              <a:t>Depth-First</a:t>
            </a:r>
            <a:r>
              <a:rPr sz="2180" u="sng" spc="20" dirty="0">
                <a:uFill>
                  <a:solidFill>
                    <a:srgbClr val="000000"/>
                  </a:solidFill>
                </a:uFill>
                <a:latin typeface="Tahoma"/>
                <a:cs typeface="Tahoma"/>
              </a:rPr>
              <a:t> </a:t>
            </a:r>
            <a:r>
              <a:rPr sz="2180" u="sng" spc="-99" dirty="0">
                <a:uFill>
                  <a:solidFill>
                    <a:srgbClr val="000000"/>
                  </a:solidFill>
                </a:uFill>
                <a:latin typeface="Tahoma"/>
                <a:cs typeface="Tahoma"/>
              </a:rPr>
              <a:t>Search	</a:t>
            </a:r>
            <a:endParaRPr sz="2180">
              <a:latin typeface="Tahoma"/>
              <a:cs typeface="Tahoma"/>
            </a:endParaRPr>
          </a:p>
          <a:p>
            <a:pPr marL="173656">
              <a:spcBef>
                <a:spcPts val="218"/>
              </a:spcBef>
            </a:pPr>
            <a:r>
              <a:rPr sz="1784" spc="20" dirty="0">
                <a:latin typeface="Calibri"/>
                <a:cs typeface="Calibri"/>
              </a:rPr>
              <a:t>1: </a:t>
            </a:r>
            <a:r>
              <a:rPr sz="1784" spc="238" dirty="0">
                <a:latin typeface="Calibri"/>
                <a:cs typeface="Calibri"/>
              </a:rPr>
              <a:t> </a:t>
            </a:r>
            <a:r>
              <a:rPr sz="2180" spc="-50" dirty="0">
                <a:latin typeface="Tahoma"/>
                <a:cs typeface="Tahoma"/>
              </a:rPr>
              <a:t>put</a:t>
            </a:r>
            <a:r>
              <a:rPr sz="2180" spc="20" dirty="0">
                <a:latin typeface="Tahoma"/>
                <a:cs typeface="Tahoma"/>
              </a:rPr>
              <a:t> </a:t>
            </a:r>
            <a:r>
              <a:rPr sz="2180" spc="-79" dirty="0">
                <a:latin typeface="Tahoma"/>
                <a:cs typeface="Tahoma"/>
              </a:rPr>
              <a:t>the</a:t>
            </a:r>
            <a:r>
              <a:rPr sz="2180" spc="20" dirty="0">
                <a:latin typeface="Tahoma"/>
                <a:cs typeface="Tahoma"/>
              </a:rPr>
              <a:t> </a:t>
            </a:r>
            <a:r>
              <a:rPr sz="2180" spc="-59" dirty="0">
                <a:latin typeface="Tahoma"/>
                <a:cs typeface="Tahoma"/>
              </a:rPr>
              <a:t>start</a:t>
            </a:r>
            <a:r>
              <a:rPr sz="2180" spc="20" dirty="0">
                <a:latin typeface="Tahoma"/>
                <a:cs typeface="Tahoma"/>
              </a:rPr>
              <a:t> </a:t>
            </a:r>
            <a:r>
              <a:rPr sz="2180" spc="-69" dirty="0">
                <a:latin typeface="Tahoma"/>
                <a:cs typeface="Tahoma"/>
              </a:rPr>
              <a:t>state</a:t>
            </a:r>
            <a:r>
              <a:rPr sz="2180" spc="20" dirty="0">
                <a:latin typeface="Tahoma"/>
                <a:cs typeface="Tahoma"/>
              </a:rPr>
              <a:t> </a:t>
            </a:r>
            <a:r>
              <a:rPr sz="2180" spc="-40" dirty="0">
                <a:latin typeface="Tahoma"/>
                <a:cs typeface="Tahoma"/>
              </a:rPr>
              <a:t>in</a:t>
            </a:r>
            <a:r>
              <a:rPr sz="2180" spc="20" dirty="0">
                <a:latin typeface="Tahoma"/>
                <a:cs typeface="Tahoma"/>
              </a:rPr>
              <a:t> </a:t>
            </a:r>
            <a:r>
              <a:rPr sz="2180" spc="-79" dirty="0">
                <a:latin typeface="Tahoma"/>
                <a:cs typeface="Tahoma"/>
              </a:rPr>
              <a:t>the</a:t>
            </a:r>
            <a:r>
              <a:rPr sz="2180" spc="20" dirty="0">
                <a:latin typeface="Tahoma"/>
                <a:cs typeface="Tahoma"/>
              </a:rPr>
              <a:t> </a:t>
            </a:r>
            <a:r>
              <a:rPr sz="2180" spc="-59" dirty="0">
                <a:latin typeface="Tahoma"/>
                <a:cs typeface="Tahoma"/>
              </a:rPr>
              <a:t>frontier</a:t>
            </a:r>
            <a:endParaRPr sz="2180">
              <a:latin typeface="Tahoma"/>
              <a:cs typeface="Tahoma"/>
            </a:endParaRPr>
          </a:p>
          <a:p>
            <a:pPr marL="173656">
              <a:spcBef>
                <a:spcPts val="69"/>
              </a:spcBef>
            </a:pPr>
            <a:r>
              <a:rPr sz="1784" spc="20" dirty="0">
                <a:latin typeface="Calibri"/>
                <a:cs typeface="Calibri"/>
              </a:rPr>
              <a:t>2: </a:t>
            </a:r>
            <a:r>
              <a:rPr sz="1784" spc="238" dirty="0">
                <a:latin typeface="Calibri"/>
                <a:cs typeface="Calibri"/>
              </a:rPr>
              <a:t> </a:t>
            </a:r>
            <a:r>
              <a:rPr sz="2180" b="1" spc="-89" dirty="0">
                <a:latin typeface="Arial"/>
                <a:cs typeface="Arial"/>
              </a:rPr>
              <a:t>while</a:t>
            </a:r>
            <a:r>
              <a:rPr sz="2180" b="1" spc="99" dirty="0">
                <a:latin typeface="Arial"/>
                <a:cs typeface="Arial"/>
              </a:rPr>
              <a:t> </a:t>
            </a:r>
            <a:r>
              <a:rPr sz="2180" spc="-59" dirty="0">
                <a:latin typeface="Tahoma"/>
                <a:cs typeface="Tahoma"/>
              </a:rPr>
              <a:t>frontier</a:t>
            </a:r>
            <a:r>
              <a:rPr sz="2180" spc="20" dirty="0">
                <a:latin typeface="Tahoma"/>
                <a:cs typeface="Tahoma"/>
              </a:rPr>
              <a:t> </a:t>
            </a:r>
            <a:r>
              <a:rPr sz="2180" spc="-69" dirty="0">
                <a:latin typeface="Tahoma"/>
                <a:cs typeface="Tahoma"/>
              </a:rPr>
              <a:t>is</a:t>
            </a:r>
            <a:r>
              <a:rPr sz="2180" spc="20" dirty="0">
                <a:latin typeface="Tahoma"/>
                <a:cs typeface="Tahoma"/>
              </a:rPr>
              <a:t> </a:t>
            </a:r>
            <a:r>
              <a:rPr sz="2180" spc="-59" dirty="0">
                <a:latin typeface="Tahoma"/>
                <a:cs typeface="Tahoma"/>
              </a:rPr>
              <a:t>not</a:t>
            </a:r>
            <a:r>
              <a:rPr sz="2180" spc="20" dirty="0">
                <a:latin typeface="Tahoma"/>
                <a:cs typeface="Tahoma"/>
              </a:rPr>
              <a:t> </a:t>
            </a:r>
            <a:r>
              <a:rPr sz="2180" spc="-99" dirty="0">
                <a:latin typeface="Tahoma"/>
                <a:cs typeface="Tahoma"/>
              </a:rPr>
              <a:t>empty</a:t>
            </a:r>
            <a:r>
              <a:rPr sz="2180" spc="20" dirty="0">
                <a:latin typeface="Tahoma"/>
                <a:cs typeface="Tahoma"/>
              </a:rPr>
              <a:t> </a:t>
            </a:r>
            <a:r>
              <a:rPr sz="2180" b="1" spc="-139" dirty="0">
                <a:latin typeface="Arial"/>
                <a:cs typeface="Arial"/>
              </a:rPr>
              <a:t>do</a:t>
            </a:r>
            <a:endParaRPr sz="2180">
              <a:latin typeface="Arial"/>
              <a:cs typeface="Arial"/>
            </a:endParaRPr>
          </a:p>
          <a:p>
            <a:pPr marL="173656">
              <a:spcBef>
                <a:spcPts val="69"/>
              </a:spcBef>
              <a:tabLst>
                <a:tab pos="766353" algn="l"/>
              </a:tabLst>
            </a:pPr>
            <a:r>
              <a:rPr sz="1784" spc="20" dirty="0">
                <a:latin typeface="Calibri"/>
                <a:cs typeface="Calibri"/>
              </a:rPr>
              <a:t>3:	</a:t>
            </a:r>
            <a:r>
              <a:rPr sz="2180" spc="-129" dirty="0">
                <a:solidFill>
                  <a:srgbClr val="FF0000"/>
                </a:solidFill>
                <a:latin typeface="Tahoma"/>
                <a:cs typeface="Tahoma"/>
              </a:rPr>
              <a:t>remove</a:t>
            </a:r>
            <a:r>
              <a:rPr sz="2180" spc="20" dirty="0">
                <a:solidFill>
                  <a:srgbClr val="FF0000"/>
                </a:solidFill>
                <a:latin typeface="Tahoma"/>
                <a:cs typeface="Tahoma"/>
              </a:rPr>
              <a:t> </a:t>
            </a:r>
            <a:r>
              <a:rPr sz="2180" spc="-79" dirty="0">
                <a:solidFill>
                  <a:srgbClr val="FF0000"/>
                </a:solidFill>
                <a:latin typeface="Tahoma"/>
                <a:cs typeface="Tahoma"/>
              </a:rPr>
              <a:t>the</a:t>
            </a:r>
            <a:r>
              <a:rPr sz="2180" spc="30" dirty="0">
                <a:solidFill>
                  <a:srgbClr val="FF0000"/>
                </a:solidFill>
                <a:latin typeface="Tahoma"/>
                <a:cs typeface="Tahoma"/>
              </a:rPr>
              <a:t> </a:t>
            </a:r>
            <a:r>
              <a:rPr sz="2180" spc="-129" dirty="0">
                <a:solidFill>
                  <a:srgbClr val="FF0000"/>
                </a:solidFill>
                <a:latin typeface="Tahoma"/>
                <a:cs typeface="Tahoma"/>
              </a:rPr>
              <a:t>newest</a:t>
            </a:r>
            <a:r>
              <a:rPr sz="2180" spc="20" dirty="0">
                <a:solidFill>
                  <a:srgbClr val="FF0000"/>
                </a:solidFill>
                <a:latin typeface="Tahoma"/>
                <a:cs typeface="Tahoma"/>
              </a:rPr>
              <a:t> </a:t>
            </a:r>
            <a:r>
              <a:rPr sz="2180" spc="-109" dirty="0">
                <a:solidFill>
                  <a:srgbClr val="FF0000"/>
                </a:solidFill>
                <a:latin typeface="Tahoma"/>
                <a:cs typeface="Tahoma"/>
              </a:rPr>
              <a:t>node</a:t>
            </a:r>
            <a:r>
              <a:rPr sz="2180" spc="30" dirty="0">
                <a:solidFill>
                  <a:srgbClr val="FF0000"/>
                </a:solidFill>
                <a:latin typeface="Tahoma"/>
                <a:cs typeface="Tahoma"/>
              </a:rPr>
              <a:t> </a:t>
            </a:r>
            <a:r>
              <a:rPr sz="2180" spc="-119" dirty="0">
                <a:solidFill>
                  <a:srgbClr val="FF0000"/>
                </a:solidFill>
                <a:latin typeface="Tahoma"/>
                <a:cs typeface="Tahoma"/>
              </a:rPr>
              <a:t>added</a:t>
            </a:r>
            <a:r>
              <a:rPr sz="2180" spc="20" dirty="0">
                <a:solidFill>
                  <a:srgbClr val="FF0000"/>
                </a:solidFill>
                <a:latin typeface="Tahoma"/>
                <a:cs typeface="Tahoma"/>
              </a:rPr>
              <a:t> </a:t>
            </a:r>
            <a:r>
              <a:rPr sz="2180" spc="-30" dirty="0">
                <a:solidFill>
                  <a:srgbClr val="FF0000"/>
                </a:solidFill>
                <a:latin typeface="Tahoma"/>
                <a:cs typeface="Tahoma"/>
              </a:rPr>
              <a:t>to</a:t>
            </a:r>
            <a:r>
              <a:rPr sz="2180" spc="30" dirty="0">
                <a:solidFill>
                  <a:srgbClr val="FF0000"/>
                </a:solidFill>
                <a:latin typeface="Tahoma"/>
                <a:cs typeface="Tahoma"/>
              </a:rPr>
              <a:t> </a:t>
            </a:r>
            <a:r>
              <a:rPr sz="2180" spc="-79" dirty="0">
                <a:solidFill>
                  <a:srgbClr val="FF0000"/>
                </a:solidFill>
                <a:latin typeface="Tahoma"/>
                <a:cs typeface="Tahoma"/>
              </a:rPr>
              <a:t>the</a:t>
            </a:r>
            <a:r>
              <a:rPr sz="2180" spc="20" dirty="0">
                <a:solidFill>
                  <a:srgbClr val="FF0000"/>
                </a:solidFill>
                <a:latin typeface="Tahoma"/>
                <a:cs typeface="Tahoma"/>
              </a:rPr>
              <a:t> </a:t>
            </a:r>
            <a:r>
              <a:rPr sz="2180" spc="-59" dirty="0">
                <a:solidFill>
                  <a:srgbClr val="FF0000"/>
                </a:solidFill>
                <a:latin typeface="Tahoma"/>
                <a:cs typeface="Tahoma"/>
              </a:rPr>
              <a:t>frontier</a:t>
            </a:r>
            <a:endParaRPr sz="2180">
              <a:latin typeface="Tahoma"/>
              <a:cs typeface="Tahoma"/>
            </a:endParaRPr>
          </a:p>
          <a:p>
            <a:pPr marL="173656">
              <a:spcBef>
                <a:spcPts val="69"/>
              </a:spcBef>
              <a:tabLst>
                <a:tab pos="766353" algn="l"/>
              </a:tabLst>
            </a:pPr>
            <a:r>
              <a:rPr sz="1784" spc="20" dirty="0">
                <a:latin typeface="Calibri"/>
                <a:cs typeface="Calibri"/>
              </a:rPr>
              <a:t>4:	</a:t>
            </a:r>
            <a:r>
              <a:rPr sz="2180" b="1" spc="-30" dirty="0">
                <a:latin typeface="Arial"/>
                <a:cs typeface="Arial"/>
              </a:rPr>
              <a:t>if</a:t>
            </a:r>
            <a:r>
              <a:rPr sz="2180" b="1" spc="188" dirty="0">
                <a:latin typeface="Arial"/>
                <a:cs typeface="Arial"/>
              </a:rPr>
              <a:t> </a:t>
            </a:r>
            <a:r>
              <a:rPr sz="2180" spc="-79" dirty="0">
                <a:latin typeface="Tahoma"/>
                <a:cs typeface="Tahoma"/>
              </a:rPr>
              <a:t>the</a:t>
            </a:r>
            <a:r>
              <a:rPr sz="2180" spc="10" dirty="0">
                <a:latin typeface="Tahoma"/>
                <a:cs typeface="Tahoma"/>
              </a:rPr>
              <a:t> </a:t>
            </a:r>
            <a:r>
              <a:rPr sz="2180" spc="-109" dirty="0">
                <a:latin typeface="Tahoma"/>
                <a:cs typeface="Tahoma"/>
              </a:rPr>
              <a:t>node</a:t>
            </a:r>
            <a:r>
              <a:rPr sz="2180" spc="20" dirty="0">
                <a:latin typeface="Tahoma"/>
                <a:cs typeface="Tahoma"/>
              </a:rPr>
              <a:t> </a:t>
            </a:r>
            <a:r>
              <a:rPr sz="2180" spc="-69" dirty="0">
                <a:latin typeface="Tahoma"/>
                <a:cs typeface="Tahoma"/>
              </a:rPr>
              <a:t>contains</a:t>
            </a:r>
            <a:r>
              <a:rPr sz="2180" spc="20" dirty="0">
                <a:latin typeface="Tahoma"/>
                <a:cs typeface="Tahoma"/>
              </a:rPr>
              <a:t> </a:t>
            </a:r>
            <a:r>
              <a:rPr sz="2180" spc="-109" dirty="0">
                <a:latin typeface="Tahoma"/>
                <a:cs typeface="Tahoma"/>
              </a:rPr>
              <a:t>a</a:t>
            </a:r>
            <a:r>
              <a:rPr sz="2180" spc="10" dirty="0">
                <a:latin typeface="Tahoma"/>
                <a:cs typeface="Tahoma"/>
              </a:rPr>
              <a:t> </a:t>
            </a:r>
            <a:r>
              <a:rPr sz="2180" spc="-79" dirty="0">
                <a:latin typeface="Tahoma"/>
                <a:cs typeface="Tahoma"/>
              </a:rPr>
              <a:t>goal</a:t>
            </a:r>
            <a:r>
              <a:rPr sz="2180" spc="20" dirty="0">
                <a:latin typeface="Tahoma"/>
                <a:cs typeface="Tahoma"/>
              </a:rPr>
              <a:t> </a:t>
            </a:r>
            <a:r>
              <a:rPr sz="2180" spc="-69" dirty="0">
                <a:latin typeface="Tahoma"/>
                <a:cs typeface="Tahoma"/>
              </a:rPr>
              <a:t>state</a:t>
            </a:r>
            <a:r>
              <a:rPr sz="2180" spc="20" dirty="0">
                <a:latin typeface="Tahoma"/>
                <a:cs typeface="Tahoma"/>
              </a:rPr>
              <a:t> </a:t>
            </a:r>
            <a:r>
              <a:rPr sz="2180" b="1" spc="-50" dirty="0">
                <a:latin typeface="Arial"/>
                <a:cs typeface="Arial"/>
              </a:rPr>
              <a:t>then</a:t>
            </a:r>
            <a:endParaRPr sz="2180">
              <a:latin typeface="Arial"/>
              <a:cs typeface="Arial"/>
            </a:endParaRPr>
          </a:p>
          <a:p>
            <a:pPr marL="173656">
              <a:spcBef>
                <a:spcPts val="69"/>
              </a:spcBef>
              <a:tabLst>
                <a:tab pos="1040680" algn="l"/>
              </a:tabLst>
            </a:pPr>
            <a:r>
              <a:rPr sz="1784" spc="20" dirty="0">
                <a:latin typeface="Calibri"/>
                <a:cs typeface="Calibri"/>
              </a:rPr>
              <a:t>5:	</a:t>
            </a:r>
            <a:r>
              <a:rPr sz="2180" b="1" spc="-50" dirty="0">
                <a:latin typeface="Arial"/>
                <a:cs typeface="Arial"/>
              </a:rPr>
              <a:t>return</a:t>
            </a:r>
            <a:r>
              <a:rPr sz="2180" b="1" spc="743" dirty="0">
                <a:latin typeface="Arial"/>
                <a:cs typeface="Arial"/>
              </a:rPr>
              <a:t> </a:t>
            </a:r>
            <a:r>
              <a:rPr sz="2180" spc="-79" dirty="0">
                <a:latin typeface="Tahoma"/>
                <a:cs typeface="Tahoma"/>
              </a:rPr>
              <a:t>the</a:t>
            </a:r>
            <a:r>
              <a:rPr sz="2180" spc="-10" dirty="0">
                <a:latin typeface="Tahoma"/>
                <a:cs typeface="Tahoma"/>
              </a:rPr>
              <a:t> </a:t>
            </a:r>
            <a:r>
              <a:rPr sz="2180" spc="-59" dirty="0">
                <a:latin typeface="Tahoma"/>
                <a:cs typeface="Tahoma"/>
              </a:rPr>
              <a:t>solution</a:t>
            </a:r>
            <a:endParaRPr sz="2180">
              <a:latin typeface="Tahoma"/>
              <a:cs typeface="Tahoma"/>
            </a:endParaRPr>
          </a:p>
          <a:p>
            <a:pPr marL="173656">
              <a:spcBef>
                <a:spcPts val="69"/>
              </a:spcBef>
              <a:tabLst>
                <a:tab pos="766353" algn="l"/>
              </a:tabLst>
            </a:pPr>
            <a:r>
              <a:rPr sz="1784" spc="20" dirty="0">
                <a:latin typeface="Calibri"/>
                <a:cs typeface="Calibri"/>
              </a:rPr>
              <a:t>6:	</a:t>
            </a:r>
            <a:r>
              <a:rPr sz="2180" b="1" spc="-119" dirty="0">
                <a:latin typeface="Arial"/>
                <a:cs typeface="Arial"/>
              </a:rPr>
              <a:t>end</a:t>
            </a:r>
            <a:r>
              <a:rPr sz="2180" b="1" spc="10" dirty="0">
                <a:latin typeface="Arial"/>
                <a:cs typeface="Arial"/>
              </a:rPr>
              <a:t> </a:t>
            </a:r>
            <a:r>
              <a:rPr sz="2180" b="1" spc="-30" dirty="0">
                <a:latin typeface="Arial"/>
                <a:cs typeface="Arial"/>
              </a:rPr>
              <a:t>if</a:t>
            </a:r>
            <a:endParaRPr sz="2180">
              <a:latin typeface="Arial"/>
              <a:cs typeface="Arial"/>
            </a:endParaRPr>
          </a:p>
          <a:p>
            <a:pPr marL="173656">
              <a:spcBef>
                <a:spcPts val="69"/>
              </a:spcBef>
              <a:tabLst>
                <a:tab pos="766353" algn="l"/>
              </a:tabLst>
            </a:pPr>
            <a:r>
              <a:rPr sz="1784" spc="20" dirty="0">
                <a:latin typeface="Calibri"/>
                <a:cs typeface="Calibri"/>
              </a:rPr>
              <a:t>7:	</a:t>
            </a:r>
            <a:r>
              <a:rPr sz="2180" spc="-119" dirty="0">
                <a:latin typeface="Tahoma"/>
                <a:cs typeface="Tahoma"/>
              </a:rPr>
              <a:t>generate</a:t>
            </a:r>
            <a:r>
              <a:rPr sz="2180" spc="20" dirty="0">
                <a:latin typeface="Tahoma"/>
                <a:cs typeface="Tahoma"/>
              </a:rPr>
              <a:t> </a:t>
            </a:r>
            <a:r>
              <a:rPr sz="2180" spc="-30" dirty="0">
                <a:latin typeface="Tahoma"/>
                <a:cs typeface="Tahoma"/>
              </a:rPr>
              <a:t>all</a:t>
            </a:r>
            <a:r>
              <a:rPr sz="2180" spc="20" dirty="0">
                <a:latin typeface="Tahoma"/>
                <a:cs typeface="Tahoma"/>
              </a:rPr>
              <a:t> </a:t>
            </a:r>
            <a:r>
              <a:rPr sz="2180" spc="-79" dirty="0">
                <a:latin typeface="Tahoma"/>
                <a:cs typeface="Tahoma"/>
              </a:rPr>
              <a:t>the</a:t>
            </a:r>
            <a:r>
              <a:rPr sz="2180" spc="20" dirty="0">
                <a:latin typeface="Tahoma"/>
                <a:cs typeface="Tahoma"/>
              </a:rPr>
              <a:t> </a:t>
            </a:r>
            <a:r>
              <a:rPr sz="2180" spc="-119" dirty="0">
                <a:latin typeface="Tahoma"/>
                <a:cs typeface="Tahoma"/>
              </a:rPr>
              <a:t>successors</a:t>
            </a:r>
            <a:r>
              <a:rPr sz="2180" spc="20" dirty="0">
                <a:latin typeface="Tahoma"/>
                <a:cs typeface="Tahoma"/>
              </a:rPr>
              <a:t> </a:t>
            </a:r>
            <a:r>
              <a:rPr sz="2180" spc="-69" dirty="0">
                <a:latin typeface="Tahoma"/>
                <a:cs typeface="Tahoma"/>
              </a:rPr>
              <a:t>of</a:t>
            </a:r>
            <a:r>
              <a:rPr sz="2180" spc="30" dirty="0">
                <a:latin typeface="Tahoma"/>
                <a:cs typeface="Tahoma"/>
              </a:rPr>
              <a:t> </a:t>
            </a:r>
            <a:r>
              <a:rPr sz="2180" spc="-79" dirty="0">
                <a:latin typeface="Tahoma"/>
                <a:cs typeface="Tahoma"/>
              </a:rPr>
              <a:t>the</a:t>
            </a:r>
            <a:r>
              <a:rPr sz="2180" spc="20" dirty="0">
                <a:latin typeface="Tahoma"/>
                <a:cs typeface="Tahoma"/>
              </a:rPr>
              <a:t> </a:t>
            </a:r>
            <a:r>
              <a:rPr sz="2180" spc="-109" dirty="0">
                <a:latin typeface="Tahoma"/>
                <a:cs typeface="Tahoma"/>
              </a:rPr>
              <a:t>node</a:t>
            </a:r>
            <a:endParaRPr sz="2180">
              <a:latin typeface="Tahoma"/>
              <a:cs typeface="Tahoma"/>
            </a:endParaRPr>
          </a:p>
          <a:p>
            <a:pPr marL="173656">
              <a:spcBef>
                <a:spcPts val="69"/>
              </a:spcBef>
              <a:tabLst>
                <a:tab pos="766353" algn="l"/>
              </a:tabLst>
            </a:pPr>
            <a:r>
              <a:rPr sz="1784" spc="20" dirty="0">
                <a:latin typeface="Calibri"/>
                <a:cs typeface="Calibri"/>
              </a:rPr>
              <a:t>8:	</a:t>
            </a:r>
            <a:r>
              <a:rPr sz="2180" spc="-99" dirty="0">
                <a:latin typeface="Tahoma"/>
                <a:cs typeface="Tahoma"/>
              </a:rPr>
              <a:t>add</a:t>
            </a:r>
            <a:r>
              <a:rPr sz="2180" spc="20" dirty="0">
                <a:latin typeface="Tahoma"/>
                <a:cs typeface="Tahoma"/>
              </a:rPr>
              <a:t> </a:t>
            </a:r>
            <a:r>
              <a:rPr sz="2180" spc="-129" dirty="0">
                <a:latin typeface="Tahoma"/>
                <a:cs typeface="Tahoma"/>
              </a:rPr>
              <a:t>every</a:t>
            </a:r>
            <a:r>
              <a:rPr sz="2180" spc="30" dirty="0">
                <a:latin typeface="Tahoma"/>
                <a:cs typeface="Tahoma"/>
              </a:rPr>
              <a:t> </a:t>
            </a:r>
            <a:r>
              <a:rPr sz="2180" spc="-119" dirty="0">
                <a:latin typeface="Tahoma"/>
                <a:cs typeface="Tahoma"/>
              </a:rPr>
              <a:t>successor</a:t>
            </a:r>
            <a:r>
              <a:rPr sz="2180" spc="30" dirty="0">
                <a:latin typeface="Tahoma"/>
                <a:cs typeface="Tahoma"/>
              </a:rPr>
              <a:t> </a:t>
            </a:r>
            <a:r>
              <a:rPr sz="2180" spc="-69" dirty="0">
                <a:latin typeface="Tahoma"/>
                <a:cs typeface="Tahoma"/>
              </a:rPr>
              <a:t>of</a:t>
            </a:r>
            <a:r>
              <a:rPr sz="2180" spc="30" dirty="0">
                <a:latin typeface="Tahoma"/>
                <a:cs typeface="Tahoma"/>
              </a:rPr>
              <a:t> </a:t>
            </a:r>
            <a:r>
              <a:rPr sz="2180" spc="-79" dirty="0">
                <a:latin typeface="Tahoma"/>
                <a:cs typeface="Tahoma"/>
              </a:rPr>
              <a:t>the</a:t>
            </a:r>
            <a:r>
              <a:rPr sz="2180" spc="30" dirty="0">
                <a:latin typeface="Tahoma"/>
                <a:cs typeface="Tahoma"/>
              </a:rPr>
              <a:t> </a:t>
            </a:r>
            <a:r>
              <a:rPr sz="2180" spc="-109" dirty="0">
                <a:latin typeface="Tahoma"/>
                <a:cs typeface="Tahoma"/>
              </a:rPr>
              <a:t>node</a:t>
            </a:r>
            <a:r>
              <a:rPr sz="2180" spc="30" dirty="0">
                <a:latin typeface="Tahoma"/>
                <a:cs typeface="Tahoma"/>
              </a:rPr>
              <a:t> </a:t>
            </a:r>
            <a:r>
              <a:rPr sz="2180" spc="-30" dirty="0">
                <a:latin typeface="Tahoma"/>
                <a:cs typeface="Tahoma"/>
              </a:rPr>
              <a:t>to</a:t>
            </a:r>
            <a:r>
              <a:rPr sz="2180" spc="20" dirty="0">
                <a:latin typeface="Tahoma"/>
                <a:cs typeface="Tahoma"/>
              </a:rPr>
              <a:t> </a:t>
            </a:r>
            <a:r>
              <a:rPr sz="2180" spc="-79" dirty="0">
                <a:latin typeface="Tahoma"/>
                <a:cs typeface="Tahoma"/>
              </a:rPr>
              <a:t>the</a:t>
            </a:r>
            <a:r>
              <a:rPr sz="2180" spc="30" dirty="0">
                <a:latin typeface="Tahoma"/>
                <a:cs typeface="Tahoma"/>
              </a:rPr>
              <a:t> </a:t>
            </a:r>
            <a:r>
              <a:rPr sz="2180" spc="-59" dirty="0">
                <a:latin typeface="Tahoma"/>
                <a:cs typeface="Tahoma"/>
              </a:rPr>
              <a:t>frontier</a:t>
            </a:r>
            <a:endParaRPr sz="2180">
              <a:latin typeface="Tahoma"/>
              <a:cs typeface="Tahoma"/>
            </a:endParaRPr>
          </a:p>
          <a:p>
            <a:pPr marL="173656">
              <a:spcBef>
                <a:spcPts val="69"/>
              </a:spcBef>
            </a:pPr>
            <a:r>
              <a:rPr sz="1784" spc="20" dirty="0">
                <a:latin typeface="Calibri"/>
                <a:cs typeface="Calibri"/>
              </a:rPr>
              <a:t>9:</a:t>
            </a:r>
            <a:r>
              <a:rPr sz="1784" spc="188" dirty="0">
                <a:latin typeface="Calibri"/>
                <a:cs typeface="Calibri"/>
              </a:rPr>
              <a:t> </a:t>
            </a:r>
            <a:r>
              <a:rPr sz="2180" b="1" spc="-119" dirty="0">
                <a:latin typeface="Arial"/>
                <a:cs typeface="Arial"/>
              </a:rPr>
              <a:t>end</a:t>
            </a:r>
            <a:r>
              <a:rPr sz="2180" b="1" spc="59" dirty="0">
                <a:latin typeface="Arial"/>
                <a:cs typeface="Arial"/>
              </a:rPr>
              <a:t> </a:t>
            </a:r>
            <a:r>
              <a:rPr sz="2180" b="1" spc="-89" dirty="0">
                <a:latin typeface="Arial"/>
                <a:cs typeface="Arial"/>
              </a:rPr>
              <a:t>while</a:t>
            </a:r>
            <a:endParaRPr sz="2180">
              <a:latin typeface="Arial"/>
              <a:cs typeface="Arial"/>
            </a:endParaRPr>
          </a:p>
          <a:p>
            <a:pPr marL="25168">
              <a:spcBef>
                <a:spcPts val="69"/>
              </a:spcBef>
              <a:tabLst>
                <a:tab pos="7728967" algn="l"/>
              </a:tabLst>
            </a:pPr>
            <a:r>
              <a:rPr sz="1784" u="sng" spc="-159" dirty="0">
                <a:uFill>
                  <a:solidFill>
                    <a:srgbClr val="000000"/>
                  </a:solidFill>
                </a:uFill>
                <a:latin typeface="Calibri"/>
                <a:cs typeface="Calibri"/>
              </a:rPr>
              <a:t> </a:t>
            </a:r>
            <a:r>
              <a:rPr sz="1784" u="sng" spc="10" dirty="0">
                <a:uFill>
                  <a:solidFill>
                    <a:srgbClr val="000000"/>
                  </a:solidFill>
                </a:uFill>
                <a:latin typeface="Calibri"/>
                <a:cs typeface="Calibri"/>
              </a:rPr>
              <a:t>10:</a:t>
            </a:r>
            <a:r>
              <a:rPr sz="1784" u="sng" spc="238" dirty="0">
                <a:uFill>
                  <a:solidFill>
                    <a:srgbClr val="000000"/>
                  </a:solidFill>
                </a:uFill>
                <a:latin typeface="Calibri"/>
                <a:cs typeface="Calibri"/>
              </a:rPr>
              <a:t> </a:t>
            </a:r>
            <a:r>
              <a:rPr sz="2180" b="1" u="sng" spc="-50" dirty="0">
                <a:uFill>
                  <a:solidFill>
                    <a:srgbClr val="000000"/>
                  </a:solidFill>
                </a:uFill>
                <a:latin typeface="Arial"/>
                <a:cs typeface="Arial"/>
              </a:rPr>
              <a:t>return</a:t>
            </a:r>
            <a:r>
              <a:rPr sz="2180" b="1" u="sng" spc="773" dirty="0">
                <a:uFill>
                  <a:solidFill>
                    <a:srgbClr val="000000"/>
                  </a:solidFill>
                </a:uFill>
                <a:latin typeface="Arial"/>
                <a:cs typeface="Arial"/>
              </a:rPr>
              <a:t> </a:t>
            </a:r>
            <a:r>
              <a:rPr sz="2180" u="sng" spc="-69" dirty="0">
                <a:uFill>
                  <a:solidFill>
                    <a:srgbClr val="000000"/>
                  </a:solidFill>
                </a:uFill>
                <a:latin typeface="Tahoma"/>
                <a:cs typeface="Tahoma"/>
              </a:rPr>
              <a:t>failure	</a:t>
            </a:r>
            <a:endParaRPr sz="2180">
              <a:latin typeface="Tahoma"/>
              <a:cs typeface="Tahoma"/>
            </a:endParaRPr>
          </a:p>
        </p:txBody>
      </p:sp>
      <p:sp>
        <p:nvSpPr>
          <p:cNvPr id="5" name="object 5"/>
          <p:cNvSpPr txBox="1">
            <a:spLocks noGrp="1"/>
          </p:cNvSpPr>
          <p:nvPr>
            <p:ph type="sldNum" sz="quarter" idx="4294967295"/>
          </p:nvPr>
        </p:nvSpPr>
        <p:spPr>
          <a:xfrm>
            <a:off x="10099108" y="6565167"/>
            <a:ext cx="590164" cy="598470"/>
          </a:xfrm>
          <a:prstGeom prst="rect">
            <a:avLst/>
          </a:prstGeom>
        </p:spPr>
        <p:txBody>
          <a:bodyPr vert="horz" wrap="square" lIns="0" tIns="44042" rIns="0" bIns="0" rtlCol="0">
            <a:spAutoFit/>
          </a:bodyPr>
          <a:lstStyle/>
          <a:p>
            <a:pPr marL="75503">
              <a:spcBef>
                <a:spcPts val="347"/>
              </a:spcBef>
            </a:pPr>
            <a:fld id="{81D60167-4931-47E6-BA6A-407CBD079E47}" type="slidenum">
              <a:rPr spc="50" dirty="0"/>
              <a:pPr marL="75503">
                <a:spcBef>
                  <a:spcPts val="347"/>
                </a:spcBef>
              </a:pPr>
              <a:t>33</a:t>
            </a:fld>
            <a:r>
              <a:rPr spc="50" dirty="0"/>
              <a:t>/34</a:t>
            </a:r>
          </a:p>
        </p:txBody>
      </p:sp>
    </p:spTree>
    <p:extLst>
      <p:ext uri="{BB962C8B-B14F-4D97-AF65-F5344CB8AC3E}">
        <p14:creationId xmlns:p14="http://schemas.microsoft.com/office/powerpoint/2010/main" val="1431404817"/>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5D1B1-7E69-E4EE-7B04-551DA9AFC423}"/>
              </a:ext>
            </a:extLst>
          </p:cNvPr>
          <p:cNvSpPr>
            <a:spLocks noGrp="1"/>
          </p:cNvSpPr>
          <p:nvPr>
            <p:ph type="title"/>
          </p:nvPr>
        </p:nvSpPr>
        <p:spPr/>
        <p:txBody>
          <a:bodyPr/>
          <a:lstStyle/>
          <a:p>
            <a:r>
              <a:rPr lang="en-IN" b="0" i="0" dirty="0">
                <a:effectLst/>
                <a:latin typeface="-apple-system"/>
              </a:rPr>
              <a:t>Depth-First Search (DFS) Problems:</a:t>
            </a:r>
            <a:br>
              <a:rPr lang="en-IN" b="0" i="0" dirty="0">
                <a:effectLst/>
                <a:latin typeface="-apple-system"/>
              </a:rPr>
            </a:br>
            <a:endParaRPr lang="en-IN" dirty="0"/>
          </a:p>
        </p:txBody>
      </p:sp>
      <p:sp>
        <p:nvSpPr>
          <p:cNvPr id="3" name="Content Placeholder 2">
            <a:extLst>
              <a:ext uri="{FF2B5EF4-FFF2-40B4-BE49-F238E27FC236}">
                <a16:creationId xmlns:a16="http://schemas.microsoft.com/office/drawing/2014/main" id="{349D9E8C-4FF3-7F10-7FB5-7DD258C1C964}"/>
              </a:ext>
            </a:extLst>
          </p:cNvPr>
          <p:cNvSpPr>
            <a:spLocks noGrp="1"/>
          </p:cNvSpPr>
          <p:nvPr>
            <p:ph idx="1"/>
          </p:nvPr>
        </p:nvSpPr>
        <p:spPr/>
        <p:txBody>
          <a:bodyPr>
            <a:normAutofit/>
          </a:bodyPr>
          <a:lstStyle/>
          <a:p>
            <a:pPr algn="l">
              <a:buFont typeface="+mj-lt"/>
              <a:buAutoNum type="arabicPeriod" startAt="6"/>
            </a:pPr>
            <a:r>
              <a:rPr lang="en-IN" b="1" i="0" dirty="0">
                <a:solidFill>
                  <a:srgbClr val="424242"/>
                </a:solidFill>
                <a:effectLst/>
                <a:latin typeface="-apple-system"/>
              </a:rPr>
              <a:t>Number of Islands:</a:t>
            </a:r>
            <a:r>
              <a:rPr lang="en-IN" b="0" i="0" dirty="0">
                <a:solidFill>
                  <a:srgbClr val="424242"/>
                </a:solidFill>
                <a:effectLst/>
                <a:latin typeface="-apple-system"/>
              </a:rPr>
              <a:t> Count the number of islands in a 2D grid map, utilizing DFS. </a:t>
            </a:r>
            <a:r>
              <a:rPr lang="en-IN" b="1" i="0" u="none" strike="noStrike" dirty="0">
                <a:solidFill>
                  <a:srgbClr val="607D8B"/>
                </a:solidFill>
                <a:effectLst/>
                <a:latin typeface="-apple-system"/>
                <a:hlinkClick r:id="rId2"/>
              </a:rPr>
              <a:t>Problem Link</a:t>
            </a:r>
            <a:endParaRPr lang="en-IN" b="0" i="0" dirty="0">
              <a:solidFill>
                <a:srgbClr val="424242"/>
              </a:solidFill>
              <a:effectLst/>
              <a:latin typeface="-apple-system"/>
            </a:endParaRPr>
          </a:p>
          <a:p>
            <a:pPr algn="l">
              <a:buFont typeface="+mj-lt"/>
              <a:buAutoNum type="arabicPeriod" startAt="6"/>
            </a:pPr>
            <a:r>
              <a:rPr lang="en-IN" b="1" i="0" dirty="0">
                <a:solidFill>
                  <a:srgbClr val="424242"/>
                </a:solidFill>
                <a:effectLst/>
                <a:latin typeface="-apple-system"/>
              </a:rPr>
              <a:t>Word Search:</a:t>
            </a:r>
            <a:r>
              <a:rPr lang="en-IN" b="0" i="0" dirty="0">
                <a:solidFill>
                  <a:srgbClr val="424242"/>
                </a:solidFill>
                <a:effectLst/>
                <a:latin typeface="-apple-system"/>
              </a:rPr>
              <a:t> Determine if a word exists in a 2D board, using DFS. </a:t>
            </a:r>
            <a:r>
              <a:rPr lang="en-IN" b="1" i="0" u="none" strike="noStrike" dirty="0">
                <a:solidFill>
                  <a:srgbClr val="607D8B"/>
                </a:solidFill>
                <a:effectLst/>
                <a:latin typeface="-apple-system"/>
                <a:hlinkClick r:id="rId3"/>
              </a:rPr>
              <a:t>Problem Link</a:t>
            </a:r>
            <a:endParaRPr lang="en-IN" b="0" i="0" dirty="0">
              <a:solidFill>
                <a:srgbClr val="424242"/>
              </a:solidFill>
              <a:effectLst/>
              <a:latin typeface="-apple-system"/>
            </a:endParaRPr>
          </a:p>
          <a:p>
            <a:pPr algn="l">
              <a:buFont typeface="+mj-lt"/>
              <a:buAutoNum type="arabicPeriod" startAt="6"/>
            </a:pPr>
            <a:r>
              <a:rPr lang="en-IN" b="1" i="0" dirty="0">
                <a:solidFill>
                  <a:srgbClr val="424242"/>
                </a:solidFill>
                <a:effectLst/>
                <a:latin typeface="-apple-system"/>
              </a:rPr>
              <a:t>Symmetric Tree:</a:t>
            </a:r>
            <a:r>
              <a:rPr lang="en-IN" b="0" i="0" dirty="0">
                <a:solidFill>
                  <a:srgbClr val="424242"/>
                </a:solidFill>
                <a:effectLst/>
                <a:latin typeface="-apple-system"/>
              </a:rPr>
              <a:t> Check if a binary tree is symmetric using DFS. </a:t>
            </a:r>
            <a:r>
              <a:rPr lang="en-IN" b="1" i="0" u="none" strike="noStrike" dirty="0">
                <a:solidFill>
                  <a:srgbClr val="607D8B"/>
                </a:solidFill>
                <a:effectLst/>
                <a:latin typeface="-apple-system"/>
                <a:hlinkClick r:id="rId4"/>
              </a:rPr>
              <a:t>Problem Link</a:t>
            </a:r>
            <a:endParaRPr lang="en-IN" b="0" i="0" dirty="0">
              <a:solidFill>
                <a:srgbClr val="424242"/>
              </a:solidFill>
              <a:effectLst/>
              <a:latin typeface="-apple-system"/>
            </a:endParaRPr>
          </a:p>
          <a:p>
            <a:pPr algn="l">
              <a:buFont typeface="+mj-lt"/>
              <a:buAutoNum type="arabicPeriod" startAt="6"/>
            </a:pPr>
            <a:r>
              <a:rPr lang="en-IN" b="1" i="0" dirty="0">
                <a:solidFill>
                  <a:srgbClr val="424242"/>
                </a:solidFill>
                <a:effectLst/>
                <a:latin typeface="-apple-system"/>
              </a:rPr>
              <a:t>Path Sum:</a:t>
            </a:r>
            <a:r>
              <a:rPr lang="en-IN" b="0" i="0" dirty="0">
                <a:solidFill>
                  <a:srgbClr val="424242"/>
                </a:solidFill>
                <a:effectLst/>
                <a:latin typeface="-apple-system"/>
              </a:rPr>
              <a:t> Determine if the given sum exists in a binary tree, using DFS. </a:t>
            </a:r>
            <a:r>
              <a:rPr lang="en-IN" b="1" i="0" u="none" strike="noStrike" dirty="0">
                <a:solidFill>
                  <a:srgbClr val="607D8B"/>
                </a:solidFill>
                <a:effectLst/>
                <a:latin typeface="-apple-system"/>
                <a:hlinkClick r:id="rId5"/>
              </a:rPr>
              <a:t>Problem Link</a:t>
            </a:r>
            <a:endParaRPr lang="en-IN" b="0" i="0" dirty="0">
              <a:solidFill>
                <a:srgbClr val="424242"/>
              </a:solidFill>
              <a:effectLst/>
              <a:latin typeface="-apple-system"/>
            </a:endParaRPr>
          </a:p>
          <a:p>
            <a:pPr algn="l">
              <a:buFont typeface="+mj-lt"/>
              <a:buAutoNum type="arabicPeriod" startAt="6"/>
            </a:pPr>
            <a:r>
              <a:rPr lang="en-IN" b="1" i="0" dirty="0">
                <a:solidFill>
                  <a:srgbClr val="424242"/>
                </a:solidFill>
                <a:effectLst/>
                <a:latin typeface="-apple-system"/>
              </a:rPr>
              <a:t>Binary Tree Level Order Traversal:</a:t>
            </a:r>
            <a:r>
              <a:rPr lang="en-IN" b="0" i="0" dirty="0">
                <a:solidFill>
                  <a:srgbClr val="424242"/>
                </a:solidFill>
                <a:effectLst/>
                <a:latin typeface="-apple-system"/>
              </a:rPr>
              <a:t> Perform level order traversal on a binary tree using DFS.</a:t>
            </a:r>
          </a:p>
          <a:p>
            <a:endParaRPr lang="en-IN" dirty="0"/>
          </a:p>
        </p:txBody>
      </p:sp>
    </p:spTree>
    <p:extLst>
      <p:ext uri="{BB962C8B-B14F-4D97-AF65-F5344CB8AC3E}">
        <p14:creationId xmlns:p14="http://schemas.microsoft.com/office/powerpoint/2010/main" val="1121517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292929"/>
                </a:solidFill>
                <a:latin typeface="charter"/>
              </a:rPr>
              <a:t>Why Depth-First Search is Important</a:t>
            </a:r>
            <a:endParaRPr lang="en-IN" dirty="0"/>
          </a:p>
        </p:txBody>
      </p:sp>
      <p:sp>
        <p:nvSpPr>
          <p:cNvPr id="3" name="Content Placeholder 2"/>
          <p:cNvSpPr>
            <a:spLocks noGrp="1"/>
          </p:cNvSpPr>
          <p:nvPr>
            <p:ph idx="1"/>
          </p:nvPr>
        </p:nvSpPr>
        <p:spPr/>
        <p:txBody>
          <a:bodyPr>
            <a:normAutofit fontScale="92500" lnSpcReduction="20000"/>
          </a:bodyPr>
          <a:lstStyle/>
          <a:p>
            <a:pPr marL="0" lvl="0" indent="0" defTabSz="914400" eaLnBrk="0" fontAlgn="base" hangingPunct="0">
              <a:spcBef>
                <a:spcPct val="0"/>
              </a:spcBef>
              <a:spcAft>
                <a:spcPct val="0"/>
              </a:spcAft>
              <a:buClrTx/>
              <a:buSzTx/>
              <a:buNone/>
            </a:pPr>
            <a:r>
              <a:rPr lang="en-US" dirty="0">
                <a:solidFill>
                  <a:srgbClr val="292929"/>
                </a:solidFill>
                <a:latin typeface="charter"/>
              </a:rPr>
              <a:t>The depth-first search has a wide range of use cases.</a:t>
            </a:r>
          </a:p>
          <a:p>
            <a:pPr marL="0" lvl="0" indent="0" defTabSz="914400" eaLnBrk="0" fontAlgn="base" hangingPunct="0">
              <a:spcBef>
                <a:spcPct val="0"/>
              </a:spcBef>
              <a:spcAft>
                <a:spcPct val="0"/>
              </a:spcAft>
              <a:buClrTx/>
              <a:buSzTx/>
              <a:buNone/>
            </a:pPr>
            <a:endParaRPr lang="en-US" dirty="0">
              <a:solidFill>
                <a:srgbClr val="292929"/>
              </a:solidFill>
              <a:latin typeface="charter"/>
            </a:endParaRPr>
          </a:p>
          <a:p>
            <a:pPr marL="0" lvl="0" indent="0" defTabSz="914400" eaLnBrk="0" fontAlgn="base" hangingPunct="0">
              <a:spcBef>
                <a:spcPct val="0"/>
              </a:spcBef>
              <a:spcAft>
                <a:spcPct val="0"/>
              </a:spcAft>
              <a:buClrTx/>
              <a:buSzTx/>
              <a:buNone/>
            </a:pPr>
            <a:endParaRPr lang="en-US" dirty="0">
              <a:solidFill>
                <a:srgbClr val="292929"/>
              </a:solidFill>
              <a:latin typeface="charter"/>
            </a:endParaRPr>
          </a:p>
          <a:p>
            <a:pPr marL="0" lvl="0" indent="0" defTabSz="914400" eaLnBrk="0" fontAlgn="base" hangingPunct="0">
              <a:spcBef>
                <a:spcPct val="0"/>
              </a:spcBef>
              <a:spcAft>
                <a:spcPct val="0"/>
              </a:spcAft>
              <a:buClrTx/>
              <a:buSzTx/>
              <a:buNone/>
            </a:pPr>
            <a:endParaRPr lang="en-US" sz="1200" dirty="0">
              <a:solidFill>
                <a:schemeClr val="tx1"/>
              </a:solidFill>
            </a:endParaRPr>
          </a:p>
          <a:p>
            <a:pPr marL="0" lvl="0" indent="0" defTabSz="914400" eaLnBrk="0" fontAlgn="base" hangingPunct="0">
              <a:spcBef>
                <a:spcPct val="0"/>
              </a:spcBef>
              <a:spcAft>
                <a:spcPct val="0"/>
              </a:spcAft>
              <a:buClrTx/>
              <a:buSzTx/>
              <a:buFontTx/>
              <a:buAutoNum type="arabicPeriod"/>
            </a:pPr>
            <a:r>
              <a:rPr lang="en-US" dirty="0">
                <a:solidFill>
                  <a:srgbClr val="292929"/>
                </a:solidFill>
                <a:latin typeface="charter"/>
              </a:rPr>
              <a:t>Solving a maze or puzzle </a:t>
            </a:r>
          </a:p>
          <a:p>
            <a:pPr marL="0" lvl="0" indent="0" defTabSz="914400" eaLnBrk="0" fontAlgn="base" hangingPunct="0">
              <a:spcBef>
                <a:spcPct val="0"/>
              </a:spcBef>
              <a:spcAft>
                <a:spcPct val="0"/>
              </a:spcAft>
              <a:buClrTx/>
              <a:buSzTx/>
              <a:buNone/>
            </a:pPr>
            <a:endParaRPr lang="en-US" dirty="0">
              <a:solidFill>
                <a:srgbClr val="292929"/>
              </a:solidFill>
              <a:latin typeface="charter"/>
            </a:endParaRPr>
          </a:p>
          <a:p>
            <a:pPr marL="0" lvl="0" indent="0" defTabSz="914400" eaLnBrk="0" fontAlgn="base" hangingPunct="0">
              <a:spcBef>
                <a:spcPct val="0"/>
              </a:spcBef>
              <a:spcAft>
                <a:spcPct val="0"/>
              </a:spcAft>
              <a:buClrTx/>
              <a:buSzTx/>
              <a:buFontTx/>
              <a:buAutoNum type="arabicPeriod" startAt="2"/>
            </a:pPr>
            <a:r>
              <a:rPr lang="en-US" dirty="0">
                <a:solidFill>
                  <a:srgbClr val="292929"/>
                </a:solidFill>
                <a:latin typeface="charter"/>
              </a:rPr>
              <a:t>Scheduling a problem</a:t>
            </a:r>
          </a:p>
          <a:p>
            <a:pPr marL="0" lvl="0" indent="0" defTabSz="914400" eaLnBrk="0" fontAlgn="base" hangingPunct="0">
              <a:spcBef>
                <a:spcPct val="0"/>
              </a:spcBef>
              <a:spcAft>
                <a:spcPct val="0"/>
              </a:spcAft>
              <a:buClrTx/>
              <a:buSzTx/>
              <a:buFontTx/>
              <a:buAutoNum type="arabicPeriod" startAt="2"/>
            </a:pPr>
            <a:endParaRPr lang="en-US" dirty="0">
              <a:solidFill>
                <a:srgbClr val="292929"/>
              </a:solidFill>
              <a:latin typeface="charter"/>
            </a:endParaRPr>
          </a:p>
          <a:p>
            <a:pPr marL="0" lvl="0" indent="0" defTabSz="914400" eaLnBrk="0" fontAlgn="base" hangingPunct="0">
              <a:spcBef>
                <a:spcPct val="0"/>
              </a:spcBef>
              <a:spcAft>
                <a:spcPct val="0"/>
              </a:spcAft>
              <a:buClrTx/>
              <a:buSzTx/>
              <a:buFontTx/>
              <a:buAutoNum type="arabicPeriod" startAt="3"/>
            </a:pPr>
            <a:r>
              <a:rPr lang="en-US" dirty="0">
                <a:solidFill>
                  <a:srgbClr val="292929"/>
                </a:solidFill>
                <a:latin typeface="charter"/>
              </a:rPr>
              <a:t>Cycle detection in a graph</a:t>
            </a:r>
          </a:p>
          <a:p>
            <a:pPr marL="0" lvl="0" indent="0" defTabSz="914400" eaLnBrk="0" fontAlgn="base" hangingPunct="0">
              <a:spcBef>
                <a:spcPct val="0"/>
              </a:spcBef>
              <a:spcAft>
                <a:spcPct val="0"/>
              </a:spcAft>
              <a:buClrTx/>
              <a:buSzTx/>
              <a:buFontTx/>
              <a:buAutoNum type="arabicPeriod" startAt="3"/>
            </a:pPr>
            <a:endParaRPr lang="en-US" dirty="0">
              <a:solidFill>
                <a:srgbClr val="292929"/>
              </a:solidFill>
              <a:latin typeface="charter"/>
            </a:endParaRPr>
          </a:p>
          <a:p>
            <a:pPr marL="0" lvl="0" indent="0" defTabSz="914400" eaLnBrk="0" fontAlgn="base" hangingPunct="0">
              <a:spcBef>
                <a:spcPct val="0"/>
              </a:spcBef>
              <a:spcAft>
                <a:spcPct val="0"/>
              </a:spcAft>
              <a:buClrTx/>
              <a:buSzTx/>
              <a:buFontTx/>
              <a:buAutoNum type="arabicPeriod" startAt="4"/>
            </a:pPr>
            <a:r>
              <a:rPr lang="en-US" dirty="0">
                <a:solidFill>
                  <a:srgbClr val="292929"/>
                </a:solidFill>
                <a:latin typeface="charter"/>
              </a:rPr>
              <a:t>Network analysis</a:t>
            </a:r>
          </a:p>
          <a:p>
            <a:pPr marL="0" lvl="0" indent="0" defTabSz="914400" eaLnBrk="0" fontAlgn="base" hangingPunct="0">
              <a:spcBef>
                <a:spcPct val="0"/>
              </a:spcBef>
              <a:spcAft>
                <a:spcPct val="0"/>
              </a:spcAft>
              <a:buClrTx/>
              <a:buSzTx/>
              <a:buFontTx/>
              <a:buAutoNum type="arabicPeriod" startAt="4"/>
            </a:pPr>
            <a:endParaRPr lang="en-US" dirty="0">
              <a:solidFill>
                <a:srgbClr val="292929"/>
              </a:solidFill>
              <a:latin typeface="charter"/>
            </a:endParaRPr>
          </a:p>
          <a:p>
            <a:pPr marL="0" lvl="0" indent="0" defTabSz="914400" eaLnBrk="0" fontAlgn="base" hangingPunct="0">
              <a:spcBef>
                <a:spcPct val="0"/>
              </a:spcBef>
              <a:spcAft>
                <a:spcPct val="0"/>
              </a:spcAft>
              <a:buClrTx/>
              <a:buSzTx/>
              <a:buFontTx/>
              <a:buAutoNum type="arabicPeriod" startAt="5"/>
            </a:pPr>
            <a:r>
              <a:rPr lang="en-US" dirty="0">
                <a:solidFill>
                  <a:srgbClr val="292929"/>
                </a:solidFill>
                <a:latin typeface="charter"/>
              </a:rPr>
              <a:t>Mapping routes</a:t>
            </a:r>
          </a:p>
          <a:p>
            <a:pPr marL="0" lvl="0" indent="0" defTabSz="914400" eaLnBrk="0" fontAlgn="base" hangingPunct="0">
              <a:spcBef>
                <a:spcPct val="0"/>
              </a:spcBef>
              <a:spcAft>
                <a:spcPct val="0"/>
              </a:spcAft>
              <a:buClrTx/>
              <a:buSzTx/>
              <a:buNone/>
            </a:pPr>
            <a:endParaRPr lang="en-US" dirty="0">
              <a:solidFill>
                <a:srgbClr val="292929"/>
              </a:solidFill>
              <a:latin typeface="charter"/>
            </a:endParaRPr>
          </a:p>
          <a:p>
            <a:pPr marL="0" lvl="0" indent="0" defTabSz="914400" eaLnBrk="0" fontAlgn="base" hangingPunct="0">
              <a:spcBef>
                <a:spcPct val="0"/>
              </a:spcBef>
              <a:spcAft>
                <a:spcPct val="0"/>
              </a:spcAft>
              <a:buClrTx/>
              <a:buSzTx/>
              <a:buFontTx/>
              <a:buAutoNum type="arabicPeriod" startAt="6"/>
            </a:pPr>
            <a:r>
              <a:rPr lang="en-US" dirty="0">
                <a:solidFill>
                  <a:srgbClr val="292929"/>
                </a:solidFill>
                <a:latin typeface="charter"/>
              </a:rPr>
              <a:t>Topological sorting</a:t>
            </a:r>
          </a:p>
          <a:p>
            <a:pPr marL="0" lvl="0" indent="0" defTabSz="914400" eaLnBrk="0" fontAlgn="base" hangingPunct="0">
              <a:spcBef>
                <a:spcPct val="0"/>
              </a:spcBef>
              <a:spcAft>
                <a:spcPct val="0"/>
              </a:spcAft>
              <a:buClrTx/>
              <a:buSzTx/>
              <a:buFontTx/>
              <a:buAutoNum type="arabicPeriod" startAt="6"/>
            </a:pPr>
            <a:endParaRPr lang="en-US" sz="1200" dirty="0">
              <a:solidFill>
                <a:schemeClr val="tx1"/>
              </a:solidFill>
              <a:latin typeface="medium-content-sans-serif-font"/>
            </a:endParaRPr>
          </a:p>
          <a:p>
            <a:pPr marL="0" lvl="0" indent="0" defTabSz="914400" eaLnBrk="0" fontAlgn="base" hangingPunct="0">
              <a:spcBef>
                <a:spcPct val="0"/>
              </a:spcBef>
              <a:spcAft>
                <a:spcPct val="0"/>
              </a:spcAft>
              <a:buClrTx/>
              <a:buSzTx/>
              <a:buNone/>
            </a:pPr>
            <a:endParaRPr lang="en-US" dirty="0">
              <a:solidFill>
                <a:srgbClr val="292929"/>
              </a:solidFill>
              <a:latin typeface="charter"/>
            </a:endParaRPr>
          </a:p>
          <a:p>
            <a:pPr marL="0" lvl="0" indent="0" defTabSz="914400" eaLnBrk="0" fontAlgn="base" hangingPunct="0">
              <a:spcBef>
                <a:spcPct val="0"/>
              </a:spcBef>
              <a:spcAft>
                <a:spcPct val="0"/>
              </a:spcAft>
              <a:buClrTx/>
              <a:buSzTx/>
              <a:buNone/>
            </a:pPr>
            <a:r>
              <a:rPr lang="en-US" dirty="0">
                <a:solidFill>
                  <a:srgbClr val="292929"/>
                </a:solidFill>
                <a:latin typeface="charter"/>
              </a:rPr>
              <a:t> The depth-first search is also the base for many other complex algorithms.</a:t>
            </a:r>
            <a:endParaRPr lang="en-US" sz="1200" dirty="0">
              <a:solidFill>
                <a:schemeClr val="tx1"/>
              </a:solidFill>
            </a:endParaRPr>
          </a:p>
          <a:p>
            <a:pPr marL="0" indent="0">
              <a:buNone/>
            </a:pPr>
            <a:endParaRPr lang="en-IN" dirty="0"/>
          </a:p>
        </p:txBody>
      </p:sp>
    </p:spTree>
    <p:extLst>
      <p:ext uri="{BB962C8B-B14F-4D97-AF65-F5344CB8AC3E}">
        <p14:creationId xmlns:p14="http://schemas.microsoft.com/office/powerpoint/2010/main" val="947078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DFS Algorithm __Solving a MAZE </a:t>
            </a:r>
          </a:p>
        </p:txBody>
      </p:sp>
      <p:pic>
        <p:nvPicPr>
          <p:cNvPr id="3074" name="Picture 2" descr="https://ds055uzetaobb.cloudfront.net/brioche/uploads/RcIWVldE2B-1.png?width=150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7108" y="2160588"/>
            <a:ext cx="7117821"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6402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d18l82el6cdm1i.cloudfront.net/uploads/mf7THWHAbL-mazegif.gif"/>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3649" y="2134830"/>
            <a:ext cx="7124739" cy="388143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F5ED403-2BBB-55E9-0AAD-26D72E64377C}"/>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658221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t>BFS and DFS </a:t>
            </a:r>
          </a:p>
        </p:txBody>
      </p:sp>
      <p:sp>
        <p:nvSpPr>
          <p:cNvPr id="3" name="Subtitle 2"/>
          <p:cNvSpPr>
            <a:spLocks noGrp="1"/>
          </p:cNvSpPr>
          <p:nvPr>
            <p:ph type="subTitle" idx="1"/>
          </p:nvPr>
        </p:nvSpPr>
        <p:spPr/>
        <p:txBody>
          <a:bodyPr/>
          <a:lstStyle/>
          <a:p>
            <a:pPr algn="ctr"/>
            <a:r>
              <a:rPr lang="en-IN" dirty="0"/>
              <a:t>A comparison </a:t>
            </a:r>
          </a:p>
        </p:txBody>
      </p:sp>
    </p:spTree>
    <p:extLst>
      <p:ext uri="{BB962C8B-B14F-4D97-AF65-F5344CB8AC3E}">
        <p14:creationId xmlns:p14="http://schemas.microsoft.com/office/powerpoint/2010/main" val="108193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4294967295"/>
          </p:nvPr>
        </p:nvSpPr>
        <p:spPr>
          <a:xfrm>
            <a:off x="10099108" y="6565167"/>
            <a:ext cx="590164" cy="598470"/>
          </a:xfrm>
          <a:prstGeom prst="rect">
            <a:avLst/>
          </a:prstGeom>
        </p:spPr>
        <p:txBody>
          <a:bodyPr vert="horz" wrap="square" lIns="0" tIns="44042" rIns="0" bIns="0" rtlCol="0">
            <a:spAutoFit/>
          </a:bodyPr>
          <a:lstStyle/>
          <a:p>
            <a:pPr marL="75503">
              <a:spcBef>
                <a:spcPts val="347"/>
              </a:spcBef>
            </a:pPr>
            <a:fld id="{81D60167-4931-47E6-BA6A-407CBD079E47}" type="slidenum">
              <a:rPr spc="50" dirty="0"/>
              <a:pPr marL="75503">
                <a:spcBef>
                  <a:spcPts val="347"/>
                </a:spcBef>
              </a:pPr>
              <a:t>39</a:t>
            </a:fld>
            <a:r>
              <a:rPr spc="50" dirty="0"/>
              <a:t>/34</a:t>
            </a:r>
          </a:p>
        </p:txBody>
      </p:sp>
      <p:sp>
        <p:nvSpPr>
          <p:cNvPr id="2" name="object 2"/>
          <p:cNvSpPr txBox="1">
            <a:spLocks noGrp="1"/>
          </p:cNvSpPr>
          <p:nvPr>
            <p:ph type="title"/>
          </p:nvPr>
        </p:nvSpPr>
        <p:spPr>
          <a:xfrm>
            <a:off x="1717047" y="143975"/>
            <a:ext cx="5817346" cy="1142302"/>
          </a:xfrm>
          <a:prstGeom prst="rect">
            <a:avLst/>
          </a:prstGeom>
        </p:spPr>
        <p:txBody>
          <a:bodyPr vert="horz" wrap="square" lIns="0" tIns="33975" rIns="0" bIns="0" rtlCol="0" anchor="t">
            <a:spAutoFit/>
          </a:bodyPr>
          <a:lstStyle/>
          <a:p>
            <a:pPr marL="25168">
              <a:spcBef>
                <a:spcPts val="268"/>
              </a:spcBef>
            </a:pPr>
            <a:r>
              <a:rPr spc="-59" dirty="0"/>
              <a:t>Evaluating</a:t>
            </a:r>
            <a:r>
              <a:rPr spc="40" dirty="0"/>
              <a:t> </a:t>
            </a:r>
            <a:r>
              <a:rPr spc="-129" dirty="0"/>
              <a:t>an</a:t>
            </a:r>
            <a:r>
              <a:rPr spc="50" dirty="0"/>
              <a:t> </a:t>
            </a:r>
            <a:r>
              <a:rPr spc="-30" dirty="0"/>
              <a:t>Algorithm’s</a:t>
            </a:r>
            <a:r>
              <a:rPr spc="30" dirty="0"/>
              <a:t> </a:t>
            </a:r>
            <a:r>
              <a:rPr spc="-99" dirty="0"/>
              <a:t>Performance</a:t>
            </a:r>
          </a:p>
        </p:txBody>
      </p:sp>
      <p:sp>
        <p:nvSpPr>
          <p:cNvPr id="3" name="object 3"/>
          <p:cNvSpPr txBox="1"/>
          <p:nvPr/>
        </p:nvSpPr>
        <p:spPr>
          <a:xfrm>
            <a:off x="2216410" y="1567848"/>
            <a:ext cx="6996418" cy="1234660"/>
          </a:xfrm>
          <a:prstGeom prst="rect">
            <a:avLst/>
          </a:prstGeom>
        </p:spPr>
        <p:txBody>
          <a:bodyPr vert="horz" wrap="square" lIns="0" tIns="106960" rIns="0" bIns="0" rtlCol="0">
            <a:spAutoFit/>
          </a:bodyPr>
          <a:lstStyle/>
          <a:p>
            <a:pPr marL="25168">
              <a:spcBef>
                <a:spcPts val="842"/>
              </a:spcBef>
            </a:pPr>
            <a:r>
              <a:rPr sz="2378" spc="-59" dirty="0">
                <a:solidFill>
                  <a:srgbClr val="3333B2"/>
                </a:solidFill>
                <a:latin typeface="Tahoma"/>
                <a:cs typeface="Tahoma"/>
              </a:rPr>
              <a:t>Definition</a:t>
            </a:r>
            <a:r>
              <a:rPr sz="2378" spc="-30" dirty="0">
                <a:solidFill>
                  <a:srgbClr val="3333B2"/>
                </a:solidFill>
                <a:latin typeface="Tahoma"/>
                <a:cs typeface="Tahoma"/>
              </a:rPr>
              <a:t> </a:t>
            </a:r>
            <a:r>
              <a:rPr sz="2378" spc="-99" dirty="0">
                <a:solidFill>
                  <a:srgbClr val="3333B2"/>
                </a:solidFill>
                <a:latin typeface="Tahoma"/>
                <a:cs typeface="Tahoma"/>
              </a:rPr>
              <a:t>(complete)</a:t>
            </a:r>
            <a:endParaRPr sz="2378">
              <a:latin typeface="Tahoma"/>
              <a:cs typeface="Tahoma"/>
            </a:endParaRPr>
          </a:p>
          <a:p>
            <a:pPr marL="25168">
              <a:spcBef>
                <a:spcPts val="585"/>
              </a:spcBef>
            </a:pPr>
            <a:r>
              <a:rPr sz="2180" spc="-129" dirty="0">
                <a:latin typeface="Tahoma"/>
                <a:cs typeface="Tahoma"/>
              </a:rPr>
              <a:t>If</a:t>
            </a:r>
            <a:r>
              <a:rPr sz="2180" spc="20" dirty="0">
                <a:latin typeface="Tahoma"/>
                <a:cs typeface="Tahoma"/>
              </a:rPr>
              <a:t> </a:t>
            </a:r>
            <a:r>
              <a:rPr sz="2180" spc="-109" dirty="0">
                <a:latin typeface="Tahoma"/>
                <a:cs typeface="Tahoma"/>
              </a:rPr>
              <a:t>a</a:t>
            </a:r>
            <a:r>
              <a:rPr sz="2180" spc="30" dirty="0">
                <a:latin typeface="Tahoma"/>
                <a:cs typeface="Tahoma"/>
              </a:rPr>
              <a:t> </a:t>
            </a:r>
            <a:r>
              <a:rPr sz="2180" spc="-59" dirty="0">
                <a:latin typeface="Tahoma"/>
                <a:cs typeface="Tahoma"/>
              </a:rPr>
              <a:t>solution</a:t>
            </a:r>
            <a:r>
              <a:rPr sz="2180" spc="30" dirty="0">
                <a:latin typeface="Tahoma"/>
                <a:cs typeface="Tahoma"/>
              </a:rPr>
              <a:t> </a:t>
            </a:r>
            <a:r>
              <a:rPr sz="2180" spc="-79" dirty="0">
                <a:latin typeface="Tahoma"/>
                <a:cs typeface="Tahoma"/>
              </a:rPr>
              <a:t>exists,</a:t>
            </a:r>
            <a:r>
              <a:rPr sz="2180" spc="30" dirty="0">
                <a:latin typeface="Tahoma"/>
                <a:cs typeface="Tahoma"/>
              </a:rPr>
              <a:t> </a:t>
            </a:r>
            <a:r>
              <a:rPr sz="2180" spc="-109" dirty="0">
                <a:latin typeface="Tahoma"/>
                <a:cs typeface="Tahoma"/>
              </a:rPr>
              <a:t>a</a:t>
            </a:r>
            <a:r>
              <a:rPr sz="2180" spc="20" dirty="0">
                <a:latin typeface="Tahoma"/>
                <a:cs typeface="Tahoma"/>
              </a:rPr>
              <a:t> </a:t>
            </a:r>
            <a:r>
              <a:rPr sz="2180" spc="-89" dirty="0">
                <a:solidFill>
                  <a:srgbClr val="FF0000"/>
                </a:solidFill>
                <a:latin typeface="Tahoma"/>
                <a:cs typeface="Tahoma"/>
              </a:rPr>
              <a:t>complete</a:t>
            </a:r>
            <a:r>
              <a:rPr sz="2180" spc="30" dirty="0">
                <a:solidFill>
                  <a:srgbClr val="FF0000"/>
                </a:solidFill>
                <a:latin typeface="Tahoma"/>
                <a:cs typeface="Tahoma"/>
              </a:rPr>
              <a:t> </a:t>
            </a:r>
            <a:r>
              <a:rPr sz="2180" spc="-69" dirty="0">
                <a:latin typeface="Tahoma"/>
                <a:cs typeface="Tahoma"/>
              </a:rPr>
              <a:t>algorithm</a:t>
            </a:r>
            <a:r>
              <a:rPr sz="2180" spc="30" dirty="0">
                <a:latin typeface="Tahoma"/>
                <a:cs typeface="Tahoma"/>
              </a:rPr>
              <a:t> </a:t>
            </a:r>
            <a:r>
              <a:rPr sz="2180" spc="-69" dirty="0">
                <a:latin typeface="Tahoma"/>
                <a:cs typeface="Tahoma"/>
              </a:rPr>
              <a:t>is</a:t>
            </a:r>
            <a:endParaRPr sz="2180">
              <a:latin typeface="Tahoma"/>
              <a:cs typeface="Tahoma"/>
            </a:endParaRPr>
          </a:p>
          <a:p>
            <a:pPr marL="25168">
              <a:spcBef>
                <a:spcPts val="69"/>
              </a:spcBef>
            </a:pPr>
            <a:r>
              <a:rPr sz="2180" spc="-109" dirty="0">
                <a:latin typeface="Tahoma"/>
                <a:cs typeface="Tahoma"/>
              </a:rPr>
              <a:t>guaranteed</a:t>
            </a:r>
            <a:r>
              <a:rPr sz="2180" spc="30" dirty="0">
                <a:latin typeface="Tahoma"/>
                <a:cs typeface="Tahoma"/>
              </a:rPr>
              <a:t> </a:t>
            </a:r>
            <a:r>
              <a:rPr sz="2180" spc="-30" dirty="0">
                <a:latin typeface="Tahoma"/>
                <a:cs typeface="Tahoma"/>
              </a:rPr>
              <a:t>to</a:t>
            </a:r>
            <a:r>
              <a:rPr sz="2180" spc="30" dirty="0">
                <a:latin typeface="Tahoma"/>
                <a:cs typeface="Tahoma"/>
              </a:rPr>
              <a:t> </a:t>
            </a:r>
            <a:r>
              <a:rPr sz="2180" spc="-59" dirty="0">
                <a:latin typeface="Tahoma"/>
                <a:cs typeface="Tahoma"/>
              </a:rPr>
              <a:t>find</a:t>
            </a:r>
            <a:r>
              <a:rPr sz="2180" spc="30" dirty="0">
                <a:latin typeface="Tahoma"/>
                <a:cs typeface="Tahoma"/>
              </a:rPr>
              <a:t> </a:t>
            </a:r>
            <a:r>
              <a:rPr sz="2180" spc="-109" dirty="0">
                <a:latin typeface="Tahoma"/>
                <a:cs typeface="Tahoma"/>
              </a:rPr>
              <a:t>a</a:t>
            </a:r>
            <a:r>
              <a:rPr sz="2180" spc="30" dirty="0">
                <a:latin typeface="Tahoma"/>
                <a:cs typeface="Tahoma"/>
              </a:rPr>
              <a:t> </a:t>
            </a:r>
            <a:r>
              <a:rPr sz="2180" spc="-59" dirty="0">
                <a:latin typeface="Tahoma"/>
                <a:cs typeface="Tahoma"/>
              </a:rPr>
              <a:t>solution</a:t>
            </a:r>
            <a:r>
              <a:rPr sz="2180" spc="30" dirty="0">
                <a:latin typeface="Tahoma"/>
                <a:cs typeface="Tahoma"/>
              </a:rPr>
              <a:t> </a:t>
            </a:r>
            <a:r>
              <a:rPr sz="2180" spc="-50" dirty="0">
                <a:latin typeface="Tahoma"/>
                <a:cs typeface="Tahoma"/>
              </a:rPr>
              <a:t>within</a:t>
            </a:r>
            <a:r>
              <a:rPr sz="2180" spc="40" dirty="0">
                <a:latin typeface="Tahoma"/>
                <a:cs typeface="Tahoma"/>
              </a:rPr>
              <a:t> </a:t>
            </a:r>
            <a:r>
              <a:rPr sz="2180" spc="-109" dirty="0">
                <a:latin typeface="Tahoma"/>
                <a:cs typeface="Tahoma"/>
              </a:rPr>
              <a:t>a</a:t>
            </a:r>
            <a:r>
              <a:rPr sz="2180" spc="30" dirty="0">
                <a:latin typeface="Tahoma"/>
                <a:cs typeface="Tahoma"/>
              </a:rPr>
              <a:t> </a:t>
            </a:r>
            <a:r>
              <a:rPr sz="2180" spc="-50" dirty="0">
                <a:latin typeface="Tahoma"/>
                <a:cs typeface="Tahoma"/>
              </a:rPr>
              <a:t>finite</a:t>
            </a:r>
            <a:r>
              <a:rPr sz="2180" spc="30" dirty="0">
                <a:latin typeface="Tahoma"/>
                <a:cs typeface="Tahoma"/>
              </a:rPr>
              <a:t> </a:t>
            </a:r>
            <a:r>
              <a:rPr sz="2180" spc="-79" dirty="0">
                <a:latin typeface="Tahoma"/>
                <a:cs typeface="Tahoma"/>
              </a:rPr>
              <a:t>amount</a:t>
            </a:r>
            <a:r>
              <a:rPr sz="2180" spc="30" dirty="0">
                <a:latin typeface="Tahoma"/>
                <a:cs typeface="Tahoma"/>
              </a:rPr>
              <a:t> </a:t>
            </a:r>
            <a:r>
              <a:rPr sz="2180" spc="-69" dirty="0">
                <a:latin typeface="Tahoma"/>
                <a:cs typeface="Tahoma"/>
              </a:rPr>
              <a:t>of</a:t>
            </a:r>
            <a:r>
              <a:rPr sz="2180" spc="30" dirty="0">
                <a:latin typeface="Tahoma"/>
                <a:cs typeface="Tahoma"/>
              </a:rPr>
              <a:t> </a:t>
            </a:r>
            <a:r>
              <a:rPr sz="2180" spc="-59" dirty="0">
                <a:latin typeface="Tahoma"/>
                <a:cs typeface="Tahoma"/>
              </a:rPr>
              <a:t>time.</a:t>
            </a:r>
            <a:endParaRPr sz="2180">
              <a:latin typeface="Tahoma"/>
              <a:cs typeface="Tahoma"/>
            </a:endParaRPr>
          </a:p>
        </p:txBody>
      </p:sp>
      <p:sp>
        <p:nvSpPr>
          <p:cNvPr id="4" name="object 4"/>
          <p:cNvSpPr txBox="1"/>
          <p:nvPr/>
        </p:nvSpPr>
        <p:spPr>
          <a:xfrm>
            <a:off x="2216411" y="3798873"/>
            <a:ext cx="6376052" cy="1574688"/>
          </a:xfrm>
          <a:prstGeom prst="rect">
            <a:avLst/>
          </a:prstGeom>
        </p:spPr>
        <p:txBody>
          <a:bodyPr vert="horz" wrap="square" lIns="0" tIns="106960" rIns="0" bIns="0" rtlCol="0">
            <a:spAutoFit/>
          </a:bodyPr>
          <a:lstStyle/>
          <a:p>
            <a:pPr marL="25168">
              <a:spcBef>
                <a:spcPts val="842"/>
              </a:spcBef>
            </a:pPr>
            <a:r>
              <a:rPr sz="2378" spc="-59" dirty="0">
                <a:solidFill>
                  <a:srgbClr val="3333B2"/>
                </a:solidFill>
                <a:latin typeface="Tahoma"/>
                <a:cs typeface="Tahoma"/>
              </a:rPr>
              <a:t>Definition</a:t>
            </a:r>
            <a:r>
              <a:rPr sz="2378" spc="-69" dirty="0">
                <a:solidFill>
                  <a:srgbClr val="3333B2"/>
                </a:solidFill>
                <a:latin typeface="Tahoma"/>
                <a:cs typeface="Tahoma"/>
              </a:rPr>
              <a:t> </a:t>
            </a:r>
            <a:r>
              <a:rPr sz="2378" spc="-59" dirty="0">
                <a:solidFill>
                  <a:srgbClr val="3333B2"/>
                </a:solidFill>
                <a:latin typeface="Tahoma"/>
                <a:cs typeface="Tahoma"/>
              </a:rPr>
              <a:t>(optimal)</a:t>
            </a:r>
            <a:endParaRPr sz="2378">
              <a:latin typeface="Tahoma"/>
              <a:cs typeface="Tahoma"/>
            </a:endParaRPr>
          </a:p>
          <a:p>
            <a:pPr marL="25168" marR="10067">
              <a:lnSpc>
                <a:spcPct val="102600"/>
              </a:lnSpc>
              <a:spcBef>
                <a:spcPts val="515"/>
              </a:spcBef>
            </a:pPr>
            <a:r>
              <a:rPr sz="2180" spc="-129" dirty="0">
                <a:latin typeface="Tahoma"/>
                <a:cs typeface="Tahoma"/>
              </a:rPr>
              <a:t>If</a:t>
            </a:r>
            <a:r>
              <a:rPr sz="2180" spc="30" dirty="0">
                <a:latin typeface="Tahoma"/>
                <a:cs typeface="Tahoma"/>
              </a:rPr>
              <a:t> </a:t>
            </a:r>
            <a:r>
              <a:rPr sz="2180" spc="-109" dirty="0">
                <a:latin typeface="Tahoma"/>
                <a:cs typeface="Tahoma"/>
              </a:rPr>
              <a:t>a</a:t>
            </a:r>
            <a:r>
              <a:rPr sz="2180" spc="30" dirty="0">
                <a:latin typeface="Tahoma"/>
                <a:cs typeface="Tahoma"/>
              </a:rPr>
              <a:t> </a:t>
            </a:r>
            <a:r>
              <a:rPr sz="2180" spc="-59" dirty="0">
                <a:latin typeface="Tahoma"/>
                <a:cs typeface="Tahoma"/>
              </a:rPr>
              <a:t>solution</a:t>
            </a:r>
            <a:r>
              <a:rPr sz="2180" spc="30" dirty="0">
                <a:latin typeface="Tahoma"/>
                <a:cs typeface="Tahoma"/>
              </a:rPr>
              <a:t> </a:t>
            </a:r>
            <a:r>
              <a:rPr sz="2180" spc="-89" dirty="0">
                <a:latin typeface="Tahoma"/>
                <a:cs typeface="Tahoma"/>
              </a:rPr>
              <a:t>exists</a:t>
            </a:r>
            <a:r>
              <a:rPr sz="2180" spc="30" dirty="0">
                <a:latin typeface="Tahoma"/>
                <a:cs typeface="Tahoma"/>
              </a:rPr>
              <a:t> </a:t>
            </a:r>
            <a:r>
              <a:rPr sz="2180" spc="-99" dirty="0">
                <a:latin typeface="Tahoma"/>
                <a:cs typeface="Tahoma"/>
              </a:rPr>
              <a:t>and</a:t>
            </a:r>
            <a:r>
              <a:rPr sz="2180" spc="40" dirty="0">
                <a:latin typeface="Tahoma"/>
                <a:cs typeface="Tahoma"/>
              </a:rPr>
              <a:t> </a:t>
            </a:r>
            <a:r>
              <a:rPr sz="2180" spc="-109" dirty="0">
                <a:latin typeface="Tahoma"/>
                <a:cs typeface="Tahoma"/>
              </a:rPr>
              <a:t>an</a:t>
            </a:r>
            <a:r>
              <a:rPr sz="2180" spc="30" dirty="0">
                <a:latin typeface="Tahoma"/>
                <a:cs typeface="Tahoma"/>
              </a:rPr>
              <a:t> </a:t>
            </a:r>
            <a:r>
              <a:rPr sz="2180" spc="-69" dirty="0">
                <a:latin typeface="Tahoma"/>
                <a:cs typeface="Tahoma"/>
              </a:rPr>
              <a:t>algorithm</a:t>
            </a:r>
            <a:r>
              <a:rPr sz="2180" spc="30" dirty="0">
                <a:latin typeface="Tahoma"/>
                <a:cs typeface="Tahoma"/>
              </a:rPr>
              <a:t> </a:t>
            </a:r>
            <a:r>
              <a:rPr sz="2180" spc="-79" dirty="0">
                <a:latin typeface="Tahoma"/>
                <a:cs typeface="Tahoma"/>
              </a:rPr>
              <a:t>finds</a:t>
            </a:r>
            <a:r>
              <a:rPr sz="2180" spc="30" dirty="0">
                <a:latin typeface="Tahoma"/>
                <a:cs typeface="Tahoma"/>
              </a:rPr>
              <a:t> </a:t>
            </a:r>
            <a:r>
              <a:rPr sz="2180" spc="-109" dirty="0">
                <a:latin typeface="Tahoma"/>
                <a:cs typeface="Tahoma"/>
              </a:rPr>
              <a:t>a</a:t>
            </a:r>
            <a:r>
              <a:rPr sz="2180" spc="30" dirty="0">
                <a:latin typeface="Tahoma"/>
                <a:cs typeface="Tahoma"/>
              </a:rPr>
              <a:t> </a:t>
            </a:r>
            <a:r>
              <a:rPr sz="2180" spc="-59" dirty="0">
                <a:latin typeface="Tahoma"/>
                <a:cs typeface="Tahoma"/>
              </a:rPr>
              <a:t>solution, </a:t>
            </a:r>
            <a:r>
              <a:rPr sz="2180" spc="-50" dirty="0">
                <a:latin typeface="Tahoma"/>
                <a:cs typeface="Tahoma"/>
              </a:rPr>
              <a:t> </a:t>
            </a:r>
            <a:r>
              <a:rPr sz="2180" spc="-89" dirty="0">
                <a:latin typeface="Tahoma"/>
                <a:cs typeface="Tahoma"/>
              </a:rPr>
              <a:t>then</a:t>
            </a:r>
            <a:r>
              <a:rPr sz="2180" spc="30" dirty="0">
                <a:latin typeface="Tahoma"/>
                <a:cs typeface="Tahoma"/>
              </a:rPr>
              <a:t> </a:t>
            </a:r>
            <a:r>
              <a:rPr sz="2180" spc="-79" dirty="0">
                <a:latin typeface="Tahoma"/>
                <a:cs typeface="Tahoma"/>
              </a:rPr>
              <a:t>the</a:t>
            </a:r>
            <a:r>
              <a:rPr sz="2180" spc="30" dirty="0">
                <a:latin typeface="Tahoma"/>
                <a:cs typeface="Tahoma"/>
              </a:rPr>
              <a:t> </a:t>
            </a:r>
            <a:r>
              <a:rPr sz="2180" spc="-40" dirty="0">
                <a:latin typeface="Tahoma"/>
                <a:cs typeface="Tahoma"/>
              </a:rPr>
              <a:t>first</a:t>
            </a:r>
            <a:r>
              <a:rPr sz="2180" spc="30" dirty="0">
                <a:latin typeface="Tahoma"/>
                <a:cs typeface="Tahoma"/>
              </a:rPr>
              <a:t> </a:t>
            </a:r>
            <a:r>
              <a:rPr sz="2180" spc="-59" dirty="0">
                <a:latin typeface="Tahoma"/>
                <a:cs typeface="Tahoma"/>
              </a:rPr>
              <a:t>solution</a:t>
            </a:r>
            <a:r>
              <a:rPr sz="2180" spc="30" dirty="0">
                <a:latin typeface="Tahoma"/>
                <a:cs typeface="Tahoma"/>
              </a:rPr>
              <a:t> </a:t>
            </a:r>
            <a:r>
              <a:rPr sz="2180" spc="-89" dirty="0">
                <a:latin typeface="Tahoma"/>
                <a:cs typeface="Tahoma"/>
              </a:rPr>
              <a:t>found</a:t>
            </a:r>
            <a:r>
              <a:rPr sz="2180" spc="40" dirty="0">
                <a:latin typeface="Tahoma"/>
                <a:cs typeface="Tahoma"/>
              </a:rPr>
              <a:t> </a:t>
            </a:r>
            <a:r>
              <a:rPr sz="2180" spc="-119" dirty="0">
                <a:latin typeface="Tahoma"/>
                <a:cs typeface="Tahoma"/>
              </a:rPr>
              <a:t>by</a:t>
            </a:r>
            <a:r>
              <a:rPr sz="2180" spc="30" dirty="0">
                <a:latin typeface="Tahoma"/>
                <a:cs typeface="Tahoma"/>
              </a:rPr>
              <a:t> </a:t>
            </a:r>
            <a:r>
              <a:rPr sz="2180" spc="-109" dirty="0">
                <a:latin typeface="Tahoma"/>
                <a:cs typeface="Tahoma"/>
              </a:rPr>
              <a:t>an</a:t>
            </a:r>
            <a:r>
              <a:rPr sz="2180" spc="30" dirty="0">
                <a:latin typeface="Tahoma"/>
                <a:cs typeface="Tahoma"/>
              </a:rPr>
              <a:t> </a:t>
            </a:r>
            <a:r>
              <a:rPr sz="2180" spc="-50" dirty="0">
                <a:solidFill>
                  <a:srgbClr val="FF0000"/>
                </a:solidFill>
                <a:latin typeface="Tahoma"/>
                <a:cs typeface="Tahoma"/>
              </a:rPr>
              <a:t>optimal</a:t>
            </a:r>
            <a:r>
              <a:rPr sz="2180" spc="30" dirty="0">
                <a:solidFill>
                  <a:srgbClr val="FF0000"/>
                </a:solidFill>
                <a:latin typeface="Tahoma"/>
                <a:cs typeface="Tahoma"/>
              </a:rPr>
              <a:t> </a:t>
            </a:r>
            <a:r>
              <a:rPr sz="2180" spc="-69" dirty="0">
                <a:latin typeface="Tahoma"/>
                <a:cs typeface="Tahoma"/>
              </a:rPr>
              <a:t>algorithm</a:t>
            </a:r>
            <a:r>
              <a:rPr sz="2180" spc="40" dirty="0">
                <a:latin typeface="Tahoma"/>
                <a:cs typeface="Tahoma"/>
              </a:rPr>
              <a:t> </a:t>
            </a:r>
            <a:r>
              <a:rPr sz="2180" spc="-69" dirty="0">
                <a:latin typeface="Tahoma"/>
                <a:cs typeface="Tahoma"/>
              </a:rPr>
              <a:t>is </a:t>
            </a:r>
            <a:r>
              <a:rPr sz="2180" spc="-654" dirty="0">
                <a:latin typeface="Tahoma"/>
                <a:cs typeface="Tahoma"/>
              </a:rPr>
              <a:t> </a:t>
            </a:r>
            <a:r>
              <a:rPr sz="2180" spc="-79" dirty="0">
                <a:latin typeface="Tahoma"/>
                <a:cs typeface="Tahoma"/>
              </a:rPr>
              <a:t>the</a:t>
            </a:r>
            <a:r>
              <a:rPr sz="2180" spc="20" dirty="0">
                <a:latin typeface="Tahoma"/>
                <a:cs typeface="Tahoma"/>
              </a:rPr>
              <a:t> </a:t>
            </a:r>
            <a:r>
              <a:rPr sz="2180" spc="-59" dirty="0">
                <a:latin typeface="Tahoma"/>
                <a:cs typeface="Tahoma"/>
              </a:rPr>
              <a:t>solution</a:t>
            </a:r>
            <a:r>
              <a:rPr sz="2180" spc="30" dirty="0">
                <a:latin typeface="Tahoma"/>
                <a:cs typeface="Tahoma"/>
              </a:rPr>
              <a:t> </a:t>
            </a:r>
            <a:r>
              <a:rPr sz="2180" spc="-50" dirty="0">
                <a:latin typeface="Tahoma"/>
                <a:cs typeface="Tahoma"/>
              </a:rPr>
              <a:t>with</a:t>
            </a:r>
            <a:r>
              <a:rPr sz="2180" spc="30" dirty="0">
                <a:latin typeface="Tahoma"/>
                <a:cs typeface="Tahoma"/>
              </a:rPr>
              <a:t> </a:t>
            </a:r>
            <a:r>
              <a:rPr sz="2180" spc="-79" dirty="0">
                <a:latin typeface="Tahoma"/>
                <a:cs typeface="Tahoma"/>
              </a:rPr>
              <a:t>the</a:t>
            </a:r>
            <a:r>
              <a:rPr sz="2180" spc="30" dirty="0">
                <a:latin typeface="Tahoma"/>
                <a:cs typeface="Tahoma"/>
              </a:rPr>
              <a:t> </a:t>
            </a:r>
            <a:r>
              <a:rPr sz="2180" spc="-109" dirty="0">
                <a:latin typeface="Tahoma"/>
                <a:cs typeface="Tahoma"/>
              </a:rPr>
              <a:t>lowest</a:t>
            </a:r>
            <a:r>
              <a:rPr sz="2180" spc="20" dirty="0">
                <a:latin typeface="Tahoma"/>
                <a:cs typeface="Tahoma"/>
              </a:rPr>
              <a:t> </a:t>
            </a:r>
            <a:r>
              <a:rPr sz="2180" spc="-69" dirty="0">
                <a:latin typeface="Tahoma"/>
                <a:cs typeface="Tahoma"/>
              </a:rPr>
              <a:t>cost.</a:t>
            </a:r>
            <a:endParaRPr sz="2180">
              <a:latin typeface="Tahoma"/>
              <a:cs typeface="Tahoma"/>
            </a:endParaRPr>
          </a:p>
        </p:txBody>
      </p:sp>
    </p:spTree>
    <p:extLst>
      <p:ext uri="{BB962C8B-B14F-4D97-AF65-F5344CB8AC3E}">
        <p14:creationId xmlns:p14="http://schemas.microsoft.com/office/powerpoint/2010/main" val="1046081020"/>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AI _Search Techniques </a:t>
            </a:r>
          </a:p>
        </p:txBody>
      </p:sp>
      <p:sp>
        <p:nvSpPr>
          <p:cNvPr id="3" name="Content Placeholder 2"/>
          <p:cNvSpPr>
            <a:spLocks noGrp="1"/>
          </p:cNvSpPr>
          <p:nvPr>
            <p:ph idx="1"/>
          </p:nvPr>
        </p:nvSpPr>
        <p:spPr>
          <a:xfrm>
            <a:off x="677334" y="1545465"/>
            <a:ext cx="8596668" cy="4495897"/>
          </a:xfrm>
        </p:spPr>
        <p:txBody>
          <a:bodyPr/>
          <a:lstStyle/>
          <a:p>
            <a:pPr algn="just"/>
            <a:r>
              <a:rPr lang="en-US" dirty="0"/>
              <a:t>In Artificial Intelligence, Search techniques are universal problem-solving methods.</a:t>
            </a:r>
          </a:p>
          <a:p>
            <a:pPr marL="0" indent="0">
              <a:buNone/>
            </a:pPr>
            <a:r>
              <a:rPr lang="en-US" dirty="0"/>
              <a:t> </a:t>
            </a:r>
          </a:p>
          <a:p>
            <a:r>
              <a:rPr lang="en-US" b="1" dirty="0"/>
              <a:t>Rational agents</a:t>
            </a:r>
            <a:r>
              <a:rPr lang="en-US" dirty="0"/>
              <a:t> or </a:t>
            </a:r>
            <a:r>
              <a:rPr lang="en-US" b="1" dirty="0"/>
              <a:t>Problem-solving agents</a:t>
            </a:r>
            <a:r>
              <a:rPr lang="en-US" dirty="0"/>
              <a:t> in AI mostly used these search strategies or algorithms to solve a specific problem and provide the best result. </a:t>
            </a:r>
            <a:br>
              <a:rPr lang="en-US" dirty="0"/>
            </a:br>
            <a:endParaRPr lang="en-IN" dirty="0"/>
          </a:p>
        </p:txBody>
      </p:sp>
    </p:spTree>
    <p:extLst>
      <p:ext uri="{BB962C8B-B14F-4D97-AF65-F5344CB8AC3E}">
        <p14:creationId xmlns:p14="http://schemas.microsoft.com/office/powerpoint/2010/main" val="587367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4294967295"/>
          </p:nvPr>
        </p:nvSpPr>
        <p:spPr>
          <a:xfrm>
            <a:off x="10099108" y="6565167"/>
            <a:ext cx="590164" cy="598470"/>
          </a:xfrm>
          <a:prstGeom prst="rect">
            <a:avLst/>
          </a:prstGeom>
        </p:spPr>
        <p:txBody>
          <a:bodyPr vert="horz" wrap="square" lIns="0" tIns="44042" rIns="0" bIns="0" rtlCol="0">
            <a:spAutoFit/>
          </a:bodyPr>
          <a:lstStyle/>
          <a:p>
            <a:pPr marL="75503">
              <a:spcBef>
                <a:spcPts val="347"/>
              </a:spcBef>
            </a:pPr>
            <a:fld id="{81D60167-4931-47E6-BA6A-407CBD079E47}" type="slidenum">
              <a:rPr spc="50" dirty="0"/>
              <a:pPr marL="75503">
                <a:spcBef>
                  <a:spcPts val="347"/>
                </a:spcBef>
              </a:pPr>
              <a:t>40</a:t>
            </a:fld>
            <a:r>
              <a:rPr spc="50" dirty="0"/>
              <a:t>/34</a:t>
            </a:r>
          </a:p>
        </p:txBody>
      </p:sp>
      <p:sp>
        <p:nvSpPr>
          <p:cNvPr id="2" name="object 2"/>
          <p:cNvSpPr txBox="1">
            <a:spLocks noGrp="1"/>
          </p:cNvSpPr>
          <p:nvPr>
            <p:ph type="title"/>
          </p:nvPr>
        </p:nvSpPr>
        <p:spPr>
          <a:xfrm>
            <a:off x="1717047" y="143975"/>
            <a:ext cx="5817346" cy="1142302"/>
          </a:xfrm>
          <a:prstGeom prst="rect">
            <a:avLst/>
          </a:prstGeom>
        </p:spPr>
        <p:txBody>
          <a:bodyPr vert="horz" wrap="square" lIns="0" tIns="33975" rIns="0" bIns="0" rtlCol="0" anchor="t">
            <a:spAutoFit/>
          </a:bodyPr>
          <a:lstStyle/>
          <a:p>
            <a:pPr marL="25168">
              <a:spcBef>
                <a:spcPts val="268"/>
              </a:spcBef>
            </a:pPr>
            <a:r>
              <a:rPr spc="-59" dirty="0"/>
              <a:t>Evaluating</a:t>
            </a:r>
            <a:r>
              <a:rPr spc="40" dirty="0"/>
              <a:t> </a:t>
            </a:r>
            <a:r>
              <a:rPr spc="-129" dirty="0"/>
              <a:t>an</a:t>
            </a:r>
            <a:r>
              <a:rPr spc="50" dirty="0"/>
              <a:t> </a:t>
            </a:r>
            <a:r>
              <a:rPr spc="-30" dirty="0"/>
              <a:t>Algorithm’s</a:t>
            </a:r>
            <a:r>
              <a:rPr spc="30" dirty="0"/>
              <a:t> </a:t>
            </a:r>
            <a:r>
              <a:rPr spc="-99" dirty="0"/>
              <a:t>Performance</a:t>
            </a:r>
          </a:p>
        </p:txBody>
      </p:sp>
      <p:sp>
        <p:nvSpPr>
          <p:cNvPr id="3" name="object 3"/>
          <p:cNvSpPr txBox="1"/>
          <p:nvPr/>
        </p:nvSpPr>
        <p:spPr>
          <a:xfrm>
            <a:off x="2140910" y="904798"/>
            <a:ext cx="7458232" cy="5446261"/>
          </a:xfrm>
          <a:prstGeom prst="rect">
            <a:avLst/>
          </a:prstGeom>
        </p:spPr>
        <p:txBody>
          <a:bodyPr vert="horz" wrap="square" lIns="0" tIns="106960" rIns="0" bIns="0" rtlCol="0">
            <a:spAutoFit/>
          </a:bodyPr>
          <a:lstStyle/>
          <a:p>
            <a:pPr marL="100670">
              <a:spcBef>
                <a:spcPts val="842"/>
              </a:spcBef>
            </a:pPr>
            <a:r>
              <a:rPr sz="2378" spc="-59" dirty="0">
                <a:solidFill>
                  <a:srgbClr val="3333B2"/>
                </a:solidFill>
                <a:latin typeface="Tahoma"/>
                <a:cs typeface="Tahoma"/>
              </a:rPr>
              <a:t>Definition</a:t>
            </a:r>
            <a:r>
              <a:rPr sz="2378" spc="-30" dirty="0">
                <a:solidFill>
                  <a:srgbClr val="3333B2"/>
                </a:solidFill>
                <a:latin typeface="Tahoma"/>
                <a:cs typeface="Tahoma"/>
              </a:rPr>
              <a:t> </a:t>
            </a:r>
            <a:r>
              <a:rPr sz="2378" spc="-79" dirty="0">
                <a:solidFill>
                  <a:srgbClr val="3333B2"/>
                </a:solidFill>
                <a:latin typeface="Tahoma"/>
                <a:cs typeface="Tahoma"/>
              </a:rPr>
              <a:t>(time</a:t>
            </a:r>
            <a:r>
              <a:rPr sz="2378" spc="-20" dirty="0">
                <a:solidFill>
                  <a:srgbClr val="3333B2"/>
                </a:solidFill>
                <a:latin typeface="Tahoma"/>
                <a:cs typeface="Tahoma"/>
              </a:rPr>
              <a:t> </a:t>
            </a:r>
            <a:r>
              <a:rPr sz="2378" spc="-89" dirty="0">
                <a:solidFill>
                  <a:srgbClr val="3333B2"/>
                </a:solidFill>
                <a:latin typeface="Tahoma"/>
                <a:cs typeface="Tahoma"/>
              </a:rPr>
              <a:t>complexity)</a:t>
            </a:r>
            <a:endParaRPr sz="2378">
              <a:latin typeface="Tahoma"/>
              <a:cs typeface="Tahoma"/>
            </a:endParaRPr>
          </a:p>
          <a:p>
            <a:pPr marL="100670" marR="203857">
              <a:lnSpc>
                <a:spcPct val="102600"/>
              </a:lnSpc>
              <a:spcBef>
                <a:spcPts val="515"/>
              </a:spcBef>
            </a:pPr>
            <a:r>
              <a:rPr sz="2180" spc="-30" dirty="0">
                <a:latin typeface="Tahoma"/>
                <a:cs typeface="Tahoma"/>
              </a:rPr>
              <a:t>The</a:t>
            </a:r>
            <a:r>
              <a:rPr sz="2180" spc="30" dirty="0">
                <a:latin typeface="Tahoma"/>
                <a:cs typeface="Tahoma"/>
              </a:rPr>
              <a:t> </a:t>
            </a:r>
            <a:r>
              <a:rPr sz="2180" spc="-59" dirty="0">
                <a:solidFill>
                  <a:srgbClr val="FF0000"/>
                </a:solidFill>
                <a:latin typeface="Tahoma"/>
                <a:cs typeface="Tahoma"/>
              </a:rPr>
              <a:t>time</a:t>
            </a:r>
            <a:r>
              <a:rPr sz="2180" spc="30" dirty="0">
                <a:solidFill>
                  <a:srgbClr val="FF0000"/>
                </a:solidFill>
                <a:latin typeface="Tahoma"/>
                <a:cs typeface="Tahoma"/>
              </a:rPr>
              <a:t> </a:t>
            </a:r>
            <a:r>
              <a:rPr sz="2180" spc="-69" dirty="0">
                <a:solidFill>
                  <a:srgbClr val="FF0000"/>
                </a:solidFill>
                <a:latin typeface="Tahoma"/>
                <a:cs typeface="Tahoma"/>
              </a:rPr>
              <a:t>complexity</a:t>
            </a:r>
            <a:r>
              <a:rPr sz="2180" spc="40" dirty="0">
                <a:solidFill>
                  <a:srgbClr val="FF0000"/>
                </a:solidFill>
                <a:latin typeface="Tahoma"/>
                <a:cs typeface="Tahoma"/>
              </a:rPr>
              <a:t> </a:t>
            </a:r>
            <a:r>
              <a:rPr sz="2180" spc="-69" dirty="0">
                <a:latin typeface="Tahoma"/>
                <a:cs typeface="Tahoma"/>
              </a:rPr>
              <a:t>of</a:t>
            </a:r>
            <a:r>
              <a:rPr sz="2180" spc="30" dirty="0">
                <a:latin typeface="Tahoma"/>
                <a:cs typeface="Tahoma"/>
              </a:rPr>
              <a:t> </a:t>
            </a:r>
            <a:r>
              <a:rPr sz="2180" spc="-109" dirty="0">
                <a:latin typeface="Tahoma"/>
                <a:cs typeface="Tahoma"/>
              </a:rPr>
              <a:t>a</a:t>
            </a:r>
            <a:r>
              <a:rPr sz="2180" spc="40" dirty="0">
                <a:latin typeface="Tahoma"/>
                <a:cs typeface="Tahoma"/>
              </a:rPr>
              <a:t> </a:t>
            </a:r>
            <a:r>
              <a:rPr sz="2180" spc="-119" dirty="0">
                <a:latin typeface="Tahoma"/>
                <a:cs typeface="Tahoma"/>
              </a:rPr>
              <a:t>search</a:t>
            </a:r>
            <a:r>
              <a:rPr sz="2180" spc="30" dirty="0">
                <a:latin typeface="Tahoma"/>
                <a:cs typeface="Tahoma"/>
              </a:rPr>
              <a:t> </a:t>
            </a:r>
            <a:r>
              <a:rPr sz="2180" spc="-69" dirty="0">
                <a:latin typeface="Tahoma"/>
                <a:cs typeface="Tahoma"/>
              </a:rPr>
              <a:t>algorithm</a:t>
            </a:r>
            <a:r>
              <a:rPr sz="2180" spc="40" dirty="0">
                <a:latin typeface="Tahoma"/>
                <a:cs typeface="Tahoma"/>
              </a:rPr>
              <a:t> </a:t>
            </a:r>
            <a:r>
              <a:rPr sz="2180" spc="-69" dirty="0">
                <a:latin typeface="Tahoma"/>
                <a:cs typeface="Tahoma"/>
              </a:rPr>
              <a:t>is</a:t>
            </a:r>
            <a:r>
              <a:rPr sz="2180" spc="30" dirty="0">
                <a:latin typeface="Tahoma"/>
                <a:cs typeface="Tahoma"/>
              </a:rPr>
              <a:t> </a:t>
            </a:r>
            <a:r>
              <a:rPr sz="2180" spc="-109" dirty="0">
                <a:latin typeface="Tahoma"/>
                <a:cs typeface="Tahoma"/>
              </a:rPr>
              <a:t>an</a:t>
            </a:r>
            <a:r>
              <a:rPr sz="2180" spc="30" dirty="0">
                <a:latin typeface="Tahoma"/>
                <a:cs typeface="Tahoma"/>
              </a:rPr>
              <a:t> </a:t>
            </a:r>
            <a:r>
              <a:rPr sz="2180" spc="-119" dirty="0">
                <a:latin typeface="Tahoma"/>
                <a:cs typeface="Tahoma"/>
              </a:rPr>
              <a:t>expression</a:t>
            </a:r>
            <a:r>
              <a:rPr sz="2180" spc="40" dirty="0">
                <a:latin typeface="Tahoma"/>
                <a:cs typeface="Tahoma"/>
              </a:rPr>
              <a:t> </a:t>
            </a:r>
            <a:r>
              <a:rPr sz="2180" spc="-89" dirty="0">
                <a:latin typeface="Tahoma"/>
                <a:cs typeface="Tahoma"/>
              </a:rPr>
              <a:t>for </a:t>
            </a:r>
            <a:r>
              <a:rPr sz="2180" spc="-654" dirty="0">
                <a:latin typeface="Tahoma"/>
                <a:cs typeface="Tahoma"/>
              </a:rPr>
              <a:t> </a:t>
            </a:r>
            <a:r>
              <a:rPr sz="2180" spc="-79" dirty="0">
                <a:latin typeface="Tahoma"/>
                <a:cs typeface="Tahoma"/>
              </a:rPr>
              <a:t>the</a:t>
            </a:r>
            <a:r>
              <a:rPr sz="2180" spc="20" dirty="0">
                <a:latin typeface="Tahoma"/>
                <a:cs typeface="Tahoma"/>
              </a:rPr>
              <a:t> </a:t>
            </a:r>
            <a:r>
              <a:rPr sz="2180" spc="-109" dirty="0">
                <a:latin typeface="Tahoma"/>
                <a:cs typeface="Tahoma"/>
              </a:rPr>
              <a:t>worst-case</a:t>
            </a:r>
            <a:r>
              <a:rPr sz="2180" spc="30" dirty="0">
                <a:latin typeface="Tahoma"/>
                <a:cs typeface="Tahoma"/>
              </a:rPr>
              <a:t> </a:t>
            </a:r>
            <a:r>
              <a:rPr sz="2180" spc="-79" dirty="0">
                <a:latin typeface="Tahoma"/>
                <a:cs typeface="Tahoma"/>
              </a:rPr>
              <a:t>amount</a:t>
            </a:r>
            <a:r>
              <a:rPr sz="2180" spc="30" dirty="0">
                <a:latin typeface="Tahoma"/>
                <a:cs typeface="Tahoma"/>
              </a:rPr>
              <a:t> </a:t>
            </a:r>
            <a:r>
              <a:rPr sz="2180" spc="-69" dirty="0">
                <a:latin typeface="Tahoma"/>
                <a:cs typeface="Tahoma"/>
              </a:rPr>
              <a:t>of</a:t>
            </a:r>
            <a:r>
              <a:rPr sz="2180" spc="30" dirty="0">
                <a:latin typeface="Tahoma"/>
                <a:cs typeface="Tahoma"/>
              </a:rPr>
              <a:t> </a:t>
            </a:r>
            <a:r>
              <a:rPr sz="2180" spc="-59" dirty="0">
                <a:latin typeface="Tahoma"/>
                <a:cs typeface="Tahoma"/>
              </a:rPr>
              <a:t>time</a:t>
            </a:r>
            <a:r>
              <a:rPr sz="2180" spc="20" dirty="0">
                <a:latin typeface="Tahoma"/>
                <a:cs typeface="Tahoma"/>
              </a:rPr>
              <a:t> </a:t>
            </a:r>
            <a:r>
              <a:rPr sz="2180" spc="30" dirty="0">
                <a:latin typeface="Tahoma"/>
                <a:cs typeface="Tahoma"/>
              </a:rPr>
              <a:t>it </a:t>
            </a:r>
            <a:r>
              <a:rPr sz="2180" spc="-30" dirty="0">
                <a:latin typeface="Tahoma"/>
                <a:cs typeface="Tahoma"/>
              </a:rPr>
              <a:t>will</a:t>
            </a:r>
            <a:r>
              <a:rPr sz="2180" spc="30" dirty="0">
                <a:latin typeface="Tahoma"/>
                <a:cs typeface="Tahoma"/>
              </a:rPr>
              <a:t> </a:t>
            </a:r>
            <a:r>
              <a:rPr sz="2180" spc="-89" dirty="0">
                <a:latin typeface="Tahoma"/>
                <a:cs typeface="Tahoma"/>
              </a:rPr>
              <a:t>take</a:t>
            </a:r>
            <a:r>
              <a:rPr sz="2180" spc="30" dirty="0">
                <a:latin typeface="Tahoma"/>
                <a:cs typeface="Tahoma"/>
              </a:rPr>
              <a:t> </a:t>
            </a:r>
            <a:r>
              <a:rPr sz="2180" spc="-30" dirty="0">
                <a:latin typeface="Tahoma"/>
                <a:cs typeface="Tahoma"/>
              </a:rPr>
              <a:t>to</a:t>
            </a:r>
            <a:r>
              <a:rPr sz="2180" spc="20" dirty="0">
                <a:latin typeface="Tahoma"/>
                <a:cs typeface="Tahoma"/>
              </a:rPr>
              <a:t> </a:t>
            </a:r>
            <a:r>
              <a:rPr sz="2180" spc="-79" dirty="0">
                <a:latin typeface="Tahoma"/>
                <a:cs typeface="Tahoma"/>
              </a:rPr>
              <a:t>run,</a:t>
            </a:r>
            <a:endParaRPr sz="2180">
              <a:latin typeface="Tahoma"/>
              <a:cs typeface="Tahoma"/>
            </a:endParaRPr>
          </a:p>
          <a:p>
            <a:pPr marL="100670">
              <a:spcBef>
                <a:spcPts val="69"/>
              </a:spcBef>
            </a:pPr>
            <a:r>
              <a:rPr sz="2180" spc="-139" dirty="0">
                <a:latin typeface="Tahoma"/>
                <a:cs typeface="Tahoma"/>
              </a:rPr>
              <a:t>expressed</a:t>
            </a:r>
            <a:r>
              <a:rPr sz="2180" spc="10" dirty="0">
                <a:latin typeface="Tahoma"/>
                <a:cs typeface="Tahoma"/>
              </a:rPr>
              <a:t> </a:t>
            </a:r>
            <a:r>
              <a:rPr sz="2180" spc="-40" dirty="0">
                <a:latin typeface="Tahoma"/>
                <a:cs typeface="Tahoma"/>
              </a:rPr>
              <a:t>in</a:t>
            </a:r>
            <a:r>
              <a:rPr sz="2180" spc="10" dirty="0">
                <a:latin typeface="Tahoma"/>
                <a:cs typeface="Tahoma"/>
              </a:rPr>
              <a:t> </a:t>
            </a:r>
            <a:r>
              <a:rPr sz="2180" spc="-89" dirty="0">
                <a:latin typeface="Tahoma"/>
                <a:cs typeface="Tahoma"/>
              </a:rPr>
              <a:t>terms</a:t>
            </a:r>
            <a:r>
              <a:rPr sz="2180" spc="10" dirty="0">
                <a:latin typeface="Tahoma"/>
                <a:cs typeface="Tahoma"/>
              </a:rPr>
              <a:t> </a:t>
            </a:r>
            <a:r>
              <a:rPr sz="2180" spc="-69" dirty="0">
                <a:latin typeface="Tahoma"/>
                <a:cs typeface="Tahoma"/>
              </a:rPr>
              <a:t>of</a:t>
            </a:r>
            <a:r>
              <a:rPr sz="2180" spc="20" dirty="0">
                <a:latin typeface="Tahoma"/>
                <a:cs typeface="Tahoma"/>
              </a:rPr>
              <a:t> </a:t>
            </a:r>
            <a:r>
              <a:rPr sz="2180" i="1" spc="-79" dirty="0">
                <a:latin typeface="Arial"/>
                <a:cs typeface="Arial"/>
              </a:rPr>
              <a:t>b</a:t>
            </a:r>
            <a:r>
              <a:rPr sz="2180" spc="-79" dirty="0">
                <a:latin typeface="Tahoma"/>
                <a:cs typeface="Tahoma"/>
              </a:rPr>
              <a:t>,</a:t>
            </a:r>
            <a:r>
              <a:rPr sz="2180" spc="10" dirty="0">
                <a:latin typeface="Tahoma"/>
                <a:cs typeface="Tahoma"/>
              </a:rPr>
              <a:t> </a:t>
            </a:r>
            <a:r>
              <a:rPr sz="2180" i="1" spc="-79" dirty="0">
                <a:latin typeface="Arial"/>
                <a:cs typeface="Arial"/>
              </a:rPr>
              <a:t>d</a:t>
            </a:r>
            <a:r>
              <a:rPr sz="2180" spc="-79" dirty="0">
                <a:latin typeface="Tahoma"/>
                <a:cs typeface="Tahoma"/>
              </a:rPr>
              <a:t>,</a:t>
            </a:r>
            <a:r>
              <a:rPr sz="2180" spc="10" dirty="0">
                <a:latin typeface="Tahoma"/>
                <a:cs typeface="Tahoma"/>
              </a:rPr>
              <a:t> </a:t>
            </a:r>
            <a:r>
              <a:rPr sz="2180" spc="-99" dirty="0">
                <a:latin typeface="Tahoma"/>
                <a:cs typeface="Tahoma"/>
              </a:rPr>
              <a:t>and</a:t>
            </a:r>
            <a:r>
              <a:rPr sz="2180" spc="10" dirty="0">
                <a:latin typeface="Tahoma"/>
                <a:cs typeface="Tahoma"/>
              </a:rPr>
              <a:t> </a:t>
            </a:r>
            <a:r>
              <a:rPr sz="2180" i="1" spc="-79" dirty="0">
                <a:latin typeface="Arial"/>
                <a:cs typeface="Arial"/>
              </a:rPr>
              <a:t>m</a:t>
            </a:r>
            <a:r>
              <a:rPr sz="2180" spc="-79" dirty="0">
                <a:latin typeface="Tahoma"/>
                <a:cs typeface="Tahoma"/>
              </a:rPr>
              <a:t>.</a:t>
            </a:r>
            <a:endParaRPr sz="2180">
              <a:latin typeface="Tahoma"/>
              <a:cs typeface="Tahoma"/>
            </a:endParaRPr>
          </a:p>
          <a:p>
            <a:pPr>
              <a:spcBef>
                <a:spcPts val="20"/>
              </a:spcBef>
            </a:pPr>
            <a:endParaRPr sz="2973">
              <a:latin typeface="Tahoma"/>
              <a:cs typeface="Tahoma"/>
            </a:endParaRPr>
          </a:p>
          <a:p>
            <a:pPr marL="100670"/>
            <a:r>
              <a:rPr sz="2378" spc="-59" dirty="0">
                <a:solidFill>
                  <a:srgbClr val="3333B2"/>
                </a:solidFill>
                <a:latin typeface="Tahoma"/>
                <a:cs typeface="Tahoma"/>
              </a:rPr>
              <a:t>Definition</a:t>
            </a:r>
            <a:r>
              <a:rPr sz="2378" spc="-30" dirty="0">
                <a:solidFill>
                  <a:srgbClr val="3333B2"/>
                </a:solidFill>
                <a:latin typeface="Tahoma"/>
                <a:cs typeface="Tahoma"/>
              </a:rPr>
              <a:t> </a:t>
            </a:r>
            <a:r>
              <a:rPr sz="2378" spc="-129" dirty="0">
                <a:solidFill>
                  <a:srgbClr val="3333B2"/>
                </a:solidFill>
                <a:latin typeface="Tahoma"/>
                <a:cs typeface="Tahoma"/>
              </a:rPr>
              <a:t>(space</a:t>
            </a:r>
            <a:r>
              <a:rPr sz="2378" spc="-30" dirty="0">
                <a:solidFill>
                  <a:srgbClr val="3333B2"/>
                </a:solidFill>
                <a:latin typeface="Tahoma"/>
                <a:cs typeface="Tahoma"/>
              </a:rPr>
              <a:t> </a:t>
            </a:r>
            <a:r>
              <a:rPr sz="2378" spc="-89" dirty="0">
                <a:solidFill>
                  <a:srgbClr val="3333B2"/>
                </a:solidFill>
                <a:latin typeface="Tahoma"/>
                <a:cs typeface="Tahoma"/>
              </a:rPr>
              <a:t>complexity)</a:t>
            </a:r>
            <a:endParaRPr sz="2378">
              <a:latin typeface="Tahoma"/>
              <a:cs typeface="Tahoma"/>
            </a:endParaRPr>
          </a:p>
          <a:p>
            <a:pPr marL="100670" marR="85570">
              <a:lnSpc>
                <a:spcPct val="102600"/>
              </a:lnSpc>
              <a:spcBef>
                <a:spcPts val="515"/>
              </a:spcBef>
            </a:pPr>
            <a:r>
              <a:rPr sz="2180" spc="-30" dirty="0">
                <a:latin typeface="Tahoma"/>
                <a:cs typeface="Tahoma"/>
              </a:rPr>
              <a:t>The</a:t>
            </a:r>
            <a:r>
              <a:rPr sz="2180" spc="30" dirty="0">
                <a:latin typeface="Tahoma"/>
                <a:cs typeface="Tahoma"/>
              </a:rPr>
              <a:t> </a:t>
            </a:r>
            <a:r>
              <a:rPr sz="2180" spc="-119" dirty="0">
                <a:solidFill>
                  <a:srgbClr val="FF0000"/>
                </a:solidFill>
                <a:latin typeface="Tahoma"/>
                <a:cs typeface="Tahoma"/>
              </a:rPr>
              <a:t>space</a:t>
            </a:r>
            <a:r>
              <a:rPr sz="2180" spc="40" dirty="0">
                <a:solidFill>
                  <a:srgbClr val="FF0000"/>
                </a:solidFill>
                <a:latin typeface="Tahoma"/>
                <a:cs typeface="Tahoma"/>
              </a:rPr>
              <a:t> </a:t>
            </a:r>
            <a:r>
              <a:rPr sz="2180" spc="-69" dirty="0">
                <a:solidFill>
                  <a:srgbClr val="FF0000"/>
                </a:solidFill>
                <a:latin typeface="Tahoma"/>
                <a:cs typeface="Tahoma"/>
              </a:rPr>
              <a:t>complexity</a:t>
            </a:r>
            <a:r>
              <a:rPr sz="2180" spc="30" dirty="0">
                <a:solidFill>
                  <a:srgbClr val="FF0000"/>
                </a:solidFill>
                <a:latin typeface="Tahoma"/>
                <a:cs typeface="Tahoma"/>
              </a:rPr>
              <a:t> </a:t>
            </a:r>
            <a:r>
              <a:rPr sz="2180" spc="-69" dirty="0">
                <a:latin typeface="Tahoma"/>
                <a:cs typeface="Tahoma"/>
              </a:rPr>
              <a:t>of</a:t>
            </a:r>
            <a:r>
              <a:rPr sz="2180" spc="40" dirty="0">
                <a:latin typeface="Tahoma"/>
                <a:cs typeface="Tahoma"/>
              </a:rPr>
              <a:t> </a:t>
            </a:r>
            <a:r>
              <a:rPr sz="2180" spc="-109" dirty="0">
                <a:latin typeface="Tahoma"/>
                <a:cs typeface="Tahoma"/>
              </a:rPr>
              <a:t>a</a:t>
            </a:r>
            <a:r>
              <a:rPr sz="2180" spc="40" dirty="0">
                <a:latin typeface="Tahoma"/>
                <a:cs typeface="Tahoma"/>
              </a:rPr>
              <a:t> </a:t>
            </a:r>
            <a:r>
              <a:rPr sz="2180" spc="-119" dirty="0">
                <a:latin typeface="Tahoma"/>
                <a:cs typeface="Tahoma"/>
              </a:rPr>
              <a:t>search</a:t>
            </a:r>
            <a:r>
              <a:rPr sz="2180" spc="30" dirty="0">
                <a:latin typeface="Tahoma"/>
                <a:cs typeface="Tahoma"/>
              </a:rPr>
              <a:t> </a:t>
            </a:r>
            <a:r>
              <a:rPr sz="2180" spc="-69" dirty="0">
                <a:latin typeface="Tahoma"/>
                <a:cs typeface="Tahoma"/>
              </a:rPr>
              <a:t>algorithm</a:t>
            </a:r>
            <a:r>
              <a:rPr sz="2180" spc="40" dirty="0">
                <a:latin typeface="Tahoma"/>
                <a:cs typeface="Tahoma"/>
              </a:rPr>
              <a:t> </a:t>
            </a:r>
            <a:r>
              <a:rPr sz="2180" spc="-69" dirty="0">
                <a:latin typeface="Tahoma"/>
                <a:cs typeface="Tahoma"/>
              </a:rPr>
              <a:t>is</a:t>
            </a:r>
            <a:r>
              <a:rPr sz="2180" spc="40" dirty="0">
                <a:latin typeface="Tahoma"/>
                <a:cs typeface="Tahoma"/>
              </a:rPr>
              <a:t> </a:t>
            </a:r>
            <a:r>
              <a:rPr sz="2180" spc="-109" dirty="0">
                <a:latin typeface="Tahoma"/>
                <a:cs typeface="Tahoma"/>
              </a:rPr>
              <a:t>an</a:t>
            </a:r>
            <a:r>
              <a:rPr sz="2180" spc="30" dirty="0">
                <a:latin typeface="Tahoma"/>
                <a:cs typeface="Tahoma"/>
              </a:rPr>
              <a:t> </a:t>
            </a:r>
            <a:r>
              <a:rPr sz="2180" spc="-119" dirty="0">
                <a:latin typeface="Tahoma"/>
                <a:cs typeface="Tahoma"/>
              </a:rPr>
              <a:t>expression</a:t>
            </a:r>
            <a:r>
              <a:rPr sz="2180" spc="40" dirty="0">
                <a:latin typeface="Tahoma"/>
                <a:cs typeface="Tahoma"/>
              </a:rPr>
              <a:t> </a:t>
            </a:r>
            <a:r>
              <a:rPr sz="2180" spc="-89" dirty="0">
                <a:latin typeface="Tahoma"/>
                <a:cs typeface="Tahoma"/>
              </a:rPr>
              <a:t>for </a:t>
            </a:r>
            <a:r>
              <a:rPr sz="2180" spc="-654" dirty="0">
                <a:latin typeface="Tahoma"/>
                <a:cs typeface="Tahoma"/>
              </a:rPr>
              <a:t> </a:t>
            </a:r>
            <a:r>
              <a:rPr sz="2180" spc="-79" dirty="0">
                <a:latin typeface="Tahoma"/>
                <a:cs typeface="Tahoma"/>
              </a:rPr>
              <a:t>the</a:t>
            </a:r>
            <a:r>
              <a:rPr sz="2180" spc="20" dirty="0">
                <a:latin typeface="Tahoma"/>
                <a:cs typeface="Tahoma"/>
              </a:rPr>
              <a:t> </a:t>
            </a:r>
            <a:r>
              <a:rPr sz="2180" spc="-109" dirty="0">
                <a:latin typeface="Tahoma"/>
                <a:cs typeface="Tahoma"/>
              </a:rPr>
              <a:t>worst-case</a:t>
            </a:r>
            <a:r>
              <a:rPr sz="2180" spc="30" dirty="0">
                <a:latin typeface="Tahoma"/>
                <a:cs typeface="Tahoma"/>
              </a:rPr>
              <a:t> </a:t>
            </a:r>
            <a:r>
              <a:rPr sz="2180" spc="-79" dirty="0">
                <a:latin typeface="Tahoma"/>
                <a:cs typeface="Tahoma"/>
              </a:rPr>
              <a:t>amount</a:t>
            </a:r>
            <a:r>
              <a:rPr sz="2180" spc="30" dirty="0">
                <a:latin typeface="Tahoma"/>
                <a:cs typeface="Tahoma"/>
              </a:rPr>
              <a:t> </a:t>
            </a:r>
            <a:r>
              <a:rPr sz="2180" spc="-69" dirty="0">
                <a:latin typeface="Tahoma"/>
                <a:cs typeface="Tahoma"/>
              </a:rPr>
              <a:t>of</a:t>
            </a:r>
            <a:r>
              <a:rPr sz="2180" spc="30" dirty="0">
                <a:latin typeface="Tahoma"/>
                <a:cs typeface="Tahoma"/>
              </a:rPr>
              <a:t> </a:t>
            </a:r>
            <a:r>
              <a:rPr sz="2180" spc="-119" dirty="0">
                <a:latin typeface="Tahoma"/>
                <a:cs typeface="Tahoma"/>
              </a:rPr>
              <a:t>memory</a:t>
            </a:r>
            <a:r>
              <a:rPr sz="2180" spc="30" dirty="0">
                <a:latin typeface="Tahoma"/>
                <a:cs typeface="Tahoma"/>
              </a:rPr>
              <a:t> </a:t>
            </a:r>
            <a:r>
              <a:rPr sz="2180" spc="-30" dirty="0">
                <a:latin typeface="Tahoma"/>
                <a:cs typeface="Tahoma"/>
              </a:rPr>
              <a:t>that</a:t>
            </a:r>
            <a:r>
              <a:rPr sz="2180" spc="30" dirty="0">
                <a:latin typeface="Tahoma"/>
                <a:cs typeface="Tahoma"/>
              </a:rPr>
              <a:t> </a:t>
            </a:r>
            <a:r>
              <a:rPr sz="2180" spc="-79" dirty="0">
                <a:latin typeface="Tahoma"/>
                <a:cs typeface="Tahoma"/>
              </a:rPr>
              <a:t>the</a:t>
            </a:r>
            <a:r>
              <a:rPr sz="2180" spc="30" dirty="0">
                <a:latin typeface="Tahoma"/>
                <a:cs typeface="Tahoma"/>
              </a:rPr>
              <a:t> </a:t>
            </a:r>
            <a:r>
              <a:rPr sz="2180" spc="-69" dirty="0">
                <a:latin typeface="Tahoma"/>
                <a:cs typeface="Tahoma"/>
              </a:rPr>
              <a:t>algorithm</a:t>
            </a:r>
            <a:r>
              <a:rPr sz="2180" spc="30" dirty="0">
                <a:latin typeface="Tahoma"/>
                <a:cs typeface="Tahoma"/>
              </a:rPr>
              <a:t> </a:t>
            </a:r>
            <a:r>
              <a:rPr sz="2180" spc="-30" dirty="0">
                <a:latin typeface="Tahoma"/>
                <a:cs typeface="Tahoma"/>
              </a:rPr>
              <a:t>will</a:t>
            </a:r>
            <a:r>
              <a:rPr sz="2180" spc="20" dirty="0">
                <a:latin typeface="Tahoma"/>
                <a:cs typeface="Tahoma"/>
              </a:rPr>
              <a:t> </a:t>
            </a:r>
            <a:r>
              <a:rPr sz="2180" spc="-129" dirty="0">
                <a:latin typeface="Tahoma"/>
                <a:cs typeface="Tahoma"/>
              </a:rPr>
              <a:t>use, </a:t>
            </a:r>
            <a:r>
              <a:rPr sz="2180" spc="-119" dirty="0">
                <a:latin typeface="Tahoma"/>
                <a:cs typeface="Tahoma"/>
              </a:rPr>
              <a:t> </a:t>
            </a:r>
            <a:r>
              <a:rPr sz="2180" spc="-139" dirty="0">
                <a:latin typeface="Tahoma"/>
                <a:cs typeface="Tahoma"/>
              </a:rPr>
              <a:t>expressed</a:t>
            </a:r>
            <a:r>
              <a:rPr sz="2180" spc="20" dirty="0">
                <a:latin typeface="Tahoma"/>
                <a:cs typeface="Tahoma"/>
              </a:rPr>
              <a:t> </a:t>
            </a:r>
            <a:r>
              <a:rPr sz="2180" spc="-40" dirty="0">
                <a:latin typeface="Tahoma"/>
                <a:cs typeface="Tahoma"/>
              </a:rPr>
              <a:t>in</a:t>
            </a:r>
            <a:r>
              <a:rPr sz="2180" spc="30" dirty="0">
                <a:latin typeface="Tahoma"/>
                <a:cs typeface="Tahoma"/>
              </a:rPr>
              <a:t> </a:t>
            </a:r>
            <a:r>
              <a:rPr sz="2180" spc="-89" dirty="0">
                <a:latin typeface="Tahoma"/>
                <a:cs typeface="Tahoma"/>
              </a:rPr>
              <a:t>terms</a:t>
            </a:r>
            <a:r>
              <a:rPr sz="2180" spc="30" dirty="0">
                <a:latin typeface="Tahoma"/>
                <a:cs typeface="Tahoma"/>
              </a:rPr>
              <a:t> </a:t>
            </a:r>
            <a:r>
              <a:rPr sz="2180" spc="-69" dirty="0">
                <a:latin typeface="Tahoma"/>
                <a:cs typeface="Tahoma"/>
              </a:rPr>
              <a:t>of</a:t>
            </a:r>
            <a:r>
              <a:rPr sz="2180" spc="20" dirty="0">
                <a:latin typeface="Tahoma"/>
                <a:cs typeface="Tahoma"/>
              </a:rPr>
              <a:t> </a:t>
            </a:r>
            <a:r>
              <a:rPr sz="2180" i="1" spc="-79" dirty="0">
                <a:latin typeface="Arial"/>
                <a:cs typeface="Arial"/>
              </a:rPr>
              <a:t>b</a:t>
            </a:r>
            <a:r>
              <a:rPr sz="2180" spc="-79" dirty="0">
                <a:latin typeface="Tahoma"/>
                <a:cs typeface="Tahoma"/>
              </a:rPr>
              <a:t>,</a:t>
            </a:r>
            <a:r>
              <a:rPr sz="2180" spc="30" dirty="0">
                <a:latin typeface="Tahoma"/>
                <a:cs typeface="Tahoma"/>
              </a:rPr>
              <a:t> </a:t>
            </a:r>
            <a:r>
              <a:rPr sz="2180" i="1" spc="-79" dirty="0">
                <a:latin typeface="Arial"/>
                <a:cs typeface="Arial"/>
              </a:rPr>
              <a:t>d</a:t>
            </a:r>
            <a:r>
              <a:rPr sz="2180" spc="-79" dirty="0">
                <a:latin typeface="Tahoma"/>
                <a:cs typeface="Tahoma"/>
              </a:rPr>
              <a:t>,</a:t>
            </a:r>
            <a:r>
              <a:rPr sz="2180" spc="30" dirty="0">
                <a:latin typeface="Tahoma"/>
                <a:cs typeface="Tahoma"/>
              </a:rPr>
              <a:t> </a:t>
            </a:r>
            <a:r>
              <a:rPr sz="2180" spc="-99" dirty="0">
                <a:latin typeface="Tahoma"/>
                <a:cs typeface="Tahoma"/>
              </a:rPr>
              <a:t>and</a:t>
            </a:r>
            <a:r>
              <a:rPr sz="2180" spc="20" dirty="0">
                <a:latin typeface="Tahoma"/>
                <a:cs typeface="Tahoma"/>
              </a:rPr>
              <a:t> </a:t>
            </a:r>
            <a:r>
              <a:rPr sz="2180" i="1" spc="-79" dirty="0">
                <a:latin typeface="Arial"/>
                <a:cs typeface="Arial"/>
              </a:rPr>
              <a:t>m</a:t>
            </a:r>
            <a:r>
              <a:rPr sz="2180" spc="-79" dirty="0">
                <a:latin typeface="Tahoma"/>
                <a:cs typeface="Tahoma"/>
              </a:rPr>
              <a:t>.</a:t>
            </a:r>
            <a:endParaRPr sz="2180">
              <a:latin typeface="Tahoma"/>
              <a:cs typeface="Tahoma"/>
            </a:endParaRPr>
          </a:p>
          <a:p>
            <a:pPr marL="100670">
              <a:spcBef>
                <a:spcPts val="2626"/>
              </a:spcBef>
            </a:pPr>
            <a:r>
              <a:rPr sz="2180" spc="-69" dirty="0">
                <a:latin typeface="Tahoma"/>
                <a:cs typeface="Tahoma"/>
              </a:rPr>
              <a:t>Useful</a:t>
            </a:r>
            <a:r>
              <a:rPr sz="2180" spc="-59" dirty="0">
                <a:latin typeface="Tahoma"/>
                <a:cs typeface="Tahoma"/>
              </a:rPr>
              <a:t> </a:t>
            </a:r>
            <a:r>
              <a:rPr sz="2180" spc="-69" dirty="0">
                <a:latin typeface="Tahoma"/>
                <a:cs typeface="Tahoma"/>
              </a:rPr>
              <a:t>definitions:</a:t>
            </a:r>
            <a:endParaRPr sz="2180">
              <a:latin typeface="Tahoma"/>
              <a:cs typeface="Tahoma"/>
            </a:endParaRPr>
          </a:p>
          <a:p>
            <a:pPr marL="649324" indent="-294461">
              <a:spcBef>
                <a:spcPts val="664"/>
              </a:spcBef>
              <a:buClr>
                <a:srgbClr val="3333B2"/>
              </a:buClr>
              <a:buSzPct val="72727"/>
              <a:buFont typeface="Cambria"/>
              <a:buChar char="►"/>
              <a:tabLst>
                <a:tab pos="650582" algn="l"/>
              </a:tabLst>
            </a:pPr>
            <a:r>
              <a:rPr sz="2180" i="1" spc="-139" dirty="0">
                <a:latin typeface="Arial"/>
                <a:cs typeface="Arial"/>
              </a:rPr>
              <a:t>b</a:t>
            </a:r>
            <a:r>
              <a:rPr sz="2180" spc="-139" dirty="0">
                <a:latin typeface="Tahoma"/>
                <a:cs typeface="Tahoma"/>
              </a:rPr>
              <a:t>:</a:t>
            </a:r>
            <a:r>
              <a:rPr sz="2180" spc="258" dirty="0">
                <a:latin typeface="Tahoma"/>
                <a:cs typeface="Tahoma"/>
              </a:rPr>
              <a:t> </a:t>
            </a:r>
            <a:r>
              <a:rPr sz="2180" spc="-79" dirty="0">
                <a:latin typeface="Tahoma"/>
                <a:cs typeface="Tahoma"/>
              </a:rPr>
              <a:t>the</a:t>
            </a:r>
            <a:r>
              <a:rPr sz="2180" spc="30" dirty="0">
                <a:latin typeface="Tahoma"/>
                <a:cs typeface="Tahoma"/>
              </a:rPr>
              <a:t> </a:t>
            </a:r>
            <a:r>
              <a:rPr sz="2180" spc="-89" dirty="0">
                <a:latin typeface="Tahoma"/>
                <a:cs typeface="Tahoma"/>
              </a:rPr>
              <a:t>maximum</a:t>
            </a:r>
            <a:r>
              <a:rPr sz="2180" spc="20" dirty="0">
                <a:latin typeface="Tahoma"/>
                <a:cs typeface="Tahoma"/>
              </a:rPr>
              <a:t> </a:t>
            </a:r>
            <a:r>
              <a:rPr sz="2180" spc="-89" dirty="0">
                <a:latin typeface="Tahoma"/>
                <a:cs typeface="Tahoma"/>
              </a:rPr>
              <a:t>branching</a:t>
            </a:r>
            <a:r>
              <a:rPr sz="2180" spc="30" dirty="0">
                <a:latin typeface="Tahoma"/>
                <a:cs typeface="Tahoma"/>
              </a:rPr>
              <a:t> </a:t>
            </a:r>
            <a:r>
              <a:rPr sz="2180" spc="-59" dirty="0">
                <a:latin typeface="Tahoma"/>
                <a:cs typeface="Tahoma"/>
              </a:rPr>
              <a:t>factor</a:t>
            </a:r>
            <a:r>
              <a:rPr sz="2180" spc="20" dirty="0">
                <a:latin typeface="Tahoma"/>
                <a:cs typeface="Tahoma"/>
              </a:rPr>
              <a:t> </a:t>
            </a:r>
            <a:r>
              <a:rPr sz="2180" spc="-99" dirty="0">
                <a:latin typeface="Tahoma"/>
                <a:cs typeface="Tahoma"/>
              </a:rPr>
              <a:t>(may</a:t>
            </a:r>
            <a:r>
              <a:rPr sz="2180" spc="30" dirty="0">
                <a:latin typeface="Tahoma"/>
                <a:cs typeface="Tahoma"/>
              </a:rPr>
              <a:t> </a:t>
            </a:r>
            <a:r>
              <a:rPr sz="2180" spc="-109" dirty="0">
                <a:latin typeface="Tahoma"/>
                <a:cs typeface="Tahoma"/>
              </a:rPr>
              <a:t>be</a:t>
            </a:r>
            <a:r>
              <a:rPr sz="2180" spc="20" dirty="0">
                <a:latin typeface="Tahoma"/>
                <a:cs typeface="Tahoma"/>
              </a:rPr>
              <a:t> </a:t>
            </a:r>
            <a:r>
              <a:rPr sz="2180" spc="-40" dirty="0">
                <a:latin typeface="Tahoma"/>
                <a:cs typeface="Tahoma"/>
              </a:rPr>
              <a:t>infinite).</a:t>
            </a:r>
            <a:endParaRPr sz="2180">
              <a:latin typeface="Tahoma"/>
              <a:cs typeface="Tahoma"/>
            </a:endParaRPr>
          </a:p>
          <a:p>
            <a:pPr marL="649324" indent="-294461">
              <a:spcBef>
                <a:spcPts val="662"/>
              </a:spcBef>
              <a:buClr>
                <a:srgbClr val="3333B2"/>
              </a:buClr>
              <a:buSzPct val="72727"/>
              <a:buFont typeface="Cambria"/>
              <a:buChar char="►"/>
              <a:tabLst>
                <a:tab pos="650582" algn="l"/>
              </a:tabLst>
            </a:pPr>
            <a:r>
              <a:rPr sz="2180" i="1" spc="-139" dirty="0">
                <a:latin typeface="Arial"/>
                <a:cs typeface="Arial"/>
              </a:rPr>
              <a:t>d</a:t>
            </a:r>
            <a:r>
              <a:rPr sz="2180" spc="-139" dirty="0">
                <a:latin typeface="Tahoma"/>
                <a:cs typeface="Tahoma"/>
              </a:rPr>
              <a:t>:</a:t>
            </a:r>
            <a:r>
              <a:rPr sz="2180" spc="258" dirty="0">
                <a:latin typeface="Tahoma"/>
                <a:cs typeface="Tahoma"/>
              </a:rPr>
              <a:t> </a:t>
            </a:r>
            <a:r>
              <a:rPr sz="2180" spc="-79" dirty="0">
                <a:latin typeface="Tahoma"/>
                <a:cs typeface="Tahoma"/>
              </a:rPr>
              <a:t>the</a:t>
            </a:r>
            <a:r>
              <a:rPr sz="2180" spc="30" dirty="0">
                <a:latin typeface="Tahoma"/>
                <a:cs typeface="Tahoma"/>
              </a:rPr>
              <a:t> </a:t>
            </a:r>
            <a:r>
              <a:rPr sz="2180" spc="-89" dirty="0">
                <a:latin typeface="Tahoma"/>
                <a:cs typeface="Tahoma"/>
              </a:rPr>
              <a:t>depth</a:t>
            </a:r>
            <a:r>
              <a:rPr sz="2180" spc="30" dirty="0">
                <a:latin typeface="Tahoma"/>
                <a:cs typeface="Tahoma"/>
              </a:rPr>
              <a:t> </a:t>
            </a:r>
            <a:r>
              <a:rPr sz="2180" spc="-69" dirty="0">
                <a:latin typeface="Tahoma"/>
                <a:cs typeface="Tahoma"/>
              </a:rPr>
              <a:t>of</a:t>
            </a:r>
            <a:r>
              <a:rPr sz="2180" spc="20" dirty="0">
                <a:latin typeface="Tahoma"/>
                <a:cs typeface="Tahoma"/>
              </a:rPr>
              <a:t> </a:t>
            </a:r>
            <a:r>
              <a:rPr sz="2180" spc="-79" dirty="0">
                <a:latin typeface="Tahoma"/>
                <a:cs typeface="Tahoma"/>
              </a:rPr>
              <a:t>the</a:t>
            </a:r>
            <a:r>
              <a:rPr sz="2180" spc="30" dirty="0">
                <a:latin typeface="Tahoma"/>
                <a:cs typeface="Tahoma"/>
              </a:rPr>
              <a:t> </a:t>
            </a:r>
            <a:r>
              <a:rPr sz="2180" spc="-99" dirty="0">
                <a:latin typeface="Tahoma"/>
                <a:cs typeface="Tahoma"/>
              </a:rPr>
              <a:t>shallowest</a:t>
            </a:r>
            <a:r>
              <a:rPr sz="2180" spc="30" dirty="0">
                <a:latin typeface="Tahoma"/>
                <a:cs typeface="Tahoma"/>
              </a:rPr>
              <a:t> </a:t>
            </a:r>
            <a:r>
              <a:rPr sz="2180" spc="-79" dirty="0">
                <a:latin typeface="Tahoma"/>
                <a:cs typeface="Tahoma"/>
              </a:rPr>
              <a:t>goal</a:t>
            </a:r>
            <a:r>
              <a:rPr sz="2180" spc="30" dirty="0">
                <a:latin typeface="Tahoma"/>
                <a:cs typeface="Tahoma"/>
              </a:rPr>
              <a:t> </a:t>
            </a:r>
            <a:r>
              <a:rPr sz="2180" spc="-109" dirty="0">
                <a:latin typeface="Tahoma"/>
                <a:cs typeface="Tahoma"/>
              </a:rPr>
              <a:t>node</a:t>
            </a:r>
            <a:r>
              <a:rPr sz="2180" spc="20" dirty="0">
                <a:latin typeface="Tahoma"/>
                <a:cs typeface="Tahoma"/>
              </a:rPr>
              <a:t> </a:t>
            </a:r>
            <a:r>
              <a:rPr sz="2180" spc="-40" dirty="0">
                <a:latin typeface="Tahoma"/>
                <a:cs typeface="Tahoma"/>
              </a:rPr>
              <a:t>(finite).</a:t>
            </a:r>
            <a:endParaRPr sz="2180">
              <a:latin typeface="Tahoma"/>
              <a:cs typeface="Tahoma"/>
            </a:endParaRPr>
          </a:p>
          <a:p>
            <a:pPr marL="649324" indent="-294461">
              <a:spcBef>
                <a:spcPts val="654"/>
              </a:spcBef>
              <a:buClr>
                <a:srgbClr val="3333B2"/>
              </a:buClr>
              <a:buSzPct val="72727"/>
              <a:buFont typeface="Cambria"/>
              <a:buChar char="►"/>
              <a:tabLst>
                <a:tab pos="650582" algn="l"/>
              </a:tabLst>
            </a:pPr>
            <a:r>
              <a:rPr sz="2180" i="1" spc="-149" dirty="0">
                <a:latin typeface="Arial"/>
                <a:cs typeface="Arial"/>
              </a:rPr>
              <a:t>m</a:t>
            </a:r>
            <a:r>
              <a:rPr sz="2180" spc="-149" dirty="0">
                <a:latin typeface="Tahoma"/>
                <a:cs typeface="Tahoma"/>
              </a:rPr>
              <a:t>:</a:t>
            </a:r>
            <a:r>
              <a:rPr sz="2180" spc="258" dirty="0">
                <a:latin typeface="Tahoma"/>
                <a:cs typeface="Tahoma"/>
              </a:rPr>
              <a:t> </a:t>
            </a:r>
            <a:r>
              <a:rPr sz="2180" spc="-79" dirty="0">
                <a:latin typeface="Tahoma"/>
                <a:cs typeface="Tahoma"/>
              </a:rPr>
              <a:t>the</a:t>
            </a:r>
            <a:r>
              <a:rPr sz="2180" spc="30" dirty="0">
                <a:latin typeface="Tahoma"/>
                <a:cs typeface="Tahoma"/>
              </a:rPr>
              <a:t> </a:t>
            </a:r>
            <a:r>
              <a:rPr sz="2180" spc="-89" dirty="0">
                <a:latin typeface="Tahoma"/>
                <a:cs typeface="Tahoma"/>
              </a:rPr>
              <a:t>maximum</a:t>
            </a:r>
            <a:r>
              <a:rPr sz="2180" spc="20" dirty="0">
                <a:latin typeface="Tahoma"/>
                <a:cs typeface="Tahoma"/>
              </a:rPr>
              <a:t> </a:t>
            </a:r>
            <a:r>
              <a:rPr sz="2180" spc="-59" dirty="0">
                <a:latin typeface="Tahoma"/>
                <a:cs typeface="Tahoma"/>
              </a:rPr>
              <a:t>path</a:t>
            </a:r>
            <a:r>
              <a:rPr sz="2180" spc="20" dirty="0">
                <a:latin typeface="Tahoma"/>
                <a:cs typeface="Tahoma"/>
              </a:rPr>
              <a:t> </a:t>
            </a:r>
            <a:r>
              <a:rPr sz="2180" spc="-79" dirty="0">
                <a:latin typeface="Tahoma"/>
                <a:cs typeface="Tahoma"/>
              </a:rPr>
              <a:t>length</a:t>
            </a:r>
            <a:r>
              <a:rPr sz="2180" spc="20" dirty="0">
                <a:latin typeface="Tahoma"/>
                <a:cs typeface="Tahoma"/>
              </a:rPr>
              <a:t> </a:t>
            </a:r>
            <a:r>
              <a:rPr sz="2180" spc="-99" dirty="0">
                <a:latin typeface="Tahoma"/>
                <a:cs typeface="Tahoma"/>
              </a:rPr>
              <a:t>(may</a:t>
            </a:r>
            <a:r>
              <a:rPr sz="2180" spc="20" dirty="0">
                <a:latin typeface="Tahoma"/>
                <a:cs typeface="Tahoma"/>
              </a:rPr>
              <a:t> </a:t>
            </a:r>
            <a:r>
              <a:rPr sz="2180" spc="-109" dirty="0">
                <a:latin typeface="Tahoma"/>
                <a:cs typeface="Tahoma"/>
              </a:rPr>
              <a:t>be</a:t>
            </a:r>
            <a:r>
              <a:rPr sz="2180" spc="20" dirty="0">
                <a:latin typeface="Tahoma"/>
                <a:cs typeface="Tahoma"/>
              </a:rPr>
              <a:t> </a:t>
            </a:r>
            <a:r>
              <a:rPr sz="2180" spc="-40" dirty="0">
                <a:latin typeface="Tahoma"/>
                <a:cs typeface="Tahoma"/>
              </a:rPr>
              <a:t>infinite).</a:t>
            </a:r>
            <a:endParaRPr sz="2180">
              <a:latin typeface="Tahoma"/>
              <a:cs typeface="Tahoma"/>
            </a:endParaRPr>
          </a:p>
        </p:txBody>
      </p:sp>
    </p:spTree>
    <p:extLst>
      <p:ext uri="{BB962C8B-B14F-4D97-AF65-F5344CB8AC3E}">
        <p14:creationId xmlns:p14="http://schemas.microsoft.com/office/powerpoint/2010/main" val="2266836833"/>
      </p:ext>
    </p:extLst>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400" dirty="0"/>
              <a:t>BFS always returns an optimal answer, but this is not guaranteed for DFS</a:t>
            </a:r>
          </a:p>
        </p:txBody>
      </p:sp>
      <p:sp>
        <p:nvSpPr>
          <p:cNvPr id="4" name="Content Placeholder 3"/>
          <p:cNvSpPr>
            <a:spLocks noGrp="1"/>
          </p:cNvSpPr>
          <p:nvPr>
            <p:ph sz="half" idx="2"/>
          </p:nvPr>
        </p:nvSpPr>
        <p:spPr>
          <a:xfrm>
            <a:off x="675745" y="1930400"/>
            <a:ext cx="5866723" cy="4110963"/>
          </a:xfrm>
        </p:spPr>
        <p:txBody>
          <a:bodyPr/>
          <a:lstStyle/>
          <a:p>
            <a:pPr marL="0" indent="0">
              <a:buNone/>
            </a:pPr>
            <a:r>
              <a:rPr lang="en-IN" dirty="0"/>
              <a:t>Here is an example that compares the order that the graph is searched in when using a BFS and then a DFS (by each of the three approaches).</a:t>
            </a:r>
            <a:r>
              <a:rPr lang="en-IN" u="sng" baseline="30000" dirty="0">
                <a:hlinkClick r:id="rId2"/>
              </a:rPr>
              <a:t>[2]</a:t>
            </a:r>
            <a:endParaRPr lang="en-IN" dirty="0"/>
          </a:p>
          <a:p>
            <a:r>
              <a:rPr lang="en-IN" b="1" dirty="0"/>
              <a:t>Breadth First Search</a:t>
            </a:r>
            <a:r>
              <a:rPr lang="en-IN" dirty="0"/>
              <a:t> : 1 2 3 4 5</a:t>
            </a:r>
          </a:p>
          <a:p>
            <a:r>
              <a:rPr lang="en-IN" b="1" dirty="0"/>
              <a:t>Depth First Search</a:t>
            </a:r>
            <a:endParaRPr lang="en-IN" dirty="0"/>
          </a:p>
          <a:p>
            <a:pPr lvl="0"/>
            <a:r>
              <a:rPr lang="en-IN" dirty="0"/>
              <a:t>Pre-order: 1 2 4 5 3</a:t>
            </a:r>
          </a:p>
          <a:p>
            <a:pPr lvl="0"/>
            <a:r>
              <a:rPr lang="en-IN" dirty="0"/>
              <a:t>In-order : 4 2 5 1 3</a:t>
            </a:r>
          </a:p>
          <a:p>
            <a:pPr lvl="0"/>
            <a:r>
              <a:rPr lang="en-IN" dirty="0"/>
              <a:t>Post-order : 4 5 2 3 1</a:t>
            </a:r>
          </a:p>
          <a:p>
            <a:pPr marL="0" indent="0">
              <a:buNone/>
            </a:pPr>
            <a:endParaRPr lang="en-IN" dirty="0"/>
          </a:p>
        </p:txBody>
      </p:sp>
      <p:pic>
        <p:nvPicPr>
          <p:cNvPr id="7" name="Content Placeholder 6"/>
          <p:cNvPicPr>
            <a:picLocks noGrp="1" noChangeAspect="1"/>
          </p:cNvPicPr>
          <p:nvPr>
            <p:ph sz="quarter" idx="4"/>
          </p:nvPr>
        </p:nvPicPr>
        <p:blipFill>
          <a:blip r:embed="rId3"/>
          <a:stretch>
            <a:fillRect/>
          </a:stretch>
        </p:blipFill>
        <p:spPr>
          <a:xfrm>
            <a:off x="7445202" y="2067026"/>
            <a:ext cx="3657600" cy="3426249"/>
          </a:xfrm>
          <a:prstGeom prst="rect">
            <a:avLst/>
          </a:prstGeom>
        </p:spPr>
      </p:pic>
    </p:spTree>
    <p:extLst>
      <p:ext uri="{BB962C8B-B14F-4D97-AF65-F5344CB8AC3E}">
        <p14:creationId xmlns:p14="http://schemas.microsoft.com/office/powerpoint/2010/main" val="34206483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4294967295"/>
          </p:nvPr>
        </p:nvSpPr>
        <p:spPr>
          <a:xfrm>
            <a:off x="10099108" y="6565167"/>
            <a:ext cx="590164" cy="598470"/>
          </a:xfrm>
          <a:prstGeom prst="rect">
            <a:avLst/>
          </a:prstGeom>
        </p:spPr>
        <p:txBody>
          <a:bodyPr vert="horz" wrap="square" lIns="0" tIns="44042" rIns="0" bIns="0" rtlCol="0">
            <a:spAutoFit/>
          </a:bodyPr>
          <a:lstStyle/>
          <a:p>
            <a:pPr marL="75503">
              <a:spcBef>
                <a:spcPts val="347"/>
              </a:spcBef>
            </a:pPr>
            <a:fld id="{81D60167-4931-47E6-BA6A-407CBD079E47}" type="slidenum">
              <a:rPr spc="50" dirty="0"/>
              <a:pPr marL="75503">
                <a:spcBef>
                  <a:spcPts val="347"/>
                </a:spcBef>
              </a:pPr>
              <a:t>42</a:t>
            </a:fld>
            <a:r>
              <a:rPr spc="50" dirty="0"/>
              <a:t>/34</a:t>
            </a:r>
          </a:p>
        </p:txBody>
      </p:sp>
      <p:sp>
        <p:nvSpPr>
          <p:cNvPr id="2" name="object 2"/>
          <p:cNvSpPr txBox="1">
            <a:spLocks noGrp="1"/>
          </p:cNvSpPr>
          <p:nvPr>
            <p:ph type="title"/>
          </p:nvPr>
        </p:nvSpPr>
        <p:spPr>
          <a:xfrm>
            <a:off x="1717047" y="143975"/>
            <a:ext cx="6408568" cy="1142302"/>
          </a:xfrm>
          <a:prstGeom prst="rect">
            <a:avLst/>
          </a:prstGeom>
        </p:spPr>
        <p:txBody>
          <a:bodyPr vert="horz" wrap="square" lIns="0" tIns="33975" rIns="0" bIns="0" rtlCol="0" anchor="t">
            <a:spAutoFit/>
          </a:bodyPr>
          <a:lstStyle/>
          <a:p>
            <a:pPr marL="25168">
              <a:spcBef>
                <a:spcPts val="268"/>
              </a:spcBef>
            </a:pPr>
            <a:br>
              <a:rPr lang="en-IN" spc="-30" dirty="0"/>
            </a:br>
            <a:r>
              <a:rPr spc="-30" dirty="0"/>
              <a:t>The</a:t>
            </a:r>
            <a:r>
              <a:rPr spc="30" dirty="0"/>
              <a:t> </a:t>
            </a:r>
            <a:r>
              <a:rPr spc="-89" dirty="0"/>
              <a:t>best</a:t>
            </a:r>
            <a:r>
              <a:rPr spc="40" dirty="0"/>
              <a:t> </a:t>
            </a:r>
            <a:r>
              <a:rPr spc="-79" dirty="0"/>
              <a:t>of</a:t>
            </a:r>
            <a:r>
              <a:rPr spc="40" dirty="0"/>
              <a:t> </a:t>
            </a:r>
            <a:r>
              <a:rPr spc="109" dirty="0"/>
              <a:t>BFS</a:t>
            </a:r>
            <a:r>
              <a:rPr spc="40" dirty="0"/>
              <a:t> </a:t>
            </a:r>
            <a:r>
              <a:rPr spc="-119" dirty="0"/>
              <a:t>and</a:t>
            </a:r>
            <a:r>
              <a:rPr spc="40" dirty="0"/>
              <a:t> </a:t>
            </a:r>
            <a:r>
              <a:rPr spc="79" dirty="0"/>
              <a:t>DFS</a:t>
            </a:r>
          </a:p>
        </p:txBody>
      </p:sp>
      <p:graphicFrame>
        <p:nvGraphicFramePr>
          <p:cNvPr id="3" name="object 3"/>
          <p:cNvGraphicFramePr>
            <a:graphicFrameLocks noGrp="1"/>
          </p:cNvGraphicFramePr>
          <p:nvPr>
            <p:extLst>
              <p:ext uri="{D42A27DB-BD31-4B8C-83A1-F6EECF244321}">
                <p14:modId xmlns:p14="http://schemas.microsoft.com/office/powerpoint/2010/main" val="1167852689"/>
              </p:ext>
            </p:extLst>
          </p:nvPr>
        </p:nvGraphicFramePr>
        <p:xfrm>
          <a:off x="2741439" y="1567439"/>
          <a:ext cx="6060809" cy="1722280"/>
        </p:xfrm>
        <a:graphic>
          <a:graphicData uri="http://schemas.openxmlformats.org/drawingml/2006/table">
            <a:tbl>
              <a:tblPr firstRow="1" bandRow="1">
                <a:tableStyleId>{2D5ABB26-0587-4C30-8999-92F81FD0307C}</a:tableStyleId>
              </a:tblPr>
              <a:tblGrid>
                <a:gridCol w="3147941">
                  <a:extLst>
                    <a:ext uri="{9D8B030D-6E8A-4147-A177-3AD203B41FA5}">
                      <a16:colId xmlns:a16="http://schemas.microsoft.com/office/drawing/2014/main" val="20000"/>
                    </a:ext>
                  </a:extLst>
                </a:gridCol>
                <a:gridCol w="2912868">
                  <a:extLst>
                    <a:ext uri="{9D8B030D-6E8A-4147-A177-3AD203B41FA5}">
                      <a16:colId xmlns:a16="http://schemas.microsoft.com/office/drawing/2014/main" val="20001"/>
                    </a:ext>
                  </a:extLst>
                </a:gridCol>
              </a:tblGrid>
              <a:tr h="567825">
                <a:tc>
                  <a:txBody>
                    <a:bodyPr/>
                    <a:lstStyle/>
                    <a:p>
                      <a:pPr algn="ctr">
                        <a:lnSpc>
                          <a:spcPts val="1190"/>
                        </a:lnSpc>
                      </a:pPr>
                      <a:r>
                        <a:rPr sz="2200" spc="40" dirty="0">
                          <a:latin typeface="Tahoma"/>
                          <a:cs typeface="Tahoma"/>
                        </a:rPr>
                        <a:t>BFS</a:t>
                      </a:r>
                      <a:endParaRPr sz="2200" dirty="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90"/>
                        </a:lnSpc>
                      </a:pPr>
                      <a:r>
                        <a:rPr sz="2200" spc="25" dirty="0">
                          <a:latin typeface="Tahoma"/>
                          <a:cs typeface="Tahoma"/>
                        </a:rPr>
                        <a:t>DFS</a:t>
                      </a:r>
                      <a:endParaRPr sz="220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0"/>
                  </a:ext>
                </a:extLst>
              </a:tr>
              <a:tr h="481555">
                <a:tc>
                  <a:txBody>
                    <a:bodyPr/>
                    <a:lstStyle/>
                    <a:p>
                      <a:pPr algn="ctr">
                        <a:lnSpc>
                          <a:spcPts val="1190"/>
                        </a:lnSpc>
                      </a:pPr>
                      <a:r>
                        <a:rPr sz="2200" spc="-50" dirty="0">
                          <a:latin typeface="Tahoma"/>
                          <a:cs typeface="Tahoma"/>
                        </a:rPr>
                        <a:t>requires</a:t>
                      </a:r>
                      <a:r>
                        <a:rPr sz="2200" spc="-5" dirty="0">
                          <a:latin typeface="Tahoma"/>
                          <a:cs typeface="Tahoma"/>
                        </a:rPr>
                        <a:t> </a:t>
                      </a:r>
                      <a:r>
                        <a:rPr sz="2200" spc="-25" dirty="0">
                          <a:latin typeface="Tahoma"/>
                          <a:cs typeface="Tahoma"/>
                        </a:rPr>
                        <a:t>lots</a:t>
                      </a:r>
                      <a:r>
                        <a:rPr sz="2200" dirty="0">
                          <a:latin typeface="Tahoma"/>
                          <a:cs typeface="Tahoma"/>
                        </a:rPr>
                        <a:t> </a:t>
                      </a:r>
                      <a:r>
                        <a:rPr sz="2200" spc="-35" dirty="0">
                          <a:latin typeface="Tahoma"/>
                          <a:cs typeface="Tahoma"/>
                        </a:rPr>
                        <a:t>of</a:t>
                      </a:r>
                      <a:r>
                        <a:rPr sz="2200" spc="-5" dirty="0">
                          <a:latin typeface="Tahoma"/>
                          <a:cs typeface="Tahoma"/>
                        </a:rPr>
                        <a:t> </a:t>
                      </a:r>
                      <a:r>
                        <a:rPr sz="2200" spc="-60" dirty="0">
                          <a:latin typeface="Tahoma"/>
                          <a:cs typeface="Tahoma"/>
                        </a:rPr>
                        <a:t>space</a:t>
                      </a:r>
                      <a:endParaRPr sz="220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90"/>
                        </a:lnSpc>
                      </a:pPr>
                      <a:r>
                        <a:rPr sz="2200" spc="-50" dirty="0">
                          <a:latin typeface="Tahoma"/>
                          <a:cs typeface="Tahoma"/>
                        </a:rPr>
                        <a:t>requires</a:t>
                      </a:r>
                      <a:r>
                        <a:rPr sz="2200" spc="-10" dirty="0">
                          <a:latin typeface="Tahoma"/>
                          <a:cs typeface="Tahoma"/>
                        </a:rPr>
                        <a:t> </a:t>
                      </a:r>
                      <a:r>
                        <a:rPr sz="2200" spc="-5" dirty="0">
                          <a:latin typeface="Tahoma"/>
                          <a:cs typeface="Tahoma"/>
                        </a:rPr>
                        <a:t>little </a:t>
                      </a:r>
                      <a:r>
                        <a:rPr sz="2200" spc="-60" dirty="0">
                          <a:latin typeface="Tahoma"/>
                          <a:cs typeface="Tahoma"/>
                        </a:rPr>
                        <a:t>space</a:t>
                      </a:r>
                      <a:endParaRPr sz="220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672900">
                <a:tc>
                  <a:txBody>
                    <a:bodyPr/>
                    <a:lstStyle/>
                    <a:p>
                      <a:pPr algn="ctr">
                        <a:lnSpc>
                          <a:spcPts val="1190"/>
                        </a:lnSpc>
                      </a:pPr>
                      <a:r>
                        <a:rPr sz="2200" spc="-45" dirty="0">
                          <a:latin typeface="Tahoma"/>
                          <a:cs typeface="Tahoma"/>
                        </a:rPr>
                        <a:t>complete</a:t>
                      </a:r>
                      <a:endParaRPr sz="2200" dirty="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1190"/>
                        </a:lnSpc>
                      </a:pPr>
                      <a:r>
                        <a:rPr sz="2200" spc="-30" dirty="0">
                          <a:latin typeface="Tahoma"/>
                          <a:cs typeface="Tahoma"/>
                        </a:rPr>
                        <a:t>not</a:t>
                      </a:r>
                      <a:r>
                        <a:rPr sz="2200" spc="-15" dirty="0">
                          <a:latin typeface="Tahoma"/>
                          <a:cs typeface="Tahoma"/>
                        </a:rPr>
                        <a:t> </a:t>
                      </a:r>
                      <a:r>
                        <a:rPr sz="2200" spc="-45" dirty="0">
                          <a:latin typeface="Tahoma"/>
                          <a:cs typeface="Tahoma"/>
                        </a:rPr>
                        <a:t>complete</a:t>
                      </a:r>
                      <a:endParaRPr sz="2200" dirty="0">
                        <a:latin typeface="Tahoma"/>
                        <a:cs typeface="Tahoma"/>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bl>
          </a:graphicData>
        </a:graphic>
      </p:graphicFrame>
      <p:sp>
        <p:nvSpPr>
          <p:cNvPr id="4" name="object 4"/>
          <p:cNvSpPr txBox="1"/>
          <p:nvPr/>
        </p:nvSpPr>
        <p:spPr>
          <a:xfrm>
            <a:off x="2166076" y="3416814"/>
            <a:ext cx="5959539" cy="1296509"/>
          </a:xfrm>
          <a:prstGeom prst="rect">
            <a:avLst/>
          </a:prstGeom>
        </p:spPr>
        <p:txBody>
          <a:bodyPr vert="horz" wrap="square" lIns="0" tIns="109474" rIns="0" bIns="0" rtlCol="0">
            <a:spAutoFit/>
          </a:bodyPr>
          <a:lstStyle/>
          <a:p>
            <a:pPr marL="75503">
              <a:spcBef>
                <a:spcPts val="860"/>
              </a:spcBef>
            </a:pPr>
            <a:r>
              <a:rPr sz="2180" spc="-30" dirty="0">
                <a:latin typeface="Tahoma"/>
                <a:cs typeface="Tahoma"/>
              </a:rPr>
              <a:t>The</a:t>
            </a:r>
            <a:r>
              <a:rPr sz="2180" dirty="0">
                <a:latin typeface="Tahoma"/>
                <a:cs typeface="Tahoma"/>
              </a:rPr>
              <a:t> </a:t>
            </a:r>
            <a:r>
              <a:rPr sz="2180" spc="-79" dirty="0">
                <a:latin typeface="Tahoma"/>
                <a:cs typeface="Tahoma"/>
              </a:rPr>
              <a:t>best</a:t>
            </a:r>
            <a:r>
              <a:rPr sz="2180" dirty="0">
                <a:latin typeface="Tahoma"/>
                <a:cs typeface="Tahoma"/>
              </a:rPr>
              <a:t> </a:t>
            </a:r>
            <a:r>
              <a:rPr sz="2180" spc="-69" dirty="0">
                <a:latin typeface="Tahoma"/>
                <a:cs typeface="Tahoma"/>
              </a:rPr>
              <a:t>of</a:t>
            </a:r>
            <a:r>
              <a:rPr sz="2180" spc="10" dirty="0">
                <a:latin typeface="Tahoma"/>
                <a:cs typeface="Tahoma"/>
              </a:rPr>
              <a:t> </a:t>
            </a:r>
            <a:r>
              <a:rPr sz="2180" spc="-50" dirty="0">
                <a:latin typeface="Tahoma"/>
                <a:cs typeface="Tahoma"/>
              </a:rPr>
              <a:t>both</a:t>
            </a:r>
            <a:r>
              <a:rPr sz="2180" dirty="0">
                <a:latin typeface="Tahoma"/>
                <a:cs typeface="Tahoma"/>
              </a:rPr>
              <a:t> </a:t>
            </a:r>
            <a:r>
              <a:rPr sz="2180" spc="-119" dirty="0">
                <a:latin typeface="Tahoma"/>
                <a:cs typeface="Tahoma"/>
              </a:rPr>
              <a:t>worlds:</a:t>
            </a:r>
            <a:endParaRPr sz="2180">
              <a:latin typeface="Tahoma"/>
              <a:cs typeface="Tahoma"/>
            </a:endParaRPr>
          </a:p>
          <a:p>
            <a:pPr marL="624156" indent="-294461">
              <a:spcBef>
                <a:spcPts val="662"/>
              </a:spcBef>
              <a:buClr>
                <a:srgbClr val="3333B2"/>
              </a:buClr>
              <a:buSzPct val="72727"/>
              <a:buFont typeface="Cambria"/>
              <a:buChar char="►"/>
              <a:tabLst>
                <a:tab pos="625415" algn="l"/>
              </a:tabLst>
            </a:pPr>
            <a:r>
              <a:rPr sz="2180" spc="-79" dirty="0">
                <a:latin typeface="Tahoma"/>
                <a:cs typeface="Tahoma"/>
              </a:rPr>
              <a:t>Run</a:t>
            </a:r>
            <a:r>
              <a:rPr sz="2180" spc="10" dirty="0">
                <a:latin typeface="Tahoma"/>
                <a:cs typeface="Tahoma"/>
              </a:rPr>
              <a:t> </a:t>
            </a:r>
            <a:r>
              <a:rPr sz="2180" spc="50" dirty="0">
                <a:latin typeface="Tahoma"/>
                <a:cs typeface="Tahoma"/>
              </a:rPr>
              <a:t>DFS</a:t>
            </a:r>
            <a:r>
              <a:rPr sz="2180" spc="10" dirty="0">
                <a:latin typeface="Tahoma"/>
                <a:cs typeface="Tahoma"/>
              </a:rPr>
              <a:t> </a:t>
            </a:r>
            <a:r>
              <a:rPr sz="2180" spc="-30" dirty="0">
                <a:latin typeface="Tahoma"/>
                <a:cs typeface="Tahoma"/>
              </a:rPr>
              <a:t>until</a:t>
            </a:r>
            <a:r>
              <a:rPr sz="2180" spc="10" dirty="0">
                <a:latin typeface="Tahoma"/>
                <a:cs typeface="Tahoma"/>
              </a:rPr>
              <a:t> </a:t>
            </a:r>
            <a:r>
              <a:rPr sz="2180" spc="-89" dirty="0">
                <a:latin typeface="Tahoma"/>
                <a:cs typeface="Tahoma"/>
              </a:rPr>
              <a:t>level</a:t>
            </a:r>
            <a:r>
              <a:rPr sz="2180" spc="20" dirty="0">
                <a:latin typeface="Tahoma"/>
                <a:cs typeface="Tahoma"/>
              </a:rPr>
              <a:t> </a:t>
            </a:r>
            <a:r>
              <a:rPr sz="2180" i="1" spc="-20" dirty="0">
                <a:latin typeface="Arial"/>
                <a:cs typeface="Arial"/>
              </a:rPr>
              <a:t>l</a:t>
            </a:r>
            <a:r>
              <a:rPr sz="2180" spc="-20" dirty="0">
                <a:latin typeface="Tahoma"/>
                <a:cs typeface="Tahoma"/>
              </a:rPr>
              <a:t>.</a:t>
            </a:r>
            <a:endParaRPr sz="2180">
              <a:latin typeface="Tahoma"/>
              <a:cs typeface="Tahoma"/>
            </a:endParaRPr>
          </a:p>
          <a:p>
            <a:pPr marL="624156" indent="-294461">
              <a:spcBef>
                <a:spcPts val="654"/>
              </a:spcBef>
              <a:buClr>
                <a:srgbClr val="3333B2"/>
              </a:buClr>
              <a:buSzPct val="72727"/>
              <a:buFont typeface="Cambria"/>
              <a:buChar char="►"/>
              <a:tabLst>
                <a:tab pos="625415" algn="l"/>
              </a:tabLst>
            </a:pPr>
            <a:r>
              <a:rPr sz="2180" spc="-129" dirty="0">
                <a:latin typeface="Tahoma"/>
                <a:cs typeface="Tahoma"/>
              </a:rPr>
              <a:t>If</a:t>
            </a:r>
            <a:r>
              <a:rPr sz="2180" spc="30" dirty="0">
                <a:latin typeface="Tahoma"/>
                <a:cs typeface="Tahoma"/>
              </a:rPr>
              <a:t> </a:t>
            </a:r>
            <a:r>
              <a:rPr sz="2180" spc="-109" dirty="0">
                <a:latin typeface="Tahoma"/>
                <a:cs typeface="Tahoma"/>
              </a:rPr>
              <a:t>no</a:t>
            </a:r>
            <a:r>
              <a:rPr sz="2180" spc="30" dirty="0">
                <a:latin typeface="Tahoma"/>
                <a:cs typeface="Tahoma"/>
              </a:rPr>
              <a:t> </a:t>
            </a:r>
            <a:r>
              <a:rPr sz="2180" spc="-59" dirty="0">
                <a:latin typeface="Tahoma"/>
                <a:cs typeface="Tahoma"/>
              </a:rPr>
              <a:t>solution</a:t>
            </a:r>
            <a:r>
              <a:rPr sz="2180" spc="30" dirty="0">
                <a:latin typeface="Tahoma"/>
                <a:cs typeface="Tahoma"/>
              </a:rPr>
              <a:t> </a:t>
            </a:r>
            <a:r>
              <a:rPr sz="2180" spc="-89" dirty="0">
                <a:latin typeface="Tahoma"/>
                <a:cs typeface="Tahoma"/>
              </a:rPr>
              <a:t>found,</a:t>
            </a:r>
            <a:r>
              <a:rPr sz="2180" spc="30" dirty="0">
                <a:latin typeface="Tahoma"/>
                <a:cs typeface="Tahoma"/>
              </a:rPr>
              <a:t> </a:t>
            </a:r>
            <a:r>
              <a:rPr sz="2180" spc="-30" dirty="0">
                <a:latin typeface="Tahoma"/>
                <a:cs typeface="Tahoma"/>
              </a:rPr>
              <a:t>try</a:t>
            </a:r>
            <a:r>
              <a:rPr sz="2180" spc="30" dirty="0">
                <a:latin typeface="Tahoma"/>
                <a:cs typeface="Tahoma"/>
              </a:rPr>
              <a:t> </a:t>
            </a:r>
            <a:r>
              <a:rPr sz="2180" spc="-89" dirty="0">
                <a:latin typeface="Tahoma"/>
                <a:cs typeface="Tahoma"/>
              </a:rPr>
              <a:t>level</a:t>
            </a:r>
            <a:r>
              <a:rPr sz="2180" spc="40" dirty="0">
                <a:latin typeface="Tahoma"/>
                <a:cs typeface="Tahoma"/>
              </a:rPr>
              <a:t> </a:t>
            </a:r>
            <a:r>
              <a:rPr sz="2180" i="1" spc="30" dirty="0">
                <a:latin typeface="Arial"/>
                <a:cs typeface="Arial"/>
              </a:rPr>
              <a:t>l</a:t>
            </a:r>
            <a:r>
              <a:rPr sz="2180" i="1" spc="-129" dirty="0">
                <a:latin typeface="Arial"/>
                <a:cs typeface="Arial"/>
              </a:rPr>
              <a:t> </a:t>
            </a:r>
            <a:r>
              <a:rPr sz="2180" spc="-20" dirty="0">
                <a:latin typeface="Verdana Pro Light"/>
                <a:cs typeface="Verdana Pro Light"/>
              </a:rPr>
              <a:t>+</a:t>
            </a:r>
            <a:r>
              <a:rPr sz="2180" spc="-297" dirty="0">
                <a:latin typeface="Verdana Pro Light"/>
                <a:cs typeface="Verdana Pro Light"/>
              </a:rPr>
              <a:t> </a:t>
            </a:r>
            <a:r>
              <a:rPr sz="2180" spc="-89" dirty="0">
                <a:latin typeface="Tahoma"/>
                <a:cs typeface="Tahoma"/>
              </a:rPr>
              <a:t>1,</a:t>
            </a:r>
            <a:r>
              <a:rPr sz="2180" spc="30" dirty="0">
                <a:latin typeface="Tahoma"/>
                <a:cs typeface="Tahoma"/>
              </a:rPr>
              <a:t> </a:t>
            </a:r>
            <a:r>
              <a:rPr sz="2180" i="1" spc="30" dirty="0">
                <a:latin typeface="Arial"/>
                <a:cs typeface="Arial"/>
              </a:rPr>
              <a:t>l</a:t>
            </a:r>
            <a:r>
              <a:rPr sz="2180" i="1" spc="-129" dirty="0">
                <a:latin typeface="Arial"/>
                <a:cs typeface="Arial"/>
              </a:rPr>
              <a:t> </a:t>
            </a:r>
            <a:r>
              <a:rPr sz="2180" spc="-20" dirty="0">
                <a:latin typeface="Verdana Pro Light"/>
                <a:cs typeface="Verdana Pro Light"/>
              </a:rPr>
              <a:t>+</a:t>
            </a:r>
            <a:r>
              <a:rPr sz="2180" spc="-297" dirty="0">
                <a:latin typeface="Verdana Pro Light"/>
                <a:cs typeface="Verdana Pro Light"/>
              </a:rPr>
              <a:t> </a:t>
            </a:r>
            <a:r>
              <a:rPr sz="2180" spc="-89" dirty="0">
                <a:latin typeface="Tahoma"/>
                <a:cs typeface="Tahoma"/>
              </a:rPr>
              <a:t>2,</a:t>
            </a:r>
            <a:r>
              <a:rPr sz="2180" spc="30" dirty="0">
                <a:latin typeface="Tahoma"/>
                <a:cs typeface="Tahoma"/>
              </a:rPr>
              <a:t> </a:t>
            </a:r>
            <a:r>
              <a:rPr sz="2180" spc="-69" dirty="0">
                <a:latin typeface="Tahoma"/>
                <a:cs typeface="Tahoma"/>
              </a:rPr>
              <a:t>etc.</a:t>
            </a:r>
            <a:endParaRPr sz="2180">
              <a:latin typeface="Tahoma"/>
              <a:cs typeface="Tahoma"/>
            </a:endParaRPr>
          </a:p>
        </p:txBody>
      </p:sp>
    </p:spTree>
    <p:extLst>
      <p:ext uri="{BB962C8B-B14F-4D97-AF65-F5344CB8AC3E}">
        <p14:creationId xmlns:p14="http://schemas.microsoft.com/office/powerpoint/2010/main" val="3424144187"/>
      </p:ext>
    </p:extLst>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INFORMED SEARCH ALGORITHMS</a:t>
            </a:r>
          </a:p>
        </p:txBody>
      </p:sp>
    </p:spTree>
    <p:extLst>
      <p:ext uri="{BB962C8B-B14F-4D97-AF65-F5344CB8AC3E}">
        <p14:creationId xmlns:p14="http://schemas.microsoft.com/office/powerpoint/2010/main" val="31054599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ADVERSARIAL SEARCH TECHNIQUES</a:t>
            </a:r>
          </a:p>
        </p:txBody>
      </p:sp>
    </p:spTree>
    <p:extLst>
      <p:ext uri="{BB962C8B-B14F-4D97-AF65-F5344CB8AC3E}">
        <p14:creationId xmlns:p14="http://schemas.microsoft.com/office/powerpoint/2010/main" val="10027017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Adversarial Search </a:t>
            </a:r>
          </a:p>
        </p:txBody>
      </p:sp>
      <p:sp>
        <p:nvSpPr>
          <p:cNvPr id="3" name="Content Placeholder 2"/>
          <p:cNvSpPr>
            <a:spLocks noGrp="1"/>
          </p:cNvSpPr>
          <p:nvPr>
            <p:ph idx="1"/>
          </p:nvPr>
        </p:nvSpPr>
        <p:spPr/>
        <p:txBody>
          <a:bodyPr/>
          <a:lstStyle/>
          <a:p>
            <a:r>
              <a:rPr lang="en-US" b="1" dirty="0"/>
              <a:t>where we examine the problem which arises when we try to plan ahead of the world and other agents are planning against us.</a:t>
            </a:r>
          </a:p>
          <a:p>
            <a:endParaRPr lang="en-US" b="1" dirty="0"/>
          </a:p>
          <a:p>
            <a:br>
              <a:rPr lang="en-US" dirty="0"/>
            </a:br>
            <a:r>
              <a:rPr lang="en-US" b="1" dirty="0"/>
              <a:t>multi-agent environment</a:t>
            </a:r>
            <a:r>
              <a:rPr lang="en-US" dirty="0"/>
              <a:t>, in which each agent is an opponent of other agent and playing against each other</a:t>
            </a:r>
          </a:p>
          <a:p>
            <a:r>
              <a:rPr lang="en-US" b="1" dirty="0"/>
              <a:t>Searches in which two or more players with conflicting goals are trying to explore the same search space for the solution, are called adversarial searches,</a:t>
            </a:r>
            <a:endParaRPr lang="en-IN" dirty="0"/>
          </a:p>
          <a:p>
            <a:endParaRPr lang="en-US" dirty="0"/>
          </a:p>
          <a:p>
            <a:endParaRPr lang="en-IN" dirty="0"/>
          </a:p>
        </p:txBody>
      </p:sp>
    </p:spTree>
    <p:extLst>
      <p:ext uri="{BB962C8B-B14F-4D97-AF65-F5344CB8AC3E}">
        <p14:creationId xmlns:p14="http://schemas.microsoft.com/office/powerpoint/2010/main" val="39481725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Adversarial Search Algorithm </a:t>
            </a:r>
          </a:p>
        </p:txBody>
      </p:sp>
      <p:sp>
        <p:nvSpPr>
          <p:cNvPr id="3" name="Content Placeholder 2"/>
          <p:cNvSpPr>
            <a:spLocks noGrp="1"/>
          </p:cNvSpPr>
          <p:nvPr>
            <p:ph idx="1"/>
          </p:nvPr>
        </p:nvSpPr>
        <p:spPr/>
        <p:txBody>
          <a:bodyPr/>
          <a:lstStyle/>
          <a:p>
            <a:pPr marL="0" indent="0">
              <a:buNone/>
            </a:pPr>
            <a:r>
              <a:rPr lang="en-US" b="1" dirty="0">
                <a:solidFill>
                  <a:srgbClr val="FF0000"/>
                </a:solidFill>
              </a:rPr>
              <a:t>Adversarial search</a:t>
            </a:r>
            <a:r>
              <a:rPr lang="en-US" dirty="0">
                <a:solidFill>
                  <a:srgbClr val="FF0000"/>
                </a:solidFill>
              </a:rPr>
              <a:t> is  a </a:t>
            </a:r>
            <a:r>
              <a:rPr lang="en-US" b="1" dirty="0">
                <a:solidFill>
                  <a:srgbClr val="FF0000"/>
                </a:solidFill>
              </a:rPr>
              <a:t>search</a:t>
            </a:r>
            <a:r>
              <a:rPr lang="en-US" dirty="0">
                <a:solidFill>
                  <a:srgbClr val="FF0000"/>
                </a:solidFill>
              </a:rPr>
              <a:t> when </a:t>
            </a:r>
          </a:p>
          <a:p>
            <a:pPr marL="0" indent="0">
              <a:buNone/>
            </a:pPr>
            <a:endParaRPr lang="en-US" dirty="0">
              <a:solidFill>
                <a:srgbClr val="FF0000"/>
              </a:solidFill>
            </a:endParaRPr>
          </a:p>
          <a:p>
            <a:r>
              <a:rPr lang="en-US" dirty="0"/>
              <a:t>there is an "enemy" or "opponent" changing the state of the problem every step in a direction you do not want. </a:t>
            </a:r>
          </a:p>
          <a:p>
            <a:r>
              <a:rPr lang="en-US" dirty="0"/>
              <a:t>You change state, but then you don't control the next state. </a:t>
            </a:r>
          </a:p>
          <a:p>
            <a:r>
              <a:rPr lang="en-US" dirty="0"/>
              <a:t>Opponent will change the next state in a way: unpredictable.</a:t>
            </a:r>
          </a:p>
          <a:p>
            <a:r>
              <a:rPr lang="en-US" dirty="0">
                <a:solidFill>
                  <a:srgbClr val="0070C0"/>
                </a:solidFill>
              </a:rPr>
              <a:t>Examples: Chess, business, trading, war</a:t>
            </a:r>
            <a:br>
              <a:rPr lang="en-US" dirty="0"/>
            </a:br>
            <a:endParaRPr lang="en-IN" dirty="0"/>
          </a:p>
        </p:txBody>
      </p:sp>
    </p:spTree>
    <p:extLst>
      <p:ext uri="{BB962C8B-B14F-4D97-AF65-F5344CB8AC3E}">
        <p14:creationId xmlns:p14="http://schemas.microsoft.com/office/powerpoint/2010/main" val="3689001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Formalization of the problem:__Adversarial Search </a:t>
            </a:r>
            <a:endParaRPr lang="en-IN" dirty="0"/>
          </a:p>
        </p:txBody>
      </p:sp>
      <p:sp>
        <p:nvSpPr>
          <p:cNvPr id="3" name="Content Placeholder 2"/>
          <p:cNvSpPr>
            <a:spLocks noGrp="1"/>
          </p:cNvSpPr>
          <p:nvPr>
            <p:ph idx="1"/>
          </p:nvPr>
        </p:nvSpPr>
        <p:spPr/>
        <p:txBody>
          <a:bodyPr>
            <a:normAutofit lnSpcReduction="10000"/>
          </a:bodyPr>
          <a:lstStyle/>
          <a:p>
            <a:endParaRPr lang="en-US" dirty="0"/>
          </a:p>
          <a:p>
            <a:r>
              <a:rPr lang="en-US" b="1" dirty="0"/>
              <a:t>A game can be defined as a type of search in AI which can be formalized of the following elements:</a:t>
            </a:r>
          </a:p>
          <a:p>
            <a:pPr marL="0" indent="0">
              <a:buNone/>
            </a:pPr>
            <a:endParaRPr lang="en-US" dirty="0"/>
          </a:p>
          <a:p>
            <a:r>
              <a:rPr lang="en-US" u="sng" dirty="0"/>
              <a:t>Initial state:</a:t>
            </a:r>
            <a:r>
              <a:rPr lang="en-US" dirty="0"/>
              <a:t> It specifies how the game is set up at the start.</a:t>
            </a:r>
          </a:p>
          <a:p>
            <a:pPr marL="0" indent="0">
              <a:buNone/>
            </a:pPr>
            <a:endParaRPr lang="en-US" dirty="0"/>
          </a:p>
          <a:p>
            <a:r>
              <a:rPr lang="en-US" u="sng" dirty="0"/>
              <a:t>Player(s):</a:t>
            </a:r>
            <a:r>
              <a:rPr lang="en-US" dirty="0"/>
              <a:t> It specifies which player has moved in the state space.</a:t>
            </a:r>
          </a:p>
          <a:p>
            <a:pPr marL="0" indent="0">
              <a:buNone/>
            </a:pPr>
            <a:endParaRPr lang="en-US" dirty="0"/>
          </a:p>
          <a:p>
            <a:r>
              <a:rPr lang="en-US" u="sng" dirty="0"/>
              <a:t>Action(s)</a:t>
            </a:r>
            <a:r>
              <a:rPr lang="en-US" b="1" dirty="0"/>
              <a:t>:</a:t>
            </a:r>
            <a:r>
              <a:rPr lang="en-US" dirty="0"/>
              <a:t> It returns the set of legal moves in state space.</a:t>
            </a:r>
          </a:p>
          <a:p>
            <a:pPr marL="0" indent="0">
              <a:buNone/>
            </a:pPr>
            <a:br>
              <a:rPr lang="en-US" dirty="0"/>
            </a:br>
            <a:endParaRPr lang="en-IN" dirty="0"/>
          </a:p>
        </p:txBody>
      </p:sp>
    </p:spTree>
    <p:extLst>
      <p:ext uri="{BB962C8B-B14F-4D97-AF65-F5344CB8AC3E}">
        <p14:creationId xmlns:p14="http://schemas.microsoft.com/office/powerpoint/2010/main" val="3536902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Formalization of the problem:__Adversarial Search</a:t>
            </a:r>
            <a:endParaRPr lang="en-IN" dirty="0"/>
          </a:p>
        </p:txBody>
      </p:sp>
      <p:sp>
        <p:nvSpPr>
          <p:cNvPr id="3" name="Content Placeholder 2"/>
          <p:cNvSpPr>
            <a:spLocks noGrp="1"/>
          </p:cNvSpPr>
          <p:nvPr>
            <p:ph idx="1"/>
          </p:nvPr>
        </p:nvSpPr>
        <p:spPr/>
        <p:txBody>
          <a:bodyPr/>
          <a:lstStyle/>
          <a:p>
            <a:r>
              <a:rPr lang="en-US" u="sng" dirty="0"/>
              <a:t>Result(s, a)</a:t>
            </a:r>
            <a:r>
              <a:rPr lang="en-US" b="1" dirty="0"/>
              <a:t>:</a:t>
            </a:r>
            <a:r>
              <a:rPr lang="en-US" dirty="0"/>
              <a:t> It is the transition model, which specifies the result of moves in the state space.</a:t>
            </a:r>
          </a:p>
          <a:p>
            <a:r>
              <a:rPr lang="en-US" u="sng" dirty="0"/>
              <a:t>Terminal-Test(s):</a:t>
            </a:r>
            <a:r>
              <a:rPr lang="en-US" dirty="0"/>
              <a:t> Terminal test is true if the game is over, else it is false at any case. The state where the game ends is called terminal states.</a:t>
            </a:r>
            <a:endParaRPr lang="en-US" b="1" u="sng" dirty="0"/>
          </a:p>
          <a:p>
            <a:r>
              <a:rPr lang="en-US" b="1" u="sng" dirty="0"/>
              <a:t>Utility(s, p):</a:t>
            </a:r>
            <a:r>
              <a:rPr lang="en-US" dirty="0"/>
              <a:t> A utility function gives the final numeric value for a game that ends in terminal states s for player p. It is also called payoff function. For Chess, the outcomes are a win, loss, or draw and its payoff values are +1, 0, ½. And for tic-tac-toe, utility values are +1, -1, and 0.</a:t>
            </a:r>
          </a:p>
          <a:p>
            <a:endParaRPr lang="en-IN" dirty="0"/>
          </a:p>
        </p:txBody>
      </p:sp>
    </p:spTree>
    <p:extLst>
      <p:ext uri="{BB962C8B-B14F-4D97-AF65-F5344CB8AC3E}">
        <p14:creationId xmlns:p14="http://schemas.microsoft.com/office/powerpoint/2010/main" val="746531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Informed Search Algorithms </a:t>
            </a:r>
          </a:p>
        </p:txBody>
      </p:sp>
      <p:sp>
        <p:nvSpPr>
          <p:cNvPr id="3" name="Content Placeholder 2"/>
          <p:cNvSpPr>
            <a:spLocks noGrp="1"/>
          </p:cNvSpPr>
          <p:nvPr>
            <p:ph idx="1"/>
          </p:nvPr>
        </p:nvSpPr>
        <p:spPr/>
        <p:txBody>
          <a:bodyPr/>
          <a:lstStyle/>
          <a:p>
            <a:pPr algn="just"/>
            <a:r>
              <a:rPr lang="en-US" i="1" dirty="0"/>
              <a:t>Informed Search</a:t>
            </a:r>
            <a:r>
              <a:rPr lang="en-US" dirty="0"/>
              <a:t> signifies that the algorithm has extra information, to begin with. For example, an uninformed search problem algorithm would be finding a path from home to work completely blind.</a:t>
            </a:r>
          </a:p>
          <a:p>
            <a:pPr algn="just"/>
            <a:r>
              <a:rPr lang="en-US" dirty="0"/>
              <a:t>On the flip-side, an informed search problem algorithm would be finding a path from home to work with the aid of your sight (seeing what path brings you closer to your destination) or a map (knowing exactly how far away every single point is from your destination).</a:t>
            </a:r>
          </a:p>
          <a:p>
            <a:pPr marL="0" indent="0" algn="just">
              <a:buNone/>
            </a:pPr>
            <a:br>
              <a:rPr lang="en-US" dirty="0"/>
            </a:br>
            <a:endParaRPr lang="en-IN" dirty="0"/>
          </a:p>
        </p:txBody>
      </p:sp>
    </p:spTree>
    <p:extLst>
      <p:ext uri="{BB962C8B-B14F-4D97-AF65-F5344CB8AC3E}">
        <p14:creationId xmlns:p14="http://schemas.microsoft.com/office/powerpoint/2010/main" val="3249036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400504" cy="600790"/>
          </a:xfrm>
        </p:spPr>
        <p:txBody>
          <a:bodyPr>
            <a:normAutofit fontScale="90000"/>
          </a:bodyPr>
          <a:lstStyle/>
          <a:p>
            <a:r>
              <a:rPr lang="en-IN" dirty="0"/>
              <a:t>Aritificial Intelligence___Search Techniques</a:t>
            </a:r>
          </a:p>
        </p:txBody>
      </p:sp>
      <p:sp>
        <p:nvSpPr>
          <p:cNvPr id="3" name="Content Placeholder 2"/>
          <p:cNvSpPr>
            <a:spLocks noGrp="1"/>
          </p:cNvSpPr>
          <p:nvPr>
            <p:ph idx="1"/>
          </p:nvPr>
        </p:nvSpPr>
        <p:spPr>
          <a:xfrm>
            <a:off x="677334" y="965916"/>
            <a:ext cx="9817484" cy="5075447"/>
          </a:xfrm>
        </p:spPr>
        <p:txBody>
          <a:bodyPr/>
          <a:lstStyle/>
          <a:p>
            <a:pPr algn="just" fontAlgn="base"/>
            <a:endParaRPr lang="en-US" b="1" i="1" dirty="0"/>
          </a:p>
          <a:p>
            <a:pPr algn="just" fontAlgn="base"/>
            <a:r>
              <a:rPr lang="en-US" b="1" i="1" dirty="0"/>
              <a:t>Artificial Intelligence </a:t>
            </a:r>
            <a:r>
              <a:rPr lang="en-US" dirty="0"/>
              <a:t>is the study of building agents that act rationally.</a:t>
            </a:r>
          </a:p>
          <a:p>
            <a:pPr algn="just" fontAlgn="base"/>
            <a:endParaRPr lang="en-US" dirty="0"/>
          </a:p>
          <a:p>
            <a:pPr algn="just" fontAlgn="base"/>
            <a:r>
              <a:rPr lang="en-US" dirty="0"/>
              <a:t> Most of the time, these agents perform some kind of search algorithm in the</a:t>
            </a:r>
          </a:p>
          <a:p>
            <a:pPr marL="0" indent="0" algn="just" fontAlgn="base">
              <a:buNone/>
            </a:pPr>
            <a:r>
              <a:rPr lang="en-US" dirty="0"/>
              <a:t>        background in order to achieve their tasks.</a:t>
            </a:r>
          </a:p>
          <a:p>
            <a:pPr marL="0" indent="0" algn="just" fontAlgn="base">
              <a:buNone/>
            </a:pPr>
            <a:r>
              <a:rPr lang="en-US" dirty="0"/>
              <a:t>           </a:t>
            </a:r>
          </a:p>
          <a:p>
            <a:pPr marL="0" indent="0" algn="just" fontAlgn="base">
              <a:buNone/>
            </a:pPr>
            <a:r>
              <a:rPr lang="en-US" dirty="0"/>
              <a:t>          The objective of a search algorithm is to reach to the goal state from </a:t>
            </a:r>
          </a:p>
          <a:p>
            <a:pPr marL="0" indent="0" algn="just" fontAlgn="base">
              <a:buNone/>
            </a:pPr>
            <a:r>
              <a:rPr lang="en-US" dirty="0"/>
              <a:t>              wherever they are .  </a:t>
            </a:r>
            <a:r>
              <a:rPr lang="en-US" dirty="0" err="1"/>
              <a:t>i.e</a:t>
            </a:r>
            <a:r>
              <a:rPr lang="en-US" dirty="0"/>
              <a:t> .</a:t>
            </a:r>
            <a:r>
              <a:rPr lang="en-US" b="1" u="sng" dirty="0"/>
              <a:t> To solve a search problem </a:t>
            </a:r>
          </a:p>
          <a:p>
            <a:pPr marL="0" indent="0">
              <a:buNone/>
            </a:pPr>
            <a:br>
              <a:rPr lang="en-US" dirty="0"/>
            </a:br>
            <a:endParaRPr lang="en-IN"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5</a:t>
            </a:fld>
            <a:endParaRPr lang="en-IN" dirty="0"/>
          </a:p>
        </p:txBody>
      </p:sp>
    </p:spTree>
    <p:extLst>
      <p:ext uri="{BB962C8B-B14F-4D97-AF65-F5344CB8AC3E}">
        <p14:creationId xmlns:p14="http://schemas.microsoft.com/office/powerpoint/2010/main" val="33619328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sz="4000" dirty="0"/>
              <a:t>A*  Algorithm </a:t>
            </a:r>
            <a:br>
              <a:rPr lang="en-IN" sz="4000" dirty="0"/>
            </a:br>
            <a:r>
              <a:rPr lang="en-IN" dirty="0"/>
              <a:t> </a:t>
            </a:r>
          </a:p>
        </p:txBody>
      </p:sp>
      <p:sp>
        <p:nvSpPr>
          <p:cNvPr id="3" name="Subtitle 2"/>
          <p:cNvSpPr>
            <a:spLocks noGrp="1"/>
          </p:cNvSpPr>
          <p:nvPr>
            <p:ph type="subTitle" idx="1"/>
          </p:nvPr>
        </p:nvSpPr>
        <p:spPr/>
        <p:txBody>
          <a:bodyPr/>
          <a:lstStyle/>
          <a:p>
            <a:r>
              <a:rPr lang="en-IN" dirty="0"/>
              <a:t>informed Search</a:t>
            </a:r>
          </a:p>
        </p:txBody>
      </p:sp>
    </p:spTree>
    <p:extLst>
      <p:ext uri="{BB962C8B-B14F-4D97-AF65-F5344CB8AC3E}">
        <p14:creationId xmlns:p14="http://schemas.microsoft.com/office/powerpoint/2010/main" val="3931168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 of A*</a:t>
            </a:r>
            <a:endParaRPr lang="en-IN" dirty="0"/>
          </a:p>
        </p:txBody>
      </p:sp>
      <p:sp>
        <p:nvSpPr>
          <p:cNvPr id="3" name="Content Placeholder 2"/>
          <p:cNvSpPr>
            <a:spLocks noGrp="1"/>
          </p:cNvSpPr>
          <p:nvPr>
            <p:ph idx="1"/>
          </p:nvPr>
        </p:nvSpPr>
        <p:spPr>
          <a:xfrm>
            <a:off x="677334" y="1596981"/>
            <a:ext cx="8596668" cy="4444382"/>
          </a:xfrm>
        </p:spPr>
        <p:txBody>
          <a:bodyPr>
            <a:normAutofit/>
          </a:bodyPr>
          <a:lstStyle/>
          <a:p>
            <a:endParaRPr lang="en-US" dirty="0"/>
          </a:p>
          <a:p>
            <a:pPr algn="just"/>
            <a:r>
              <a:rPr lang="en-US" dirty="0"/>
              <a:t>A* is based on using heuristic methods to achieve optimality and completeness and is a variant of the best-first algorithm.</a:t>
            </a:r>
          </a:p>
          <a:p>
            <a:pPr algn="just"/>
            <a:endParaRPr lang="en-US" dirty="0"/>
          </a:p>
          <a:p>
            <a:pPr algn="just"/>
            <a:r>
              <a:rPr lang="en-US" dirty="0"/>
              <a:t>When a search algorithm has the property of optimality, it means it is guaranteed to find the best possible solution, in our case the shortest path to the finish state. When a search algorithm has the property of completeness, it means that if a solution to a given problem exists, the algorithm is guaranteed to find it.</a:t>
            </a:r>
          </a:p>
          <a:p>
            <a:pPr algn="just"/>
            <a:endParaRPr lang="en-US" dirty="0"/>
          </a:p>
          <a:p>
            <a:pPr algn="just"/>
            <a:r>
              <a:rPr lang="en-US" dirty="0"/>
              <a:t>Each time A* enters a state, it calculates the cost, f(n) (n being the neighboring node), to travel to all of the neighboring nodes, and then enters the node with the lowest value of f(n).</a:t>
            </a:r>
          </a:p>
          <a:p>
            <a:endParaRPr lang="en-US" dirty="0"/>
          </a:p>
          <a:p>
            <a:endParaRPr lang="en-US" dirty="0"/>
          </a:p>
          <a:p>
            <a:endParaRPr lang="en-IN" dirty="0"/>
          </a:p>
        </p:txBody>
      </p:sp>
    </p:spTree>
    <p:extLst>
      <p:ext uri="{BB962C8B-B14F-4D97-AF65-F5344CB8AC3E}">
        <p14:creationId xmlns:p14="http://schemas.microsoft.com/office/powerpoint/2010/main" val="3263209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Concepts of A*</a:t>
            </a:r>
            <a:endParaRPr lang="en-IN" dirty="0"/>
          </a:p>
        </p:txBody>
      </p:sp>
      <p:sp>
        <p:nvSpPr>
          <p:cNvPr id="3" name="Content Placeholder 2"/>
          <p:cNvSpPr>
            <a:spLocks noGrp="1"/>
          </p:cNvSpPr>
          <p:nvPr>
            <p:ph idx="1"/>
          </p:nvPr>
        </p:nvSpPr>
        <p:spPr>
          <a:xfrm>
            <a:off x="677334" y="1493949"/>
            <a:ext cx="8596668" cy="4547413"/>
          </a:xfrm>
        </p:spPr>
        <p:txBody>
          <a:bodyPr>
            <a:normAutofit/>
          </a:bodyPr>
          <a:lstStyle/>
          <a:p>
            <a:r>
              <a:rPr lang="en-US" dirty="0"/>
              <a:t>These values are calculated with the following formula:</a:t>
            </a:r>
          </a:p>
          <a:p>
            <a:r>
              <a:rPr lang="en-US" dirty="0"/>
              <a:t>f(n)=g(n)+h(n)</a:t>
            </a:r>
          </a:p>
          <a:p>
            <a:pPr marL="0" indent="0">
              <a:buNone/>
            </a:pPr>
            <a:r>
              <a:rPr lang="en-US" dirty="0"/>
              <a:t>g(n) being the value of the shortest path from the start node to node n, and h(n) being a heuristic approximation of the node's value.</a:t>
            </a:r>
          </a:p>
          <a:p>
            <a:pPr marL="0" indent="0" algn="just">
              <a:buNone/>
            </a:pPr>
            <a:r>
              <a:rPr lang="en-US" dirty="0"/>
              <a:t>The efficiency of A* is highly dependent on the heuristic value h(n), and depending on the type of problem, we may need to use a different heuristic function for it to find the optimal solution.</a:t>
            </a:r>
          </a:p>
          <a:p>
            <a:pPr marL="0" indent="0" algn="just">
              <a:buNone/>
            </a:pPr>
            <a:r>
              <a:rPr lang="en-IN" dirty="0"/>
              <a:t>A* Search finds the shortest path between two points by efficiently exploring possible routes. It uses a heuristic to estimate the distance to the goal and prioritizes paths that seem most promising.</a:t>
            </a:r>
          </a:p>
          <a:p>
            <a:pPr marL="0" indent="0" algn="just">
              <a:buNone/>
            </a:pPr>
            <a:r>
              <a:rPr lang="en-IN" dirty="0"/>
              <a:t>It is a  widely used pathfinding and graph traversal algorithm known for its efficiency and accuracy in finding the shortest path between two points. </a:t>
            </a: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7756322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Use A* to find the shortest path from the green square to the yellow square in the grid below.</a:t>
            </a:r>
            <a:br>
              <a:rPr lang="en-US" sz="1800" dirty="0"/>
            </a:br>
            <a:endParaRPr lang="en-IN" sz="1800" dirty="0"/>
          </a:p>
        </p:txBody>
      </p:sp>
      <p:pic>
        <p:nvPicPr>
          <p:cNvPr id="6146" name="Picture 2" descr="https://ds055uzetaobb.cloudfront.net/brioche/uploads/y78wIjEbVP-b5f81c8a984ff86c802ba46ddc32466f9fe2bd15.png?width=120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04306" y="2305844"/>
            <a:ext cx="4543425" cy="3590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76204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Given cost and heuristic value </a:t>
            </a:r>
          </a:p>
        </p:txBody>
      </p:sp>
      <p:pic>
        <p:nvPicPr>
          <p:cNvPr id="7170" name="Picture 2" descr="https://d18l82el6cdm1i.cloudfront.net/uploads/hevQ7EbwVU-output_prgol9.gif"/>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8889" y="2160588"/>
            <a:ext cx="3914260"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4140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Explanation:</a:t>
            </a:r>
            <a:endParaRPr lang="en-IN" dirty="0"/>
          </a:p>
        </p:txBody>
      </p:sp>
      <p:sp>
        <p:nvSpPr>
          <p:cNvPr id="3" name="Content Placeholder 2"/>
          <p:cNvSpPr>
            <a:spLocks noGrp="1"/>
          </p:cNvSpPr>
          <p:nvPr>
            <p:ph idx="1"/>
          </p:nvPr>
        </p:nvSpPr>
        <p:spPr/>
        <p:txBody>
          <a:bodyPr/>
          <a:lstStyle/>
          <a:p>
            <a:r>
              <a:rPr lang="en-US" dirty="0"/>
              <a:t>In this either MIN wins, MAX wins, or it's a draw. This game-tree is the whole search space of possibilities that MIN and MAX are playing tic-tac-toe and taking turns alternately.</a:t>
            </a:r>
          </a:p>
          <a:p>
            <a:r>
              <a:rPr lang="en-US" dirty="0"/>
              <a:t>Hence adversarial Search for the </a:t>
            </a:r>
            <a:r>
              <a:rPr lang="en-US" dirty="0" err="1"/>
              <a:t>minimax</a:t>
            </a:r>
            <a:r>
              <a:rPr lang="en-US" dirty="0"/>
              <a:t> procedure works as follows:</a:t>
            </a:r>
          </a:p>
          <a:p>
            <a:r>
              <a:rPr lang="en-US" dirty="0"/>
              <a:t>It aims to find the optimal strategy for MAX to win the game.</a:t>
            </a:r>
          </a:p>
          <a:p>
            <a:r>
              <a:rPr lang="en-US" dirty="0"/>
              <a:t>It follows the approach of Depth-first search.</a:t>
            </a:r>
          </a:p>
          <a:p>
            <a:r>
              <a:rPr lang="en-US" dirty="0"/>
              <a:t>In the game tree, optimal leaf node could appear at any depth of the tree.</a:t>
            </a:r>
          </a:p>
          <a:p>
            <a:r>
              <a:rPr lang="en-US" dirty="0"/>
              <a:t>Propagate the </a:t>
            </a:r>
            <a:r>
              <a:rPr lang="en-US" dirty="0" err="1"/>
              <a:t>minimax</a:t>
            </a:r>
            <a:r>
              <a:rPr lang="en-US" dirty="0"/>
              <a:t> values up to the tree until the terminal node discovered.</a:t>
            </a:r>
          </a:p>
          <a:p>
            <a:br>
              <a:rPr lang="en-US" dirty="0"/>
            </a:br>
            <a:endParaRPr lang="en-IN" dirty="0"/>
          </a:p>
          <a:p>
            <a:endParaRPr lang="en-IN" dirty="0"/>
          </a:p>
        </p:txBody>
      </p:sp>
    </p:spTree>
    <p:extLst>
      <p:ext uri="{BB962C8B-B14F-4D97-AF65-F5344CB8AC3E}">
        <p14:creationId xmlns:p14="http://schemas.microsoft.com/office/powerpoint/2010/main" val="20526543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F3774-8F64-B78F-CD36-0BD352859ED3}"/>
              </a:ext>
            </a:extLst>
          </p:cNvPr>
          <p:cNvSpPr>
            <a:spLocks noGrp="1"/>
          </p:cNvSpPr>
          <p:nvPr>
            <p:ph type="title"/>
          </p:nvPr>
        </p:nvSpPr>
        <p:spPr/>
        <p:txBody>
          <a:bodyPr/>
          <a:lstStyle/>
          <a:p>
            <a:r>
              <a:rPr lang="en-IN" dirty="0"/>
              <a:t>A* Algorithm </a:t>
            </a:r>
          </a:p>
        </p:txBody>
      </p:sp>
      <p:sp>
        <p:nvSpPr>
          <p:cNvPr id="3" name="Content Placeholder 2">
            <a:extLst>
              <a:ext uri="{FF2B5EF4-FFF2-40B4-BE49-F238E27FC236}">
                <a16:creationId xmlns:a16="http://schemas.microsoft.com/office/drawing/2014/main" id="{BBACD14A-0CD9-06DA-3AD6-B21DAFC415AD}"/>
              </a:ext>
            </a:extLst>
          </p:cNvPr>
          <p:cNvSpPr>
            <a:spLocks noGrp="1"/>
          </p:cNvSpPr>
          <p:nvPr>
            <p:ph idx="1"/>
          </p:nvPr>
        </p:nvSpPr>
        <p:spPr/>
        <p:txBody>
          <a:bodyPr/>
          <a:lstStyle/>
          <a:p>
            <a:pPr algn="l"/>
            <a:r>
              <a:rPr lang="en-IN" b="1" i="0" dirty="0">
                <a:solidFill>
                  <a:srgbClr val="1F2024"/>
                </a:solidFill>
                <a:effectLst/>
                <a:latin typeface="Muli"/>
              </a:rPr>
              <a:t>Applications:</a:t>
            </a:r>
            <a:r>
              <a:rPr lang="en-IN" b="0" i="0" dirty="0">
                <a:solidFill>
                  <a:srgbClr val="1F2024"/>
                </a:solidFill>
                <a:effectLst/>
                <a:latin typeface="Muli"/>
              </a:rPr>
              <a:t> Widely used in various applications, including:</a:t>
            </a:r>
          </a:p>
          <a:p>
            <a:pPr algn="l">
              <a:buFont typeface="Arial" panose="020B0604020202020204" pitchFamily="34" charset="0"/>
              <a:buChar char="•"/>
            </a:pPr>
            <a:r>
              <a:rPr lang="en-IN" b="0" i="0" dirty="0">
                <a:solidFill>
                  <a:srgbClr val="1F2024"/>
                </a:solidFill>
                <a:effectLst/>
                <a:latin typeface="Muli"/>
              </a:rPr>
              <a:t>Robotics</a:t>
            </a:r>
          </a:p>
          <a:p>
            <a:pPr algn="l">
              <a:buFont typeface="Arial" panose="020B0604020202020204" pitchFamily="34" charset="0"/>
              <a:buChar char="•"/>
            </a:pPr>
            <a:r>
              <a:rPr lang="en-IN" b="0" i="0" dirty="0">
                <a:solidFill>
                  <a:srgbClr val="1F2024"/>
                </a:solidFill>
                <a:effectLst/>
                <a:latin typeface="Muli"/>
              </a:rPr>
              <a:t>Games</a:t>
            </a:r>
          </a:p>
          <a:p>
            <a:pPr algn="l">
              <a:buFont typeface="Arial" panose="020B0604020202020204" pitchFamily="34" charset="0"/>
              <a:buChar char="•"/>
            </a:pPr>
            <a:r>
              <a:rPr lang="en-IN" b="0" i="0" dirty="0">
                <a:solidFill>
                  <a:srgbClr val="1F2024"/>
                </a:solidFill>
                <a:effectLst/>
                <a:latin typeface="Muli"/>
              </a:rPr>
              <a:t>Maps</a:t>
            </a:r>
          </a:p>
          <a:p>
            <a:pPr algn="l">
              <a:buFont typeface="Arial" panose="020B0604020202020204" pitchFamily="34" charset="0"/>
              <a:buChar char="•"/>
            </a:pPr>
            <a:r>
              <a:rPr lang="en-IN" b="0" i="0" dirty="0">
                <a:solidFill>
                  <a:srgbClr val="1F2024"/>
                </a:solidFill>
                <a:effectLst/>
                <a:latin typeface="Muli"/>
              </a:rPr>
              <a:t>Navigation systems</a:t>
            </a:r>
          </a:p>
          <a:p>
            <a:pPr algn="l">
              <a:buFont typeface="Arial" panose="020B0604020202020204" pitchFamily="34" charset="0"/>
              <a:buChar char="•"/>
            </a:pPr>
            <a:r>
              <a:rPr lang="en-IN" b="0" i="0" dirty="0">
                <a:solidFill>
                  <a:srgbClr val="1F2024"/>
                </a:solidFill>
                <a:effectLst/>
                <a:latin typeface="Muli"/>
              </a:rPr>
              <a:t>Resource planning</a:t>
            </a:r>
          </a:p>
          <a:p>
            <a:endParaRPr lang="en-IN" dirty="0"/>
          </a:p>
        </p:txBody>
      </p:sp>
    </p:spTree>
    <p:extLst>
      <p:ext uri="{BB962C8B-B14F-4D97-AF65-F5344CB8AC3E}">
        <p14:creationId xmlns:p14="http://schemas.microsoft.com/office/powerpoint/2010/main" val="29911530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16A49-5C99-B0CB-6E85-832CDFF2F5E6}"/>
              </a:ext>
            </a:extLst>
          </p:cNvPr>
          <p:cNvSpPr>
            <a:spLocks noGrp="1"/>
          </p:cNvSpPr>
          <p:nvPr>
            <p:ph type="title"/>
          </p:nvPr>
        </p:nvSpPr>
        <p:spPr/>
        <p:txBody>
          <a:bodyPr>
            <a:normAutofit fontScale="90000"/>
          </a:bodyPr>
          <a:lstStyle/>
          <a:p>
            <a:r>
              <a:rPr lang="en-IN" b="0" i="0" dirty="0">
                <a:solidFill>
                  <a:srgbClr val="000000"/>
                </a:solidFill>
                <a:effectLst/>
                <a:latin typeface="Verdana" panose="020B0604030504040204" pitchFamily="34" charset="0"/>
              </a:rPr>
              <a:t>The A* search algorithm has several important properties −</a:t>
            </a:r>
            <a:br>
              <a:rPr lang="en-IN" b="0" i="0" dirty="0">
                <a:solidFill>
                  <a:srgbClr val="000000"/>
                </a:solidFill>
                <a:effectLst/>
                <a:latin typeface="Verdana" panose="020B0604030504040204" pitchFamily="34" charset="0"/>
              </a:rPr>
            </a:br>
            <a:endParaRPr lang="en-IN" dirty="0"/>
          </a:p>
        </p:txBody>
      </p:sp>
      <p:sp>
        <p:nvSpPr>
          <p:cNvPr id="3" name="Content Placeholder 2">
            <a:extLst>
              <a:ext uri="{FF2B5EF4-FFF2-40B4-BE49-F238E27FC236}">
                <a16:creationId xmlns:a16="http://schemas.microsoft.com/office/drawing/2014/main" id="{81FE9387-4037-69A8-A1C1-284D23A2357B}"/>
              </a:ext>
            </a:extLst>
          </p:cNvPr>
          <p:cNvSpPr>
            <a:spLocks noGrp="1"/>
          </p:cNvSpPr>
          <p:nvPr>
            <p:ph idx="1"/>
          </p:nvPr>
        </p:nvSpPr>
        <p:spPr/>
        <p:txBody>
          <a:bodyPr/>
          <a:lstStyle/>
          <a:p>
            <a:pPr algn="just">
              <a:buFont typeface="Arial" panose="020B0604020202020204" pitchFamily="34" charset="0"/>
              <a:buChar char="•"/>
            </a:pPr>
            <a:r>
              <a:rPr lang="en-IN" b="1" i="0" dirty="0">
                <a:solidFill>
                  <a:srgbClr val="000000"/>
                </a:solidFill>
                <a:effectLst/>
                <a:latin typeface="inherit"/>
              </a:rPr>
              <a:t>Completeness:</a:t>
            </a:r>
            <a:r>
              <a:rPr lang="en-IN" b="0" i="0" dirty="0">
                <a:solidFill>
                  <a:srgbClr val="000000"/>
                </a:solidFill>
                <a:effectLst/>
                <a:latin typeface="Verdana" panose="020B0604030504040204" pitchFamily="34" charset="0"/>
              </a:rPr>
              <a:t> A* is complete, meaning it will always find a solution if one exists.</a:t>
            </a:r>
          </a:p>
          <a:p>
            <a:pPr algn="just">
              <a:buFont typeface="Arial" panose="020B0604020202020204" pitchFamily="34" charset="0"/>
              <a:buChar char="•"/>
            </a:pPr>
            <a:r>
              <a:rPr lang="en-IN" b="1" i="0" dirty="0">
                <a:solidFill>
                  <a:srgbClr val="000000"/>
                </a:solidFill>
                <a:effectLst/>
                <a:latin typeface="inherit"/>
              </a:rPr>
              <a:t>Optimality:</a:t>
            </a:r>
            <a:r>
              <a:rPr lang="en-IN" b="0" i="0" dirty="0">
                <a:solidFill>
                  <a:srgbClr val="000000"/>
                </a:solidFill>
                <a:effectLst/>
                <a:latin typeface="Verdana" panose="020B0604030504040204" pitchFamily="34" charset="0"/>
              </a:rPr>
              <a:t> A* is optimal, meaning it will find the shortest path to the goal if the heuristic used is admissible (i.e., it never overestimates the true cost to reach the goal).</a:t>
            </a:r>
          </a:p>
          <a:p>
            <a:pPr algn="just">
              <a:buFont typeface="Arial" panose="020B0604020202020204" pitchFamily="34" charset="0"/>
              <a:buChar char="•"/>
            </a:pPr>
            <a:r>
              <a:rPr lang="en-IN" b="1" i="0" dirty="0">
                <a:solidFill>
                  <a:srgbClr val="000000"/>
                </a:solidFill>
                <a:effectLst/>
                <a:latin typeface="inherit"/>
              </a:rPr>
              <a:t>Efficiency:</a:t>
            </a:r>
            <a:r>
              <a:rPr lang="en-IN" b="0" i="0" dirty="0">
                <a:solidFill>
                  <a:srgbClr val="000000"/>
                </a:solidFill>
                <a:effectLst/>
                <a:latin typeface="Verdana" panose="020B0604030504040204" pitchFamily="34" charset="0"/>
              </a:rPr>
              <a:t> A* is efficient, especially when the heuristic is well-designed, as it reduces the number of nodes that need to be explored.</a:t>
            </a:r>
          </a:p>
          <a:p>
            <a:endParaRPr lang="en-IN" dirty="0"/>
          </a:p>
        </p:txBody>
      </p:sp>
    </p:spTree>
    <p:extLst>
      <p:ext uri="{BB962C8B-B14F-4D97-AF65-F5344CB8AC3E}">
        <p14:creationId xmlns:p14="http://schemas.microsoft.com/office/powerpoint/2010/main" val="3964379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640FB-A406-6BDA-7E83-DC6F3DFCDFE2}"/>
              </a:ext>
            </a:extLst>
          </p:cNvPr>
          <p:cNvSpPr>
            <a:spLocks noGrp="1"/>
          </p:cNvSpPr>
          <p:nvPr>
            <p:ph type="title"/>
          </p:nvPr>
        </p:nvSpPr>
        <p:spPr/>
        <p:txBody>
          <a:bodyPr/>
          <a:lstStyle/>
          <a:p>
            <a:r>
              <a:rPr lang="en-IN" b="0" i="0" dirty="0">
                <a:solidFill>
                  <a:srgbClr val="000000"/>
                </a:solidFill>
                <a:effectLst/>
                <a:latin typeface="var(--ff-lato)"/>
              </a:rPr>
              <a:t>Steps of A* Search Algorithm</a:t>
            </a:r>
            <a:br>
              <a:rPr lang="en-IN" b="0" i="0" dirty="0">
                <a:solidFill>
                  <a:srgbClr val="000000"/>
                </a:solidFill>
                <a:effectLst/>
                <a:latin typeface="var(--ff-lato)"/>
              </a:rPr>
            </a:br>
            <a:endParaRPr lang="en-IN" dirty="0"/>
          </a:p>
        </p:txBody>
      </p:sp>
      <p:sp>
        <p:nvSpPr>
          <p:cNvPr id="3" name="Content Placeholder 2">
            <a:extLst>
              <a:ext uri="{FF2B5EF4-FFF2-40B4-BE49-F238E27FC236}">
                <a16:creationId xmlns:a16="http://schemas.microsoft.com/office/drawing/2014/main" id="{CC67CB6B-1139-4EDA-07D5-095930316DA8}"/>
              </a:ext>
            </a:extLst>
          </p:cNvPr>
          <p:cNvSpPr>
            <a:spLocks noGrp="1"/>
          </p:cNvSpPr>
          <p:nvPr>
            <p:ph idx="1"/>
          </p:nvPr>
        </p:nvSpPr>
        <p:spPr/>
        <p:txBody>
          <a:bodyPr>
            <a:normAutofit fontScale="92500" lnSpcReduction="20000"/>
          </a:bodyPr>
          <a:lstStyle/>
          <a:p>
            <a:pPr algn="l"/>
            <a:r>
              <a:rPr lang="en-IN" b="0" i="0" dirty="0">
                <a:solidFill>
                  <a:srgbClr val="000000"/>
                </a:solidFill>
                <a:effectLst/>
                <a:latin typeface="Verdana" panose="020B0604030504040204" pitchFamily="34" charset="0"/>
              </a:rPr>
              <a:t>The A* search algorithm proceeds in the following steps −</a:t>
            </a:r>
          </a:p>
          <a:p>
            <a:pPr algn="just">
              <a:buFont typeface="Arial" panose="020B0604020202020204" pitchFamily="34" charset="0"/>
              <a:buChar char="•"/>
            </a:pPr>
            <a:r>
              <a:rPr lang="en-IN" b="1" i="0" dirty="0">
                <a:solidFill>
                  <a:srgbClr val="000000"/>
                </a:solidFill>
                <a:effectLst/>
                <a:latin typeface="inherit"/>
              </a:rPr>
              <a:t>Step 1: Initialize:</a:t>
            </a:r>
            <a:r>
              <a:rPr lang="en-IN" b="0" i="0" dirty="0">
                <a:solidFill>
                  <a:srgbClr val="000000"/>
                </a:solidFill>
                <a:effectLst/>
                <a:latin typeface="Verdana" panose="020B0604030504040204" pitchFamily="34" charset="0"/>
              </a:rPr>
              <a:t> Initialize the open list with the start node and the closed list as empty. The open list contains nodes to be evaluated, while the closed list contains nodes that have already been evaluated.</a:t>
            </a:r>
          </a:p>
          <a:p>
            <a:pPr algn="just">
              <a:buFont typeface="Arial" panose="020B0604020202020204" pitchFamily="34" charset="0"/>
              <a:buChar char="•"/>
            </a:pPr>
            <a:r>
              <a:rPr lang="en-IN" b="1" i="0" dirty="0">
                <a:solidFill>
                  <a:srgbClr val="000000"/>
                </a:solidFill>
                <a:effectLst/>
                <a:latin typeface="inherit"/>
              </a:rPr>
              <a:t>Step 2: Select Node:</a:t>
            </a:r>
            <a:r>
              <a:rPr lang="en-IN" b="0" i="0" dirty="0">
                <a:solidFill>
                  <a:srgbClr val="000000"/>
                </a:solidFill>
                <a:effectLst/>
                <a:latin typeface="Verdana" panose="020B0604030504040204" pitchFamily="34" charset="0"/>
              </a:rPr>
              <a:t> Select the node with the lowest f value (f = g + h) from the open list and move it to the closed list.</a:t>
            </a:r>
          </a:p>
          <a:p>
            <a:pPr algn="just">
              <a:buFont typeface="Arial" panose="020B0604020202020204" pitchFamily="34" charset="0"/>
              <a:buChar char="•"/>
            </a:pPr>
            <a:r>
              <a:rPr lang="en-IN" b="1" i="0" dirty="0">
                <a:solidFill>
                  <a:srgbClr val="000000"/>
                </a:solidFill>
                <a:effectLst/>
                <a:latin typeface="inherit"/>
              </a:rPr>
              <a:t>Step 3: Check Goal:</a:t>
            </a:r>
            <a:r>
              <a:rPr lang="en-IN" b="0" i="0" dirty="0">
                <a:solidFill>
                  <a:srgbClr val="000000"/>
                </a:solidFill>
                <a:effectLst/>
                <a:latin typeface="Verdana" panose="020B0604030504040204" pitchFamily="34" charset="0"/>
              </a:rPr>
              <a:t> If the selected node is the goal node, reconstruct the path and return it as the solution.</a:t>
            </a:r>
          </a:p>
          <a:p>
            <a:pPr algn="just">
              <a:buFont typeface="Arial" panose="020B0604020202020204" pitchFamily="34" charset="0"/>
              <a:buChar char="•"/>
            </a:pPr>
            <a:r>
              <a:rPr lang="en-IN" b="1" i="0" dirty="0">
                <a:solidFill>
                  <a:srgbClr val="000000"/>
                </a:solidFill>
                <a:effectLst/>
                <a:latin typeface="inherit"/>
              </a:rPr>
              <a:t>Step 4: Expand Node:</a:t>
            </a:r>
            <a:r>
              <a:rPr lang="en-IN" b="0" i="0" dirty="0">
                <a:solidFill>
                  <a:srgbClr val="000000"/>
                </a:solidFill>
                <a:effectLst/>
                <a:latin typeface="Verdana" panose="020B0604030504040204" pitchFamily="34" charset="0"/>
              </a:rPr>
              <a:t> For each </a:t>
            </a:r>
            <a:r>
              <a:rPr lang="en-IN" b="0" i="0" dirty="0" err="1">
                <a:solidFill>
                  <a:srgbClr val="000000"/>
                </a:solidFill>
                <a:effectLst/>
                <a:latin typeface="Verdana" panose="020B0604030504040204" pitchFamily="34" charset="0"/>
              </a:rPr>
              <a:t>neighbor</a:t>
            </a:r>
            <a:r>
              <a:rPr lang="en-IN" b="0" i="0" dirty="0">
                <a:solidFill>
                  <a:srgbClr val="000000"/>
                </a:solidFill>
                <a:effectLst/>
                <a:latin typeface="Verdana" panose="020B0604030504040204" pitchFamily="34" charset="0"/>
              </a:rPr>
              <a:t> of the selected node, calculate its g, h, and f values. If the </a:t>
            </a:r>
            <a:r>
              <a:rPr lang="en-IN" b="0" i="0" dirty="0" err="1">
                <a:solidFill>
                  <a:srgbClr val="000000"/>
                </a:solidFill>
                <a:effectLst/>
                <a:latin typeface="Verdana" panose="020B0604030504040204" pitchFamily="34" charset="0"/>
              </a:rPr>
              <a:t>neighbor</a:t>
            </a:r>
            <a:r>
              <a:rPr lang="en-IN" b="0" i="0" dirty="0">
                <a:solidFill>
                  <a:srgbClr val="000000"/>
                </a:solidFill>
                <a:effectLst/>
                <a:latin typeface="Verdana" panose="020B0604030504040204" pitchFamily="34" charset="0"/>
              </a:rPr>
              <a:t> is not in the open list, add it. If it is already in the open list with a higher f value, update its f value and parent node.</a:t>
            </a:r>
          </a:p>
          <a:p>
            <a:pPr algn="just">
              <a:buFont typeface="Arial" panose="020B0604020202020204" pitchFamily="34" charset="0"/>
              <a:buChar char="•"/>
            </a:pPr>
            <a:r>
              <a:rPr lang="en-IN" b="1" i="0" dirty="0">
                <a:solidFill>
                  <a:srgbClr val="000000"/>
                </a:solidFill>
                <a:effectLst/>
                <a:latin typeface="inherit"/>
              </a:rPr>
              <a:t>Step 5: Repeat:</a:t>
            </a:r>
            <a:r>
              <a:rPr lang="en-IN" b="0" i="0" dirty="0">
                <a:solidFill>
                  <a:srgbClr val="000000"/>
                </a:solidFill>
                <a:effectLst/>
                <a:latin typeface="Verdana" panose="020B0604030504040204" pitchFamily="34" charset="0"/>
              </a:rPr>
              <a:t> Repeat steps 2 to 4 until the open list is empty or the goal node is found.</a:t>
            </a:r>
          </a:p>
          <a:p>
            <a:endParaRPr lang="en-IN" dirty="0"/>
          </a:p>
        </p:txBody>
      </p:sp>
    </p:spTree>
    <p:extLst>
      <p:ext uri="{BB962C8B-B14F-4D97-AF65-F5344CB8AC3E}">
        <p14:creationId xmlns:p14="http://schemas.microsoft.com/office/powerpoint/2010/main" val="25226208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B8D27-8447-6E70-F692-64D6EC28FD73}"/>
              </a:ext>
            </a:extLst>
          </p:cNvPr>
          <p:cNvSpPr>
            <a:spLocks noGrp="1"/>
          </p:cNvSpPr>
          <p:nvPr>
            <p:ph type="title"/>
          </p:nvPr>
        </p:nvSpPr>
        <p:spPr/>
        <p:txBody>
          <a:bodyPr/>
          <a:lstStyle/>
          <a:p>
            <a:r>
              <a:rPr lang="en-IN" b="0" i="0" dirty="0">
                <a:solidFill>
                  <a:srgbClr val="000000"/>
                </a:solidFill>
                <a:effectLst/>
                <a:latin typeface="var(--ff-lato)"/>
              </a:rPr>
              <a:t>Complexity of A* Search Algorithm</a:t>
            </a:r>
            <a:br>
              <a:rPr lang="en-IN" b="0" i="0" dirty="0">
                <a:solidFill>
                  <a:srgbClr val="000000"/>
                </a:solidFill>
                <a:effectLst/>
                <a:latin typeface="var(--ff-lato)"/>
              </a:rPr>
            </a:br>
            <a:endParaRPr lang="en-IN" dirty="0"/>
          </a:p>
        </p:txBody>
      </p:sp>
      <p:sp>
        <p:nvSpPr>
          <p:cNvPr id="3" name="Content Placeholder 2">
            <a:extLst>
              <a:ext uri="{FF2B5EF4-FFF2-40B4-BE49-F238E27FC236}">
                <a16:creationId xmlns:a16="http://schemas.microsoft.com/office/drawing/2014/main" id="{912BDC54-B457-3175-A9FD-7870B964C659}"/>
              </a:ext>
            </a:extLst>
          </p:cNvPr>
          <p:cNvSpPr>
            <a:spLocks noGrp="1"/>
          </p:cNvSpPr>
          <p:nvPr>
            <p:ph idx="1"/>
          </p:nvPr>
        </p:nvSpPr>
        <p:spPr/>
        <p:txBody>
          <a:bodyPr/>
          <a:lstStyle/>
          <a:p>
            <a:pPr algn="l"/>
            <a:r>
              <a:rPr lang="en-IN" b="0" i="0" dirty="0">
                <a:solidFill>
                  <a:srgbClr val="000000"/>
                </a:solidFill>
                <a:effectLst/>
                <a:latin typeface="Verdana" panose="020B0604030504040204" pitchFamily="34" charset="0"/>
              </a:rPr>
              <a:t>The time and space complexity of the A* search algorithm depends on the heuristic used −</a:t>
            </a:r>
          </a:p>
          <a:p>
            <a:pPr algn="just">
              <a:buFont typeface="Arial" panose="020B0604020202020204" pitchFamily="34" charset="0"/>
              <a:buChar char="•"/>
            </a:pPr>
            <a:r>
              <a:rPr lang="en-IN" b="1" i="0" dirty="0">
                <a:solidFill>
                  <a:srgbClr val="000000"/>
                </a:solidFill>
                <a:effectLst/>
                <a:latin typeface="inherit"/>
              </a:rPr>
              <a:t>Time Complexity:</a:t>
            </a:r>
            <a:r>
              <a:rPr lang="en-IN" b="0" i="0" dirty="0">
                <a:solidFill>
                  <a:srgbClr val="000000"/>
                </a:solidFill>
                <a:effectLst/>
                <a:latin typeface="Verdana" panose="020B0604030504040204" pitchFamily="34" charset="0"/>
              </a:rPr>
              <a:t> In the worst case, A* has a time complexity of </a:t>
            </a:r>
            <a:r>
              <a:rPr lang="en-IN" b="1" i="0" dirty="0">
                <a:solidFill>
                  <a:srgbClr val="000000"/>
                </a:solidFill>
                <a:effectLst/>
                <a:latin typeface="inherit"/>
              </a:rPr>
              <a:t>O(b</a:t>
            </a:r>
            <a:r>
              <a:rPr lang="en-IN" b="1" i="0" baseline="30000" dirty="0">
                <a:solidFill>
                  <a:srgbClr val="000000"/>
                </a:solidFill>
                <a:effectLst/>
                <a:latin typeface="inherit"/>
              </a:rPr>
              <a:t>d</a:t>
            </a:r>
            <a:r>
              <a:rPr lang="en-IN" b="1" i="0" dirty="0">
                <a:solidFill>
                  <a:srgbClr val="000000"/>
                </a:solidFill>
                <a:effectLst/>
                <a:latin typeface="inherit"/>
              </a:rPr>
              <a:t>)</a:t>
            </a:r>
            <a:r>
              <a:rPr lang="en-IN" b="0" i="0" dirty="0">
                <a:solidFill>
                  <a:srgbClr val="000000"/>
                </a:solidFill>
                <a:effectLst/>
                <a:latin typeface="Verdana" panose="020B0604030504040204" pitchFamily="34" charset="0"/>
              </a:rPr>
              <a:t>, where </a:t>
            </a:r>
            <a:r>
              <a:rPr lang="en-IN" b="1" i="0" dirty="0">
                <a:solidFill>
                  <a:srgbClr val="000000"/>
                </a:solidFill>
                <a:effectLst/>
                <a:latin typeface="inherit"/>
              </a:rPr>
              <a:t>b</a:t>
            </a:r>
            <a:r>
              <a:rPr lang="en-IN" b="0" i="0" dirty="0">
                <a:solidFill>
                  <a:srgbClr val="000000"/>
                </a:solidFill>
                <a:effectLst/>
                <a:latin typeface="Verdana" panose="020B0604030504040204" pitchFamily="34" charset="0"/>
              </a:rPr>
              <a:t> is the branching factor and </a:t>
            </a:r>
            <a:r>
              <a:rPr lang="en-IN" b="1" i="0" dirty="0">
                <a:solidFill>
                  <a:srgbClr val="000000"/>
                </a:solidFill>
                <a:effectLst/>
                <a:latin typeface="inherit"/>
              </a:rPr>
              <a:t>d</a:t>
            </a:r>
            <a:r>
              <a:rPr lang="en-IN" b="0" i="0" dirty="0">
                <a:solidFill>
                  <a:srgbClr val="000000"/>
                </a:solidFill>
                <a:effectLst/>
                <a:latin typeface="Verdana" panose="020B0604030504040204" pitchFamily="34" charset="0"/>
              </a:rPr>
              <a:t> is the depth of the shortest path. The efficiency of A* improves with better heuristics.</a:t>
            </a:r>
          </a:p>
          <a:p>
            <a:pPr algn="just">
              <a:buFont typeface="Arial" panose="020B0604020202020204" pitchFamily="34" charset="0"/>
              <a:buChar char="•"/>
            </a:pPr>
            <a:r>
              <a:rPr lang="en-IN" b="1" i="0" dirty="0">
                <a:solidFill>
                  <a:srgbClr val="000000"/>
                </a:solidFill>
                <a:effectLst/>
                <a:latin typeface="inherit"/>
              </a:rPr>
              <a:t>Space Complexity:</a:t>
            </a:r>
            <a:r>
              <a:rPr lang="en-IN" b="0" i="0" dirty="0">
                <a:solidFill>
                  <a:srgbClr val="000000"/>
                </a:solidFill>
                <a:effectLst/>
                <a:latin typeface="Verdana" panose="020B0604030504040204" pitchFamily="34" charset="0"/>
              </a:rPr>
              <a:t> A* has a space complexity of </a:t>
            </a:r>
            <a:r>
              <a:rPr lang="en-IN" b="1" i="0" dirty="0">
                <a:solidFill>
                  <a:srgbClr val="000000"/>
                </a:solidFill>
                <a:effectLst/>
                <a:latin typeface="inherit"/>
              </a:rPr>
              <a:t>O(b</a:t>
            </a:r>
            <a:r>
              <a:rPr lang="en-IN" b="1" i="0" baseline="30000" dirty="0">
                <a:solidFill>
                  <a:srgbClr val="000000"/>
                </a:solidFill>
                <a:effectLst/>
                <a:latin typeface="inherit"/>
              </a:rPr>
              <a:t>d</a:t>
            </a:r>
            <a:r>
              <a:rPr lang="en-IN" b="1" i="0" dirty="0">
                <a:solidFill>
                  <a:srgbClr val="000000"/>
                </a:solidFill>
                <a:effectLst/>
                <a:latin typeface="inherit"/>
              </a:rPr>
              <a:t>)</a:t>
            </a:r>
            <a:r>
              <a:rPr lang="en-IN" b="0" i="0" dirty="0">
                <a:solidFill>
                  <a:srgbClr val="000000"/>
                </a:solidFill>
                <a:effectLst/>
                <a:latin typeface="Verdana" panose="020B0604030504040204" pitchFamily="34" charset="0"/>
              </a:rPr>
              <a:t> as it needs to store all the nodes in memory. Memory usage can be a limiting factor for large graphs.</a:t>
            </a:r>
          </a:p>
          <a:p>
            <a:endParaRPr lang="en-IN" dirty="0"/>
          </a:p>
        </p:txBody>
      </p:sp>
    </p:spTree>
    <p:extLst>
      <p:ext uri="{BB962C8B-B14F-4D97-AF65-F5344CB8AC3E}">
        <p14:creationId xmlns:p14="http://schemas.microsoft.com/office/powerpoint/2010/main" val="29764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search Algorithm </a:t>
            </a:r>
          </a:p>
        </p:txBody>
      </p:sp>
      <p:sp>
        <p:nvSpPr>
          <p:cNvPr id="3" name="Content Placeholder 2"/>
          <p:cNvSpPr>
            <a:spLocks noGrp="1"/>
          </p:cNvSpPr>
          <p:nvPr>
            <p:ph idx="1"/>
          </p:nvPr>
        </p:nvSpPr>
        <p:spPr/>
        <p:txBody>
          <a:bodyPr/>
          <a:lstStyle/>
          <a:p>
            <a:r>
              <a:rPr lang="en-US" dirty="0"/>
              <a:t>one of the most important areas of Artificial Intelligence</a:t>
            </a:r>
          </a:p>
          <a:p>
            <a:pPr marL="0" indent="0">
              <a:buNone/>
            </a:pPr>
            <a:endParaRPr lang="en-US" dirty="0"/>
          </a:p>
          <a:p>
            <a:r>
              <a:rPr lang="en-US" dirty="0"/>
              <a:t>Search Algorithms are the search techniques which are being utilized as a universal problem solving method in different areas of Artificial algorithms . </a:t>
            </a:r>
          </a:p>
          <a:p>
            <a:endParaRPr lang="en-IN" dirty="0"/>
          </a:p>
        </p:txBody>
      </p:sp>
    </p:spTree>
    <p:extLst>
      <p:ext uri="{BB962C8B-B14F-4D97-AF65-F5344CB8AC3E}">
        <p14:creationId xmlns:p14="http://schemas.microsoft.com/office/powerpoint/2010/main" val="19930083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2541E-400C-CDD7-B06E-A63892096107}"/>
              </a:ext>
            </a:extLst>
          </p:cNvPr>
          <p:cNvSpPr>
            <a:spLocks noGrp="1"/>
          </p:cNvSpPr>
          <p:nvPr>
            <p:ph type="title"/>
          </p:nvPr>
        </p:nvSpPr>
        <p:spPr/>
        <p:txBody>
          <a:bodyPr/>
          <a:lstStyle/>
          <a:p>
            <a:r>
              <a:rPr lang="en-IN" dirty="0"/>
              <a:t>Algorithm A* Algorithm </a:t>
            </a:r>
          </a:p>
        </p:txBody>
      </p:sp>
      <p:sp>
        <p:nvSpPr>
          <p:cNvPr id="3" name="Content Placeholder 2">
            <a:extLst>
              <a:ext uri="{FF2B5EF4-FFF2-40B4-BE49-F238E27FC236}">
                <a16:creationId xmlns:a16="http://schemas.microsoft.com/office/drawing/2014/main" id="{62E55CE3-542C-6A60-E3B8-FD34CB135EF7}"/>
              </a:ext>
            </a:extLst>
          </p:cNvPr>
          <p:cNvSpPr>
            <a:spLocks noGrp="1"/>
          </p:cNvSpPr>
          <p:nvPr>
            <p:ph idx="1"/>
          </p:nvPr>
        </p:nvSpPr>
        <p:spPr/>
        <p:txBody>
          <a:bodyPr/>
          <a:lstStyle/>
          <a:p>
            <a:pPr marL="0" indent="0">
              <a:buNone/>
            </a:pPr>
            <a:r>
              <a:rPr kumimoji="0" lang="en-US" altLang="en-US" sz="1800" b="0" i="0" u="none" strike="noStrike" cap="none" normalizeH="0" baseline="0" dirty="0">
                <a:ln>
                  <a:noFill/>
                </a:ln>
                <a:solidFill>
                  <a:schemeClr val="tx1"/>
                </a:solidFill>
                <a:effectLst/>
                <a:latin typeface="Consolas" panose="020B0609020204030204" pitchFamily="49" charset="0"/>
              </a:rPr>
              <a:t>A* Search Algorithm</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a:ln>
                  <a:noFill/>
                </a:ln>
                <a:solidFill>
                  <a:schemeClr val="tx1"/>
                </a:solidFill>
                <a:effectLst/>
                <a:latin typeface="Consolas" panose="020B0609020204030204" pitchFamily="49" charset="0"/>
              </a:rPr>
              <a:t>1. Initialize the open list</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a:ln>
                  <a:noFill/>
                </a:ln>
                <a:solidFill>
                  <a:schemeClr val="tx1"/>
                </a:solidFill>
                <a:effectLst/>
                <a:latin typeface="Consolas" panose="020B0609020204030204" pitchFamily="49" charset="0"/>
              </a:rPr>
              <a:t>2. Initialize the closed list</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a:ln>
                  <a:noFill/>
                </a:ln>
                <a:solidFill>
                  <a:schemeClr val="tx1"/>
                </a:solidFill>
                <a:effectLst/>
                <a:latin typeface="Consolas" panose="020B0609020204030204" pitchFamily="49" charset="0"/>
              </a:rPr>
              <a:t>put the starting node on the open </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a:ln>
                  <a:noFill/>
                </a:ln>
                <a:solidFill>
                  <a:schemeClr val="tx1"/>
                </a:solidFill>
                <a:effectLst/>
                <a:latin typeface="Consolas" panose="020B0609020204030204" pitchFamily="49" charset="0"/>
              </a:rPr>
              <a:t>list (you can leave its </a:t>
            </a:r>
            <a:r>
              <a:rPr kumimoji="0" lang="en-US" altLang="en-US" sz="1800" b="1" i="0" u="none" strike="noStrike" cap="none" normalizeH="0" baseline="0" dirty="0">
                <a:ln>
                  <a:noFill/>
                </a:ln>
                <a:solidFill>
                  <a:schemeClr val="tx1"/>
                </a:solidFill>
                <a:effectLst/>
                <a:latin typeface="Consolas" panose="020B0609020204030204" pitchFamily="49" charset="0"/>
              </a:rPr>
              <a:t>f</a:t>
            </a:r>
            <a:r>
              <a:rPr kumimoji="0" lang="en-US" altLang="en-US" sz="1800" b="0" i="0" u="none" strike="noStrike" cap="none" normalizeH="0" baseline="0" dirty="0">
                <a:ln>
                  <a:noFill/>
                </a:ln>
                <a:solidFill>
                  <a:schemeClr val="tx1"/>
                </a:solidFill>
                <a:effectLst/>
                <a:latin typeface="Consolas" panose="020B0609020204030204" pitchFamily="49" charset="0"/>
              </a:rPr>
              <a:t> at zero)</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a:ln>
                  <a:noFill/>
                </a:ln>
                <a:solidFill>
                  <a:schemeClr val="tx1"/>
                </a:solidFill>
                <a:effectLst/>
                <a:latin typeface="Consolas" panose="020B0609020204030204" pitchFamily="49" charset="0"/>
              </a:rPr>
              <a:t>3. while the open list is not empty</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a:ln>
                  <a:noFill/>
                </a:ln>
                <a:solidFill>
                  <a:schemeClr val="tx1"/>
                </a:solidFill>
                <a:effectLst/>
                <a:latin typeface="Consolas" panose="020B0609020204030204" pitchFamily="49" charset="0"/>
              </a:rPr>
              <a:t>a) find the node with the least </a:t>
            </a:r>
            <a:r>
              <a:rPr kumimoji="0" lang="en-US" altLang="en-US" sz="1800" b="1" i="0" u="none" strike="noStrike" cap="none" normalizeH="0" baseline="0" dirty="0">
                <a:ln>
                  <a:noFill/>
                </a:ln>
                <a:solidFill>
                  <a:schemeClr val="tx1"/>
                </a:solidFill>
                <a:effectLst/>
                <a:latin typeface="Consolas" panose="020B0609020204030204" pitchFamily="49" charset="0"/>
              </a:rPr>
              <a:t>f</a:t>
            </a:r>
            <a:r>
              <a:rPr kumimoji="0" lang="en-US" altLang="en-US" sz="1800" b="0" i="0" u="none" strike="noStrike" cap="none" normalizeH="0" baseline="0" dirty="0">
                <a:ln>
                  <a:noFill/>
                </a:ln>
                <a:solidFill>
                  <a:schemeClr val="tx1"/>
                </a:solidFill>
                <a:effectLst/>
                <a:latin typeface="Consolas" panose="020B0609020204030204" pitchFamily="49" charset="0"/>
              </a:rPr>
              <a:t> on </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a:ln>
                  <a:noFill/>
                </a:ln>
                <a:solidFill>
                  <a:schemeClr val="tx1"/>
                </a:solidFill>
                <a:effectLst/>
                <a:latin typeface="Consolas" panose="020B0609020204030204" pitchFamily="49" charset="0"/>
              </a:rPr>
              <a:t>the open list, call it "q"</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a:ln>
                  <a:noFill/>
                </a:ln>
                <a:solidFill>
                  <a:schemeClr val="tx1"/>
                </a:solidFill>
                <a:effectLst/>
                <a:latin typeface="Consolas" panose="020B0609020204030204" pitchFamily="49" charset="0"/>
              </a:rPr>
              <a:t>b) pop q off the open list</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a:ln>
                  <a:noFill/>
                </a:ln>
                <a:solidFill>
                  <a:schemeClr val="tx1"/>
                </a:solidFill>
                <a:effectLst/>
                <a:latin typeface="Consolas" panose="020B0609020204030204" pitchFamily="49" charset="0"/>
              </a:rPr>
              <a:t>c) generate q's 8 successors and set their </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a:ln>
                  <a:noFill/>
                </a:ln>
                <a:solidFill>
                  <a:schemeClr val="tx1"/>
                </a:solidFill>
                <a:effectLst/>
                <a:latin typeface="Consolas" panose="020B0609020204030204" pitchFamily="49" charset="0"/>
              </a:rPr>
              <a:t>parents to q</a:t>
            </a:r>
            <a:br>
              <a:rPr kumimoji="0" lang="en-US" altLang="en-US" sz="1800" b="0" i="0" u="none" strike="noStrike" cap="none" normalizeH="0" baseline="0" dirty="0">
                <a:ln>
                  <a:noFill/>
                </a:ln>
                <a:solidFill>
                  <a:schemeClr val="tx1"/>
                </a:solidFill>
                <a:effectLst/>
                <a:latin typeface="Consolas" panose="020B0609020204030204" pitchFamily="49" charset="0"/>
              </a:rPr>
            </a:br>
            <a:endParaRPr lang="en-IN" dirty="0"/>
          </a:p>
        </p:txBody>
      </p:sp>
    </p:spTree>
    <p:extLst>
      <p:ext uri="{BB962C8B-B14F-4D97-AF65-F5344CB8AC3E}">
        <p14:creationId xmlns:p14="http://schemas.microsoft.com/office/powerpoint/2010/main" val="3818799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25EC17-6090-C88F-7EE1-08BD20826DF3}"/>
              </a:ext>
            </a:extLst>
          </p:cNvPr>
          <p:cNvSpPr>
            <a:spLocks noGrp="1"/>
          </p:cNvSpPr>
          <p:nvPr>
            <p:ph idx="1"/>
          </p:nvPr>
        </p:nvSpPr>
        <p:spPr>
          <a:xfrm>
            <a:off x="677334" y="1143001"/>
            <a:ext cx="8596668" cy="4898362"/>
          </a:xfrm>
        </p:spPr>
        <p:txBody>
          <a:bodyPr>
            <a:normAutofit fontScale="92500" lnSpcReduction="20000"/>
          </a:bodyPr>
          <a:lstStyle/>
          <a:p>
            <a:pPr marL="0" indent="0">
              <a:buNone/>
            </a:pPr>
            <a:r>
              <a:rPr kumimoji="0" lang="en-US" altLang="en-US" sz="1800" b="0" i="0" u="none" strike="noStrike" cap="none" normalizeH="0" baseline="0" dirty="0">
                <a:ln>
                  <a:noFill/>
                </a:ln>
                <a:solidFill>
                  <a:schemeClr val="tx1"/>
                </a:solidFill>
                <a:effectLst/>
                <a:latin typeface="Consolas" panose="020B0609020204030204" pitchFamily="49" charset="0"/>
              </a:rPr>
              <a:t>d) for each successor</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err="1">
                <a:ln>
                  <a:noFill/>
                </a:ln>
                <a:solidFill>
                  <a:schemeClr val="tx1"/>
                </a:solidFill>
                <a:effectLst/>
                <a:latin typeface="Consolas" panose="020B0609020204030204" pitchFamily="49" charset="0"/>
              </a:rPr>
              <a:t>i</a:t>
            </a:r>
            <a:r>
              <a:rPr kumimoji="0" lang="en-US" altLang="en-US" sz="1800" b="0" i="0" u="none" strike="noStrike" cap="none" normalizeH="0" baseline="0" dirty="0">
                <a:ln>
                  <a:noFill/>
                </a:ln>
                <a:solidFill>
                  <a:schemeClr val="tx1"/>
                </a:solidFill>
                <a:effectLst/>
                <a:latin typeface="Consolas" panose="020B0609020204030204" pitchFamily="49" charset="0"/>
              </a:rPr>
              <a:t>) if successor is the goal, stop search</a:t>
            </a:r>
            <a:br>
              <a:rPr kumimoji="0" lang="en-US" altLang="en-US" sz="1800" b="0" i="0" u="none" strike="noStrike" cap="none" normalizeH="0" baseline="0" dirty="0">
                <a:ln>
                  <a:noFill/>
                </a:ln>
                <a:solidFill>
                  <a:schemeClr val="tx1"/>
                </a:solidFill>
                <a:effectLst/>
                <a:latin typeface="Consolas" panose="020B0609020204030204" pitchFamily="49" charset="0"/>
              </a:rPr>
            </a:b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a:ln>
                  <a:noFill/>
                </a:ln>
                <a:solidFill>
                  <a:schemeClr val="tx1"/>
                </a:solidFill>
                <a:effectLst/>
                <a:latin typeface="Consolas" panose="020B0609020204030204" pitchFamily="49" charset="0"/>
              </a:rPr>
              <a:t>ii) else, compute both </a:t>
            </a:r>
            <a:r>
              <a:rPr kumimoji="0" lang="en-US" altLang="en-US" sz="1800" b="1" i="0" u="none" strike="noStrike" cap="none" normalizeH="0" baseline="0" dirty="0">
                <a:ln>
                  <a:noFill/>
                </a:ln>
                <a:solidFill>
                  <a:schemeClr val="tx1"/>
                </a:solidFill>
                <a:effectLst/>
                <a:latin typeface="Consolas" panose="020B0609020204030204" pitchFamily="49" charset="0"/>
              </a:rPr>
              <a:t>g</a:t>
            </a:r>
            <a:r>
              <a:rPr kumimoji="0" lang="en-US" altLang="en-US" sz="1800" b="0" i="0" u="none" strike="noStrike" cap="none" normalizeH="0" baseline="0" dirty="0">
                <a:ln>
                  <a:noFill/>
                </a:ln>
                <a:solidFill>
                  <a:schemeClr val="tx1"/>
                </a:solidFill>
                <a:effectLst/>
                <a:latin typeface="Consolas" panose="020B0609020204030204" pitchFamily="49" charset="0"/>
              </a:rPr>
              <a:t> and </a:t>
            </a:r>
            <a:r>
              <a:rPr kumimoji="0" lang="en-US" altLang="en-US" sz="1800" b="1" i="0" u="none" strike="noStrike" cap="none" normalizeH="0" baseline="0" dirty="0">
                <a:ln>
                  <a:noFill/>
                </a:ln>
                <a:solidFill>
                  <a:schemeClr val="tx1"/>
                </a:solidFill>
                <a:effectLst/>
                <a:latin typeface="Consolas" panose="020B0609020204030204" pitchFamily="49" charset="0"/>
              </a:rPr>
              <a:t>h</a:t>
            </a:r>
            <a:r>
              <a:rPr kumimoji="0" lang="en-US" altLang="en-US" sz="1800" b="0" i="0" u="none" strike="noStrike" cap="none" normalizeH="0" baseline="0" dirty="0">
                <a:ln>
                  <a:noFill/>
                </a:ln>
                <a:solidFill>
                  <a:schemeClr val="tx1"/>
                </a:solidFill>
                <a:effectLst/>
                <a:latin typeface="Consolas" panose="020B0609020204030204" pitchFamily="49" charset="0"/>
              </a:rPr>
              <a:t> for successor</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err="1">
                <a:ln>
                  <a:noFill/>
                </a:ln>
                <a:solidFill>
                  <a:schemeClr val="tx1"/>
                </a:solidFill>
                <a:effectLst/>
                <a:latin typeface="Consolas" panose="020B0609020204030204" pitchFamily="49" charset="0"/>
              </a:rPr>
              <a:t>successor.</a:t>
            </a:r>
            <a:r>
              <a:rPr kumimoji="0" lang="en-US" altLang="en-US" sz="1800" b="1" i="0" u="none" strike="noStrike" cap="none" normalizeH="0" baseline="0" dirty="0" err="1">
                <a:ln>
                  <a:noFill/>
                </a:ln>
                <a:solidFill>
                  <a:schemeClr val="tx1"/>
                </a:solidFill>
                <a:effectLst/>
                <a:latin typeface="Consolas" panose="020B0609020204030204" pitchFamily="49" charset="0"/>
              </a:rPr>
              <a:t>g</a:t>
            </a:r>
            <a:r>
              <a:rPr kumimoji="0" lang="en-US" altLang="en-US" sz="1800" b="0" i="0" u="none" strike="noStrike" cap="none" normalizeH="0" baseline="0" dirty="0">
                <a:ln>
                  <a:noFill/>
                </a:ln>
                <a:solidFill>
                  <a:schemeClr val="tx1"/>
                </a:solidFill>
                <a:effectLst/>
                <a:latin typeface="Consolas" panose="020B0609020204030204" pitchFamily="49" charset="0"/>
              </a:rPr>
              <a:t> = </a:t>
            </a:r>
            <a:r>
              <a:rPr kumimoji="0" lang="en-US" altLang="en-US" sz="1800" b="0" i="0" u="none" strike="noStrike" cap="none" normalizeH="0" baseline="0" dirty="0" err="1">
                <a:ln>
                  <a:noFill/>
                </a:ln>
                <a:solidFill>
                  <a:schemeClr val="tx1"/>
                </a:solidFill>
                <a:effectLst/>
                <a:latin typeface="Consolas" panose="020B0609020204030204" pitchFamily="49" charset="0"/>
              </a:rPr>
              <a:t>q.</a:t>
            </a:r>
            <a:r>
              <a:rPr kumimoji="0" lang="en-US" altLang="en-US" sz="1800" b="1" i="0" u="none" strike="noStrike" cap="none" normalizeH="0" baseline="0" dirty="0" err="1">
                <a:ln>
                  <a:noFill/>
                </a:ln>
                <a:solidFill>
                  <a:schemeClr val="tx1"/>
                </a:solidFill>
                <a:effectLst/>
                <a:latin typeface="Consolas" panose="020B0609020204030204" pitchFamily="49" charset="0"/>
              </a:rPr>
              <a:t>g</a:t>
            </a:r>
            <a:r>
              <a:rPr kumimoji="0" lang="en-US" altLang="en-US" sz="1800" b="0" i="0" u="none" strike="noStrike" cap="none" normalizeH="0" baseline="0" dirty="0">
                <a:ln>
                  <a:noFill/>
                </a:ln>
                <a:solidFill>
                  <a:schemeClr val="tx1"/>
                </a:solidFill>
                <a:effectLst/>
                <a:latin typeface="Consolas" panose="020B0609020204030204" pitchFamily="49" charset="0"/>
              </a:rPr>
              <a:t> + distance between </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a:ln>
                  <a:noFill/>
                </a:ln>
                <a:solidFill>
                  <a:schemeClr val="tx1"/>
                </a:solidFill>
                <a:effectLst/>
                <a:latin typeface="Consolas" panose="020B0609020204030204" pitchFamily="49" charset="0"/>
              </a:rPr>
              <a:t>successor and q</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err="1">
                <a:ln>
                  <a:noFill/>
                </a:ln>
                <a:solidFill>
                  <a:schemeClr val="tx1"/>
                </a:solidFill>
                <a:effectLst/>
                <a:latin typeface="Consolas" panose="020B0609020204030204" pitchFamily="49" charset="0"/>
              </a:rPr>
              <a:t>successor.</a:t>
            </a:r>
            <a:r>
              <a:rPr kumimoji="0" lang="en-US" altLang="en-US" sz="1800" b="1" i="0" u="none" strike="noStrike" cap="none" normalizeH="0" baseline="0" dirty="0" err="1">
                <a:ln>
                  <a:noFill/>
                </a:ln>
                <a:solidFill>
                  <a:schemeClr val="tx1"/>
                </a:solidFill>
                <a:effectLst/>
                <a:latin typeface="Consolas" panose="020B0609020204030204" pitchFamily="49" charset="0"/>
              </a:rPr>
              <a:t>h</a:t>
            </a:r>
            <a:r>
              <a:rPr kumimoji="0" lang="en-US" altLang="en-US" sz="1800" b="0" i="0" u="none" strike="noStrike" cap="none" normalizeH="0" baseline="0" dirty="0">
                <a:ln>
                  <a:noFill/>
                </a:ln>
                <a:solidFill>
                  <a:schemeClr val="tx1"/>
                </a:solidFill>
                <a:effectLst/>
                <a:latin typeface="Consolas" panose="020B0609020204030204" pitchFamily="49" charset="0"/>
              </a:rPr>
              <a:t> = distance from goal to </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a:ln>
                  <a:noFill/>
                </a:ln>
                <a:solidFill>
                  <a:schemeClr val="tx1"/>
                </a:solidFill>
                <a:effectLst/>
                <a:latin typeface="Consolas" panose="020B0609020204030204" pitchFamily="49" charset="0"/>
              </a:rPr>
              <a:t>successor (This can be done using many </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a:ln>
                  <a:noFill/>
                </a:ln>
                <a:solidFill>
                  <a:schemeClr val="tx1"/>
                </a:solidFill>
                <a:effectLst/>
                <a:latin typeface="Consolas" panose="020B0609020204030204" pitchFamily="49" charset="0"/>
              </a:rPr>
              <a:t>ways, we will discuss three heuristics- </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a:ln>
                  <a:noFill/>
                </a:ln>
                <a:solidFill>
                  <a:schemeClr val="tx1"/>
                </a:solidFill>
                <a:effectLst/>
                <a:latin typeface="Consolas" panose="020B0609020204030204" pitchFamily="49" charset="0"/>
              </a:rPr>
              <a:t>Manhattan, Diagonal and Euclidean </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a:ln>
                  <a:noFill/>
                </a:ln>
                <a:solidFill>
                  <a:schemeClr val="tx1"/>
                </a:solidFill>
                <a:effectLst/>
                <a:latin typeface="Consolas" panose="020B0609020204030204" pitchFamily="49" charset="0"/>
              </a:rPr>
              <a:t>Heuristics)</a:t>
            </a:r>
            <a:br>
              <a:rPr kumimoji="0" lang="en-US" altLang="en-US" sz="1800" b="0" i="0" u="none" strike="noStrike" cap="none" normalizeH="0" baseline="0" dirty="0">
                <a:ln>
                  <a:noFill/>
                </a:ln>
                <a:solidFill>
                  <a:schemeClr val="tx1"/>
                </a:solidFill>
                <a:effectLst/>
                <a:latin typeface="Consolas" panose="020B0609020204030204" pitchFamily="49" charset="0"/>
              </a:rPr>
            </a:b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err="1">
                <a:ln>
                  <a:noFill/>
                </a:ln>
                <a:solidFill>
                  <a:schemeClr val="tx1"/>
                </a:solidFill>
                <a:effectLst/>
                <a:latin typeface="Consolas" panose="020B0609020204030204" pitchFamily="49" charset="0"/>
              </a:rPr>
              <a:t>successor.</a:t>
            </a:r>
            <a:r>
              <a:rPr kumimoji="0" lang="en-US" altLang="en-US" sz="1800" b="1" i="0" u="none" strike="noStrike" cap="none" normalizeH="0" baseline="0" dirty="0" err="1">
                <a:ln>
                  <a:noFill/>
                </a:ln>
                <a:solidFill>
                  <a:schemeClr val="tx1"/>
                </a:solidFill>
                <a:effectLst/>
                <a:latin typeface="Consolas" panose="020B0609020204030204" pitchFamily="49" charset="0"/>
              </a:rPr>
              <a:t>f</a:t>
            </a:r>
            <a:r>
              <a:rPr kumimoji="0" lang="en-US" altLang="en-US" sz="1800" b="0" i="0" u="none" strike="noStrike" cap="none" normalizeH="0" baseline="0" dirty="0">
                <a:ln>
                  <a:noFill/>
                </a:ln>
                <a:solidFill>
                  <a:schemeClr val="tx1"/>
                </a:solidFill>
                <a:effectLst/>
                <a:latin typeface="Consolas" panose="020B0609020204030204" pitchFamily="49" charset="0"/>
              </a:rPr>
              <a:t> = </a:t>
            </a:r>
            <a:r>
              <a:rPr kumimoji="0" lang="en-US" altLang="en-US" sz="1800" b="0" i="0" u="none" strike="noStrike" cap="none" normalizeH="0" baseline="0" dirty="0" err="1">
                <a:ln>
                  <a:noFill/>
                </a:ln>
                <a:solidFill>
                  <a:schemeClr val="tx1"/>
                </a:solidFill>
                <a:effectLst/>
                <a:latin typeface="Consolas" panose="020B0609020204030204" pitchFamily="49" charset="0"/>
              </a:rPr>
              <a:t>successor.</a:t>
            </a:r>
            <a:r>
              <a:rPr kumimoji="0" lang="en-US" altLang="en-US" sz="1800" b="1" i="0" u="none" strike="noStrike" cap="none" normalizeH="0" baseline="0" dirty="0" err="1">
                <a:ln>
                  <a:noFill/>
                </a:ln>
                <a:solidFill>
                  <a:schemeClr val="tx1"/>
                </a:solidFill>
                <a:effectLst/>
                <a:latin typeface="Consolas" panose="020B0609020204030204" pitchFamily="49" charset="0"/>
              </a:rPr>
              <a:t>g</a:t>
            </a:r>
            <a:r>
              <a:rPr kumimoji="0" lang="en-US" altLang="en-US" sz="1800" b="0" i="0" u="none" strike="noStrike" cap="none" normalizeH="0" baseline="0" dirty="0">
                <a:ln>
                  <a:noFill/>
                </a:ln>
                <a:solidFill>
                  <a:schemeClr val="tx1"/>
                </a:solidFill>
                <a:effectLst/>
                <a:latin typeface="Consolas" panose="020B0609020204030204" pitchFamily="49" charset="0"/>
              </a:rPr>
              <a:t> + </a:t>
            </a:r>
            <a:r>
              <a:rPr kumimoji="0" lang="en-US" altLang="en-US" sz="1800" b="0" i="0" u="none" strike="noStrike" cap="none" normalizeH="0" baseline="0" dirty="0" err="1">
                <a:ln>
                  <a:noFill/>
                </a:ln>
                <a:solidFill>
                  <a:schemeClr val="tx1"/>
                </a:solidFill>
                <a:effectLst/>
                <a:latin typeface="Consolas" panose="020B0609020204030204" pitchFamily="49" charset="0"/>
              </a:rPr>
              <a:t>successor.</a:t>
            </a:r>
            <a:r>
              <a:rPr kumimoji="0" lang="en-US" altLang="en-US" sz="1800" b="1" i="0" u="none" strike="noStrike" cap="none" normalizeH="0" baseline="0" dirty="0" err="1">
                <a:ln>
                  <a:noFill/>
                </a:ln>
                <a:solidFill>
                  <a:schemeClr val="tx1"/>
                </a:solidFill>
                <a:effectLst/>
                <a:latin typeface="Consolas" panose="020B0609020204030204" pitchFamily="49" charset="0"/>
              </a:rPr>
              <a:t>h</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a:ln>
                  <a:noFill/>
                </a:ln>
                <a:solidFill>
                  <a:schemeClr val="tx1"/>
                </a:solidFill>
                <a:effectLst/>
                <a:latin typeface="Consolas" panose="020B0609020204030204" pitchFamily="49" charset="0"/>
              </a:rPr>
              <a:t>iii) if a node with the same position as </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a:ln>
                  <a:noFill/>
                </a:ln>
                <a:solidFill>
                  <a:schemeClr val="tx1"/>
                </a:solidFill>
                <a:effectLst/>
                <a:latin typeface="Consolas" panose="020B0609020204030204" pitchFamily="49" charset="0"/>
              </a:rPr>
              <a:t>successor is in the OPEN list which has a </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a:ln>
                  <a:noFill/>
                </a:ln>
                <a:solidFill>
                  <a:schemeClr val="tx1"/>
                </a:solidFill>
                <a:effectLst/>
                <a:latin typeface="Consolas" panose="020B0609020204030204" pitchFamily="49" charset="0"/>
              </a:rPr>
              <a:t>lower </a:t>
            </a:r>
            <a:r>
              <a:rPr kumimoji="0" lang="en-US" altLang="en-US" sz="1800" b="1" i="0" u="none" strike="noStrike" cap="none" normalizeH="0" baseline="0" dirty="0">
                <a:ln>
                  <a:noFill/>
                </a:ln>
                <a:solidFill>
                  <a:schemeClr val="tx1"/>
                </a:solidFill>
                <a:effectLst/>
                <a:latin typeface="Consolas" panose="020B0609020204030204" pitchFamily="49" charset="0"/>
              </a:rPr>
              <a:t>f</a:t>
            </a:r>
            <a:r>
              <a:rPr kumimoji="0" lang="en-US" altLang="en-US" sz="1800" b="0" i="0" u="none" strike="noStrike" cap="none" normalizeH="0" baseline="0" dirty="0">
                <a:ln>
                  <a:noFill/>
                </a:ln>
                <a:solidFill>
                  <a:schemeClr val="tx1"/>
                </a:solidFill>
                <a:effectLst/>
                <a:latin typeface="Consolas" panose="020B0609020204030204" pitchFamily="49" charset="0"/>
              </a:rPr>
              <a:t> than successor, skip this successor</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err="1">
                <a:ln>
                  <a:noFill/>
                </a:ln>
                <a:solidFill>
                  <a:schemeClr val="tx1"/>
                </a:solidFill>
                <a:effectLst/>
                <a:latin typeface="Consolas" panose="020B0609020204030204" pitchFamily="49" charset="0"/>
              </a:rPr>
              <a:t>iV</a:t>
            </a:r>
            <a:r>
              <a:rPr kumimoji="0" lang="en-US" altLang="en-US" sz="1800" b="0" i="0" u="none" strike="noStrike" cap="none" normalizeH="0" baseline="0" dirty="0">
                <a:ln>
                  <a:noFill/>
                </a:ln>
                <a:solidFill>
                  <a:schemeClr val="tx1"/>
                </a:solidFill>
                <a:effectLst/>
                <a:latin typeface="Consolas" panose="020B0609020204030204" pitchFamily="49" charset="0"/>
              </a:rPr>
              <a:t>) if a node with the same position as </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a:ln>
                  <a:noFill/>
                </a:ln>
                <a:solidFill>
                  <a:schemeClr val="tx1"/>
                </a:solidFill>
                <a:effectLst/>
                <a:latin typeface="Consolas" panose="020B0609020204030204" pitchFamily="49" charset="0"/>
              </a:rPr>
              <a:t>successor is in the CLOSED list which has</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a:ln>
                  <a:noFill/>
                </a:ln>
                <a:solidFill>
                  <a:schemeClr val="tx1"/>
                </a:solidFill>
                <a:effectLst/>
                <a:latin typeface="Consolas" panose="020B0609020204030204" pitchFamily="49" charset="0"/>
              </a:rPr>
              <a:t>a lower </a:t>
            </a:r>
            <a:r>
              <a:rPr kumimoji="0" lang="en-US" altLang="en-US" sz="1800" b="1" i="0" u="none" strike="noStrike" cap="none" normalizeH="0" baseline="0" dirty="0">
                <a:ln>
                  <a:noFill/>
                </a:ln>
                <a:solidFill>
                  <a:schemeClr val="tx1"/>
                </a:solidFill>
                <a:effectLst/>
                <a:latin typeface="Consolas" panose="020B0609020204030204" pitchFamily="49" charset="0"/>
              </a:rPr>
              <a:t>f</a:t>
            </a:r>
            <a:r>
              <a:rPr kumimoji="0" lang="en-US" altLang="en-US" sz="1800" b="0" i="0" u="none" strike="noStrike" cap="none" normalizeH="0" baseline="0" dirty="0">
                <a:ln>
                  <a:noFill/>
                </a:ln>
                <a:solidFill>
                  <a:schemeClr val="tx1"/>
                </a:solidFill>
                <a:effectLst/>
                <a:latin typeface="Consolas" panose="020B0609020204030204" pitchFamily="49" charset="0"/>
              </a:rPr>
              <a:t> than successor, skip this successor</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a:ln>
                  <a:noFill/>
                </a:ln>
                <a:solidFill>
                  <a:schemeClr val="tx1"/>
                </a:solidFill>
                <a:effectLst/>
                <a:latin typeface="Consolas" panose="020B0609020204030204" pitchFamily="49" charset="0"/>
              </a:rPr>
              <a:t>otherwise, add the node to the open list</a:t>
            </a:r>
            <a:br>
              <a:rPr kumimoji="0" lang="en-US" altLang="en-US" sz="1800" b="0" i="0" u="none" strike="noStrike" cap="none" normalizeH="0" baseline="0" dirty="0">
                <a:ln>
                  <a:noFill/>
                </a:ln>
                <a:solidFill>
                  <a:schemeClr val="tx1"/>
                </a:solidFill>
                <a:effectLst/>
                <a:latin typeface="Consolas" panose="020B0609020204030204" pitchFamily="49" charset="0"/>
              </a:rPr>
            </a:br>
            <a:r>
              <a:rPr kumimoji="0" lang="en-US" altLang="en-US" sz="1800" b="0" i="0" u="none" strike="noStrike" cap="none" normalizeH="0" baseline="0" dirty="0">
                <a:ln>
                  <a:noFill/>
                </a:ln>
                <a:solidFill>
                  <a:schemeClr val="tx1"/>
                </a:solidFill>
                <a:effectLst/>
                <a:latin typeface="Consolas" panose="020B0609020204030204" pitchFamily="49" charset="0"/>
              </a:rPr>
              <a:t>end (for loop)</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0808885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53517-3128-D0A9-DE87-8168491EE152}"/>
              </a:ext>
            </a:extLst>
          </p:cNvPr>
          <p:cNvSpPr>
            <a:spLocks noGrp="1"/>
          </p:cNvSpPr>
          <p:nvPr>
            <p:ph type="title"/>
          </p:nvPr>
        </p:nvSpPr>
        <p:spPr/>
        <p:txBody>
          <a:bodyPr/>
          <a:lstStyle/>
          <a:p>
            <a:r>
              <a:rPr lang="en-IN" dirty="0"/>
              <a:t>Solve the graph using A* Algorithm </a:t>
            </a:r>
          </a:p>
        </p:txBody>
      </p:sp>
      <p:pic>
        <p:nvPicPr>
          <p:cNvPr id="9" name="Content Placeholder 8">
            <a:extLst>
              <a:ext uri="{FF2B5EF4-FFF2-40B4-BE49-F238E27FC236}">
                <a16:creationId xmlns:a16="http://schemas.microsoft.com/office/drawing/2014/main" id="{805843DB-A647-F6B7-4B16-08F39265128A}"/>
              </a:ext>
            </a:extLst>
          </p:cNvPr>
          <p:cNvPicPr>
            <a:picLocks noGrp="1" noChangeAspect="1"/>
          </p:cNvPicPr>
          <p:nvPr>
            <p:ph idx="1"/>
          </p:nvPr>
        </p:nvPicPr>
        <p:blipFill>
          <a:blip r:embed="rId2"/>
          <a:stretch>
            <a:fillRect/>
          </a:stretch>
        </p:blipFill>
        <p:spPr>
          <a:xfrm>
            <a:off x="3190081" y="2677319"/>
            <a:ext cx="3571875" cy="2847975"/>
          </a:xfrm>
        </p:spPr>
      </p:pic>
    </p:spTree>
    <p:extLst>
      <p:ext uri="{BB962C8B-B14F-4D97-AF65-F5344CB8AC3E}">
        <p14:creationId xmlns:p14="http://schemas.microsoft.com/office/powerpoint/2010/main" val="12007179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62F83-B73D-D267-B4BB-59A26E0B38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C0A21C-9CDD-04B8-652C-8F0C11D0AFC7}"/>
              </a:ext>
            </a:extLst>
          </p:cNvPr>
          <p:cNvSpPr>
            <a:spLocks noGrp="1"/>
          </p:cNvSpPr>
          <p:nvPr>
            <p:ph type="ctrTitle"/>
          </p:nvPr>
        </p:nvSpPr>
        <p:spPr/>
        <p:txBody>
          <a:bodyPr/>
          <a:lstStyle/>
          <a:p>
            <a:pPr algn="ctr"/>
            <a:r>
              <a:rPr lang="en-IN" sz="4000" dirty="0"/>
              <a:t>AO*  Algorithm </a:t>
            </a:r>
            <a:br>
              <a:rPr lang="en-IN" sz="4000" dirty="0"/>
            </a:br>
            <a:r>
              <a:rPr lang="en-IN" dirty="0"/>
              <a:t> </a:t>
            </a:r>
          </a:p>
        </p:txBody>
      </p:sp>
      <p:sp>
        <p:nvSpPr>
          <p:cNvPr id="3" name="Subtitle 2">
            <a:extLst>
              <a:ext uri="{FF2B5EF4-FFF2-40B4-BE49-F238E27FC236}">
                <a16:creationId xmlns:a16="http://schemas.microsoft.com/office/drawing/2014/main" id="{96074630-D8A2-7471-2235-C3B7F2D0FAA9}"/>
              </a:ext>
            </a:extLst>
          </p:cNvPr>
          <p:cNvSpPr>
            <a:spLocks noGrp="1"/>
          </p:cNvSpPr>
          <p:nvPr>
            <p:ph type="subTitle" idx="1"/>
          </p:nvPr>
        </p:nvSpPr>
        <p:spPr/>
        <p:txBody>
          <a:bodyPr/>
          <a:lstStyle/>
          <a:p>
            <a:r>
              <a:rPr lang="en-IN" dirty="0"/>
              <a:t>informed Search</a:t>
            </a:r>
          </a:p>
        </p:txBody>
      </p:sp>
    </p:spTree>
    <p:extLst>
      <p:ext uri="{BB962C8B-B14F-4D97-AF65-F5344CB8AC3E}">
        <p14:creationId xmlns:p14="http://schemas.microsoft.com/office/powerpoint/2010/main" val="1656848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66876-5F7A-2E25-1F12-A7AD30166EBB}"/>
              </a:ext>
            </a:extLst>
          </p:cNvPr>
          <p:cNvSpPr>
            <a:spLocks noGrp="1"/>
          </p:cNvSpPr>
          <p:nvPr>
            <p:ph type="title"/>
          </p:nvPr>
        </p:nvSpPr>
        <p:spPr/>
        <p:txBody>
          <a:bodyPr/>
          <a:lstStyle/>
          <a:p>
            <a:r>
              <a:rPr lang="en-IN" dirty="0"/>
              <a:t>AO* _basic Concepts </a:t>
            </a:r>
          </a:p>
        </p:txBody>
      </p:sp>
      <p:sp>
        <p:nvSpPr>
          <p:cNvPr id="3" name="Content Placeholder 2">
            <a:extLst>
              <a:ext uri="{FF2B5EF4-FFF2-40B4-BE49-F238E27FC236}">
                <a16:creationId xmlns:a16="http://schemas.microsoft.com/office/drawing/2014/main" id="{63D319B7-0C2A-84B7-0B89-E21266149A72}"/>
              </a:ext>
            </a:extLst>
          </p:cNvPr>
          <p:cNvSpPr>
            <a:spLocks noGrp="1"/>
          </p:cNvSpPr>
          <p:nvPr>
            <p:ph idx="1"/>
          </p:nvPr>
        </p:nvSpPr>
        <p:spPr/>
        <p:txBody>
          <a:bodyPr/>
          <a:lstStyle/>
          <a:p>
            <a:pPr marL="0" indent="0" algn="just">
              <a:buNone/>
            </a:pPr>
            <a:r>
              <a:rPr lang="en-IN" b="0" i="0" dirty="0">
                <a:solidFill>
                  <a:srgbClr val="273239"/>
                </a:solidFill>
                <a:effectLst/>
                <a:latin typeface="Nunito" pitchFamily="2" charset="0"/>
              </a:rPr>
              <a:t>The </a:t>
            </a:r>
            <a:r>
              <a:rPr lang="en-IN" b="0" i="1" dirty="0">
                <a:solidFill>
                  <a:srgbClr val="273239"/>
                </a:solidFill>
                <a:effectLst/>
                <a:latin typeface="Nunito" pitchFamily="2" charset="0"/>
              </a:rPr>
              <a:t>A</a:t>
            </a:r>
            <a:r>
              <a:rPr lang="en-IN" b="1" i="1" dirty="0">
                <a:solidFill>
                  <a:srgbClr val="273239"/>
                </a:solidFill>
                <a:effectLst/>
                <a:latin typeface="Nunito" pitchFamily="2" charset="0"/>
              </a:rPr>
              <a:t>O algorithm</a:t>
            </a:r>
            <a:r>
              <a:rPr lang="en-IN" b="1" i="0" dirty="0">
                <a:solidFill>
                  <a:srgbClr val="273239"/>
                </a:solidFill>
                <a:effectLst/>
                <a:latin typeface="Nunito" pitchFamily="2" charset="0"/>
              </a:rPr>
              <a:t>* (short for “And-Or Star”)</a:t>
            </a:r>
            <a:r>
              <a:rPr lang="en-IN" b="0" i="0" dirty="0">
                <a:solidFill>
                  <a:srgbClr val="273239"/>
                </a:solidFill>
                <a:effectLst/>
                <a:latin typeface="Nunito" pitchFamily="2" charset="0"/>
              </a:rPr>
              <a:t> is a powerful </a:t>
            </a:r>
            <a:r>
              <a:rPr lang="en-IN" b="1" i="0" dirty="0">
                <a:solidFill>
                  <a:srgbClr val="273239"/>
                </a:solidFill>
                <a:effectLst/>
                <a:latin typeface="Nunito" pitchFamily="2" charset="0"/>
              </a:rPr>
              <a:t>best-first search</a:t>
            </a:r>
            <a:r>
              <a:rPr lang="en-IN" b="0" i="0" dirty="0">
                <a:solidFill>
                  <a:srgbClr val="273239"/>
                </a:solidFill>
                <a:effectLst/>
                <a:latin typeface="Nunito" pitchFamily="2" charset="0"/>
              </a:rPr>
              <a:t> method used to solve problems that can be represented as a </a:t>
            </a:r>
            <a:r>
              <a:rPr lang="en-IN" b="1" i="0" dirty="0">
                <a:solidFill>
                  <a:srgbClr val="273239"/>
                </a:solidFill>
                <a:effectLst/>
                <a:latin typeface="Nunito" pitchFamily="2" charset="0"/>
              </a:rPr>
              <a:t>directed acyclic graph (DAG)</a:t>
            </a:r>
            <a:r>
              <a:rPr lang="en-IN" b="0" i="0" dirty="0">
                <a:solidFill>
                  <a:srgbClr val="273239"/>
                </a:solidFill>
                <a:effectLst/>
                <a:latin typeface="Nunito" pitchFamily="2" charset="0"/>
              </a:rPr>
              <a:t>. Unlike traditional algorithms like </a:t>
            </a:r>
            <a:r>
              <a:rPr lang="en-IN" b="1" i="0" dirty="0">
                <a:solidFill>
                  <a:srgbClr val="273239"/>
                </a:solidFill>
                <a:effectLst/>
                <a:latin typeface="Nunito" pitchFamily="2" charset="0"/>
              </a:rPr>
              <a:t>A</a:t>
            </a:r>
            <a:r>
              <a:rPr lang="en-IN" b="0" i="0" dirty="0">
                <a:solidFill>
                  <a:srgbClr val="273239"/>
                </a:solidFill>
                <a:effectLst/>
                <a:latin typeface="Nunito" pitchFamily="2" charset="0"/>
              </a:rPr>
              <a:t>*, which explore a single path, the AO* algorithm evaluates multiple paths simultaneously. This makes it more efficient for problems that involve </a:t>
            </a:r>
            <a:r>
              <a:rPr lang="en-IN" b="1" i="0" dirty="0">
                <a:solidFill>
                  <a:srgbClr val="273239"/>
                </a:solidFill>
                <a:effectLst/>
                <a:latin typeface="Nunito" pitchFamily="2" charset="0"/>
              </a:rPr>
              <a:t>AND-OR nodes</a:t>
            </a:r>
            <a:r>
              <a:rPr lang="en-IN" b="0" i="0" dirty="0">
                <a:solidFill>
                  <a:srgbClr val="273239"/>
                </a:solidFill>
                <a:effectLst/>
                <a:latin typeface="Nunito" pitchFamily="2" charset="0"/>
              </a:rPr>
              <a:t>. The AND nodes represent tasks where all child nodes must be satisfied, while OR nodes offer multiple alternative paths where only one child node needs to be satisfied to achieve the goal.</a:t>
            </a:r>
            <a:endParaRPr lang="en-IN" dirty="0"/>
          </a:p>
        </p:txBody>
      </p:sp>
    </p:spTree>
    <p:extLst>
      <p:ext uri="{BB962C8B-B14F-4D97-AF65-F5344CB8AC3E}">
        <p14:creationId xmlns:p14="http://schemas.microsoft.com/office/powerpoint/2010/main" val="26060163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7CD0-F77E-1BC5-56A5-B6702958DBD6}"/>
              </a:ext>
            </a:extLst>
          </p:cNvPr>
          <p:cNvSpPr>
            <a:spLocks noGrp="1"/>
          </p:cNvSpPr>
          <p:nvPr>
            <p:ph type="title"/>
          </p:nvPr>
        </p:nvSpPr>
        <p:spPr/>
        <p:txBody>
          <a:bodyPr/>
          <a:lstStyle/>
          <a:p>
            <a:r>
              <a:rPr lang="en-IN" b="1" i="0" dirty="0">
                <a:solidFill>
                  <a:srgbClr val="273239"/>
                </a:solidFill>
                <a:effectLst/>
                <a:latin typeface="Nunito" pitchFamily="2" charset="0"/>
              </a:rPr>
              <a:t>Working Principles of AO* Algorithm</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4637F4E7-D849-1EF5-C0F0-6DA0A63883FF}"/>
              </a:ext>
            </a:extLst>
          </p:cNvPr>
          <p:cNvSpPr>
            <a:spLocks noGrp="1"/>
          </p:cNvSpPr>
          <p:nvPr>
            <p:ph idx="1"/>
          </p:nvPr>
        </p:nvSpPr>
        <p:spPr/>
        <p:txBody>
          <a:bodyPr>
            <a:normAutofit lnSpcReduction="10000"/>
          </a:bodyPr>
          <a:lstStyle/>
          <a:p>
            <a:pPr algn="l" rtl="0" fontAlgn="base">
              <a:spcAft>
                <a:spcPts val="750"/>
              </a:spcAft>
            </a:pPr>
            <a:r>
              <a:rPr lang="en-IN" b="0" i="0" dirty="0">
                <a:solidFill>
                  <a:srgbClr val="273239"/>
                </a:solidFill>
                <a:effectLst/>
                <a:latin typeface="Nunito" pitchFamily="2" charset="0"/>
              </a:rPr>
              <a:t>The AO* algorithm works by utilizing a tree structure where each node represents a state in the problem space. The key components of the algorithm are:</a:t>
            </a:r>
          </a:p>
          <a:p>
            <a:pPr algn="l" fontAlgn="base">
              <a:spcBef>
                <a:spcPts val="1800"/>
              </a:spcBef>
              <a:spcAft>
                <a:spcPts val="1800"/>
              </a:spcAft>
            </a:pPr>
            <a:r>
              <a:rPr lang="en-IN" b="1" i="0" dirty="0">
                <a:solidFill>
                  <a:srgbClr val="273239"/>
                </a:solidFill>
                <a:effectLst/>
                <a:latin typeface="Nunito" pitchFamily="2" charset="0"/>
              </a:rPr>
              <a:t>Node Types</a:t>
            </a:r>
          </a:p>
          <a:p>
            <a:pPr algn="l" fontAlgn="base">
              <a:spcAft>
                <a:spcPts val="1800"/>
              </a:spcAft>
              <a:buFont typeface="Arial" panose="020B0604020202020204" pitchFamily="34" charset="0"/>
              <a:buChar char="•"/>
            </a:pPr>
            <a:r>
              <a:rPr lang="en-IN" b="1" i="0" dirty="0">
                <a:solidFill>
                  <a:srgbClr val="273239"/>
                </a:solidFill>
                <a:effectLst/>
                <a:latin typeface="Nunito" pitchFamily="2" charset="0"/>
              </a:rPr>
              <a:t>AND Nodes</a:t>
            </a:r>
            <a:r>
              <a:rPr lang="en-IN" b="0" i="0" dirty="0">
                <a:solidFill>
                  <a:srgbClr val="273239"/>
                </a:solidFill>
                <a:effectLst/>
                <a:latin typeface="Nunito" pitchFamily="2" charset="0"/>
              </a:rPr>
              <a:t>: Represent states where all child nodes must be satisfied to achieve a goal. If a task requires multiple conditions to be met, it would be represented as an AND node.</a:t>
            </a:r>
          </a:p>
          <a:p>
            <a:pPr algn="l" fontAlgn="base">
              <a:spcAft>
                <a:spcPts val="1800"/>
              </a:spcAft>
              <a:buFont typeface="Arial" panose="020B0604020202020204" pitchFamily="34" charset="0"/>
              <a:buChar char="•"/>
            </a:pPr>
            <a:r>
              <a:rPr lang="en-IN" b="1" i="0" dirty="0">
                <a:solidFill>
                  <a:srgbClr val="273239"/>
                </a:solidFill>
                <a:effectLst/>
                <a:latin typeface="Nunito" pitchFamily="2" charset="0"/>
              </a:rPr>
              <a:t>OR Nodes</a:t>
            </a:r>
            <a:r>
              <a:rPr lang="en-IN" b="0" i="0" dirty="0">
                <a:solidFill>
                  <a:srgbClr val="273239"/>
                </a:solidFill>
                <a:effectLst/>
                <a:latin typeface="Nunito" pitchFamily="2" charset="0"/>
              </a:rPr>
              <a:t>: Represent states where at least one child node must be satisfied to achieve a goal. This type is useful in scenarios where multiple paths can lead to a solution.</a:t>
            </a:r>
          </a:p>
          <a:p>
            <a:pPr marL="0" indent="0">
              <a:buNone/>
            </a:pPr>
            <a:endParaRPr lang="en-IN" dirty="0"/>
          </a:p>
        </p:txBody>
      </p:sp>
    </p:spTree>
    <p:extLst>
      <p:ext uri="{BB962C8B-B14F-4D97-AF65-F5344CB8AC3E}">
        <p14:creationId xmlns:p14="http://schemas.microsoft.com/office/powerpoint/2010/main" val="11560281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33E3-2E22-1F22-61E3-64AAB2AEC912}"/>
              </a:ext>
            </a:extLst>
          </p:cNvPr>
          <p:cNvSpPr>
            <a:spLocks noGrp="1"/>
          </p:cNvSpPr>
          <p:nvPr>
            <p:ph type="title"/>
          </p:nvPr>
        </p:nvSpPr>
        <p:spPr/>
        <p:txBody>
          <a:bodyPr/>
          <a:lstStyle/>
          <a:p>
            <a:r>
              <a:rPr lang="en-IN" b="1" i="0" dirty="0">
                <a:solidFill>
                  <a:srgbClr val="273239"/>
                </a:solidFill>
                <a:effectLst/>
                <a:latin typeface="Nunito" pitchFamily="2" charset="0"/>
              </a:rPr>
              <a:t>Heuristic Function</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7DF8045B-B146-C7CA-55F0-F6CFD1BC8552}"/>
              </a:ext>
            </a:extLst>
          </p:cNvPr>
          <p:cNvSpPr>
            <a:spLocks noGrp="1"/>
          </p:cNvSpPr>
          <p:nvPr>
            <p:ph idx="1"/>
          </p:nvPr>
        </p:nvSpPr>
        <p:spPr/>
        <p:txBody>
          <a:bodyPr/>
          <a:lstStyle/>
          <a:p>
            <a:pPr marL="0" indent="0" algn="l" fontAlgn="base">
              <a:spcBef>
                <a:spcPts val="1800"/>
              </a:spcBef>
              <a:spcAft>
                <a:spcPts val="1800"/>
              </a:spcAft>
              <a:buNone/>
            </a:pPr>
            <a:endParaRPr lang="en-IN" b="1" i="0" dirty="0">
              <a:solidFill>
                <a:srgbClr val="273239"/>
              </a:solidFill>
              <a:effectLst/>
              <a:latin typeface="Nunito" pitchFamily="2" charset="0"/>
            </a:endParaRPr>
          </a:p>
          <a:p>
            <a:pPr algn="l" rtl="0" fontAlgn="base">
              <a:spcAft>
                <a:spcPts val="750"/>
              </a:spcAft>
            </a:pPr>
            <a:r>
              <a:rPr lang="en-IN" b="0" i="0" dirty="0">
                <a:solidFill>
                  <a:srgbClr val="273239"/>
                </a:solidFill>
                <a:effectLst/>
                <a:latin typeface="Nunito" pitchFamily="2" charset="0"/>
              </a:rPr>
              <a:t>The algorithm employs a heuristic function, similar to A*, to estimate the cost to reach the goal from any given node. This function helps in determining the most promising paths to explore. The heuristic function </a:t>
            </a:r>
            <a:r>
              <a:rPr lang="en-IN" b="0" i="0" dirty="0">
                <a:solidFill>
                  <a:srgbClr val="273239"/>
                </a:solidFill>
                <a:effectLst/>
                <a:latin typeface="KaTeX_Main"/>
              </a:rPr>
              <a:t>h(n)</a:t>
            </a:r>
            <a:r>
              <a:rPr lang="en-IN" b="0" i="1" dirty="0">
                <a:solidFill>
                  <a:srgbClr val="273239"/>
                </a:solidFill>
                <a:effectLst/>
                <a:latin typeface="KaTeX_Math"/>
              </a:rPr>
              <a:t>h</a:t>
            </a:r>
            <a:r>
              <a:rPr lang="en-IN" b="0" i="0" dirty="0">
                <a:solidFill>
                  <a:srgbClr val="273239"/>
                </a:solidFill>
                <a:effectLst/>
                <a:latin typeface="KaTeX_Main"/>
              </a:rPr>
              <a:t>(</a:t>
            </a:r>
            <a:r>
              <a:rPr lang="en-IN" b="0" i="1" dirty="0">
                <a:solidFill>
                  <a:srgbClr val="273239"/>
                </a:solidFill>
                <a:effectLst/>
                <a:latin typeface="KaTeX_Math"/>
              </a:rPr>
              <a:t>n</a:t>
            </a:r>
            <a:r>
              <a:rPr lang="en-IN" b="0" i="0" dirty="0">
                <a:solidFill>
                  <a:srgbClr val="273239"/>
                </a:solidFill>
                <a:effectLst/>
                <a:latin typeface="KaTeX_Main"/>
              </a:rPr>
              <a:t>)</a:t>
            </a:r>
            <a:r>
              <a:rPr lang="en-IN" b="0" i="0" dirty="0">
                <a:solidFill>
                  <a:srgbClr val="273239"/>
                </a:solidFill>
                <a:effectLst/>
                <a:latin typeface="Nunito" pitchFamily="2" charset="0"/>
              </a:rPr>
              <a:t> estimates the cost to reach the goal from node </a:t>
            </a:r>
            <a:r>
              <a:rPr lang="en-IN" b="0" i="0" dirty="0" err="1">
                <a:solidFill>
                  <a:srgbClr val="273239"/>
                </a:solidFill>
                <a:effectLst/>
                <a:latin typeface="KaTeX_Main"/>
              </a:rPr>
              <a:t>n</a:t>
            </a:r>
            <a:r>
              <a:rPr lang="en-IN" b="0" i="1" dirty="0" err="1">
                <a:solidFill>
                  <a:srgbClr val="273239"/>
                </a:solidFill>
                <a:effectLst/>
                <a:latin typeface="KaTeX_Math"/>
              </a:rPr>
              <a:t>n</a:t>
            </a:r>
            <a:r>
              <a:rPr lang="en-IN" b="0" i="0" dirty="0">
                <a:solidFill>
                  <a:srgbClr val="273239"/>
                </a:solidFill>
                <a:effectLst/>
                <a:latin typeface="Nunito" pitchFamily="2" charset="0"/>
              </a:rPr>
              <a:t>:</a:t>
            </a:r>
          </a:p>
          <a:p>
            <a:pPr algn="l" fontAlgn="base">
              <a:spcAft>
                <a:spcPts val="750"/>
              </a:spcAft>
            </a:pPr>
            <a:r>
              <a:rPr lang="en-IN" b="0" i="0" dirty="0">
                <a:solidFill>
                  <a:srgbClr val="273239"/>
                </a:solidFill>
                <a:effectLst/>
                <a:latin typeface="KaTeX_Main"/>
              </a:rPr>
              <a:t>h(n)=estimated cost to reach the goal from node </a:t>
            </a:r>
            <a:r>
              <a:rPr lang="en-IN" b="0" i="1" dirty="0">
                <a:solidFill>
                  <a:srgbClr val="273239"/>
                </a:solidFill>
                <a:effectLst/>
                <a:latin typeface="KaTeX_Math"/>
              </a:rPr>
              <a:t>h</a:t>
            </a:r>
            <a:r>
              <a:rPr lang="en-IN" b="0" i="0" dirty="0">
                <a:solidFill>
                  <a:srgbClr val="273239"/>
                </a:solidFill>
                <a:effectLst/>
                <a:latin typeface="KaTeX_Main"/>
              </a:rPr>
              <a:t>(</a:t>
            </a:r>
            <a:r>
              <a:rPr lang="en-IN" b="0" i="1" dirty="0">
                <a:solidFill>
                  <a:srgbClr val="273239"/>
                </a:solidFill>
                <a:effectLst/>
                <a:latin typeface="KaTeX_Math"/>
              </a:rPr>
              <a:t>n</a:t>
            </a:r>
            <a:r>
              <a:rPr lang="en-IN" b="0" i="0" dirty="0">
                <a:solidFill>
                  <a:srgbClr val="273239"/>
                </a:solidFill>
                <a:effectLst/>
                <a:latin typeface="KaTeX_Main"/>
              </a:rPr>
              <a:t>)=</a:t>
            </a:r>
            <a:r>
              <a:rPr lang="en-IN" b="0" i="0" dirty="0">
                <a:solidFill>
                  <a:srgbClr val="273239"/>
                </a:solidFill>
                <a:effectLst/>
                <a:latin typeface="var(--font-secondary)"/>
              </a:rPr>
              <a:t>estimated cost to reach the goal from node</a:t>
            </a:r>
            <a:endParaRPr lang="en-IN" b="0" i="0" dirty="0">
              <a:solidFill>
                <a:srgbClr val="273239"/>
              </a:solidFill>
              <a:effectLst/>
              <a:latin typeface="Nunito" pitchFamily="2" charset="0"/>
            </a:endParaRPr>
          </a:p>
          <a:p>
            <a:pPr marL="0" indent="0">
              <a:buNone/>
            </a:pPr>
            <a:endParaRPr lang="en-IN" dirty="0"/>
          </a:p>
        </p:txBody>
      </p:sp>
    </p:spTree>
    <p:extLst>
      <p:ext uri="{BB962C8B-B14F-4D97-AF65-F5344CB8AC3E}">
        <p14:creationId xmlns:p14="http://schemas.microsoft.com/office/powerpoint/2010/main" val="11992214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769C6-20FC-6F00-C884-F0EE53FB7452}"/>
              </a:ext>
            </a:extLst>
          </p:cNvPr>
          <p:cNvSpPr>
            <a:spLocks noGrp="1"/>
          </p:cNvSpPr>
          <p:nvPr>
            <p:ph type="title"/>
          </p:nvPr>
        </p:nvSpPr>
        <p:spPr/>
        <p:txBody>
          <a:bodyPr/>
          <a:lstStyle/>
          <a:p>
            <a:r>
              <a:rPr lang="en-IN" b="1" i="0" dirty="0">
                <a:solidFill>
                  <a:srgbClr val="273239"/>
                </a:solidFill>
                <a:effectLst/>
                <a:latin typeface="Nunito" pitchFamily="2" charset="0"/>
              </a:rPr>
              <a:t>Search Process</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2E8141CB-B226-1452-976F-E0B22CC67462}"/>
              </a:ext>
            </a:extLst>
          </p:cNvPr>
          <p:cNvSpPr>
            <a:spLocks noGrp="1"/>
          </p:cNvSpPr>
          <p:nvPr>
            <p:ph idx="1"/>
          </p:nvPr>
        </p:nvSpPr>
        <p:spPr/>
        <p:txBody>
          <a:bodyPr>
            <a:normAutofit fontScale="92500" lnSpcReduction="20000"/>
          </a:bodyPr>
          <a:lstStyle/>
          <a:p>
            <a:pPr algn="l" rtl="0" fontAlgn="base">
              <a:spcAft>
                <a:spcPts val="750"/>
              </a:spcAft>
            </a:pPr>
            <a:r>
              <a:rPr lang="en-IN" b="0" i="0" dirty="0">
                <a:solidFill>
                  <a:srgbClr val="273239"/>
                </a:solidFill>
                <a:effectLst/>
                <a:latin typeface="Nunito" pitchFamily="2" charset="0"/>
              </a:rPr>
              <a:t>The search begins at the initial node and explores its child nodes based on the type (AND or OR). The costs associated with nodes are calculated using the following principles:</a:t>
            </a:r>
          </a:p>
          <a:p>
            <a:pPr algn="l" fontAlgn="base">
              <a:spcAft>
                <a:spcPts val="1800"/>
              </a:spcAft>
              <a:buFont typeface="Arial" panose="020B0604020202020204" pitchFamily="34" charset="0"/>
              <a:buChar char="•"/>
            </a:pPr>
            <a:r>
              <a:rPr lang="en-IN" b="1" i="0" dirty="0">
                <a:solidFill>
                  <a:srgbClr val="273239"/>
                </a:solidFill>
                <a:effectLst/>
                <a:latin typeface="Nunito" pitchFamily="2" charset="0"/>
              </a:rPr>
              <a:t>For OR Nodes</a:t>
            </a:r>
            <a:r>
              <a:rPr lang="en-IN" b="0" i="0" dirty="0">
                <a:solidFill>
                  <a:srgbClr val="273239"/>
                </a:solidFill>
                <a:effectLst/>
                <a:latin typeface="Nunito" pitchFamily="2" charset="0"/>
              </a:rPr>
              <a:t>: The algorithm considers the lowest cost among the child nodes. The cost for an OR node can be expressed as:</a:t>
            </a:r>
          </a:p>
          <a:p>
            <a:pPr algn="l" rtl="0" fontAlgn="base">
              <a:spcAft>
                <a:spcPts val="750"/>
              </a:spcAft>
            </a:pPr>
            <a:r>
              <a:rPr lang="en-IN" b="0" i="0" dirty="0">
                <a:solidFill>
                  <a:srgbClr val="273239"/>
                </a:solidFill>
                <a:effectLst/>
                <a:latin typeface="KaTeX_Main"/>
              </a:rPr>
              <a:t>C(n)=min⁡{C(c1),C(c2),…,C(ck)}</a:t>
            </a:r>
            <a:r>
              <a:rPr lang="en-IN" b="0" i="1" dirty="0">
                <a:solidFill>
                  <a:srgbClr val="273239"/>
                </a:solidFill>
                <a:effectLst/>
                <a:latin typeface="KaTeX_Math"/>
              </a:rPr>
              <a:t>C</a:t>
            </a:r>
            <a:r>
              <a:rPr lang="en-IN" b="0" i="0" dirty="0">
                <a:solidFill>
                  <a:srgbClr val="273239"/>
                </a:solidFill>
                <a:effectLst/>
                <a:latin typeface="KaTeX_Main"/>
              </a:rPr>
              <a:t>(</a:t>
            </a:r>
            <a:r>
              <a:rPr lang="en-IN" b="0" i="1" dirty="0">
                <a:solidFill>
                  <a:srgbClr val="273239"/>
                </a:solidFill>
                <a:effectLst/>
                <a:latin typeface="KaTeX_Math"/>
              </a:rPr>
              <a:t>n</a:t>
            </a:r>
            <a:r>
              <a:rPr lang="en-IN" b="0" i="0" dirty="0">
                <a:solidFill>
                  <a:srgbClr val="273239"/>
                </a:solidFill>
                <a:effectLst/>
                <a:latin typeface="KaTeX_Main"/>
              </a:rPr>
              <a:t>)=min{</a:t>
            </a:r>
            <a:r>
              <a:rPr lang="en-IN" b="0" i="1" dirty="0">
                <a:solidFill>
                  <a:srgbClr val="273239"/>
                </a:solidFill>
                <a:effectLst/>
                <a:latin typeface="KaTeX_Math"/>
              </a:rPr>
              <a:t>C</a:t>
            </a:r>
            <a:r>
              <a:rPr lang="en-IN" b="0" i="0" dirty="0">
                <a:solidFill>
                  <a:srgbClr val="273239"/>
                </a:solidFill>
                <a:effectLst/>
                <a:latin typeface="KaTeX_Main"/>
              </a:rPr>
              <a:t>(</a:t>
            </a:r>
            <a:r>
              <a:rPr lang="en-IN" b="0" i="1" dirty="0">
                <a:solidFill>
                  <a:srgbClr val="273239"/>
                </a:solidFill>
                <a:effectLst/>
                <a:latin typeface="KaTeX_Math"/>
              </a:rPr>
              <a:t>c</a:t>
            </a:r>
            <a:r>
              <a:rPr lang="en-IN" b="0" i="0" dirty="0">
                <a:solidFill>
                  <a:srgbClr val="273239"/>
                </a:solidFill>
                <a:effectLst/>
                <a:latin typeface="KaTeX_Main"/>
              </a:rPr>
              <a:t>1​),</a:t>
            </a:r>
            <a:r>
              <a:rPr lang="en-IN" b="0" i="1" dirty="0">
                <a:solidFill>
                  <a:srgbClr val="273239"/>
                </a:solidFill>
                <a:effectLst/>
                <a:latin typeface="KaTeX_Math"/>
              </a:rPr>
              <a:t>C</a:t>
            </a:r>
            <a:r>
              <a:rPr lang="en-IN" b="0" i="0" dirty="0">
                <a:solidFill>
                  <a:srgbClr val="273239"/>
                </a:solidFill>
                <a:effectLst/>
                <a:latin typeface="KaTeX_Main"/>
              </a:rPr>
              <a:t>(</a:t>
            </a:r>
            <a:r>
              <a:rPr lang="en-IN" b="0" i="1" dirty="0">
                <a:solidFill>
                  <a:srgbClr val="273239"/>
                </a:solidFill>
                <a:effectLst/>
                <a:latin typeface="KaTeX_Math"/>
              </a:rPr>
              <a:t>c</a:t>
            </a:r>
            <a:r>
              <a:rPr lang="en-IN" b="0" i="0" dirty="0">
                <a:solidFill>
                  <a:srgbClr val="273239"/>
                </a:solidFill>
                <a:effectLst/>
                <a:latin typeface="KaTeX_Main"/>
              </a:rPr>
              <a:t>2​),…,</a:t>
            </a:r>
            <a:r>
              <a:rPr lang="en-IN" b="0" i="1" dirty="0">
                <a:solidFill>
                  <a:srgbClr val="273239"/>
                </a:solidFill>
                <a:effectLst/>
                <a:latin typeface="KaTeX_Math"/>
              </a:rPr>
              <a:t>C</a:t>
            </a:r>
            <a:r>
              <a:rPr lang="en-IN" b="0" i="0" dirty="0">
                <a:solidFill>
                  <a:srgbClr val="273239"/>
                </a:solidFill>
                <a:effectLst/>
                <a:latin typeface="KaTeX_Main"/>
              </a:rPr>
              <a:t>(</a:t>
            </a:r>
            <a:r>
              <a:rPr lang="en-IN" b="0" i="1" dirty="0">
                <a:solidFill>
                  <a:srgbClr val="273239"/>
                </a:solidFill>
                <a:effectLst/>
                <a:latin typeface="KaTeX_Math"/>
              </a:rPr>
              <a:t>ck</a:t>
            </a:r>
            <a:r>
              <a:rPr lang="en-IN" b="0" i="0" dirty="0">
                <a:solidFill>
                  <a:srgbClr val="273239"/>
                </a:solidFill>
                <a:effectLst/>
                <a:latin typeface="KaTeX_Main"/>
              </a:rPr>
              <a:t>​)}</a:t>
            </a:r>
            <a:endParaRPr lang="en-IN" b="0" i="0" dirty="0">
              <a:solidFill>
                <a:srgbClr val="273239"/>
              </a:solidFill>
              <a:effectLst/>
              <a:latin typeface="Nunito" pitchFamily="2" charset="0"/>
            </a:endParaRPr>
          </a:p>
          <a:p>
            <a:pPr algn="l" rtl="0" fontAlgn="base">
              <a:spcAft>
                <a:spcPts val="750"/>
              </a:spcAft>
            </a:pPr>
            <a:r>
              <a:rPr lang="en-IN" b="0" i="0" dirty="0">
                <a:solidFill>
                  <a:srgbClr val="273239"/>
                </a:solidFill>
                <a:effectLst/>
                <a:latin typeface="Nunito" pitchFamily="2" charset="0"/>
              </a:rPr>
              <a:t>where </a:t>
            </a:r>
            <a:r>
              <a:rPr lang="en-IN" b="0" i="0" dirty="0">
                <a:solidFill>
                  <a:srgbClr val="273239"/>
                </a:solidFill>
                <a:effectLst/>
                <a:latin typeface="KaTeX_Main"/>
              </a:rPr>
              <a:t>C(n)</a:t>
            </a:r>
            <a:r>
              <a:rPr lang="en-IN" b="0" i="1" dirty="0">
                <a:solidFill>
                  <a:srgbClr val="273239"/>
                </a:solidFill>
                <a:effectLst/>
                <a:latin typeface="KaTeX_Math"/>
              </a:rPr>
              <a:t>C</a:t>
            </a:r>
            <a:r>
              <a:rPr lang="en-IN" b="0" i="0" dirty="0">
                <a:solidFill>
                  <a:srgbClr val="273239"/>
                </a:solidFill>
                <a:effectLst/>
                <a:latin typeface="KaTeX_Main"/>
              </a:rPr>
              <a:t>(</a:t>
            </a:r>
            <a:r>
              <a:rPr lang="en-IN" b="0" i="1" dirty="0">
                <a:solidFill>
                  <a:srgbClr val="273239"/>
                </a:solidFill>
                <a:effectLst/>
                <a:latin typeface="KaTeX_Math"/>
              </a:rPr>
              <a:t>n</a:t>
            </a:r>
            <a:r>
              <a:rPr lang="en-IN" b="0" i="0" dirty="0">
                <a:solidFill>
                  <a:srgbClr val="273239"/>
                </a:solidFill>
                <a:effectLst/>
                <a:latin typeface="KaTeX_Main"/>
              </a:rPr>
              <a:t>)</a:t>
            </a:r>
            <a:r>
              <a:rPr lang="en-IN" b="0" i="0" dirty="0">
                <a:solidFill>
                  <a:srgbClr val="273239"/>
                </a:solidFill>
                <a:effectLst/>
                <a:latin typeface="Nunito" pitchFamily="2" charset="0"/>
              </a:rPr>
              <a:t> is the cost of node </a:t>
            </a:r>
            <a:r>
              <a:rPr lang="en-IN" b="0" i="0" dirty="0" err="1">
                <a:solidFill>
                  <a:srgbClr val="273239"/>
                </a:solidFill>
                <a:effectLst/>
                <a:latin typeface="KaTeX_Main"/>
              </a:rPr>
              <a:t>n</a:t>
            </a:r>
            <a:r>
              <a:rPr lang="en-IN" b="0" i="1" dirty="0" err="1">
                <a:solidFill>
                  <a:srgbClr val="273239"/>
                </a:solidFill>
                <a:effectLst/>
                <a:latin typeface="KaTeX_Math"/>
              </a:rPr>
              <a:t>n</a:t>
            </a:r>
            <a:r>
              <a:rPr lang="en-IN" b="0" i="0" dirty="0">
                <a:solidFill>
                  <a:srgbClr val="273239"/>
                </a:solidFill>
                <a:effectLst/>
                <a:latin typeface="Nunito" pitchFamily="2" charset="0"/>
              </a:rPr>
              <a:t> and </a:t>
            </a:r>
            <a:r>
              <a:rPr lang="en-IN" b="0" i="0" dirty="0">
                <a:solidFill>
                  <a:srgbClr val="273239"/>
                </a:solidFill>
                <a:effectLst/>
                <a:latin typeface="KaTeX_Main"/>
              </a:rPr>
              <a:t>c1,c2,…,ck</a:t>
            </a:r>
            <a:r>
              <a:rPr lang="en-IN" b="0" i="1" dirty="0">
                <a:solidFill>
                  <a:srgbClr val="273239"/>
                </a:solidFill>
                <a:effectLst/>
                <a:latin typeface="KaTeX_Math"/>
              </a:rPr>
              <a:t>c</a:t>
            </a:r>
            <a:r>
              <a:rPr lang="en-IN" b="0" i="0" dirty="0">
                <a:solidFill>
                  <a:srgbClr val="273239"/>
                </a:solidFill>
                <a:effectLst/>
                <a:latin typeface="KaTeX_Main"/>
              </a:rPr>
              <a:t>1​,</a:t>
            </a:r>
            <a:r>
              <a:rPr lang="en-IN" b="0" i="1" dirty="0">
                <a:solidFill>
                  <a:srgbClr val="273239"/>
                </a:solidFill>
                <a:effectLst/>
                <a:latin typeface="KaTeX_Math"/>
              </a:rPr>
              <a:t>c</a:t>
            </a:r>
            <a:r>
              <a:rPr lang="en-IN" b="0" i="0" dirty="0">
                <a:solidFill>
                  <a:srgbClr val="273239"/>
                </a:solidFill>
                <a:effectLst/>
                <a:latin typeface="KaTeX_Main"/>
              </a:rPr>
              <a:t>2​,…,</a:t>
            </a:r>
            <a:r>
              <a:rPr lang="en-IN" b="0" i="1" dirty="0">
                <a:solidFill>
                  <a:srgbClr val="273239"/>
                </a:solidFill>
                <a:effectLst/>
                <a:latin typeface="KaTeX_Math"/>
              </a:rPr>
              <a:t>ck</a:t>
            </a:r>
            <a:r>
              <a:rPr lang="en-IN" b="0" i="0" dirty="0">
                <a:solidFill>
                  <a:srgbClr val="273239"/>
                </a:solidFill>
                <a:effectLst/>
                <a:latin typeface="KaTeX_Main"/>
              </a:rPr>
              <a:t>​</a:t>
            </a:r>
            <a:r>
              <a:rPr lang="en-IN" b="0" i="0" dirty="0">
                <a:solidFill>
                  <a:srgbClr val="273239"/>
                </a:solidFill>
                <a:effectLst/>
                <a:latin typeface="Nunito" pitchFamily="2" charset="0"/>
              </a:rPr>
              <a:t>​ are the child nodes of </a:t>
            </a:r>
            <a:r>
              <a:rPr lang="en-IN" b="0" i="0" dirty="0" err="1">
                <a:solidFill>
                  <a:srgbClr val="273239"/>
                </a:solidFill>
                <a:effectLst/>
                <a:latin typeface="KaTeX_Main"/>
              </a:rPr>
              <a:t>n</a:t>
            </a:r>
            <a:r>
              <a:rPr lang="en-IN" b="0" i="1" dirty="0" err="1">
                <a:solidFill>
                  <a:srgbClr val="273239"/>
                </a:solidFill>
                <a:effectLst/>
                <a:latin typeface="KaTeX_Math"/>
              </a:rPr>
              <a:t>n</a:t>
            </a:r>
            <a:r>
              <a:rPr lang="en-IN" b="0" i="0" dirty="0">
                <a:solidFill>
                  <a:srgbClr val="273239"/>
                </a:solidFill>
                <a:effectLst/>
                <a:latin typeface="Nunito" pitchFamily="2" charset="0"/>
              </a:rPr>
              <a:t>.</a:t>
            </a:r>
          </a:p>
          <a:p>
            <a:pPr algn="l" fontAlgn="base">
              <a:spcAft>
                <a:spcPts val="1800"/>
              </a:spcAft>
              <a:buFont typeface="Arial" panose="020B0604020202020204" pitchFamily="34" charset="0"/>
              <a:buChar char="•"/>
            </a:pPr>
            <a:r>
              <a:rPr lang="en-IN" b="1" i="0" dirty="0">
                <a:solidFill>
                  <a:srgbClr val="273239"/>
                </a:solidFill>
                <a:effectLst/>
                <a:latin typeface="Nunito" pitchFamily="2" charset="0"/>
              </a:rPr>
              <a:t>For AND Nodes</a:t>
            </a:r>
            <a:r>
              <a:rPr lang="en-IN" b="0" i="0" dirty="0">
                <a:solidFill>
                  <a:srgbClr val="273239"/>
                </a:solidFill>
                <a:effectLst/>
                <a:latin typeface="Nunito" pitchFamily="2" charset="0"/>
              </a:rPr>
              <a:t>: The algorithm computes the cost of all child nodes and selects the maximum cost, as all conditions must be met. The cost for an AND node can be expressed as:</a:t>
            </a:r>
          </a:p>
          <a:p>
            <a:endParaRPr lang="en-IN" dirty="0"/>
          </a:p>
        </p:txBody>
      </p:sp>
    </p:spTree>
    <p:extLst>
      <p:ext uri="{BB962C8B-B14F-4D97-AF65-F5344CB8AC3E}">
        <p14:creationId xmlns:p14="http://schemas.microsoft.com/office/powerpoint/2010/main" val="40263464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BE1D7-C409-CEA7-EA51-0D7E856762FD}"/>
              </a:ext>
            </a:extLst>
          </p:cNvPr>
          <p:cNvSpPr>
            <a:spLocks noGrp="1"/>
          </p:cNvSpPr>
          <p:nvPr>
            <p:ph type="title"/>
          </p:nvPr>
        </p:nvSpPr>
        <p:spPr/>
        <p:txBody>
          <a:bodyPr/>
          <a:lstStyle/>
          <a:p>
            <a:r>
              <a:rPr lang="en-IN" b="1" i="0" dirty="0">
                <a:solidFill>
                  <a:srgbClr val="273239"/>
                </a:solidFill>
                <a:effectLst/>
                <a:latin typeface="Nunito" pitchFamily="2" charset="0"/>
              </a:rPr>
              <a:t>Search Process</a:t>
            </a:r>
            <a:endParaRPr lang="en-IN" dirty="0"/>
          </a:p>
        </p:txBody>
      </p:sp>
      <p:sp>
        <p:nvSpPr>
          <p:cNvPr id="3" name="Content Placeholder 2">
            <a:extLst>
              <a:ext uri="{FF2B5EF4-FFF2-40B4-BE49-F238E27FC236}">
                <a16:creationId xmlns:a16="http://schemas.microsoft.com/office/drawing/2014/main" id="{45935607-C979-A4BA-345A-D1CDF4B91752}"/>
              </a:ext>
            </a:extLst>
          </p:cNvPr>
          <p:cNvSpPr>
            <a:spLocks noGrp="1"/>
          </p:cNvSpPr>
          <p:nvPr>
            <p:ph idx="1"/>
          </p:nvPr>
        </p:nvSpPr>
        <p:spPr/>
        <p:txBody>
          <a:bodyPr>
            <a:normAutofit fontScale="85000" lnSpcReduction="20000"/>
          </a:bodyPr>
          <a:lstStyle/>
          <a:p>
            <a:pPr algn="l" fontAlgn="base">
              <a:spcAft>
                <a:spcPts val="750"/>
              </a:spcAft>
            </a:pPr>
            <a:r>
              <a:rPr lang="en-IN" b="1" i="0" dirty="0">
                <a:solidFill>
                  <a:srgbClr val="273239"/>
                </a:solidFill>
                <a:effectLst/>
                <a:latin typeface="KaTeX_Main"/>
              </a:rPr>
              <a:t>C(n)=max⁡{C(c1),C(c2),…,C(ck)}</a:t>
            </a:r>
            <a:r>
              <a:rPr lang="en-IN" b="1" i="1" dirty="0">
                <a:solidFill>
                  <a:srgbClr val="273239"/>
                </a:solidFill>
                <a:effectLst/>
                <a:latin typeface="KaTeX_Math"/>
              </a:rPr>
              <a:t>C</a:t>
            </a:r>
            <a:r>
              <a:rPr lang="en-IN" b="1" i="0" dirty="0">
                <a:solidFill>
                  <a:srgbClr val="273239"/>
                </a:solidFill>
                <a:effectLst/>
                <a:latin typeface="KaTeX_Main"/>
              </a:rPr>
              <a:t>(</a:t>
            </a:r>
            <a:r>
              <a:rPr lang="en-IN" b="1" i="1" dirty="0">
                <a:solidFill>
                  <a:srgbClr val="273239"/>
                </a:solidFill>
                <a:effectLst/>
                <a:latin typeface="KaTeX_Math"/>
              </a:rPr>
              <a:t>n</a:t>
            </a:r>
            <a:r>
              <a:rPr lang="en-IN" b="1" i="0" dirty="0">
                <a:solidFill>
                  <a:srgbClr val="273239"/>
                </a:solidFill>
                <a:effectLst/>
                <a:latin typeface="KaTeX_Main"/>
              </a:rPr>
              <a:t>)=max{</a:t>
            </a:r>
            <a:r>
              <a:rPr lang="en-IN" b="1" i="1" dirty="0">
                <a:solidFill>
                  <a:srgbClr val="273239"/>
                </a:solidFill>
                <a:effectLst/>
                <a:latin typeface="KaTeX_Math"/>
              </a:rPr>
              <a:t>C</a:t>
            </a:r>
            <a:r>
              <a:rPr lang="en-IN" b="1" i="0" dirty="0">
                <a:solidFill>
                  <a:srgbClr val="273239"/>
                </a:solidFill>
                <a:effectLst/>
                <a:latin typeface="KaTeX_Main"/>
              </a:rPr>
              <a:t>(</a:t>
            </a:r>
            <a:r>
              <a:rPr lang="en-IN" b="1" i="1" dirty="0">
                <a:solidFill>
                  <a:srgbClr val="273239"/>
                </a:solidFill>
                <a:effectLst/>
                <a:latin typeface="KaTeX_Math"/>
              </a:rPr>
              <a:t>c</a:t>
            </a:r>
            <a:r>
              <a:rPr lang="en-IN" b="1" i="0" dirty="0">
                <a:solidFill>
                  <a:srgbClr val="273239"/>
                </a:solidFill>
                <a:effectLst/>
                <a:latin typeface="KaTeX_Main"/>
              </a:rPr>
              <a:t>1​),</a:t>
            </a:r>
            <a:r>
              <a:rPr lang="en-IN" b="1" i="1" dirty="0">
                <a:solidFill>
                  <a:srgbClr val="273239"/>
                </a:solidFill>
                <a:effectLst/>
                <a:latin typeface="KaTeX_Math"/>
              </a:rPr>
              <a:t>C</a:t>
            </a:r>
            <a:r>
              <a:rPr lang="en-IN" b="1" i="0" dirty="0">
                <a:solidFill>
                  <a:srgbClr val="273239"/>
                </a:solidFill>
                <a:effectLst/>
                <a:latin typeface="KaTeX_Main"/>
              </a:rPr>
              <a:t>(</a:t>
            </a:r>
            <a:r>
              <a:rPr lang="en-IN" b="1" i="1" dirty="0">
                <a:solidFill>
                  <a:srgbClr val="273239"/>
                </a:solidFill>
                <a:effectLst/>
                <a:latin typeface="KaTeX_Math"/>
              </a:rPr>
              <a:t>c</a:t>
            </a:r>
            <a:r>
              <a:rPr lang="en-IN" b="1" i="0" dirty="0">
                <a:solidFill>
                  <a:srgbClr val="273239"/>
                </a:solidFill>
                <a:effectLst/>
                <a:latin typeface="KaTeX_Main"/>
              </a:rPr>
              <a:t>2​),…,</a:t>
            </a:r>
            <a:r>
              <a:rPr lang="en-IN" b="1" i="1" dirty="0">
                <a:solidFill>
                  <a:srgbClr val="273239"/>
                </a:solidFill>
                <a:effectLst/>
                <a:latin typeface="KaTeX_Math"/>
              </a:rPr>
              <a:t>C</a:t>
            </a:r>
            <a:r>
              <a:rPr lang="en-IN" b="1" i="0" dirty="0">
                <a:solidFill>
                  <a:srgbClr val="273239"/>
                </a:solidFill>
                <a:effectLst/>
                <a:latin typeface="KaTeX_Main"/>
              </a:rPr>
              <a:t>(</a:t>
            </a:r>
            <a:r>
              <a:rPr lang="en-IN" b="1" i="1" dirty="0">
                <a:solidFill>
                  <a:srgbClr val="273239"/>
                </a:solidFill>
                <a:effectLst/>
                <a:latin typeface="KaTeX_Math"/>
              </a:rPr>
              <a:t>ck</a:t>
            </a:r>
            <a:r>
              <a:rPr lang="en-IN" b="1" i="0" dirty="0">
                <a:solidFill>
                  <a:srgbClr val="273239"/>
                </a:solidFill>
                <a:effectLst/>
                <a:latin typeface="KaTeX_Main"/>
              </a:rPr>
              <a:t>​)}</a:t>
            </a:r>
            <a:endParaRPr lang="en-IN" b="1" i="0" dirty="0">
              <a:solidFill>
                <a:srgbClr val="273239"/>
              </a:solidFill>
              <a:effectLst/>
              <a:latin typeface="Nunito" pitchFamily="2" charset="0"/>
            </a:endParaRPr>
          </a:p>
          <a:p>
            <a:pPr algn="l" rtl="0" fontAlgn="base">
              <a:spcAft>
                <a:spcPts val="750"/>
              </a:spcAft>
            </a:pPr>
            <a:r>
              <a:rPr lang="en-IN" b="0" i="0" dirty="0">
                <a:solidFill>
                  <a:srgbClr val="273239"/>
                </a:solidFill>
                <a:effectLst/>
                <a:latin typeface="Nunito" pitchFamily="2" charset="0"/>
              </a:rPr>
              <a:t>where </a:t>
            </a:r>
            <a:r>
              <a:rPr lang="en-IN" b="0" i="0" dirty="0">
                <a:solidFill>
                  <a:srgbClr val="273239"/>
                </a:solidFill>
                <a:effectLst/>
                <a:latin typeface="KaTeX_Main"/>
              </a:rPr>
              <a:t>C(n)</a:t>
            </a:r>
            <a:r>
              <a:rPr lang="en-IN" b="0" i="1" dirty="0">
                <a:solidFill>
                  <a:srgbClr val="273239"/>
                </a:solidFill>
                <a:effectLst/>
                <a:latin typeface="KaTeX_Math"/>
              </a:rPr>
              <a:t>C</a:t>
            </a:r>
            <a:r>
              <a:rPr lang="en-IN" b="0" i="0" dirty="0">
                <a:solidFill>
                  <a:srgbClr val="273239"/>
                </a:solidFill>
                <a:effectLst/>
                <a:latin typeface="KaTeX_Main"/>
              </a:rPr>
              <a:t>(</a:t>
            </a:r>
            <a:r>
              <a:rPr lang="en-IN" b="0" i="1" dirty="0">
                <a:solidFill>
                  <a:srgbClr val="273239"/>
                </a:solidFill>
                <a:effectLst/>
                <a:latin typeface="KaTeX_Math"/>
              </a:rPr>
              <a:t>n</a:t>
            </a:r>
            <a:r>
              <a:rPr lang="en-IN" b="0" i="0" dirty="0">
                <a:solidFill>
                  <a:srgbClr val="273239"/>
                </a:solidFill>
                <a:effectLst/>
                <a:latin typeface="KaTeX_Main"/>
              </a:rPr>
              <a:t>)</a:t>
            </a:r>
            <a:r>
              <a:rPr lang="en-IN" b="0" i="0" dirty="0">
                <a:solidFill>
                  <a:srgbClr val="273239"/>
                </a:solidFill>
                <a:effectLst/>
                <a:latin typeface="Nunito" pitchFamily="2" charset="0"/>
              </a:rPr>
              <a:t> is the cost of node </a:t>
            </a:r>
            <a:r>
              <a:rPr lang="en-IN" b="0" i="0" dirty="0" err="1">
                <a:solidFill>
                  <a:srgbClr val="273239"/>
                </a:solidFill>
                <a:effectLst/>
                <a:latin typeface="KaTeX_Main"/>
              </a:rPr>
              <a:t>n</a:t>
            </a:r>
            <a:r>
              <a:rPr lang="en-IN" b="0" i="1" dirty="0" err="1">
                <a:solidFill>
                  <a:srgbClr val="273239"/>
                </a:solidFill>
                <a:effectLst/>
                <a:latin typeface="KaTeX_Math"/>
              </a:rPr>
              <a:t>n</a:t>
            </a:r>
            <a:r>
              <a:rPr lang="en-IN" b="0" i="0" dirty="0">
                <a:solidFill>
                  <a:srgbClr val="273239"/>
                </a:solidFill>
                <a:effectLst/>
                <a:latin typeface="Nunito" pitchFamily="2" charset="0"/>
              </a:rPr>
              <a:t>, and </a:t>
            </a:r>
            <a:r>
              <a:rPr lang="en-IN" b="0" i="0" dirty="0">
                <a:solidFill>
                  <a:srgbClr val="273239"/>
                </a:solidFill>
                <a:effectLst/>
                <a:latin typeface="KaTeX_Main"/>
              </a:rPr>
              <a:t>c1,c2,…,ck</a:t>
            </a:r>
            <a:r>
              <a:rPr lang="en-IN" b="0" i="1" dirty="0">
                <a:solidFill>
                  <a:srgbClr val="273239"/>
                </a:solidFill>
                <a:effectLst/>
                <a:latin typeface="KaTeX_Math"/>
              </a:rPr>
              <a:t>c</a:t>
            </a:r>
            <a:r>
              <a:rPr lang="en-IN" b="0" i="0" dirty="0">
                <a:solidFill>
                  <a:srgbClr val="273239"/>
                </a:solidFill>
                <a:effectLst/>
                <a:latin typeface="KaTeX_Main"/>
              </a:rPr>
              <a:t>1​,</a:t>
            </a:r>
            <a:r>
              <a:rPr lang="en-IN" b="0" i="1" dirty="0">
                <a:solidFill>
                  <a:srgbClr val="273239"/>
                </a:solidFill>
                <a:effectLst/>
                <a:latin typeface="KaTeX_Math"/>
              </a:rPr>
              <a:t>c</a:t>
            </a:r>
            <a:r>
              <a:rPr lang="en-IN" b="0" i="0" dirty="0">
                <a:solidFill>
                  <a:srgbClr val="273239"/>
                </a:solidFill>
                <a:effectLst/>
                <a:latin typeface="KaTeX_Main"/>
              </a:rPr>
              <a:t>2​,…,</a:t>
            </a:r>
            <a:r>
              <a:rPr lang="en-IN" b="0" i="1" dirty="0">
                <a:solidFill>
                  <a:srgbClr val="273239"/>
                </a:solidFill>
                <a:effectLst/>
                <a:latin typeface="KaTeX_Math"/>
              </a:rPr>
              <a:t>ck</a:t>
            </a:r>
            <a:r>
              <a:rPr lang="en-IN" b="0" i="0" dirty="0">
                <a:solidFill>
                  <a:srgbClr val="273239"/>
                </a:solidFill>
                <a:effectLst/>
                <a:latin typeface="KaTeX_Main"/>
              </a:rPr>
              <a:t>​</a:t>
            </a:r>
            <a:r>
              <a:rPr lang="en-IN" b="0" i="0" dirty="0">
                <a:solidFill>
                  <a:srgbClr val="273239"/>
                </a:solidFill>
                <a:effectLst/>
                <a:latin typeface="Nunito" pitchFamily="2" charset="0"/>
              </a:rPr>
              <a:t>​ are the child nodes of </a:t>
            </a:r>
            <a:r>
              <a:rPr lang="en-IN" b="0" i="0" dirty="0" err="1">
                <a:solidFill>
                  <a:srgbClr val="273239"/>
                </a:solidFill>
                <a:effectLst/>
                <a:latin typeface="KaTeX_Main"/>
              </a:rPr>
              <a:t>n</a:t>
            </a:r>
            <a:r>
              <a:rPr lang="en-IN" b="0" i="1" dirty="0" err="1">
                <a:solidFill>
                  <a:srgbClr val="273239"/>
                </a:solidFill>
                <a:effectLst/>
                <a:latin typeface="KaTeX_Math"/>
              </a:rPr>
              <a:t>n</a:t>
            </a:r>
            <a:r>
              <a:rPr lang="en-IN" b="0" i="0" dirty="0">
                <a:solidFill>
                  <a:srgbClr val="273239"/>
                </a:solidFill>
                <a:effectLst/>
                <a:latin typeface="Nunito" pitchFamily="2" charset="0"/>
              </a:rPr>
              <a:t>.</a:t>
            </a:r>
          </a:p>
          <a:p>
            <a:pPr algn="l" fontAlgn="base">
              <a:spcBef>
                <a:spcPts val="1800"/>
              </a:spcBef>
              <a:spcAft>
                <a:spcPts val="1800"/>
              </a:spcAft>
            </a:pPr>
            <a:r>
              <a:rPr lang="en-IN" b="1" i="0" dirty="0">
                <a:solidFill>
                  <a:srgbClr val="273239"/>
                </a:solidFill>
                <a:effectLst/>
                <a:latin typeface="Nunito" pitchFamily="2" charset="0"/>
              </a:rPr>
              <a:t>Total Estimated Cost</a:t>
            </a:r>
          </a:p>
          <a:p>
            <a:pPr algn="l" rtl="0" fontAlgn="base">
              <a:spcAft>
                <a:spcPts val="750"/>
              </a:spcAft>
            </a:pPr>
            <a:r>
              <a:rPr lang="en-IN" b="0" i="0" dirty="0">
                <a:solidFill>
                  <a:srgbClr val="273239"/>
                </a:solidFill>
                <a:effectLst/>
                <a:latin typeface="Nunito" pitchFamily="2" charset="0"/>
              </a:rPr>
              <a:t>The total estimated cost </a:t>
            </a:r>
            <a:r>
              <a:rPr lang="en-IN" b="0" i="0" dirty="0">
                <a:solidFill>
                  <a:srgbClr val="273239"/>
                </a:solidFill>
                <a:effectLst/>
                <a:latin typeface="KaTeX_Main"/>
              </a:rPr>
              <a:t>f(n)</a:t>
            </a:r>
            <a:r>
              <a:rPr lang="en-IN" b="0" i="1" dirty="0">
                <a:solidFill>
                  <a:srgbClr val="273239"/>
                </a:solidFill>
                <a:effectLst/>
                <a:latin typeface="KaTeX_Math"/>
              </a:rPr>
              <a:t>f</a:t>
            </a:r>
            <a:r>
              <a:rPr lang="en-IN" b="0" i="0" dirty="0">
                <a:solidFill>
                  <a:srgbClr val="273239"/>
                </a:solidFill>
                <a:effectLst/>
                <a:latin typeface="KaTeX_Main"/>
              </a:rPr>
              <a:t>(</a:t>
            </a:r>
            <a:r>
              <a:rPr lang="en-IN" b="0" i="1" dirty="0">
                <a:solidFill>
                  <a:srgbClr val="273239"/>
                </a:solidFill>
                <a:effectLst/>
                <a:latin typeface="KaTeX_Math"/>
              </a:rPr>
              <a:t>n</a:t>
            </a:r>
            <a:r>
              <a:rPr lang="en-IN" b="0" i="0" dirty="0">
                <a:solidFill>
                  <a:srgbClr val="273239"/>
                </a:solidFill>
                <a:effectLst/>
                <a:latin typeface="KaTeX_Main"/>
              </a:rPr>
              <a:t>)</a:t>
            </a:r>
            <a:r>
              <a:rPr lang="en-IN" b="0" i="0" dirty="0">
                <a:solidFill>
                  <a:srgbClr val="273239"/>
                </a:solidFill>
                <a:effectLst/>
                <a:latin typeface="Nunito" pitchFamily="2" charset="0"/>
              </a:rPr>
              <a:t> at any node </a:t>
            </a:r>
            <a:r>
              <a:rPr lang="en-IN" b="0" i="0" dirty="0" err="1">
                <a:solidFill>
                  <a:srgbClr val="273239"/>
                </a:solidFill>
                <a:effectLst/>
                <a:latin typeface="KaTeX_Main"/>
              </a:rPr>
              <a:t>n</a:t>
            </a:r>
            <a:r>
              <a:rPr lang="en-IN" b="0" i="1" dirty="0" err="1">
                <a:solidFill>
                  <a:srgbClr val="273239"/>
                </a:solidFill>
                <a:effectLst/>
                <a:latin typeface="KaTeX_Math"/>
              </a:rPr>
              <a:t>n</a:t>
            </a:r>
            <a:r>
              <a:rPr lang="en-IN" b="0" i="0" dirty="0">
                <a:solidFill>
                  <a:srgbClr val="273239"/>
                </a:solidFill>
                <a:effectLst/>
                <a:latin typeface="Nunito" pitchFamily="2" charset="0"/>
              </a:rPr>
              <a:t> is given by:</a:t>
            </a:r>
          </a:p>
          <a:p>
            <a:pPr algn="l" fontAlgn="base">
              <a:spcAft>
                <a:spcPts val="750"/>
              </a:spcAft>
            </a:pPr>
            <a:r>
              <a:rPr lang="en-IN" b="0" i="0" dirty="0">
                <a:solidFill>
                  <a:srgbClr val="273239"/>
                </a:solidFill>
                <a:effectLst/>
                <a:latin typeface="KaTeX_Main"/>
              </a:rPr>
              <a:t>f(n)=C(n)+h(n)</a:t>
            </a:r>
            <a:r>
              <a:rPr lang="en-IN" b="0" i="1" dirty="0">
                <a:solidFill>
                  <a:srgbClr val="273239"/>
                </a:solidFill>
                <a:effectLst/>
                <a:latin typeface="KaTeX_Math"/>
              </a:rPr>
              <a:t>f</a:t>
            </a:r>
            <a:r>
              <a:rPr lang="en-IN" b="0" i="0" dirty="0">
                <a:solidFill>
                  <a:srgbClr val="273239"/>
                </a:solidFill>
                <a:effectLst/>
                <a:latin typeface="KaTeX_Main"/>
              </a:rPr>
              <a:t>(</a:t>
            </a:r>
            <a:r>
              <a:rPr lang="en-IN" b="0" i="1" dirty="0">
                <a:solidFill>
                  <a:srgbClr val="273239"/>
                </a:solidFill>
                <a:effectLst/>
                <a:latin typeface="KaTeX_Math"/>
              </a:rPr>
              <a:t>n</a:t>
            </a:r>
            <a:r>
              <a:rPr lang="en-IN" b="0" i="0" dirty="0">
                <a:solidFill>
                  <a:srgbClr val="273239"/>
                </a:solidFill>
                <a:effectLst/>
                <a:latin typeface="KaTeX_Main"/>
              </a:rPr>
              <a:t>)=</a:t>
            </a:r>
            <a:r>
              <a:rPr lang="en-IN" b="0" i="1" dirty="0">
                <a:solidFill>
                  <a:srgbClr val="273239"/>
                </a:solidFill>
                <a:effectLst/>
                <a:latin typeface="KaTeX_Math"/>
              </a:rPr>
              <a:t>C</a:t>
            </a:r>
            <a:r>
              <a:rPr lang="en-IN" b="0" i="0" dirty="0">
                <a:solidFill>
                  <a:srgbClr val="273239"/>
                </a:solidFill>
                <a:effectLst/>
                <a:latin typeface="KaTeX_Main"/>
              </a:rPr>
              <a:t>(</a:t>
            </a:r>
            <a:r>
              <a:rPr lang="en-IN" b="0" i="1" dirty="0">
                <a:solidFill>
                  <a:srgbClr val="273239"/>
                </a:solidFill>
                <a:effectLst/>
                <a:latin typeface="KaTeX_Math"/>
              </a:rPr>
              <a:t>n</a:t>
            </a:r>
            <a:r>
              <a:rPr lang="en-IN" b="0" i="0" dirty="0">
                <a:solidFill>
                  <a:srgbClr val="273239"/>
                </a:solidFill>
                <a:effectLst/>
                <a:latin typeface="KaTeX_Main"/>
              </a:rPr>
              <a:t>)+</a:t>
            </a:r>
            <a:r>
              <a:rPr lang="en-IN" b="0" i="1" dirty="0">
                <a:solidFill>
                  <a:srgbClr val="273239"/>
                </a:solidFill>
                <a:effectLst/>
                <a:latin typeface="KaTeX_Math"/>
              </a:rPr>
              <a:t>h</a:t>
            </a:r>
            <a:r>
              <a:rPr lang="en-IN" b="0" i="0" dirty="0">
                <a:solidFill>
                  <a:srgbClr val="273239"/>
                </a:solidFill>
                <a:effectLst/>
                <a:latin typeface="KaTeX_Main"/>
              </a:rPr>
              <a:t>(</a:t>
            </a:r>
            <a:r>
              <a:rPr lang="en-IN" b="0" i="1" dirty="0">
                <a:solidFill>
                  <a:srgbClr val="273239"/>
                </a:solidFill>
                <a:effectLst/>
                <a:latin typeface="KaTeX_Math"/>
              </a:rPr>
              <a:t>n</a:t>
            </a:r>
            <a:r>
              <a:rPr lang="en-IN" b="0" i="0" dirty="0">
                <a:solidFill>
                  <a:srgbClr val="273239"/>
                </a:solidFill>
                <a:effectLst/>
                <a:latin typeface="KaTeX_Main"/>
              </a:rPr>
              <a:t>)</a:t>
            </a:r>
            <a:endParaRPr lang="en-IN" b="0" i="0" dirty="0">
              <a:solidFill>
                <a:srgbClr val="273239"/>
              </a:solidFill>
              <a:effectLst/>
              <a:latin typeface="Nunito" pitchFamily="2" charset="0"/>
            </a:endParaRPr>
          </a:p>
          <a:p>
            <a:pPr algn="l" rtl="0" fontAlgn="base">
              <a:spcAft>
                <a:spcPts val="750"/>
              </a:spcAft>
            </a:pPr>
            <a:r>
              <a:rPr lang="en-IN" b="0" i="0" dirty="0">
                <a:solidFill>
                  <a:srgbClr val="273239"/>
                </a:solidFill>
                <a:effectLst/>
                <a:latin typeface="Nunito" pitchFamily="2" charset="0"/>
              </a:rPr>
              <a:t>where:</a:t>
            </a:r>
          </a:p>
          <a:p>
            <a:pPr algn="l" fontAlgn="base">
              <a:spcAft>
                <a:spcPts val="1800"/>
              </a:spcAft>
              <a:buFont typeface="Arial" panose="020B0604020202020204" pitchFamily="34" charset="0"/>
              <a:buChar char="•"/>
            </a:pPr>
            <a:r>
              <a:rPr lang="en-IN" b="0" i="0" dirty="0">
                <a:solidFill>
                  <a:srgbClr val="273239"/>
                </a:solidFill>
                <a:effectLst/>
                <a:latin typeface="KaTeX_Main"/>
              </a:rPr>
              <a:t>C(n)</a:t>
            </a:r>
            <a:r>
              <a:rPr lang="en-IN" b="0" i="1" dirty="0">
                <a:solidFill>
                  <a:srgbClr val="273239"/>
                </a:solidFill>
                <a:effectLst/>
                <a:latin typeface="KaTeX_Math"/>
              </a:rPr>
              <a:t>C</a:t>
            </a:r>
            <a:r>
              <a:rPr lang="en-IN" b="0" i="0" dirty="0">
                <a:solidFill>
                  <a:srgbClr val="273239"/>
                </a:solidFill>
                <a:effectLst/>
                <a:latin typeface="KaTeX_Main"/>
              </a:rPr>
              <a:t>(</a:t>
            </a:r>
            <a:r>
              <a:rPr lang="en-IN" b="0" i="1" dirty="0">
                <a:solidFill>
                  <a:srgbClr val="273239"/>
                </a:solidFill>
                <a:effectLst/>
                <a:latin typeface="KaTeX_Math"/>
              </a:rPr>
              <a:t>n</a:t>
            </a:r>
            <a:r>
              <a:rPr lang="en-IN" b="0" i="0" dirty="0">
                <a:solidFill>
                  <a:srgbClr val="273239"/>
                </a:solidFill>
                <a:effectLst/>
                <a:latin typeface="KaTeX_Main"/>
              </a:rPr>
              <a:t>)</a:t>
            </a:r>
            <a:r>
              <a:rPr lang="en-IN" b="0" i="0" dirty="0">
                <a:solidFill>
                  <a:srgbClr val="273239"/>
                </a:solidFill>
                <a:effectLst/>
                <a:latin typeface="Nunito" pitchFamily="2" charset="0"/>
              </a:rPr>
              <a:t> is the actual cost to reach node </a:t>
            </a:r>
            <a:r>
              <a:rPr lang="en-IN" b="0" i="0" dirty="0" err="1">
                <a:solidFill>
                  <a:srgbClr val="273239"/>
                </a:solidFill>
                <a:effectLst/>
                <a:latin typeface="KaTeX_Main"/>
              </a:rPr>
              <a:t>n</a:t>
            </a:r>
            <a:r>
              <a:rPr lang="en-IN" b="0" i="1" dirty="0" err="1">
                <a:solidFill>
                  <a:srgbClr val="273239"/>
                </a:solidFill>
                <a:effectLst/>
                <a:latin typeface="KaTeX_Math"/>
              </a:rPr>
              <a:t>n</a:t>
            </a:r>
            <a:r>
              <a:rPr lang="en-IN" b="0" i="0" dirty="0">
                <a:solidFill>
                  <a:srgbClr val="273239"/>
                </a:solidFill>
                <a:effectLst/>
                <a:latin typeface="Nunito" pitchFamily="2" charset="0"/>
              </a:rPr>
              <a:t> from the start node.</a:t>
            </a:r>
          </a:p>
          <a:p>
            <a:pPr algn="l" fontAlgn="base">
              <a:spcAft>
                <a:spcPts val="1800"/>
              </a:spcAft>
              <a:buFont typeface="Arial" panose="020B0604020202020204" pitchFamily="34" charset="0"/>
              <a:buChar char="•"/>
            </a:pPr>
            <a:r>
              <a:rPr lang="en-IN" b="0" i="0" dirty="0">
                <a:solidFill>
                  <a:srgbClr val="273239"/>
                </a:solidFill>
                <a:effectLst/>
                <a:latin typeface="KaTeX_Main"/>
              </a:rPr>
              <a:t>h(n)</a:t>
            </a:r>
            <a:r>
              <a:rPr lang="en-IN" b="0" i="1" dirty="0">
                <a:solidFill>
                  <a:srgbClr val="273239"/>
                </a:solidFill>
                <a:effectLst/>
                <a:latin typeface="KaTeX_Math"/>
              </a:rPr>
              <a:t>h</a:t>
            </a:r>
            <a:r>
              <a:rPr lang="en-IN" b="0" i="0" dirty="0">
                <a:solidFill>
                  <a:srgbClr val="273239"/>
                </a:solidFill>
                <a:effectLst/>
                <a:latin typeface="KaTeX_Main"/>
              </a:rPr>
              <a:t>(</a:t>
            </a:r>
            <a:r>
              <a:rPr lang="en-IN" b="0" i="1" dirty="0">
                <a:solidFill>
                  <a:srgbClr val="273239"/>
                </a:solidFill>
                <a:effectLst/>
                <a:latin typeface="KaTeX_Math"/>
              </a:rPr>
              <a:t>n</a:t>
            </a:r>
            <a:r>
              <a:rPr lang="en-IN" b="0" i="0" dirty="0">
                <a:solidFill>
                  <a:srgbClr val="273239"/>
                </a:solidFill>
                <a:effectLst/>
                <a:latin typeface="KaTeX_Main"/>
              </a:rPr>
              <a:t>)</a:t>
            </a:r>
            <a:r>
              <a:rPr lang="en-IN" b="0" i="0" dirty="0">
                <a:solidFill>
                  <a:srgbClr val="273239"/>
                </a:solidFill>
                <a:effectLst/>
                <a:latin typeface="Nunito" pitchFamily="2" charset="0"/>
              </a:rPr>
              <a:t> is the estimated cost from node </a:t>
            </a:r>
            <a:r>
              <a:rPr lang="en-IN" b="0" i="0" dirty="0" err="1">
                <a:solidFill>
                  <a:srgbClr val="273239"/>
                </a:solidFill>
                <a:effectLst/>
                <a:latin typeface="KaTeX_Main"/>
              </a:rPr>
              <a:t>n</a:t>
            </a:r>
            <a:r>
              <a:rPr lang="en-IN" b="0" i="1" dirty="0" err="1">
                <a:solidFill>
                  <a:srgbClr val="273239"/>
                </a:solidFill>
                <a:effectLst/>
                <a:latin typeface="KaTeX_Math"/>
              </a:rPr>
              <a:t>n</a:t>
            </a:r>
            <a:r>
              <a:rPr lang="en-IN" b="0" i="0" dirty="0">
                <a:solidFill>
                  <a:srgbClr val="273239"/>
                </a:solidFill>
                <a:effectLst/>
                <a:latin typeface="Nunito" pitchFamily="2" charset="0"/>
              </a:rPr>
              <a:t> to the goal.</a:t>
            </a:r>
          </a:p>
          <a:p>
            <a:pPr marL="0" indent="0">
              <a:buNone/>
            </a:pPr>
            <a:endParaRPr lang="en-IN" dirty="0"/>
          </a:p>
        </p:txBody>
      </p:sp>
    </p:spTree>
    <p:extLst>
      <p:ext uri="{BB962C8B-B14F-4D97-AF65-F5344CB8AC3E}">
        <p14:creationId xmlns:p14="http://schemas.microsoft.com/office/powerpoint/2010/main" val="25796710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B958-8C4F-1007-1961-4BAFF70A2BAB}"/>
              </a:ext>
            </a:extLst>
          </p:cNvPr>
          <p:cNvSpPr>
            <a:spLocks noGrp="1"/>
          </p:cNvSpPr>
          <p:nvPr>
            <p:ph type="title"/>
          </p:nvPr>
        </p:nvSpPr>
        <p:spPr/>
        <p:txBody>
          <a:bodyPr/>
          <a:lstStyle/>
          <a:p>
            <a:r>
              <a:rPr lang="en-IN" b="0" i="0" dirty="0">
                <a:solidFill>
                  <a:srgbClr val="273239"/>
                </a:solidFill>
                <a:effectLst/>
                <a:latin typeface="Nunito" pitchFamily="2" charset="0"/>
              </a:rPr>
              <a:t>In summary:</a:t>
            </a:r>
            <a:br>
              <a:rPr lang="en-IN" b="0"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85AB308E-62C5-09E5-50F4-E8D729C76592}"/>
              </a:ext>
            </a:extLst>
          </p:cNvPr>
          <p:cNvSpPr>
            <a:spLocks noGrp="1"/>
          </p:cNvSpPr>
          <p:nvPr>
            <p:ph idx="1"/>
          </p:nvPr>
        </p:nvSpPr>
        <p:spPr/>
        <p:txBody>
          <a:bodyPr/>
          <a:lstStyle/>
          <a:p>
            <a:pPr algn="l" fontAlgn="base">
              <a:spcAft>
                <a:spcPts val="750"/>
              </a:spcAft>
            </a:pPr>
            <a:r>
              <a:rPr lang="en-IN" b="0" i="0" dirty="0">
                <a:solidFill>
                  <a:srgbClr val="273239"/>
                </a:solidFill>
                <a:effectLst/>
                <a:latin typeface="KaTeX_Main"/>
              </a:rPr>
              <a:t>f(n)=Actual </a:t>
            </a:r>
            <a:r>
              <a:rPr lang="en-IN" b="0" i="0" dirty="0" err="1">
                <a:solidFill>
                  <a:srgbClr val="273239"/>
                </a:solidFill>
                <a:effectLst/>
                <a:latin typeface="KaTeX_Main"/>
              </a:rPr>
              <a:t>cost+Estimated</a:t>
            </a:r>
            <a:r>
              <a:rPr lang="en-IN" b="0" i="0" dirty="0">
                <a:solidFill>
                  <a:srgbClr val="273239"/>
                </a:solidFill>
                <a:effectLst/>
                <a:latin typeface="KaTeX_Main"/>
              </a:rPr>
              <a:t> </a:t>
            </a:r>
            <a:r>
              <a:rPr lang="en-IN" b="0" i="0" dirty="0" err="1">
                <a:solidFill>
                  <a:srgbClr val="273239"/>
                </a:solidFill>
                <a:effectLst/>
                <a:latin typeface="KaTeX_Main"/>
              </a:rPr>
              <a:t>cost</a:t>
            </a:r>
            <a:r>
              <a:rPr lang="en-IN" b="0" i="1" dirty="0" err="1">
                <a:solidFill>
                  <a:srgbClr val="273239"/>
                </a:solidFill>
                <a:effectLst/>
                <a:latin typeface="KaTeX_Math"/>
              </a:rPr>
              <a:t>f</a:t>
            </a:r>
            <a:r>
              <a:rPr lang="en-IN" b="0" i="0" dirty="0">
                <a:solidFill>
                  <a:srgbClr val="273239"/>
                </a:solidFill>
                <a:effectLst/>
                <a:latin typeface="KaTeX_Main"/>
              </a:rPr>
              <a:t>(</a:t>
            </a:r>
            <a:r>
              <a:rPr lang="en-IN" b="0" i="1" dirty="0">
                <a:solidFill>
                  <a:srgbClr val="273239"/>
                </a:solidFill>
                <a:effectLst/>
                <a:latin typeface="KaTeX_Math"/>
              </a:rPr>
              <a:t>n</a:t>
            </a:r>
            <a:r>
              <a:rPr lang="en-IN" b="0" i="0" dirty="0">
                <a:solidFill>
                  <a:srgbClr val="273239"/>
                </a:solidFill>
                <a:effectLst/>
                <a:latin typeface="KaTeX_Main"/>
              </a:rPr>
              <a:t>)=</a:t>
            </a:r>
            <a:r>
              <a:rPr lang="en-IN" b="0" i="0" dirty="0">
                <a:solidFill>
                  <a:srgbClr val="273239"/>
                </a:solidFill>
                <a:effectLst/>
                <a:latin typeface="var(--font-secondary)"/>
              </a:rPr>
              <a:t>Actual </a:t>
            </a:r>
            <a:r>
              <a:rPr lang="en-IN" b="0" i="0" dirty="0" err="1">
                <a:solidFill>
                  <a:srgbClr val="273239"/>
                </a:solidFill>
                <a:effectLst/>
                <a:latin typeface="var(--font-secondary)"/>
              </a:rPr>
              <a:t>cost</a:t>
            </a:r>
            <a:r>
              <a:rPr lang="en-IN" b="0" i="0" dirty="0" err="1">
                <a:solidFill>
                  <a:srgbClr val="273239"/>
                </a:solidFill>
                <a:effectLst/>
                <a:latin typeface="KaTeX_Main"/>
              </a:rPr>
              <a:t>+</a:t>
            </a:r>
            <a:r>
              <a:rPr lang="en-IN" b="0" i="0" dirty="0" err="1">
                <a:solidFill>
                  <a:srgbClr val="273239"/>
                </a:solidFill>
                <a:effectLst/>
                <a:latin typeface="var(--font-secondary)"/>
              </a:rPr>
              <a:t>Estimated</a:t>
            </a:r>
            <a:r>
              <a:rPr lang="en-IN" b="0" i="0" dirty="0">
                <a:solidFill>
                  <a:srgbClr val="273239"/>
                </a:solidFill>
                <a:effectLst/>
                <a:latin typeface="var(--font-secondary)"/>
              </a:rPr>
              <a:t> cost</a:t>
            </a:r>
            <a:endParaRPr lang="en-IN" b="0" i="0" dirty="0">
              <a:solidFill>
                <a:srgbClr val="273239"/>
              </a:solidFill>
              <a:effectLst/>
              <a:latin typeface="Nunito" pitchFamily="2" charset="0"/>
            </a:endParaRPr>
          </a:p>
          <a:p>
            <a:pPr algn="l" rtl="0" fontAlgn="base">
              <a:spcAft>
                <a:spcPts val="750"/>
              </a:spcAft>
            </a:pPr>
            <a:r>
              <a:rPr lang="en-IN" b="0" i="0" dirty="0">
                <a:solidFill>
                  <a:srgbClr val="273239"/>
                </a:solidFill>
                <a:effectLst/>
                <a:latin typeface="Nunito" pitchFamily="2" charset="0"/>
              </a:rPr>
              <a:t>The search continues recursively until the goal is reached or all possibilities are exhausted.</a:t>
            </a:r>
          </a:p>
          <a:p>
            <a:pPr marL="0" indent="0">
              <a:buNone/>
            </a:pPr>
            <a:endParaRPr lang="en-IN" dirty="0"/>
          </a:p>
        </p:txBody>
      </p:sp>
    </p:spTree>
    <p:extLst>
      <p:ext uri="{BB962C8B-B14F-4D97-AF65-F5344CB8AC3E}">
        <p14:creationId xmlns:p14="http://schemas.microsoft.com/office/powerpoint/2010/main" val="327210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AI Search problem __Search algorithm  </a:t>
            </a:r>
          </a:p>
        </p:txBody>
      </p:sp>
      <p:sp>
        <p:nvSpPr>
          <p:cNvPr id="3" name="Content Placeholder 2"/>
          <p:cNvSpPr>
            <a:spLocks noGrp="1"/>
          </p:cNvSpPr>
          <p:nvPr>
            <p:ph idx="1"/>
          </p:nvPr>
        </p:nvSpPr>
        <p:spPr/>
        <p:txBody>
          <a:bodyPr/>
          <a:lstStyle/>
          <a:p>
            <a:pPr fontAlgn="base"/>
            <a:r>
              <a:rPr lang="en-US" dirty="0"/>
              <a:t>A search problem consists of:</a:t>
            </a:r>
          </a:p>
          <a:p>
            <a:pPr lvl="1" fontAlgn="base"/>
            <a:r>
              <a:rPr lang="en-US" b="1" dirty="0"/>
              <a:t>A State Space. </a:t>
            </a:r>
            <a:r>
              <a:rPr lang="en-US" dirty="0"/>
              <a:t>Set of all possible states where you can be.</a:t>
            </a:r>
          </a:p>
          <a:p>
            <a:pPr lvl="1" fontAlgn="base"/>
            <a:r>
              <a:rPr lang="en-US" b="1" dirty="0"/>
              <a:t>A Start State. </a:t>
            </a:r>
            <a:r>
              <a:rPr lang="en-US" dirty="0"/>
              <a:t>The state from where the search begins.</a:t>
            </a:r>
          </a:p>
          <a:p>
            <a:pPr lvl="1" fontAlgn="base"/>
            <a:r>
              <a:rPr lang="en-US" b="1" dirty="0"/>
              <a:t>A Goal Test. </a:t>
            </a:r>
            <a:r>
              <a:rPr lang="en-US" dirty="0"/>
              <a:t>A function that looks at the current state returns whether or not it is the goal state.</a:t>
            </a:r>
          </a:p>
          <a:p>
            <a:pPr fontAlgn="base"/>
            <a:r>
              <a:rPr lang="en-US" dirty="0"/>
              <a:t>The </a:t>
            </a:r>
            <a:r>
              <a:rPr lang="en-US" b="1" dirty="0"/>
              <a:t>Solution </a:t>
            </a:r>
            <a:r>
              <a:rPr lang="en-US" dirty="0"/>
              <a:t>to a search problem is a sequence of actions, called the </a:t>
            </a:r>
            <a:r>
              <a:rPr lang="en-US" b="1" dirty="0"/>
              <a:t>plan </a:t>
            </a:r>
            <a:r>
              <a:rPr lang="en-US" dirty="0"/>
              <a:t>that transforms the start state to the goal state.</a:t>
            </a:r>
          </a:p>
          <a:p>
            <a:pPr fontAlgn="base"/>
            <a:r>
              <a:rPr lang="en-US" dirty="0"/>
              <a:t>This plan is achieved through search algorithms.</a:t>
            </a:r>
          </a:p>
          <a:p>
            <a:br>
              <a:rPr lang="en-US" dirty="0"/>
            </a:br>
            <a:endParaRPr lang="en-IN" dirty="0"/>
          </a:p>
        </p:txBody>
      </p:sp>
    </p:spTree>
    <p:extLst>
      <p:ext uri="{BB962C8B-B14F-4D97-AF65-F5344CB8AC3E}">
        <p14:creationId xmlns:p14="http://schemas.microsoft.com/office/powerpoint/2010/main" val="28248555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EE4B-F3B5-CB5F-B0FB-E5BB36870079}"/>
              </a:ext>
            </a:extLst>
          </p:cNvPr>
          <p:cNvSpPr>
            <a:spLocks noGrp="1"/>
          </p:cNvSpPr>
          <p:nvPr>
            <p:ph type="title"/>
          </p:nvPr>
        </p:nvSpPr>
        <p:spPr/>
        <p:txBody>
          <a:bodyPr/>
          <a:lstStyle/>
          <a:p>
            <a:r>
              <a:rPr lang="en-IN" dirty="0"/>
              <a:t>AO*Algorithm _Steps </a:t>
            </a:r>
          </a:p>
        </p:txBody>
      </p:sp>
      <p:sp>
        <p:nvSpPr>
          <p:cNvPr id="3" name="Content Placeholder 2">
            <a:extLst>
              <a:ext uri="{FF2B5EF4-FFF2-40B4-BE49-F238E27FC236}">
                <a16:creationId xmlns:a16="http://schemas.microsoft.com/office/drawing/2014/main" id="{B3129B93-5AAF-E8F8-7DB3-C055A26463F4}"/>
              </a:ext>
            </a:extLst>
          </p:cNvPr>
          <p:cNvSpPr>
            <a:spLocks noGrp="1"/>
          </p:cNvSpPr>
          <p:nvPr>
            <p:ph idx="1"/>
          </p:nvPr>
        </p:nvSpPr>
        <p:spPr/>
        <p:txBody>
          <a:bodyPr>
            <a:normAutofit/>
          </a:bodyPr>
          <a:lstStyle/>
          <a:p>
            <a:pPr marL="0" indent="0">
              <a:buNone/>
            </a:pPr>
            <a:r>
              <a:rPr lang="en-IN" dirty="0"/>
              <a:t>algorithm </a:t>
            </a:r>
            <a:r>
              <a:rPr lang="en-IN" dirty="0" err="1"/>
              <a:t>AOStar</a:t>
            </a:r>
            <a:r>
              <a:rPr lang="en-IN" dirty="0"/>
              <a:t>(Graph, </a:t>
            </a:r>
            <a:r>
              <a:rPr lang="en-IN" dirty="0" err="1"/>
              <a:t>StartNode</a:t>
            </a:r>
            <a:r>
              <a:rPr lang="en-IN" dirty="0"/>
              <a:t>):</a:t>
            </a:r>
          </a:p>
          <a:p>
            <a:pPr marL="0" indent="0">
              <a:buNone/>
            </a:pPr>
            <a:r>
              <a:rPr lang="en-IN" dirty="0"/>
              <a:t>    // INPUT</a:t>
            </a:r>
          </a:p>
          <a:p>
            <a:pPr marL="0" indent="0">
              <a:buNone/>
            </a:pPr>
            <a:r>
              <a:rPr lang="en-IN" dirty="0"/>
              <a:t>    //    Graph = the graph to search</a:t>
            </a:r>
          </a:p>
          <a:p>
            <a:pPr marL="0" indent="0">
              <a:buNone/>
            </a:pPr>
            <a:r>
              <a:rPr lang="en-IN" dirty="0"/>
              <a:t>    //    </a:t>
            </a:r>
            <a:r>
              <a:rPr lang="en-IN" dirty="0" err="1"/>
              <a:t>StartNode</a:t>
            </a:r>
            <a:r>
              <a:rPr lang="en-IN" dirty="0"/>
              <a:t> = the starting node</a:t>
            </a:r>
          </a:p>
          <a:p>
            <a:pPr marL="0" indent="0">
              <a:buNone/>
            </a:pPr>
            <a:r>
              <a:rPr lang="en-IN" dirty="0"/>
              <a:t>    // OUTPUT</a:t>
            </a:r>
          </a:p>
          <a:p>
            <a:pPr marL="0" indent="0">
              <a:buNone/>
            </a:pPr>
            <a:r>
              <a:rPr lang="en-IN" dirty="0"/>
              <a:t>    //    The minimum cost path from </a:t>
            </a:r>
            <a:r>
              <a:rPr lang="en-IN" dirty="0" err="1"/>
              <a:t>StartNode</a:t>
            </a:r>
            <a:r>
              <a:rPr lang="en-IN" dirty="0"/>
              <a:t> to </a:t>
            </a:r>
            <a:r>
              <a:rPr lang="en-IN" dirty="0" err="1"/>
              <a:t>GoalNode</a:t>
            </a:r>
            <a:endParaRPr lang="en-IN" dirty="0"/>
          </a:p>
          <a:p>
            <a:pPr marL="0" indent="0">
              <a:buNone/>
            </a:pPr>
            <a:endParaRPr lang="en-IN" dirty="0"/>
          </a:p>
          <a:p>
            <a:pPr marL="0" indent="0">
              <a:buNone/>
            </a:pPr>
            <a:r>
              <a:rPr lang="en-IN" dirty="0"/>
              <a:t>    </a:t>
            </a:r>
            <a:r>
              <a:rPr lang="en-IN" dirty="0" err="1"/>
              <a:t>CurrentNode</a:t>
            </a:r>
            <a:r>
              <a:rPr lang="en-IN" dirty="0"/>
              <a:t> &lt;- </a:t>
            </a:r>
            <a:r>
              <a:rPr lang="en-IN" dirty="0" err="1"/>
              <a:t>StartNode</a:t>
            </a: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116072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3278C-45C4-1E00-50DC-292C62E6EFE7}"/>
              </a:ext>
            </a:extLst>
          </p:cNvPr>
          <p:cNvSpPr>
            <a:spLocks noGrp="1"/>
          </p:cNvSpPr>
          <p:nvPr>
            <p:ph type="title"/>
          </p:nvPr>
        </p:nvSpPr>
        <p:spPr/>
        <p:txBody>
          <a:bodyPr/>
          <a:lstStyle/>
          <a:p>
            <a:r>
              <a:rPr lang="en-IN" dirty="0"/>
              <a:t>AO* Algo</a:t>
            </a:r>
          </a:p>
        </p:txBody>
      </p:sp>
      <p:sp>
        <p:nvSpPr>
          <p:cNvPr id="3" name="Content Placeholder 2">
            <a:extLst>
              <a:ext uri="{FF2B5EF4-FFF2-40B4-BE49-F238E27FC236}">
                <a16:creationId xmlns:a16="http://schemas.microsoft.com/office/drawing/2014/main" id="{54DAC0BD-4466-AD72-154D-BE7B51703A6F}"/>
              </a:ext>
            </a:extLst>
          </p:cNvPr>
          <p:cNvSpPr>
            <a:spLocks noGrp="1"/>
          </p:cNvSpPr>
          <p:nvPr>
            <p:ph idx="1"/>
          </p:nvPr>
        </p:nvSpPr>
        <p:spPr/>
        <p:txBody>
          <a:bodyPr>
            <a:normAutofit lnSpcReduction="10000"/>
          </a:bodyPr>
          <a:lstStyle/>
          <a:p>
            <a:pPr marL="0" indent="0">
              <a:buNone/>
            </a:pPr>
            <a:r>
              <a:rPr lang="en-IN" dirty="0"/>
              <a:t> while there is a new path with lower cost from </a:t>
            </a:r>
            <a:r>
              <a:rPr lang="en-IN" dirty="0" err="1"/>
              <a:t>StartNode</a:t>
            </a:r>
            <a:r>
              <a:rPr lang="en-IN" dirty="0"/>
              <a:t> to </a:t>
            </a:r>
            <a:r>
              <a:rPr lang="en-IN" dirty="0" err="1"/>
              <a:t>GoalNode</a:t>
            </a:r>
            <a:r>
              <a:rPr lang="en-IN" dirty="0"/>
              <a:t>:</a:t>
            </a:r>
          </a:p>
          <a:p>
            <a:pPr marL="0" indent="0">
              <a:buNone/>
            </a:pPr>
            <a:r>
              <a:rPr lang="en-IN" dirty="0"/>
              <a:t>        calculate the cost of path from the current node to the goal node</a:t>
            </a:r>
          </a:p>
          <a:p>
            <a:pPr marL="0" indent="0">
              <a:buNone/>
            </a:pPr>
            <a:r>
              <a:rPr lang="en-IN" dirty="0"/>
              <a:t>          through each of its successor nodes</a:t>
            </a:r>
          </a:p>
          <a:p>
            <a:pPr marL="0" indent="0">
              <a:buNone/>
            </a:pPr>
            <a:endParaRPr lang="en-IN" dirty="0"/>
          </a:p>
          <a:p>
            <a:pPr marL="0" indent="0">
              <a:buNone/>
            </a:pPr>
            <a:r>
              <a:rPr lang="en-IN" dirty="0"/>
              <a:t>        if the successor node is connected to other successor nodes by AND-ARCS:</a:t>
            </a:r>
          </a:p>
          <a:p>
            <a:pPr marL="0" indent="0">
              <a:buNone/>
            </a:pPr>
            <a:r>
              <a:rPr lang="en-IN" dirty="0"/>
              <a:t>            sum up the cost of all paths in the AND-ARC</a:t>
            </a:r>
          </a:p>
          <a:p>
            <a:pPr marL="0" indent="0">
              <a:buNone/>
            </a:pPr>
            <a:r>
              <a:rPr lang="en-IN" dirty="0"/>
              <a:t>            return the total cost</a:t>
            </a:r>
          </a:p>
          <a:p>
            <a:pPr marL="0" indent="0">
              <a:buNone/>
            </a:pPr>
            <a:r>
              <a:rPr lang="en-IN" dirty="0"/>
              <a:t>        else:</a:t>
            </a:r>
          </a:p>
          <a:p>
            <a:pPr marL="0" indent="0">
              <a:buNone/>
            </a:pPr>
            <a:r>
              <a:rPr lang="en-IN" dirty="0"/>
              <a:t>            calculate the cost of the single path in the OR side</a:t>
            </a:r>
          </a:p>
          <a:p>
            <a:pPr marL="0" indent="0">
              <a:buNone/>
            </a:pPr>
            <a:r>
              <a:rPr lang="en-IN" dirty="0"/>
              <a:t>            return the single cost</a:t>
            </a:r>
          </a:p>
        </p:txBody>
      </p:sp>
    </p:spTree>
    <p:extLst>
      <p:ext uri="{BB962C8B-B14F-4D97-AF65-F5344CB8AC3E}">
        <p14:creationId xmlns:p14="http://schemas.microsoft.com/office/powerpoint/2010/main" val="19637044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F969-4026-530A-09E0-1FE5B6151BA0}"/>
              </a:ext>
            </a:extLst>
          </p:cNvPr>
          <p:cNvSpPr>
            <a:spLocks noGrp="1"/>
          </p:cNvSpPr>
          <p:nvPr>
            <p:ph type="title"/>
          </p:nvPr>
        </p:nvSpPr>
        <p:spPr/>
        <p:txBody>
          <a:bodyPr/>
          <a:lstStyle/>
          <a:p>
            <a:r>
              <a:rPr lang="en-IN" dirty="0"/>
              <a:t>AO* algo </a:t>
            </a:r>
          </a:p>
        </p:txBody>
      </p:sp>
      <p:sp>
        <p:nvSpPr>
          <p:cNvPr id="3" name="Content Placeholder 2">
            <a:extLst>
              <a:ext uri="{FF2B5EF4-FFF2-40B4-BE49-F238E27FC236}">
                <a16:creationId xmlns:a16="http://schemas.microsoft.com/office/drawing/2014/main" id="{E57B35BF-FB23-5510-0B7C-9BBA0B4BFF28}"/>
              </a:ext>
            </a:extLst>
          </p:cNvPr>
          <p:cNvSpPr>
            <a:spLocks noGrp="1"/>
          </p:cNvSpPr>
          <p:nvPr>
            <p:ph idx="1"/>
          </p:nvPr>
        </p:nvSpPr>
        <p:spPr/>
        <p:txBody>
          <a:bodyPr>
            <a:normAutofit fontScale="85000" lnSpcReduction="20000"/>
          </a:bodyPr>
          <a:lstStyle/>
          <a:p>
            <a:pPr marL="0" indent="0">
              <a:buNone/>
            </a:pPr>
            <a:r>
              <a:rPr lang="en-IN" dirty="0"/>
              <a:t> find the minimum cost path</a:t>
            </a:r>
          </a:p>
          <a:p>
            <a:pPr marL="0" indent="0">
              <a:buNone/>
            </a:pPr>
            <a:endParaRPr lang="en-IN" dirty="0"/>
          </a:p>
          <a:p>
            <a:pPr marL="0" indent="0">
              <a:buNone/>
            </a:pPr>
            <a:r>
              <a:rPr lang="en-IN" dirty="0"/>
              <a:t>        </a:t>
            </a:r>
            <a:r>
              <a:rPr lang="en-IN" dirty="0" err="1"/>
              <a:t>CurrentNode</a:t>
            </a:r>
            <a:r>
              <a:rPr lang="en-IN" dirty="0"/>
              <a:t> &lt;- Successor Node Of Minimum Cost Path</a:t>
            </a:r>
          </a:p>
          <a:p>
            <a:pPr marL="0" indent="0">
              <a:buNone/>
            </a:pPr>
            <a:endParaRPr lang="en-IN" dirty="0"/>
          </a:p>
          <a:p>
            <a:pPr marL="0" indent="0">
              <a:buNone/>
            </a:pPr>
            <a:r>
              <a:rPr lang="en-IN" dirty="0"/>
              <a:t>        if </a:t>
            </a:r>
            <a:r>
              <a:rPr lang="en-IN" dirty="0" err="1"/>
              <a:t>CurrentNode</a:t>
            </a:r>
            <a:r>
              <a:rPr lang="en-IN" dirty="0"/>
              <a:t> has no successor node:</a:t>
            </a:r>
          </a:p>
          <a:p>
            <a:pPr marL="0" indent="0">
              <a:buNone/>
            </a:pPr>
            <a:r>
              <a:rPr lang="en-IN" dirty="0"/>
              <a:t>            do the backpropagation and correct the estimated costs</a:t>
            </a:r>
          </a:p>
          <a:p>
            <a:pPr marL="0" indent="0">
              <a:buNone/>
            </a:pPr>
            <a:r>
              <a:rPr lang="en-IN" dirty="0"/>
              <a:t>            </a:t>
            </a:r>
            <a:r>
              <a:rPr lang="en-IN" dirty="0" err="1"/>
              <a:t>CurrentNode</a:t>
            </a:r>
            <a:r>
              <a:rPr lang="en-IN" dirty="0"/>
              <a:t> &lt;- </a:t>
            </a:r>
            <a:r>
              <a:rPr lang="en-IN" dirty="0" err="1"/>
              <a:t>StartNode</a:t>
            </a:r>
            <a:endParaRPr lang="en-IN" dirty="0"/>
          </a:p>
          <a:p>
            <a:pPr marL="0" indent="0">
              <a:buNone/>
            </a:pPr>
            <a:r>
              <a:rPr lang="en-IN" dirty="0"/>
              <a:t>            return </a:t>
            </a:r>
            <a:r>
              <a:rPr lang="en-IN" dirty="0" err="1"/>
              <a:t>CurrentNode</a:t>
            </a:r>
            <a:r>
              <a:rPr lang="en-IN" dirty="0"/>
              <a:t>, New estimated costs</a:t>
            </a:r>
          </a:p>
          <a:p>
            <a:pPr marL="0" indent="0">
              <a:buNone/>
            </a:pPr>
            <a:r>
              <a:rPr lang="en-IN" dirty="0"/>
              <a:t>        else:</a:t>
            </a:r>
          </a:p>
          <a:p>
            <a:pPr marL="0" indent="0">
              <a:buNone/>
            </a:pPr>
            <a:r>
              <a:rPr lang="en-IN" dirty="0"/>
              <a:t>            return null</a:t>
            </a:r>
          </a:p>
          <a:p>
            <a:pPr marL="0" indent="0">
              <a:buNone/>
            </a:pPr>
            <a:endParaRPr lang="en-IN" dirty="0"/>
          </a:p>
          <a:p>
            <a:pPr marL="0" indent="0">
              <a:buNone/>
            </a:pPr>
            <a:r>
              <a:rPr lang="en-IN" dirty="0"/>
              <a:t>    return The minimum cost path</a:t>
            </a:r>
          </a:p>
        </p:txBody>
      </p:sp>
    </p:spTree>
    <p:extLst>
      <p:ext uri="{BB962C8B-B14F-4D97-AF65-F5344CB8AC3E}">
        <p14:creationId xmlns:p14="http://schemas.microsoft.com/office/powerpoint/2010/main" val="14514892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E46B8-692E-4016-318C-E18BDD9B4EEC}"/>
              </a:ext>
            </a:extLst>
          </p:cNvPr>
          <p:cNvSpPr>
            <a:spLocks noGrp="1"/>
          </p:cNvSpPr>
          <p:nvPr>
            <p:ph type="title"/>
          </p:nvPr>
        </p:nvSpPr>
        <p:spPr>
          <a:xfrm>
            <a:off x="677334" y="609600"/>
            <a:ext cx="8596668" cy="921026"/>
          </a:xfrm>
        </p:spPr>
        <p:txBody>
          <a:bodyPr>
            <a:normAutofit fontScale="90000"/>
          </a:bodyPr>
          <a:lstStyle/>
          <a:p>
            <a:r>
              <a:rPr lang="en-IN" dirty="0"/>
              <a:t>AO* Performance</a:t>
            </a:r>
            <a:br>
              <a:rPr lang="en-IN" dirty="0"/>
            </a:br>
            <a:endParaRPr lang="en-IN" dirty="0"/>
          </a:p>
        </p:txBody>
      </p:sp>
      <p:sp>
        <p:nvSpPr>
          <p:cNvPr id="3" name="Content Placeholder 2">
            <a:extLst>
              <a:ext uri="{FF2B5EF4-FFF2-40B4-BE49-F238E27FC236}">
                <a16:creationId xmlns:a16="http://schemas.microsoft.com/office/drawing/2014/main" id="{FCC99F29-5A71-4BAF-F015-623896DEE90B}"/>
              </a:ext>
            </a:extLst>
          </p:cNvPr>
          <p:cNvSpPr>
            <a:spLocks noGrp="1"/>
          </p:cNvSpPr>
          <p:nvPr>
            <p:ph idx="1"/>
          </p:nvPr>
        </p:nvSpPr>
        <p:spPr>
          <a:xfrm>
            <a:off x="677334" y="1719471"/>
            <a:ext cx="8596668" cy="4321892"/>
          </a:xfrm>
        </p:spPr>
        <p:txBody>
          <a:bodyPr>
            <a:normAutofit/>
          </a:bodyPr>
          <a:lstStyle/>
          <a:p>
            <a:pPr marL="0" indent="0" algn="just">
              <a:buNone/>
            </a:pPr>
            <a:r>
              <a:rPr lang="en-IN" dirty="0"/>
              <a:t>The AO* algorithm is not optimal because it stops as soon as it finds a solution and does not explore all the paths. For example, if the early heuristic value of P(A-C-D) were more than 12, we would never explore this side, and the solution remained for the OR side.</a:t>
            </a:r>
          </a:p>
          <a:p>
            <a:pPr marL="0" indent="0" algn="just">
              <a:buNone/>
            </a:pPr>
            <a:r>
              <a:rPr lang="en-IN" dirty="0"/>
              <a:t>However, AO* is complete, meaning it finds a solution, if there is any, and does not fall into an infinite loop. Moreover, the AND feature in this algorithm reduces the demand for memory.</a:t>
            </a:r>
          </a:p>
          <a:p>
            <a:pPr marL="0" indent="0" algn="just">
              <a:buNone/>
            </a:pPr>
            <a:r>
              <a:rPr lang="en-IN" dirty="0"/>
              <a:t>The space complexity comes in polynomial order, while the time complexity is O(</a:t>
            </a:r>
            <a:r>
              <a:rPr lang="en-IN" dirty="0" err="1"/>
              <a:t>b^m</a:t>
            </a:r>
            <a:r>
              <a:rPr lang="en-IN" dirty="0"/>
              <a:t>), where b stands for branching and m is the maximum depth or number of levels in the search tree.</a:t>
            </a:r>
          </a:p>
          <a:p>
            <a:pPr marL="0" indent="0" algn="just">
              <a:buNone/>
            </a:pPr>
            <a:r>
              <a:rPr lang="en-IN" dirty="0"/>
              <a:t>The space complexity comes in polynomial order, while the time complexity is O(</a:t>
            </a:r>
            <a:r>
              <a:rPr lang="en-IN" dirty="0" err="1"/>
              <a:t>b^m</a:t>
            </a:r>
            <a:r>
              <a:rPr lang="en-IN" dirty="0"/>
              <a:t>), where b stands for branching and m is the maximum depth or number of levels in the search tree.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4410142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25E3-FA08-2593-51A3-2F4B68302DF2}"/>
              </a:ext>
            </a:extLst>
          </p:cNvPr>
          <p:cNvSpPr>
            <a:spLocks noGrp="1"/>
          </p:cNvSpPr>
          <p:nvPr>
            <p:ph type="title"/>
          </p:nvPr>
        </p:nvSpPr>
        <p:spPr/>
        <p:txBody>
          <a:bodyPr/>
          <a:lstStyle/>
          <a:p>
            <a:r>
              <a:rPr lang="en-IN" dirty="0"/>
              <a:t>           Solve with AO* algorithm </a:t>
            </a:r>
          </a:p>
        </p:txBody>
      </p:sp>
      <p:pic>
        <p:nvPicPr>
          <p:cNvPr id="1026" name="Picture 2" descr="lowest cost path">
            <a:extLst>
              <a:ext uri="{FF2B5EF4-FFF2-40B4-BE49-F238E27FC236}">
                <a16:creationId xmlns:a16="http://schemas.microsoft.com/office/drawing/2014/main" id="{F17FC3E5-F39B-15CF-4DF0-8B082ECA82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8330" y="2160588"/>
            <a:ext cx="6655377"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4706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8941-E847-45D6-B1C2-2699E54AA2DB}"/>
              </a:ext>
            </a:extLst>
          </p:cNvPr>
          <p:cNvSpPr>
            <a:spLocks noGrp="1"/>
          </p:cNvSpPr>
          <p:nvPr>
            <p:ph type="title"/>
          </p:nvPr>
        </p:nvSpPr>
        <p:spPr>
          <a:xfrm>
            <a:off x="677334" y="609600"/>
            <a:ext cx="9392496" cy="1320800"/>
          </a:xfrm>
        </p:spPr>
        <p:txBody>
          <a:bodyPr/>
          <a:lstStyle/>
          <a:p>
            <a:r>
              <a:rPr lang="en-IN" dirty="0"/>
              <a:t>   Difference between A* and AO* algorithm </a:t>
            </a:r>
          </a:p>
        </p:txBody>
      </p:sp>
      <p:graphicFrame>
        <p:nvGraphicFramePr>
          <p:cNvPr id="4" name="Content Placeholder 3">
            <a:extLst>
              <a:ext uri="{FF2B5EF4-FFF2-40B4-BE49-F238E27FC236}">
                <a16:creationId xmlns:a16="http://schemas.microsoft.com/office/drawing/2014/main" id="{DDB582A5-F54D-42E2-8F27-49FDEAE5F3CB}"/>
              </a:ext>
            </a:extLst>
          </p:cNvPr>
          <p:cNvGraphicFramePr>
            <a:graphicFrameLocks noGrp="1"/>
          </p:cNvGraphicFramePr>
          <p:nvPr>
            <p:ph idx="1"/>
          </p:nvPr>
        </p:nvGraphicFramePr>
        <p:xfrm>
          <a:off x="677863" y="2540476"/>
          <a:ext cx="8596311" cy="3121660"/>
        </p:xfrm>
        <a:graphic>
          <a:graphicData uri="http://schemas.openxmlformats.org/drawingml/2006/table">
            <a:tbl>
              <a:tblPr/>
              <a:tblGrid>
                <a:gridCol w="2865437">
                  <a:extLst>
                    <a:ext uri="{9D8B030D-6E8A-4147-A177-3AD203B41FA5}">
                      <a16:colId xmlns:a16="http://schemas.microsoft.com/office/drawing/2014/main" val="3891058635"/>
                    </a:ext>
                  </a:extLst>
                </a:gridCol>
                <a:gridCol w="2865437">
                  <a:extLst>
                    <a:ext uri="{9D8B030D-6E8A-4147-A177-3AD203B41FA5}">
                      <a16:colId xmlns:a16="http://schemas.microsoft.com/office/drawing/2014/main" val="3252762105"/>
                    </a:ext>
                  </a:extLst>
                </a:gridCol>
                <a:gridCol w="2865437">
                  <a:extLst>
                    <a:ext uri="{9D8B030D-6E8A-4147-A177-3AD203B41FA5}">
                      <a16:colId xmlns:a16="http://schemas.microsoft.com/office/drawing/2014/main" val="615739789"/>
                    </a:ext>
                  </a:extLst>
                </a:gridCol>
              </a:tblGrid>
              <a:tr h="0">
                <a:tc>
                  <a:txBody>
                    <a:bodyPr/>
                    <a:lstStyle/>
                    <a:p>
                      <a:pPr algn="ctr" fontAlgn="base"/>
                      <a:r>
                        <a:rPr lang="en-IN" sz="1400" b="1" dirty="0">
                          <a:effectLst/>
                        </a:rPr>
                        <a:t>Aspect</a:t>
                      </a:r>
                    </a:p>
                  </a:txBody>
                  <a:tcPr marL="38100" marR="381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i="1" dirty="0">
                          <a:effectLst/>
                        </a:rPr>
                        <a:t>A Algorithm</a:t>
                      </a:r>
                      <a:r>
                        <a:rPr lang="en-IN" sz="1400" b="1" dirty="0">
                          <a:effectLst/>
                        </a:rPr>
                        <a:t>*</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400" b="1" i="1">
                          <a:effectLst/>
                        </a:rPr>
                        <a:t>AO Algorithm</a:t>
                      </a:r>
                      <a:r>
                        <a:rPr lang="en-IN" sz="1400" b="1">
                          <a:effectLst/>
                        </a:rPr>
                        <a:t>*</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82754018"/>
                  </a:ext>
                </a:extLst>
              </a:tr>
              <a:tr h="0">
                <a:tc>
                  <a:txBody>
                    <a:bodyPr/>
                    <a:lstStyle/>
                    <a:p>
                      <a:pPr algn="ctr" fontAlgn="ctr"/>
                      <a:r>
                        <a:rPr lang="en-IN" sz="1250" b="1" dirty="0">
                          <a:effectLst/>
                        </a:rPr>
                        <a:t>Search Type</a:t>
                      </a:r>
                      <a:endParaRPr lang="en-IN" sz="125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Best-first search</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Best-first search</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00348790"/>
                  </a:ext>
                </a:extLst>
              </a:tr>
              <a:tr h="0">
                <a:tc>
                  <a:txBody>
                    <a:bodyPr/>
                    <a:lstStyle/>
                    <a:p>
                      <a:pPr algn="ctr" fontAlgn="ctr"/>
                      <a:r>
                        <a:rPr lang="en-IN" sz="1250" b="1" dirty="0">
                          <a:effectLst/>
                        </a:rPr>
                        <a:t>Type of Search</a:t>
                      </a:r>
                      <a:endParaRPr lang="en-IN" sz="125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Informed search using heuristics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Informed search using heuristics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80376237"/>
                  </a:ext>
                </a:extLst>
              </a:tr>
              <a:tr h="0">
                <a:tc>
                  <a:txBody>
                    <a:bodyPr/>
                    <a:lstStyle/>
                    <a:p>
                      <a:pPr algn="ctr" fontAlgn="ctr"/>
                      <a:r>
                        <a:rPr lang="en-IN" sz="1250" b="1" dirty="0">
                          <a:effectLst/>
                        </a:rPr>
                        <a:t>Solution Optimality</a:t>
                      </a:r>
                      <a:endParaRPr lang="en-IN" sz="125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Always gives the optimal solution</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Does not guarantee an optimal solution</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24713040"/>
                  </a:ext>
                </a:extLst>
              </a:tr>
              <a:tr h="0">
                <a:tc>
                  <a:txBody>
                    <a:bodyPr/>
                    <a:lstStyle/>
                    <a:p>
                      <a:pPr algn="ctr" fontAlgn="ctr"/>
                      <a:r>
                        <a:rPr lang="en-IN" sz="1250" b="1" dirty="0">
                          <a:effectLst/>
                        </a:rPr>
                        <a:t>Path Exploration</a:t>
                      </a:r>
                      <a:endParaRPr lang="en-IN" sz="125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Explores all possible paths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Stops exploring once a solution is found</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59607568"/>
                  </a:ext>
                </a:extLst>
              </a:tr>
              <a:tr h="0">
                <a:tc>
                  <a:txBody>
                    <a:bodyPr/>
                    <a:lstStyle/>
                    <a:p>
                      <a:pPr algn="ctr" fontAlgn="ctr"/>
                      <a:r>
                        <a:rPr lang="en-IN" sz="1250" b="1" dirty="0">
                          <a:effectLst/>
                        </a:rPr>
                        <a:t>Memory Usage</a:t>
                      </a:r>
                      <a:endParaRPr lang="en-IN" sz="125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Uses more memory</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a:effectLst/>
                        </a:rPr>
                        <a:t>Uses less memory</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71913000"/>
                  </a:ext>
                </a:extLst>
              </a:tr>
              <a:tr h="0">
                <a:tc>
                  <a:txBody>
                    <a:bodyPr/>
                    <a:lstStyle/>
                    <a:p>
                      <a:pPr algn="ctr" fontAlgn="ctr"/>
                      <a:r>
                        <a:rPr lang="en-IN" sz="1250" b="1" dirty="0">
                          <a:effectLst/>
                        </a:rPr>
                        <a:t>Endless Loop</a:t>
                      </a:r>
                      <a:endParaRPr lang="en-IN" sz="125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dirty="0">
                          <a:effectLst/>
                        </a:rPr>
                        <a:t>May go into an endless loop without proper checks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250" b="0" dirty="0">
                          <a:effectLst/>
                        </a:rPr>
                        <a:t>Cannot go into an endless loop</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372823122"/>
                  </a:ext>
                </a:extLst>
              </a:tr>
            </a:tbl>
          </a:graphicData>
        </a:graphic>
      </p:graphicFrame>
    </p:spTree>
    <p:extLst>
      <p:ext uri="{BB962C8B-B14F-4D97-AF65-F5344CB8AC3E}">
        <p14:creationId xmlns:p14="http://schemas.microsoft.com/office/powerpoint/2010/main" val="5220336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E6C2A-0C5D-4559-B3B3-095CBD130206}"/>
              </a:ext>
            </a:extLst>
          </p:cNvPr>
          <p:cNvSpPr>
            <a:spLocks noGrp="1"/>
          </p:cNvSpPr>
          <p:nvPr>
            <p:ph type="title"/>
          </p:nvPr>
        </p:nvSpPr>
        <p:spPr/>
        <p:txBody>
          <a:bodyPr/>
          <a:lstStyle/>
          <a:p>
            <a:r>
              <a:rPr lang="en-US"/>
              <a:t> </a:t>
            </a:r>
            <a:endParaRPr lang="en-US" dirty="0"/>
          </a:p>
        </p:txBody>
      </p:sp>
      <p:sp>
        <p:nvSpPr>
          <p:cNvPr id="3" name="Content Placeholder 2">
            <a:extLst>
              <a:ext uri="{FF2B5EF4-FFF2-40B4-BE49-F238E27FC236}">
                <a16:creationId xmlns:a16="http://schemas.microsoft.com/office/drawing/2014/main" id="{C785D03B-64EA-4C51-AE86-B11CF8B664EA}"/>
              </a:ext>
            </a:extLst>
          </p:cNvPr>
          <p:cNvSpPr>
            <a:spLocks noGrp="1"/>
          </p:cNvSpPr>
          <p:nvPr>
            <p:ph idx="1"/>
          </p:nvPr>
        </p:nvSpPr>
        <p:spPr/>
        <p:txBody>
          <a:bodyPr/>
          <a:lstStyle/>
          <a:p>
            <a:pPr marL="0" indent="0">
              <a:buNone/>
            </a:pPr>
            <a:r>
              <a:rPr lang="en-US" dirty="0"/>
              <a:t>                                         </a:t>
            </a:r>
          </a:p>
          <a:p>
            <a:pPr marL="0" indent="0">
              <a:buNone/>
            </a:pPr>
            <a:r>
              <a:rPr lang="en-US" dirty="0"/>
              <a:t>                                               </a:t>
            </a:r>
          </a:p>
          <a:p>
            <a:pPr marL="0" indent="0">
              <a:buNone/>
            </a:pPr>
            <a:endParaRPr lang="en-US" dirty="0"/>
          </a:p>
          <a:p>
            <a:pPr marL="0" indent="0">
              <a:buNone/>
            </a:pPr>
            <a:r>
              <a:rPr lang="en-US" dirty="0"/>
              <a:t>                                                        Thanks </a:t>
            </a:r>
          </a:p>
        </p:txBody>
      </p:sp>
    </p:spTree>
    <p:extLst>
      <p:ext uri="{BB962C8B-B14F-4D97-AF65-F5344CB8AC3E}">
        <p14:creationId xmlns:p14="http://schemas.microsoft.com/office/powerpoint/2010/main" val="3882825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Properties of </a:t>
            </a:r>
            <a:r>
              <a:rPr lang="en-IN"/>
              <a:t>Search Algorithms </a:t>
            </a:r>
            <a:endParaRPr lang="en-IN" dirty="0"/>
          </a:p>
        </p:txBody>
      </p:sp>
      <p:sp>
        <p:nvSpPr>
          <p:cNvPr id="3" name="Content Placeholder 2"/>
          <p:cNvSpPr>
            <a:spLocks noGrp="1"/>
          </p:cNvSpPr>
          <p:nvPr>
            <p:ph idx="1"/>
          </p:nvPr>
        </p:nvSpPr>
        <p:spPr/>
        <p:txBody>
          <a:bodyPr/>
          <a:lstStyle/>
          <a:p>
            <a:r>
              <a:rPr lang="en-US" b="1" dirty="0"/>
              <a:t>Completeness:</a:t>
            </a:r>
            <a:r>
              <a:rPr lang="en-US" dirty="0"/>
              <a:t> A search algorithm is said to be complete if it guarantees to return a solution if at least any solution exists for any random input.</a:t>
            </a:r>
          </a:p>
          <a:p>
            <a:r>
              <a:rPr lang="en-US" b="1" dirty="0"/>
              <a:t>Optimality:</a:t>
            </a:r>
            <a:r>
              <a:rPr lang="en-US" dirty="0"/>
              <a:t> If a solution found for an algorithm is guaranteed to be the best solution (lowest path cost) among all other solutions, then such a solution for is said to be an optimal solution.</a:t>
            </a:r>
          </a:p>
          <a:p>
            <a:r>
              <a:rPr lang="en-US" b="1" dirty="0"/>
              <a:t>Time Complexity:</a:t>
            </a:r>
            <a:r>
              <a:rPr lang="en-US" dirty="0"/>
              <a:t> Time complexity is a measure of time for an algorithm to complete its task.</a:t>
            </a:r>
          </a:p>
          <a:p>
            <a:r>
              <a:rPr lang="en-US" b="1" dirty="0"/>
              <a:t>Space Complexity:</a:t>
            </a:r>
            <a:r>
              <a:rPr lang="en-US" dirty="0"/>
              <a:t> It is the maximum storage space required at any point during the search, as the complexity of the problem.</a:t>
            </a:r>
          </a:p>
          <a:p>
            <a:endParaRPr lang="en-IN"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8</a:t>
            </a:fld>
            <a:endParaRPr lang="en-IN" dirty="0"/>
          </a:p>
        </p:txBody>
      </p:sp>
    </p:spTree>
    <p:extLst>
      <p:ext uri="{BB962C8B-B14F-4D97-AF65-F5344CB8AC3E}">
        <p14:creationId xmlns:p14="http://schemas.microsoft.com/office/powerpoint/2010/main" val="2909152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Search Algorithms </a:t>
            </a:r>
          </a:p>
        </p:txBody>
      </p:sp>
      <p:pic>
        <p:nvPicPr>
          <p:cNvPr id="5" name="Content Placeholder 4"/>
          <p:cNvPicPr>
            <a:picLocks noGrp="1" noChangeAspect="1"/>
          </p:cNvPicPr>
          <p:nvPr>
            <p:ph idx="1"/>
          </p:nvPr>
        </p:nvPicPr>
        <p:blipFill>
          <a:blip r:embed="rId2"/>
          <a:stretch>
            <a:fillRect/>
          </a:stretch>
        </p:blipFill>
        <p:spPr>
          <a:xfrm>
            <a:off x="3090929" y="1462855"/>
            <a:ext cx="8879691" cy="3520695"/>
          </a:xfrm>
          <a:prstGeom prst="rect">
            <a:avLst/>
          </a:prstGeom>
          <a:ln>
            <a:noFill/>
          </a:ln>
          <a:effectLst>
            <a:softEdge rad="112500"/>
          </a:effectLst>
        </p:spPr>
      </p:pic>
    </p:spTree>
    <p:extLst>
      <p:ext uri="{BB962C8B-B14F-4D97-AF65-F5344CB8AC3E}">
        <p14:creationId xmlns:p14="http://schemas.microsoft.com/office/powerpoint/2010/main" val="21036871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2108</TotalTime>
  <Words>4902</Words>
  <Application>Microsoft Office PowerPoint</Application>
  <PresentationFormat>Widescreen</PresentationFormat>
  <Paragraphs>445</Paragraphs>
  <Slides>76</Slides>
  <Notes>1</Notes>
  <HiddenSlides>0</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76</vt:i4>
      </vt:variant>
    </vt:vector>
  </HeadingPairs>
  <TitlesOfParts>
    <vt:vector size="99" baseType="lpstr">
      <vt:lpstr>-apple-system</vt:lpstr>
      <vt:lpstr>arial</vt:lpstr>
      <vt:lpstr>arial</vt:lpstr>
      <vt:lpstr>Calibri</vt:lpstr>
      <vt:lpstr>Cambria</vt:lpstr>
      <vt:lpstr>charter</vt:lpstr>
      <vt:lpstr>Consolas</vt:lpstr>
      <vt:lpstr>inherit</vt:lpstr>
      <vt:lpstr>KaTeX_Main</vt:lpstr>
      <vt:lpstr>KaTeX_Math</vt:lpstr>
      <vt:lpstr>medium-content-sans-serif-font</vt:lpstr>
      <vt:lpstr>Muli</vt:lpstr>
      <vt:lpstr>Museo Slab 500</vt:lpstr>
      <vt:lpstr>Nunito</vt:lpstr>
      <vt:lpstr>Tahoma</vt:lpstr>
      <vt:lpstr>Trebuchet MS</vt:lpstr>
      <vt:lpstr>var(--ff-lato)</vt:lpstr>
      <vt:lpstr>var(--font-secondary)</vt:lpstr>
      <vt:lpstr>Verdana</vt:lpstr>
      <vt:lpstr>Verdana Pro Light</vt:lpstr>
      <vt:lpstr>Wingdings</vt:lpstr>
      <vt:lpstr>Wingdings 3</vt:lpstr>
      <vt:lpstr>Facet</vt:lpstr>
      <vt:lpstr>Artificial Intelligence __Search Techniques </vt:lpstr>
      <vt:lpstr>1. What is Artificial Intelligence</vt:lpstr>
      <vt:lpstr> Artificial Intelligence</vt:lpstr>
      <vt:lpstr>AI _Search Techniques </vt:lpstr>
      <vt:lpstr>Aritificial Intelligence___Search Techniques</vt:lpstr>
      <vt:lpstr>What is a search Algorithm </vt:lpstr>
      <vt:lpstr>AI Search problem __Search algorithm  </vt:lpstr>
      <vt:lpstr>Properties of Search Algorithms </vt:lpstr>
      <vt:lpstr>Types of Search Algorithms </vt:lpstr>
      <vt:lpstr>1. The Uninformed  search Algorithms </vt:lpstr>
      <vt:lpstr>Types of Uninformed search / Blind Search </vt:lpstr>
      <vt:lpstr>2. Informed Search Algorithms </vt:lpstr>
      <vt:lpstr>Informed Search Algorithms</vt:lpstr>
      <vt:lpstr>Heuristic Function / Informed searched </vt:lpstr>
      <vt:lpstr>UNINFORMED SEARCH ALGORITHMS </vt:lpstr>
      <vt:lpstr>Outline</vt:lpstr>
      <vt:lpstr>Learning goals</vt:lpstr>
      <vt:lpstr>Terminologies</vt:lpstr>
      <vt:lpstr>PowerPoint Presentation</vt:lpstr>
      <vt:lpstr>Graph Search Algorithm</vt:lpstr>
      <vt:lpstr>The Search Strategy</vt:lpstr>
      <vt:lpstr>             Breadth First Search Algorithm </vt:lpstr>
      <vt:lpstr>Breadth First Search   An approach to frame the problems of AI in graphs </vt:lpstr>
      <vt:lpstr>Working of Breadth first Search Algorithm</vt:lpstr>
      <vt:lpstr>Breadth-First Search</vt:lpstr>
      <vt:lpstr>Use the breadth first strategy to traverse the graph below </vt:lpstr>
      <vt:lpstr>Explanation</vt:lpstr>
      <vt:lpstr>Depth First Search Algorithm   </vt:lpstr>
      <vt:lpstr>Depth-first search (DFS):   An approach to frame the problems of AI in graphs </vt:lpstr>
      <vt:lpstr>Working of Depth first Search Algorithm</vt:lpstr>
      <vt:lpstr>Fill out the following graph by labeling each node 1 through 12 according to the order in which the depth-first search would visit the nodes   </vt:lpstr>
      <vt:lpstr>DFS __Example </vt:lpstr>
      <vt:lpstr>Depth-First Search</vt:lpstr>
      <vt:lpstr>Depth-First Search (DFS) Problems: </vt:lpstr>
      <vt:lpstr>Why Depth-First Search is Important</vt:lpstr>
      <vt:lpstr>DFS Algorithm __Solving a MAZE </vt:lpstr>
      <vt:lpstr>PowerPoint Presentation</vt:lpstr>
      <vt:lpstr>BFS and DFS </vt:lpstr>
      <vt:lpstr>Evaluating an Algorithm’s Performance</vt:lpstr>
      <vt:lpstr>Evaluating an Algorithm’s Performance</vt:lpstr>
      <vt:lpstr>BFS always returns an optimal answer, but this is not guaranteed for DFS</vt:lpstr>
      <vt:lpstr> The best of BFS and DFS</vt:lpstr>
      <vt:lpstr>INFORMED SEARCH ALGORITHMS</vt:lpstr>
      <vt:lpstr>ADVERSARIAL SEARCH TECHNIQUES</vt:lpstr>
      <vt:lpstr>Adversarial Search </vt:lpstr>
      <vt:lpstr>Adversarial Search Algorithm </vt:lpstr>
      <vt:lpstr>Formalization of the problem:__Adversarial Search </vt:lpstr>
      <vt:lpstr>Formalization of the problem:__Adversarial Search</vt:lpstr>
      <vt:lpstr>Informed Search Algorithms </vt:lpstr>
      <vt:lpstr>A*  Algorithm   </vt:lpstr>
      <vt:lpstr>Basic Concepts of A*</vt:lpstr>
      <vt:lpstr>Basic Concepts of A*</vt:lpstr>
      <vt:lpstr>Use A* to find the shortest path from the green square to the yellow square in the grid below. </vt:lpstr>
      <vt:lpstr>Given cost and heuristic value </vt:lpstr>
      <vt:lpstr>Example Explanation:</vt:lpstr>
      <vt:lpstr>A* Algorithm </vt:lpstr>
      <vt:lpstr>The A* search algorithm has several important properties − </vt:lpstr>
      <vt:lpstr>Steps of A* Search Algorithm </vt:lpstr>
      <vt:lpstr>Complexity of A* Search Algorithm </vt:lpstr>
      <vt:lpstr>Algorithm A* Algorithm </vt:lpstr>
      <vt:lpstr>PowerPoint Presentation</vt:lpstr>
      <vt:lpstr>Solve the graph using A* Algorithm </vt:lpstr>
      <vt:lpstr>AO*  Algorithm   </vt:lpstr>
      <vt:lpstr>AO* _basic Concepts </vt:lpstr>
      <vt:lpstr>Working Principles of AO* Algorithm </vt:lpstr>
      <vt:lpstr>Heuristic Function </vt:lpstr>
      <vt:lpstr>Search Process </vt:lpstr>
      <vt:lpstr>Search Process</vt:lpstr>
      <vt:lpstr>In summary: </vt:lpstr>
      <vt:lpstr>AO*Algorithm _Steps </vt:lpstr>
      <vt:lpstr>AO* Algo</vt:lpstr>
      <vt:lpstr>AO* algo </vt:lpstr>
      <vt:lpstr>AO* Performance </vt:lpstr>
      <vt:lpstr>           Solve with AO* algorithm </vt:lpstr>
      <vt:lpstr>   Difference between A* and AO* algorithm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Dr. Geeta Chhabra Gandhi [MU - Jaipur]</cp:lastModifiedBy>
  <cp:revision>136</cp:revision>
  <dcterms:created xsi:type="dcterms:W3CDTF">2021-02-11T05:43:14Z</dcterms:created>
  <dcterms:modified xsi:type="dcterms:W3CDTF">2025-02-27T07:42:13Z</dcterms:modified>
</cp:coreProperties>
</file>