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Baskerville Old Face" panose="02020602080505020303" pitchFamily="18" charset="0"/>
      <p:regular r:id="rId24"/>
    </p:embeddedFont>
    <p:embeddedFont>
      <p:font typeface="Calibri" panose="020F0502020204030204" pitchFamily="34" charset="0"/>
      <p:regular r:id="rId25"/>
      <p:bold r:id="rId26"/>
      <p:italic r:id="rId27"/>
      <p:boldItalic r:id="rId28"/>
    </p:embeddedFont>
    <p:embeddedFont>
      <p:font typeface="EB Garamond ExtraBold" panose="020B0604020202020204" charset="0"/>
      <p:bold r:id="rId29"/>
      <p:boldItalic r:id="rId30"/>
    </p:embeddedFont>
    <p:embeddedFont>
      <p:font typeface="Libre Baskerville" panose="020B0604020202020204" charset="0"/>
      <p:regular r:id="rId31"/>
      <p:bold r:id="rId32"/>
      <p:italic r:id="rId33"/>
    </p:embeddedFont>
    <p:embeddedFont>
      <p:font typeface="Montserra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LTnMQKogp2nUJ0/65ewUZT5/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566CAB-55F1-434D-B663-79BDCBA7870B}">
  <a:tblStyle styleId="{8A566CAB-55F1-434D-B663-79BDCBA7870B}" styleName="Table_0">
    <a:wholeTbl>
      <a:tcTxStyle b="off" i="off">
        <a:font>
          <a:latin typeface="Calibri"/>
          <a:ea typeface="Calibri"/>
          <a:cs typeface="Calibri"/>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85" d="100"/>
          <a:sy n="85" d="100"/>
        </p:scale>
        <p:origin x="978"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26" name="Google Shape;26;p2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2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2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1" name="Google Shape;41;p2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30"/>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3887391" y="740569"/>
            <a:ext cx="4629150" cy="3655219"/>
          </a:xfrm>
          <a:prstGeom prst="rect">
            <a:avLst/>
          </a:prstGeom>
          <a:noFill/>
          <a:ln>
            <a:noFill/>
          </a:ln>
        </p:spPr>
      </p:sp>
      <p:sp>
        <p:nvSpPr>
          <p:cNvPr id="64" name="Google Shape;64;p31"/>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732421" y="165100"/>
            <a:ext cx="1701125" cy="1082500"/>
          </a:xfrm>
          <a:prstGeom prst="rect">
            <a:avLst/>
          </a:prstGeom>
          <a:noFill/>
          <a:ln>
            <a:noFill/>
          </a:ln>
        </p:spPr>
      </p:pic>
      <p:sp>
        <p:nvSpPr>
          <p:cNvPr id="85" name="Google Shape;85;p1"/>
          <p:cNvSpPr txBox="1"/>
          <p:nvPr/>
        </p:nvSpPr>
        <p:spPr>
          <a:xfrm>
            <a:off x="24900" y="1352050"/>
            <a:ext cx="9094200" cy="2095928"/>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385623"/>
              </a:buClr>
              <a:buSzPts val="3200"/>
              <a:buFont typeface="Calibri"/>
              <a:buNone/>
            </a:pPr>
            <a:r>
              <a:rPr lang="en-GB" sz="3200" b="1" i="0" u="none" strike="noStrike" cap="none">
                <a:solidFill>
                  <a:srgbClr val="385623"/>
                </a:solidFill>
                <a:latin typeface="Calibri"/>
                <a:ea typeface="Calibri"/>
                <a:cs typeface="Calibri"/>
                <a:sym typeface="Calibri"/>
              </a:rPr>
              <a:t>S</a:t>
            </a:r>
            <a:r>
              <a:rPr lang="en-GB" sz="3000" b="1" i="0" u="none" strike="noStrike" cap="none">
                <a:solidFill>
                  <a:srgbClr val="385623"/>
                </a:solidFill>
                <a:latin typeface="Calibri"/>
                <a:ea typeface="Calibri"/>
                <a:cs typeface="Calibri"/>
                <a:sym typeface="Calibri"/>
              </a:rPr>
              <a:t>avitribai Phule Pune University</a:t>
            </a:r>
            <a:endParaRPr sz="3000" b="1" i="0" u="none" strike="noStrike" cap="none">
              <a:solidFill>
                <a:srgbClr val="385623"/>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600"/>
              <a:buFont typeface="Calibri"/>
              <a:buNone/>
            </a:pPr>
            <a:r>
              <a:rPr lang="en-GB" sz="1600" b="1" i="0" u="none" strike="noStrike" cap="none">
                <a:solidFill>
                  <a:schemeClr val="dk1"/>
                </a:solidFill>
                <a:latin typeface="Calibri"/>
                <a:ea typeface="Calibri"/>
                <a:cs typeface="Calibri"/>
                <a:sym typeface="Calibri"/>
              </a:rPr>
              <a:t>Affiliated</a:t>
            </a:r>
            <a:endParaRPr sz="1600" b="1" i="0" u="none" strike="noStrike" cap="none">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C00000"/>
              </a:buClr>
              <a:buSzPts val="3000"/>
              <a:buFont typeface="Calibri"/>
              <a:buNone/>
            </a:pPr>
            <a:r>
              <a:rPr lang="en-GB" sz="3000" b="1" i="0" u="none" strike="noStrike" cap="none">
                <a:solidFill>
                  <a:srgbClr val="C00000"/>
                </a:solidFill>
                <a:latin typeface="Calibri"/>
                <a:ea typeface="Calibri"/>
                <a:cs typeface="Calibri"/>
                <a:sym typeface="Calibri"/>
              </a:rPr>
              <a:t>Pravara Rural Education Society's</a:t>
            </a:r>
            <a:endParaRPr sz="3000" b="1" i="0" u="none" strike="noStrike" cap="none">
              <a:solidFill>
                <a:srgbClr val="C00000"/>
              </a:solidFill>
              <a:latin typeface="Calibri"/>
              <a:ea typeface="Calibri"/>
              <a:cs typeface="Calibri"/>
              <a:sym typeface="Calibri"/>
            </a:endParaRPr>
          </a:p>
          <a:p>
            <a:pPr marL="0" marR="0" lvl="0" indent="0" algn="ctr" rtl="0">
              <a:lnSpc>
                <a:spcPct val="115000"/>
              </a:lnSpc>
              <a:spcBef>
                <a:spcPts val="0"/>
              </a:spcBef>
              <a:spcAft>
                <a:spcPts val="0"/>
              </a:spcAft>
              <a:buClr>
                <a:srgbClr val="C00000"/>
              </a:buClr>
              <a:buSzPts val="3000"/>
              <a:buFont typeface="Calibri"/>
              <a:buNone/>
            </a:pPr>
            <a:r>
              <a:rPr lang="en-GB" sz="3000" b="1" i="0" u="none" strike="noStrike" cap="none">
                <a:solidFill>
                  <a:srgbClr val="C00000"/>
                </a:solidFill>
                <a:latin typeface="Calibri"/>
                <a:ea typeface="Calibri"/>
                <a:cs typeface="Calibri"/>
                <a:sym typeface="Calibri"/>
              </a:rPr>
              <a:t>Sir Visvesvaraya Institute of Technology, Nashik </a:t>
            </a:r>
            <a:endParaRPr sz="3000" b="1" i="0" u="none" strike="noStrike" cap="none">
              <a:solidFill>
                <a:srgbClr val="C00000"/>
              </a:solidFill>
              <a:latin typeface="Calibri"/>
              <a:ea typeface="Calibri"/>
              <a:cs typeface="Calibri"/>
              <a:sym typeface="Calibri"/>
            </a:endParaRPr>
          </a:p>
        </p:txBody>
      </p:sp>
      <p:pic>
        <p:nvPicPr>
          <p:cNvPr id="86" name="Google Shape;86;p1"/>
          <p:cNvPicPr preferRelativeResize="0"/>
          <p:nvPr/>
        </p:nvPicPr>
        <p:blipFill rotWithShape="1">
          <a:blip r:embed="rId4">
            <a:alphaModFix/>
          </a:blip>
          <a:srcRect/>
          <a:stretch/>
        </p:blipFill>
        <p:spPr>
          <a:xfrm>
            <a:off x="4114696" y="3552428"/>
            <a:ext cx="1318850" cy="123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p:nvPr/>
        </p:nvSpPr>
        <p:spPr>
          <a:xfrm>
            <a:off x="2612400" y="347775"/>
            <a:ext cx="39192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Software Requirements</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55" name="Google Shape;155;p10"/>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56" name="Google Shape;156;p10"/>
          <p:cNvSpPr txBox="1"/>
          <p:nvPr/>
        </p:nvSpPr>
        <p:spPr>
          <a:xfrm>
            <a:off x="1299600" y="1671300"/>
            <a:ext cx="4911600" cy="18009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60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Programming Language: Python</a:t>
            </a:r>
            <a:endParaRPr sz="1500">
              <a:solidFill>
                <a:srgbClr val="002060"/>
              </a:solidFill>
              <a:latin typeface="Libre Baskerville"/>
              <a:ea typeface="Libre Baskerville"/>
              <a:cs typeface="Libre Baskerville"/>
              <a:sym typeface="Libre Baskerville"/>
            </a:endParaRPr>
          </a:p>
          <a:p>
            <a:pPr marL="457200" marR="0" lvl="0" indent="-323850" algn="l" rtl="0">
              <a:lnSpc>
                <a:spcPct val="150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Library: OpenCV</a:t>
            </a:r>
            <a:endParaRPr sz="1500">
              <a:solidFill>
                <a:srgbClr val="002060"/>
              </a:solidFill>
              <a:latin typeface="Libre Baskerville"/>
              <a:ea typeface="Libre Baskerville"/>
              <a:cs typeface="Libre Baskerville"/>
              <a:sym typeface="Libre Baskerville"/>
            </a:endParaRPr>
          </a:p>
          <a:p>
            <a:pPr marL="457200" marR="0" lvl="0" indent="-323850" algn="l" rtl="0">
              <a:lnSpc>
                <a:spcPct val="150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Algorithm : Transformational algorithm</a:t>
            </a:r>
            <a:endParaRPr sz="1500">
              <a:solidFill>
                <a:srgbClr val="002060"/>
              </a:solidFill>
              <a:latin typeface="Libre Baskerville"/>
              <a:ea typeface="Libre Baskerville"/>
              <a:cs typeface="Libre Baskerville"/>
              <a:sym typeface="Libre Baskerville"/>
            </a:endParaRPr>
          </a:p>
          <a:p>
            <a:pPr marL="457200" marR="0" lvl="0" indent="-323850" algn="l" rtl="0">
              <a:lnSpc>
                <a:spcPct val="150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Framework: Media Pipe</a:t>
            </a:r>
            <a:endParaRPr sz="1500">
              <a:solidFill>
                <a:srgbClr val="002060"/>
              </a:solidFill>
              <a:latin typeface="Libre Baskerville"/>
              <a:ea typeface="Libre Baskerville"/>
              <a:cs typeface="Libre Baskerville"/>
              <a:sym typeface="Libre Baskerville"/>
            </a:endParaRPr>
          </a:p>
          <a:p>
            <a:pPr marL="457200" marR="0" lvl="0" indent="-323850" algn="l" rtl="0">
              <a:lnSpc>
                <a:spcPct val="150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Libraries : Pynput, AutoPy, PyautoGUI</a:t>
            </a:r>
            <a:endParaRPr sz="1500">
              <a:solidFill>
                <a:srgbClr val="002060"/>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p:nvPr/>
        </p:nvSpPr>
        <p:spPr>
          <a:xfrm>
            <a:off x="2175800" y="289175"/>
            <a:ext cx="49149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Proposed System Architecture</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62" name="Google Shape;162;p11"/>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163" name="Google Shape;163;p11"/>
          <p:cNvPicPr preferRelativeResize="0"/>
          <p:nvPr/>
        </p:nvPicPr>
        <p:blipFill rotWithShape="1">
          <a:blip r:embed="rId4">
            <a:alphaModFix/>
          </a:blip>
          <a:srcRect/>
          <a:stretch/>
        </p:blipFill>
        <p:spPr>
          <a:xfrm>
            <a:off x="1722850" y="812375"/>
            <a:ext cx="5953601" cy="4219424"/>
          </a:xfrm>
          <a:prstGeom prst="rect">
            <a:avLst/>
          </a:prstGeom>
          <a:noFill/>
          <a:ln>
            <a:solidFill>
              <a:schemeClr val="tx1"/>
            </a:solidFill>
          </a:ln>
        </p:spPr>
      </p:pic>
      <p:sp>
        <p:nvSpPr>
          <p:cNvPr id="164" name="Google Shape;164;p11"/>
          <p:cNvSpPr txBox="1"/>
          <p:nvPr/>
        </p:nvSpPr>
        <p:spPr>
          <a:xfrm>
            <a:off x="-21675" y="2741075"/>
            <a:ext cx="555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System Design</a:t>
            </a:r>
            <a:endParaRPr sz="2200">
              <a:solidFill>
                <a:srgbClr val="C00000"/>
              </a:solidFill>
              <a:latin typeface="Montserrat"/>
              <a:ea typeface="Montserrat"/>
              <a:cs typeface="Montserrat"/>
              <a:sym typeface="Montserrat"/>
            </a:endParaRPr>
          </a:p>
        </p:txBody>
      </p:sp>
      <p:pic>
        <p:nvPicPr>
          <p:cNvPr id="170" name="Google Shape;170;p12"/>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171" name="Google Shape;171;p12"/>
          <p:cNvPicPr preferRelativeResize="0"/>
          <p:nvPr/>
        </p:nvPicPr>
        <p:blipFill rotWithShape="1">
          <a:blip r:embed="rId4">
            <a:alphaModFix/>
          </a:blip>
          <a:srcRect/>
          <a:stretch/>
        </p:blipFill>
        <p:spPr>
          <a:xfrm>
            <a:off x="1088700" y="1176650"/>
            <a:ext cx="7720075" cy="3866075"/>
          </a:xfrm>
          <a:prstGeom prst="rect">
            <a:avLst/>
          </a:prstGeom>
          <a:noFill/>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p:nvPr/>
        </p:nvSpPr>
        <p:spPr>
          <a:xfrm>
            <a:off x="3218550" y="19806"/>
            <a:ext cx="3000000" cy="861744"/>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Sequence Diagram</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77" name="Google Shape;177;p13"/>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178" name="Google Shape;178;p13"/>
          <p:cNvPicPr preferRelativeResize="0"/>
          <p:nvPr/>
        </p:nvPicPr>
        <p:blipFill rotWithShape="1">
          <a:blip r:embed="rId4">
            <a:alphaModFix/>
          </a:blip>
          <a:srcRect/>
          <a:stretch/>
        </p:blipFill>
        <p:spPr>
          <a:xfrm>
            <a:off x="2072563" y="942325"/>
            <a:ext cx="5231348" cy="392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4"/>
          <p:cNvSpPr txBox="1"/>
          <p:nvPr/>
        </p:nvSpPr>
        <p:spPr>
          <a:xfrm>
            <a:off x="2625950" y="267725"/>
            <a:ext cx="44463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Single Shot Detector Model</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84" name="Google Shape;184;p14"/>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185" name="Google Shape;185;p14"/>
          <p:cNvPicPr preferRelativeResize="0"/>
          <p:nvPr/>
        </p:nvPicPr>
        <p:blipFill rotWithShape="1">
          <a:blip r:embed="rId4">
            <a:alphaModFix/>
          </a:blip>
          <a:srcRect/>
          <a:stretch/>
        </p:blipFill>
        <p:spPr>
          <a:xfrm>
            <a:off x="1264525" y="1094550"/>
            <a:ext cx="3002675" cy="3680650"/>
          </a:xfrm>
          <a:prstGeom prst="rect">
            <a:avLst/>
          </a:prstGeom>
          <a:noFill/>
          <a:ln>
            <a:noFill/>
          </a:ln>
        </p:spPr>
      </p:pic>
      <p:sp>
        <p:nvSpPr>
          <p:cNvPr id="186" name="Google Shape;186;p14"/>
          <p:cNvSpPr txBox="1"/>
          <p:nvPr/>
        </p:nvSpPr>
        <p:spPr>
          <a:xfrm>
            <a:off x="4636400" y="1488000"/>
            <a:ext cx="4446300" cy="18009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50000"/>
              </a:lnSpc>
              <a:spcBef>
                <a:spcPts val="600"/>
              </a:spcBef>
              <a:spcAft>
                <a:spcPts val="0"/>
              </a:spcAft>
              <a:buClr>
                <a:srgbClr val="1F3864"/>
              </a:buClr>
              <a:buSzPts val="1500"/>
              <a:buFont typeface="Montserrat"/>
              <a:buChar char="●"/>
            </a:pPr>
            <a:r>
              <a:rPr lang="en-GB" sz="1500" b="1">
                <a:solidFill>
                  <a:srgbClr val="1F3864"/>
                </a:solidFill>
                <a:latin typeface="Montserrat"/>
                <a:ea typeface="Montserrat"/>
                <a:cs typeface="Montserrat"/>
                <a:sym typeface="Montserrat"/>
              </a:rPr>
              <a:t>Single-shot detector model is used for detecting and recognizing a hand or palm in real time. The single-shot detector model is used by the MediaPipe.</a:t>
            </a:r>
            <a:endParaRPr sz="1500" b="1">
              <a:solidFill>
                <a:srgbClr val="1F3864"/>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UML Diagram</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92" name="Google Shape;192;p15"/>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193" name="Google Shape;193;p15"/>
          <p:cNvPicPr preferRelativeResize="0"/>
          <p:nvPr/>
        </p:nvPicPr>
        <p:blipFill rotWithShape="1">
          <a:blip r:embed="rId4">
            <a:alphaModFix/>
          </a:blip>
          <a:srcRect l="8371" t="42057" r="9955" b="2936"/>
          <a:stretch/>
        </p:blipFill>
        <p:spPr>
          <a:xfrm>
            <a:off x="2392501" y="883425"/>
            <a:ext cx="4877543" cy="389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Implementation</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99" name="Google Shape;199;p16"/>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200" name="Google Shape;200;p16"/>
          <p:cNvPicPr preferRelativeResize="0"/>
          <p:nvPr/>
        </p:nvPicPr>
        <p:blipFill rotWithShape="1">
          <a:blip r:embed="rId4">
            <a:alphaModFix/>
          </a:blip>
          <a:srcRect/>
          <a:stretch/>
        </p:blipFill>
        <p:spPr>
          <a:xfrm>
            <a:off x="3838725" y="1467150"/>
            <a:ext cx="4705600" cy="2645576"/>
          </a:xfrm>
          <a:prstGeom prst="rect">
            <a:avLst/>
          </a:prstGeom>
          <a:noFill/>
          <a:ln>
            <a:noFill/>
          </a:ln>
        </p:spPr>
      </p:pic>
      <p:pic>
        <p:nvPicPr>
          <p:cNvPr id="201" name="Google Shape;201;p16"/>
          <p:cNvPicPr preferRelativeResize="0"/>
          <p:nvPr/>
        </p:nvPicPr>
        <p:blipFill rotWithShape="1">
          <a:blip r:embed="rId5">
            <a:alphaModFix/>
          </a:blip>
          <a:srcRect/>
          <a:stretch/>
        </p:blipFill>
        <p:spPr>
          <a:xfrm>
            <a:off x="618225" y="1809688"/>
            <a:ext cx="2600325" cy="198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Implementation</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207" name="Google Shape;207;p17"/>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208" name="Google Shape;208;p17"/>
          <p:cNvPicPr preferRelativeResize="0"/>
          <p:nvPr/>
        </p:nvPicPr>
        <p:blipFill rotWithShape="1">
          <a:blip r:embed="rId4">
            <a:alphaModFix/>
          </a:blip>
          <a:srcRect/>
          <a:stretch/>
        </p:blipFill>
        <p:spPr>
          <a:xfrm>
            <a:off x="2095763" y="1181052"/>
            <a:ext cx="5656176" cy="3180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Implementation</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214" name="Google Shape;214;p18"/>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215" name="Google Shape;215;p18"/>
          <p:cNvPicPr preferRelativeResize="0"/>
          <p:nvPr/>
        </p:nvPicPr>
        <p:blipFill rotWithShape="1">
          <a:blip r:embed="rId4">
            <a:alphaModFix/>
          </a:blip>
          <a:srcRect/>
          <a:stretch/>
        </p:blipFill>
        <p:spPr>
          <a:xfrm>
            <a:off x="1937376" y="1291200"/>
            <a:ext cx="6068475" cy="3411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Implementation</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221" name="Google Shape;221;p19"/>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222" name="Google Shape;222;p19"/>
          <p:cNvPicPr preferRelativeResize="0"/>
          <p:nvPr/>
        </p:nvPicPr>
        <p:blipFill rotWithShape="1">
          <a:blip r:embed="rId4">
            <a:alphaModFix/>
          </a:blip>
          <a:srcRect/>
          <a:stretch/>
        </p:blipFill>
        <p:spPr>
          <a:xfrm>
            <a:off x="1168650" y="1379350"/>
            <a:ext cx="2269125" cy="3064550"/>
          </a:xfrm>
          <a:prstGeom prst="rect">
            <a:avLst/>
          </a:prstGeom>
          <a:noFill/>
          <a:ln>
            <a:noFill/>
          </a:ln>
        </p:spPr>
      </p:pic>
      <p:pic>
        <p:nvPicPr>
          <p:cNvPr id="223" name="Google Shape;223;p19"/>
          <p:cNvPicPr preferRelativeResize="0"/>
          <p:nvPr/>
        </p:nvPicPr>
        <p:blipFill rotWithShape="1">
          <a:blip r:embed="rId5">
            <a:alphaModFix/>
          </a:blip>
          <a:srcRect/>
          <a:stretch/>
        </p:blipFill>
        <p:spPr>
          <a:xfrm>
            <a:off x="3631575" y="1393213"/>
            <a:ext cx="5401427" cy="30368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ctrTitle"/>
          </p:nvPr>
        </p:nvSpPr>
        <p:spPr>
          <a:xfrm>
            <a:off x="460950" y="1990697"/>
            <a:ext cx="8222100" cy="838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rgbClr val="002060"/>
              </a:buClr>
              <a:buSzPts val="990"/>
              <a:buFont typeface="EB Garamond ExtraBold"/>
              <a:buNone/>
            </a:pPr>
            <a:r>
              <a:rPr lang="en-GB" sz="3180" b="0">
                <a:solidFill>
                  <a:srgbClr val="002060"/>
                </a:solidFill>
                <a:latin typeface="EB Garamond ExtraBold"/>
                <a:ea typeface="EB Garamond ExtraBold"/>
                <a:cs typeface="EB Garamond ExtraBold"/>
                <a:sym typeface="EB Garamond ExtraBold"/>
              </a:rPr>
              <a:t>Hand Gesture Controller (Virtual Mouse) and Voice Assistant using OpenCV, ML, Python</a:t>
            </a:r>
            <a:endParaRPr sz="3180" b="0">
              <a:solidFill>
                <a:srgbClr val="002060"/>
              </a:solidFill>
              <a:latin typeface="EB Garamond ExtraBold"/>
              <a:ea typeface="EB Garamond ExtraBold"/>
              <a:cs typeface="EB Garamond ExtraBold"/>
              <a:sym typeface="EB Garamond ExtraBold"/>
            </a:endParaRPr>
          </a:p>
        </p:txBody>
      </p:sp>
      <p:sp>
        <p:nvSpPr>
          <p:cNvPr id="92" name="Google Shape;92;p2"/>
          <p:cNvSpPr txBox="1"/>
          <p:nvPr/>
        </p:nvSpPr>
        <p:spPr>
          <a:xfrm>
            <a:off x="1235025" y="286125"/>
            <a:ext cx="77889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lt1"/>
              </a:buClr>
              <a:buSzPts val="3000"/>
              <a:buFont typeface="Calibri"/>
              <a:buNone/>
            </a:pPr>
            <a:r>
              <a:rPr lang="en-GB" sz="3000" b="1" i="0" u="none" strike="noStrike" cap="none">
                <a:solidFill>
                  <a:schemeClr val="lt1"/>
                </a:solidFill>
                <a:latin typeface="Calibri"/>
                <a:ea typeface="Calibri"/>
                <a:cs typeface="Calibri"/>
                <a:sym typeface="Calibri"/>
              </a:rPr>
              <a:t>Sir Visvesvaraya Institute of Technology</a:t>
            </a:r>
            <a:endParaRPr sz="3000" b="1" i="0" u="none" strike="noStrike" cap="none">
              <a:solidFill>
                <a:schemeClr val="lt1"/>
              </a:solidFill>
              <a:latin typeface="Calibri"/>
              <a:ea typeface="Calibri"/>
              <a:cs typeface="Calibri"/>
              <a:sym typeface="Calibri"/>
            </a:endParaRPr>
          </a:p>
        </p:txBody>
      </p:sp>
      <p:pic>
        <p:nvPicPr>
          <p:cNvPr id="93" name="Google Shape;93;p2"/>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94" name="Google Shape;94;p2"/>
          <p:cNvSpPr txBox="1"/>
          <p:nvPr/>
        </p:nvSpPr>
        <p:spPr>
          <a:xfrm>
            <a:off x="2144075" y="1265350"/>
            <a:ext cx="49584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lt1"/>
              </a:buClr>
              <a:buSzPts val="2000"/>
              <a:buFont typeface="Calibri"/>
              <a:buNone/>
            </a:pPr>
            <a:r>
              <a:rPr lang="en-GB" sz="2200" b="1" i="0" u="none" strike="noStrike" cap="none">
                <a:solidFill>
                  <a:srgbClr val="980000"/>
                </a:solidFill>
                <a:latin typeface="Calibri"/>
                <a:ea typeface="Calibri"/>
                <a:cs typeface="Calibri"/>
                <a:sym typeface="Calibri"/>
              </a:rPr>
              <a:t>Project Presentation on</a:t>
            </a:r>
            <a:endParaRPr sz="2200" b="1" i="0" u="none" strike="noStrike" cap="none">
              <a:solidFill>
                <a:srgbClr val="980000"/>
              </a:solidFill>
              <a:latin typeface="Calibri"/>
              <a:ea typeface="Calibri"/>
              <a:cs typeface="Calibri"/>
              <a:sym typeface="Calibri"/>
            </a:endParaRPr>
          </a:p>
        </p:txBody>
      </p:sp>
      <p:pic>
        <p:nvPicPr>
          <p:cNvPr id="95" name="Google Shape;95;p2"/>
          <p:cNvPicPr preferRelativeResize="0"/>
          <p:nvPr/>
        </p:nvPicPr>
        <p:blipFill rotWithShape="1">
          <a:blip r:embed="rId4">
            <a:alphaModFix/>
          </a:blip>
          <a:srcRect/>
          <a:stretch/>
        </p:blipFill>
        <p:spPr>
          <a:xfrm>
            <a:off x="-409975" y="2665547"/>
            <a:ext cx="4356684" cy="2266952"/>
          </a:xfrm>
          <a:prstGeom prst="rect">
            <a:avLst/>
          </a:prstGeom>
          <a:noFill/>
          <a:ln>
            <a:noFill/>
          </a:ln>
        </p:spPr>
      </p:pic>
      <p:sp>
        <p:nvSpPr>
          <p:cNvPr id="96" name="Google Shape;96;p2"/>
          <p:cNvSpPr txBox="1"/>
          <p:nvPr/>
        </p:nvSpPr>
        <p:spPr>
          <a:xfrm>
            <a:off x="5937955" y="3352800"/>
            <a:ext cx="2923823"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GB" sz="2400" b="1">
                <a:solidFill>
                  <a:schemeClr val="dk1"/>
                </a:solidFill>
                <a:latin typeface="Calibri"/>
                <a:ea typeface="Calibri"/>
                <a:cs typeface="Calibri"/>
                <a:sym typeface="Calibri"/>
              </a:rPr>
              <a:t>Project Guide</a:t>
            </a:r>
            <a:endParaRPr/>
          </a:p>
          <a:p>
            <a:pPr marL="0" marR="0" lvl="0" indent="0" algn="l" rtl="0">
              <a:spcBef>
                <a:spcPts val="0"/>
              </a:spcBef>
              <a:spcAft>
                <a:spcPts val="0"/>
              </a:spcAft>
              <a:buNone/>
            </a:pPr>
            <a:r>
              <a:rPr lang="en-GB" sz="2000" b="1" u="sng">
                <a:solidFill>
                  <a:srgbClr val="FF0000"/>
                </a:solidFill>
                <a:latin typeface="Calibri"/>
                <a:ea typeface="Calibri"/>
                <a:cs typeface="Calibri"/>
                <a:sym typeface="Calibri"/>
              </a:rPr>
              <a:t>Dr. Pratibha V. Kashid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Model Accuracy</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229" name="Google Shape;229;p20"/>
          <p:cNvPicPr preferRelativeResize="0"/>
          <p:nvPr/>
        </p:nvPicPr>
        <p:blipFill rotWithShape="1">
          <a:blip r:embed="rId3">
            <a:alphaModFix/>
          </a:blip>
          <a:srcRect/>
          <a:stretch/>
        </p:blipFill>
        <p:spPr>
          <a:xfrm>
            <a:off x="118349" y="124200"/>
            <a:ext cx="970350" cy="970350"/>
          </a:xfrm>
          <a:prstGeom prst="rect">
            <a:avLst/>
          </a:prstGeom>
          <a:noFill/>
          <a:ln>
            <a:noFill/>
          </a:ln>
        </p:spPr>
      </p:pic>
      <p:pic>
        <p:nvPicPr>
          <p:cNvPr id="230" name="Google Shape;230;p20"/>
          <p:cNvPicPr preferRelativeResize="0"/>
          <p:nvPr/>
        </p:nvPicPr>
        <p:blipFill rotWithShape="1">
          <a:blip r:embed="rId4">
            <a:alphaModFix/>
          </a:blip>
          <a:srcRect l="35017" t="9720" r="3664" b="10928"/>
          <a:stretch/>
        </p:blipFill>
        <p:spPr>
          <a:xfrm>
            <a:off x="2506134" y="1490133"/>
            <a:ext cx="4538134" cy="2652889"/>
          </a:xfrm>
          <a:prstGeom prst="rect">
            <a:avLst/>
          </a:prstGeom>
          <a:noFill/>
          <a:ln>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 name="Rectangle 1">
            <a:extLst>
              <a:ext uri="{FF2B5EF4-FFF2-40B4-BE49-F238E27FC236}">
                <a16:creationId xmlns:a16="http://schemas.microsoft.com/office/drawing/2014/main" id="{816FE59B-FF66-43B3-83E1-72E1738431A6}"/>
              </a:ext>
            </a:extLst>
          </p:cNvPr>
          <p:cNvSpPr/>
          <p:nvPr/>
        </p:nvSpPr>
        <p:spPr>
          <a:xfrm>
            <a:off x="2363706" y="2110085"/>
            <a:ext cx="4416595"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Presented by</a:t>
            </a:r>
            <a:r>
              <a:rPr lang="en-GB" sz="1600">
                <a:solidFill>
                  <a:srgbClr val="C00000"/>
                </a:solidFill>
                <a:latin typeface="Montserrat"/>
                <a:ea typeface="Montserrat"/>
                <a:cs typeface="Montserrat"/>
                <a:sym typeface="Montserrat"/>
              </a:rPr>
              <a:t> </a:t>
            </a:r>
            <a:endParaRPr sz="1600">
              <a:solidFill>
                <a:srgbClr val="C00000"/>
              </a:solidFill>
              <a:latin typeface="Montserrat"/>
              <a:ea typeface="Montserrat"/>
              <a:cs typeface="Montserrat"/>
              <a:sym typeface="Montserrat"/>
            </a:endParaRPr>
          </a:p>
        </p:txBody>
      </p:sp>
      <p:pic>
        <p:nvPicPr>
          <p:cNvPr id="102" name="Google Shape;102;p3"/>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04" name="Google Shape;104;p3"/>
          <p:cNvSpPr txBox="1"/>
          <p:nvPr/>
        </p:nvSpPr>
        <p:spPr>
          <a:xfrm>
            <a:off x="874072" y="963473"/>
            <a:ext cx="7395856" cy="763728"/>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600"/>
              </a:spcBef>
              <a:spcAft>
                <a:spcPts val="0"/>
              </a:spcAft>
              <a:buClr>
                <a:schemeClr val="dk1"/>
              </a:buClr>
              <a:buSzPts val="1500"/>
              <a:buFont typeface="Libre Baskerville"/>
              <a:buNone/>
            </a:pPr>
            <a:endParaRPr sz="1050" dirty="0">
              <a:solidFill>
                <a:schemeClr val="lt1"/>
              </a:solidFill>
              <a:latin typeface="Libre Baskerville"/>
              <a:ea typeface="Libre Baskerville"/>
              <a:cs typeface="Libre Baskerville"/>
              <a:sym typeface="Libre Baskerville"/>
            </a:endParaRPr>
          </a:p>
        </p:txBody>
      </p:sp>
      <p:graphicFrame>
        <p:nvGraphicFramePr>
          <p:cNvPr id="2" name="Table 1">
            <a:extLst>
              <a:ext uri="{FF2B5EF4-FFF2-40B4-BE49-F238E27FC236}">
                <a16:creationId xmlns:a16="http://schemas.microsoft.com/office/drawing/2014/main" id="{F4CC0B4C-1A13-4C0F-908D-81DA7619C5F9}"/>
              </a:ext>
            </a:extLst>
          </p:cNvPr>
          <p:cNvGraphicFramePr>
            <a:graphicFrameLocks noGrp="1"/>
          </p:cNvGraphicFramePr>
          <p:nvPr>
            <p:extLst>
              <p:ext uri="{D42A27DB-BD31-4B8C-83A1-F6EECF244321}">
                <p14:modId xmlns:p14="http://schemas.microsoft.com/office/powerpoint/2010/main" val="1472654548"/>
              </p:ext>
            </p:extLst>
          </p:nvPr>
        </p:nvGraphicFramePr>
        <p:xfrm>
          <a:off x="1803267" y="1345337"/>
          <a:ext cx="5830566" cy="2278599"/>
        </p:xfrm>
        <a:graphic>
          <a:graphicData uri="http://schemas.openxmlformats.org/drawingml/2006/table">
            <a:tbl>
              <a:tblPr firstRow="1" bandRow="1">
                <a:tableStyleId>{5DA37D80-6434-44D0-A028-1B22A696006F}</a:tableStyleId>
              </a:tblPr>
              <a:tblGrid>
                <a:gridCol w="846150">
                  <a:extLst>
                    <a:ext uri="{9D8B030D-6E8A-4147-A177-3AD203B41FA5}">
                      <a16:colId xmlns:a16="http://schemas.microsoft.com/office/drawing/2014/main" val="4230925553"/>
                    </a:ext>
                  </a:extLst>
                </a:gridCol>
                <a:gridCol w="3735392">
                  <a:extLst>
                    <a:ext uri="{9D8B030D-6E8A-4147-A177-3AD203B41FA5}">
                      <a16:colId xmlns:a16="http://schemas.microsoft.com/office/drawing/2014/main" val="2467163900"/>
                    </a:ext>
                  </a:extLst>
                </a:gridCol>
                <a:gridCol w="1249024">
                  <a:extLst>
                    <a:ext uri="{9D8B030D-6E8A-4147-A177-3AD203B41FA5}">
                      <a16:colId xmlns:a16="http://schemas.microsoft.com/office/drawing/2014/main" val="4138598557"/>
                    </a:ext>
                  </a:extLst>
                </a:gridCol>
              </a:tblGrid>
              <a:tr h="414093">
                <a:tc>
                  <a:txBody>
                    <a:bodyPr/>
                    <a:lstStyle/>
                    <a:p>
                      <a:r>
                        <a:rPr lang="en-US" dirty="0"/>
                        <a:t>Sr. No.</a:t>
                      </a:r>
                    </a:p>
                  </a:txBody>
                  <a:tcPr/>
                </a:tc>
                <a:tc>
                  <a:txBody>
                    <a:bodyPr/>
                    <a:lstStyle/>
                    <a:p>
                      <a:r>
                        <a:rPr lang="en-US" dirty="0"/>
                        <a:t>Name</a:t>
                      </a:r>
                    </a:p>
                  </a:txBody>
                  <a:tcPr/>
                </a:tc>
                <a:tc>
                  <a:txBody>
                    <a:bodyPr/>
                    <a:lstStyle/>
                    <a:p>
                      <a:r>
                        <a:rPr lang="en-US" dirty="0"/>
                        <a:t>Seat No.</a:t>
                      </a:r>
                    </a:p>
                  </a:txBody>
                  <a:tcPr/>
                </a:tc>
                <a:extLst>
                  <a:ext uri="{0D108BD9-81ED-4DB2-BD59-A6C34878D82A}">
                    <a16:rowId xmlns:a16="http://schemas.microsoft.com/office/drawing/2014/main" val="1415343299"/>
                  </a:ext>
                </a:extLst>
              </a:tr>
              <a:tr h="414093">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ym typeface="Libre Baskerville"/>
                        </a:rPr>
                        <a:t>Ms. </a:t>
                      </a:r>
                      <a:r>
                        <a:rPr lang="en-GB" sz="1400" dirty="0" err="1">
                          <a:sym typeface="Libre Baskerville"/>
                        </a:rPr>
                        <a:t>Shipranjali</a:t>
                      </a:r>
                      <a:r>
                        <a:rPr lang="en-GB" sz="1400" dirty="0">
                          <a:sym typeface="Libre Baskerville"/>
                        </a:rPr>
                        <a:t> Kiran </a:t>
                      </a:r>
                      <a:r>
                        <a:rPr lang="en-GB" sz="1400" dirty="0" err="1">
                          <a:sym typeface="Libre Baskerville"/>
                        </a:rPr>
                        <a:t>Gangurde</a:t>
                      </a:r>
                      <a:endParaRPr lang="en-GB" sz="1400" dirty="0">
                        <a:solidFill>
                          <a:srgbClr val="002060"/>
                        </a:solidFill>
                        <a:latin typeface="Libre Baskerville"/>
                        <a:ea typeface="Libre Baskerville"/>
                        <a:cs typeface="Libre Baskerville"/>
                        <a:sym typeface="Libre Baskerville"/>
                      </a:endParaRPr>
                    </a:p>
                  </a:txBody>
                  <a:tcPr/>
                </a:tc>
                <a:tc>
                  <a:txBody>
                    <a:bodyPr/>
                    <a:lstStyle/>
                    <a:p>
                      <a:r>
                        <a:rPr lang="en-US" dirty="0"/>
                        <a:t>B190278522</a:t>
                      </a:r>
                    </a:p>
                  </a:txBody>
                  <a:tcPr/>
                </a:tc>
                <a:extLst>
                  <a:ext uri="{0D108BD9-81ED-4DB2-BD59-A6C34878D82A}">
                    <a16:rowId xmlns:a16="http://schemas.microsoft.com/office/drawing/2014/main" val="2683590994"/>
                  </a:ext>
                </a:extLst>
              </a:tr>
              <a:tr h="41409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ym typeface="Libre Baskerville"/>
                        </a:rPr>
                        <a:t>Ms. </a:t>
                      </a:r>
                      <a:r>
                        <a:rPr lang="en-GB" sz="1400" dirty="0" err="1">
                          <a:sym typeface="Libre Baskerville"/>
                        </a:rPr>
                        <a:t>Snehal</a:t>
                      </a:r>
                      <a:r>
                        <a:rPr lang="en-GB" sz="1400" dirty="0">
                          <a:sym typeface="Libre Baskerville"/>
                        </a:rPr>
                        <a:t> Shashikant </a:t>
                      </a:r>
                      <a:r>
                        <a:rPr lang="en-GB" sz="1400" dirty="0" err="1">
                          <a:sym typeface="Libre Baskerville"/>
                        </a:rPr>
                        <a:t>Sonawane</a:t>
                      </a:r>
                      <a:endParaRPr lang="en-GB" sz="1400" dirty="0">
                        <a:solidFill>
                          <a:srgbClr val="002060"/>
                        </a:solidFill>
                        <a:latin typeface="Libre Baskerville"/>
                        <a:ea typeface="Libre Baskerville"/>
                        <a:cs typeface="Libre Baskerville"/>
                        <a:sym typeface="Libre Baskervill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B190278575</a:t>
                      </a:r>
                    </a:p>
                  </a:txBody>
                  <a:tcPr/>
                </a:tc>
                <a:extLst>
                  <a:ext uri="{0D108BD9-81ED-4DB2-BD59-A6C34878D82A}">
                    <a16:rowId xmlns:a16="http://schemas.microsoft.com/office/drawing/2014/main" val="3889597127"/>
                  </a:ext>
                </a:extLst>
              </a:tr>
              <a:tr h="414093">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ym typeface="Libre Baskerville"/>
                        </a:rPr>
                        <a:t>Ms. Pallavi Somnath </a:t>
                      </a:r>
                      <a:r>
                        <a:rPr lang="en-GB" sz="1400" dirty="0" err="1">
                          <a:sym typeface="Libre Baskerville"/>
                        </a:rPr>
                        <a:t>Avhad</a:t>
                      </a:r>
                      <a:endParaRPr lang="en-GB" sz="1400" dirty="0">
                        <a:solidFill>
                          <a:srgbClr val="002060"/>
                        </a:solidFill>
                        <a:latin typeface="Libre Baskerville"/>
                        <a:ea typeface="Libre Baskerville"/>
                        <a:cs typeface="Libre Baskerville"/>
                        <a:sym typeface="Libre Baskerville"/>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B190278556</a:t>
                      </a:r>
                    </a:p>
                    <a:p>
                      <a:endParaRPr lang="en-US" dirty="0"/>
                    </a:p>
                  </a:txBody>
                  <a:tcPr/>
                </a:tc>
                <a:extLst>
                  <a:ext uri="{0D108BD9-81ED-4DB2-BD59-A6C34878D82A}">
                    <a16:rowId xmlns:a16="http://schemas.microsoft.com/office/drawing/2014/main" val="1101338002"/>
                  </a:ext>
                </a:extLst>
              </a:tr>
              <a:tr h="414093">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ym typeface="Libre Baskerville"/>
                        </a:rPr>
                        <a:t>Mr. Shubham </a:t>
                      </a:r>
                      <a:r>
                        <a:rPr lang="en-GB" sz="1400" dirty="0" err="1">
                          <a:sym typeface="Libre Baskerville"/>
                        </a:rPr>
                        <a:t>Shantaram</a:t>
                      </a:r>
                      <a:r>
                        <a:rPr lang="en-GB" sz="1400" dirty="0">
                          <a:sym typeface="Libre Baskerville"/>
                        </a:rPr>
                        <a:t> Raut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B190278564</a:t>
                      </a:r>
                    </a:p>
                    <a:p>
                      <a:endParaRPr lang="en-US" dirty="0"/>
                    </a:p>
                  </a:txBody>
                  <a:tcPr/>
                </a:tc>
                <a:extLst>
                  <a:ext uri="{0D108BD9-81ED-4DB2-BD59-A6C34878D82A}">
                    <a16:rowId xmlns:a16="http://schemas.microsoft.com/office/drawing/2014/main" val="2097094908"/>
                  </a:ext>
                </a:extLst>
              </a:tr>
            </a:tbl>
          </a:graphicData>
        </a:graphic>
      </p:graphicFrame>
      <p:sp>
        <p:nvSpPr>
          <p:cNvPr id="4" name="TextBox 3">
            <a:extLst>
              <a:ext uri="{FF2B5EF4-FFF2-40B4-BE49-F238E27FC236}">
                <a16:creationId xmlns:a16="http://schemas.microsoft.com/office/drawing/2014/main" id="{C51FC9C5-135A-48B2-A19C-DA7598CB5BE6}"/>
              </a:ext>
            </a:extLst>
          </p:cNvPr>
          <p:cNvSpPr txBox="1"/>
          <p:nvPr/>
        </p:nvSpPr>
        <p:spPr>
          <a:xfrm>
            <a:off x="1286728" y="3983809"/>
            <a:ext cx="6863644" cy="915635"/>
          </a:xfrm>
          <a:prstGeom prst="rect">
            <a:avLst/>
          </a:prstGeom>
          <a:noFill/>
        </p:spPr>
        <p:txBody>
          <a:bodyPr wrap="square" rtlCol="0">
            <a:spAutoFit/>
          </a:bodyPr>
          <a:lstStyle/>
          <a:p>
            <a:pPr lvl="0" algn="ctr">
              <a:lnSpc>
                <a:spcPct val="115000"/>
              </a:lnSpc>
              <a:spcBef>
                <a:spcPts val="600"/>
              </a:spcBef>
              <a:buClr>
                <a:schemeClr val="dk1"/>
              </a:buClr>
              <a:buSzPts val="1500"/>
            </a:pPr>
            <a:r>
              <a:rPr lang="en-US" b="1" dirty="0">
                <a:solidFill>
                  <a:schemeClr val="dk1"/>
                </a:solidFill>
                <a:latin typeface="Libre Baskerville"/>
                <a:ea typeface="Libre Baskerville"/>
                <a:cs typeface="Libre Baskerville"/>
                <a:sym typeface="Libre Baskerville"/>
              </a:rPr>
              <a:t>Under the Supervision of</a:t>
            </a:r>
            <a:endParaRPr lang="en-US" dirty="0">
              <a:solidFill>
                <a:schemeClr val="dk1"/>
              </a:solidFill>
              <a:latin typeface="Libre Baskerville"/>
              <a:ea typeface="Libre Baskerville"/>
              <a:cs typeface="Libre Baskerville"/>
              <a:sym typeface="Libre Baskerville"/>
            </a:endParaRPr>
          </a:p>
          <a:p>
            <a:pPr lvl="0" algn="ctr">
              <a:lnSpc>
                <a:spcPct val="115000"/>
              </a:lnSpc>
              <a:spcBef>
                <a:spcPts val="600"/>
              </a:spcBef>
              <a:buClr>
                <a:schemeClr val="dk1"/>
              </a:buClr>
              <a:buSzPts val="1500"/>
            </a:pPr>
            <a:r>
              <a:rPr lang="en-US" sz="1600" b="1" dirty="0">
                <a:solidFill>
                  <a:srgbClr val="002060"/>
                </a:solidFill>
                <a:latin typeface="Libre Baskerville"/>
                <a:ea typeface="Libre Baskerville"/>
                <a:cs typeface="Libre Baskerville"/>
                <a:sym typeface="Libre Baskerville"/>
              </a:rPr>
              <a:t>Dr. Pratibha </a:t>
            </a:r>
            <a:r>
              <a:rPr lang="en-US" sz="1600" b="1" dirty="0" err="1">
                <a:solidFill>
                  <a:srgbClr val="002060"/>
                </a:solidFill>
                <a:latin typeface="Libre Baskerville"/>
                <a:ea typeface="Libre Baskerville"/>
                <a:cs typeface="Libre Baskerville"/>
                <a:sym typeface="Libre Baskerville"/>
              </a:rPr>
              <a:t>Kashid</a:t>
            </a:r>
            <a:endParaRPr lang="en-US" sz="1600" dirty="0">
              <a:solidFill>
                <a:srgbClr val="002060"/>
              </a:solidFill>
              <a:latin typeface="Libre Baskerville"/>
              <a:ea typeface="Libre Baskerville"/>
              <a:cs typeface="Libre Baskerville"/>
              <a:sym typeface="Libre Baskerville"/>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Contents</a:t>
            </a:r>
            <a:r>
              <a:rPr lang="en-GB" sz="2200">
                <a:solidFill>
                  <a:schemeClr val="dk1"/>
                </a:solidFill>
                <a:latin typeface="Montserrat"/>
                <a:ea typeface="Montserrat"/>
                <a:cs typeface="Montserrat"/>
                <a:sym typeface="Montserrat"/>
              </a:rPr>
              <a:t> </a:t>
            </a:r>
            <a:endParaRPr sz="2200">
              <a:solidFill>
                <a:schemeClr val="dk1"/>
              </a:solidFill>
              <a:latin typeface="Montserrat"/>
              <a:ea typeface="Montserrat"/>
              <a:cs typeface="Montserrat"/>
              <a:sym typeface="Montserrat"/>
            </a:endParaRPr>
          </a:p>
        </p:txBody>
      </p:sp>
      <p:pic>
        <p:nvPicPr>
          <p:cNvPr id="110" name="Google Shape;110;p4"/>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11" name="Google Shape;111;p4"/>
          <p:cNvSpPr txBox="1"/>
          <p:nvPr/>
        </p:nvSpPr>
        <p:spPr>
          <a:xfrm>
            <a:off x="1450700" y="1253067"/>
            <a:ext cx="6796800" cy="3746108"/>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60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Abstract</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Introduction</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Aim / Objective</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Literature Survey</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Problem Statement</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Software Requirements</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System Architecture</a:t>
            </a:r>
            <a:endParaRPr sz="1600" dirty="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AutoNum type="arabicPeriod"/>
            </a:pPr>
            <a:r>
              <a:rPr lang="en-GB" sz="1600" dirty="0">
                <a:solidFill>
                  <a:srgbClr val="002060"/>
                </a:solidFill>
                <a:latin typeface="Libre Baskerville"/>
                <a:ea typeface="Libre Baskerville"/>
                <a:cs typeface="Libre Baskerville"/>
                <a:sym typeface="Libre Baskerville"/>
              </a:rPr>
              <a:t>Model Accuracy</a:t>
            </a:r>
            <a:endParaRPr sz="1500" dirty="0">
              <a:solidFill>
                <a:srgbClr val="002060"/>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Abstract</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17" name="Google Shape;117;p5"/>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18" name="Google Shape;118;p5"/>
          <p:cNvSpPr txBox="1"/>
          <p:nvPr/>
        </p:nvSpPr>
        <p:spPr>
          <a:xfrm>
            <a:off x="283700" y="1600675"/>
            <a:ext cx="8788800" cy="34365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60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Mouse is useful in HCI</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Wireless mouse is used but it requires dongle to connect</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Technologies used : OpenCV, ML, Python</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Webcam or built-in camera is used for detection of hand gestures using OpenCV</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Algorithm : Media Pipe, a ML framework</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Single shot detector model is used</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Proposed system will avoid complete interaction with hardwares</a:t>
            </a:r>
            <a:endParaRPr sz="1500">
              <a:solidFill>
                <a:srgbClr val="002060"/>
              </a:solidFill>
              <a:latin typeface="Libre Baskerville"/>
              <a:ea typeface="Libre Baskerville"/>
              <a:cs typeface="Libre Baskerville"/>
              <a:sym typeface="Libre Baskerville"/>
            </a:endParaRPr>
          </a:p>
          <a:p>
            <a:pPr marL="457200" marR="0" lvl="0" indent="0" algn="l" rtl="0">
              <a:spcBef>
                <a:spcPts val="600"/>
              </a:spcBef>
              <a:spcAft>
                <a:spcPts val="0"/>
              </a:spcAft>
              <a:buClr>
                <a:schemeClr val="dk1"/>
              </a:buClr>
              <a:buSzPts val="1800"/>
              <a:buFont typeface="Calibri"/>
              <a:buNone/>
            </a:pPr>
            <a:endParaRPr sz="1800">
              <a:solidFill>
                <a:srgbClr val="FFFFFF"/>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Introduction</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24" name="Google Shape;124;p6"/>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25" name="Google Shape;125;p6"/>
          <p:cNvSpPr txBox="1"/>
          <p:nvPr/>
        </p:nvSpPr>
        <p:spPr>
          <a:xfrm>
            <a:off x="283700" y="1600675"/>
            <a:ext cx="8788800" cy="34365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60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Hand Gesture Controller (Virtual Mouse) : detects hand tips using OpenCV</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Objective : Performing mouse cursor functions using web camera to avoid complete interaction with hardwares</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Programming language used : Python and OpenCV (Computer vision library)</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Media Pipe is used for tracking hands and hand tips</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Pynput, Autopy, PyautoGUI libraries are used for moving around the window screen of the computer to perform all the mouse cursor functions</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High accuracy</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Does not require GUI</a:t>
            </a:r>
            <a:endParaRPr sz="1500">
              <a:solidFill>
                <a:srgbClr val="002060"/>
              </a:solidFill>
              <a:latin typeface="Libre Baskerville"/>
              <a:ea typeface="Libre Baskerville"/>
              <a:cs typeface="Libre Baskerville"/>
              <a:sym typeface="Libre Baskerville"/>
            </a:endParaRPr>
          </a:p>
          <a:p>
            <a:pPr marL="914400" marR="0" lvl="1" indent="-323850" algn="l" rtl="0">
              <a:spcBef>
                <a:spcPts val="0"/>
              </a:spcBef>
              <a:spcAft>
                <a:spcPts val="0"/>
              </a:spcAft>
              <a:buClr>
                <a:srgbClr val="FFFFFF"/>
              </a:buClr>
              <a:buSzPts val="1500"/>
              <a:buFont typeface="Libre Baskerville"/>
              <a:buChar char="○"/>
            </a:pPr>
            <a:endParaRPr sz="1500">
              <a:solidFill>
                <a:srgbClr val="FFFFFF"/>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p:nvPr/>
        </p:nvSpPr>
        <p:spPr>
          <a:xfrm>
            <a:off x="3218550" y="279450"/>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Aim / Objective</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31" name="Google Shape;131;p7"/>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32" name="Google Shape;132;p7"/>
          <p:cNvSpPr txBox="1"/>
          <p:nvPr/>
        </p:nvSpPr>
        <p:spPr>
          <a:xfrm>
            <a:off x="283700" y="1600675"/>
            <a:ext cx="8788800" cy="3436500"/>
          </a:xfrm>
          <a:prstGeom prst="rect">
            <a:avLst/>
          </a:prstGeom>
          <a:noFill/>
          <a:ln>
            <a:noFill/>
          </a:ln>
        </p:spPr>
        <p:txBody>
          <a:bodyPr spcFirstLastPara="1" wrap="square" lIns="91425" tIns="91425" rIns="91425" bIns="91425" anchor="t" anchorCtr="0">
            <a:noAutofit/>
          </a:bodyPr>
          <a:lstStyle/>
          <a:p>
            <a:pPr marL="457200" marR="0" lvl="0" indent="-323850" algn="l" rtl="0">
              <a:lnSpc>
                <a:spcPct val="115000"/>
              </a:lnSpc>
              <a:spcBef>
                <a:spcPts val="60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To develop the system as an alternative to the regular and traditional mouse system Performing all the mouse cursor functions with having any interaction with the hardware</a:t>
            </a:r>
            <a:endParaRPr sz="1500">
              <a:solidFill>
                <a:srgbClr val="002060"/>
              </a:solidFill>
              <a:latin typeface="Libre Baskerville"/>
              <a:ea typeface="Libre Baskerville"/>
              <a:cs typeface="Libre Baskerville"/>
              <a:sym typeface="Libre Baskerville"/>
            </a:endParaRPr>
          </a:p>
          <a:p>
            <a:pPr marL="457200" marR="0" lvl="0" indent="-323850" algn="l" rtl="0">
              <a:lnSpc>
                <a:spcPct val="115000"/>
              </a:lnSpc>
              <a:spcBef>
                <a:spcPts val="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This can be achieved with the help of web camera that captures all the hand gestures for functions like scroll up, scroll down, left click, right click, drag and drop etc.</a:t>
            </a:r>
            <a:endParaRPr sz="1500">
              <a:solidFill>
                <a:srgbClr val="002060"/>
              </a:solidFill>
              <a:latin typeface="Libre Baskerville"/>
              <a:ea typeface="Libre Baskerville"/>
              <a:cs typeface="Libre Baskerville"/>
              <a:sym typeface="Libre Baskerville"/>
            </a:endParaRPr>
          </a:p>
          <a:p>
            <a:pPr marL="457200" marR="0" lvl="0" indent="0" algn="l" rtl="0">
              <a:spcBef>
                <a:spcPts val="600"/>
              </a:spcBef>
              <a:spcAft>
                <a:spcPts val="0"/>
              </a:spcAft>
              <a:buClr>
                <a:schemeClr val="dk1"/>
              </a:buClr>
              <a:buSzPts val="1500"/>
              <a:buFont typeface="Calibri"/>
              <a:buNone/>
            </a:pPr>
            <a:endParaRPr sz="1500">
              <a:solidFill>
                <a:srgbClr val="FFFFFF"/>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p:nvPr/>
        </p:nvSpPr>
        <p:spPr>
          <a:xfrm>
            <a:off x="3387883" y="279974"/>
            <a:ext cx="30000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002060"/>
              </a:buClr>
              <a:buSzPts val="2200"/>
              <a:buFont typeface="Montserrat"/>
              <a:buNone/>
            </a:pPr>
            <a:r>
              <a:rPr lang="en-GB" sz="2200" b="1">
                <a:solidFill>
                  <a:srgbClr val="002060"/>
                </a:solidFill>
                <a:latin typeface="Montserrat"/>
                <a:ea typeface="Montserrat"/>
                <a:cs typeface="Montserrat"/>
                <a:sym typeface="Montserrat"/>
              </a:rPr>
              <a:t>Literature Survey</a:t>
            </a:r>
            <a:r>
              <a:rPr lang="en-GB" sz="2200">
                <a:solidFill>
                  <a:srgbClr val="002060"/>
                </a:solidFill>
                <a:latin typeface="Montserrat"/>
                <a:ea typeface="Montserrat"/>
                <a:cs typeface="Montserrat"/>
                <a:sym typeface="Montserrat"/>
              </a:rPr>
              <a:t> </a:t>
            </a:r>
            <a:endParaRPr sz="2200">
              <a:solidFill>
                <a:srgbClr val="002060"/>
              </a:solidFill>
              <a:latin typeface="Montserrat"/>
              <a:ea typeface="Montserrat"/>
              <a:cs typeface="Montserrat"/>
              <a:sym typeface="Montserrat"/>
            </a:endParaRPr>
          </a:p>
        </p:txBody>
      </p:sp>
      <p:pic>
        <p:nvPicPr>
          <p:cNvPr id="138" name="Google Shape;138;p8"/>
          <p:cNvPicPr preferRelativeResize="0"/>
          <p:nvPr/>
        </p:nvPicPr>
        <p:blipFill rotWithShape="1">
          <a:blip r:embed="rId3">
            <a:alphaModFix/>
          </a:blip>
          <a:srcRect/>
          <a:stretch/>
        </p:blipFill>
        <p:spPr>
          <a:xfrm>
            <a:off x="118349" y="124200"/>
            <a:ext cx="852495" cy="826745"/>
          </a:xfrm>
          <a:prstGeom prst="rect">
            <a:avLst/>
          </a:prstGeom>
          <a:noFill/>
          <a:ln>
            <a:noFill/>
          </a:ln>
        </p:spPr>
      </p:pic>
      <p:graphicFrame>
        <p:nvGraphicFramePr>
          <p:cNvPr id="139" name="Google Shape;139;p8"/>
          <p:cNvGraphicFramePr/>
          <p:nvPr>
            <p:extLst>
              <p:ext uri="{D42A27DB-BD31-4B8C-83A1-F6EECF244321}">
                <p14:modId xmlns:p14="http://schemas.microsoft.com/office/powerpoint/2010/main" val="108491156"/>
              </p:ext>
            </p:extLst>
          </p:nvPr>
        </p:nvGraphicFramePr>
        <p:xfrm>
          <a:off x="220988" y="1094550"/>
          <a:ext cx="8792400" cy="3572225"/>
        </p:xfrm>
        <a:graphic>
          <a:graphicData uri="http://schemas.openxmlformats.org/drawingml/2006/table">
            <a:tbl>
              <a:tblPr>
                <a:gradFill>
                  <a:gsLst>
                    <a:gs pos="0">
                      <a:srgbClr val="F7BCA2"/>
                    </a:gs>
                    <a:gs pos="50000">
                      <a:srgbClr val="F4B093"/>
                    </a:gs>
                    <a:gs pos="100000">
                      <a:srgbClr val="F7A47F"/>
                    </a:gs>
                  </a:gsLst>
                  <a:lin ang="5400000" scaled="0"/>
                </a:gradFill>
                <a:tableStyleId>{8A566CAB-55F1-434D-B663-79BDCBA7870B}</a:tableStyleId>
              </a:tblPr>
              <a:tblGrid>
                <a:gridCol w="890025">
                  <a:extLst>
                    <a:ext uri="{9D8B030D-6E8A-4147-A177-3AD203B41FA5}">
                      <a16:colId xmlns:a16="http://schemas.microsoft.com/office/drawing/2014/main" val="20000"/>
                    </a:ext>
                  </a:extLst>
                </a:gridCol>
                <a:gridCol w="1261625">
                  <a:extLst>
                    <a:ext uri="{9D8B030D-6E8A-4147-A177-3AD203B41FA5}">
                      <a16:colId xmlns:a16="http://schemas.microsoft.com/office/drawing/2014/main" val="20001"/>
                    </a:ext>
                  </a:extLst>
                </a:gridCol>
                <a:gridCol w="6640750">
                  <a:extLst>
                    <a:ext uri="{9D8B030D-6E8A-4147-A177-3AD203B41FA5}">
                      <a16:colId xmlns:a16="http://schemas.microsoft.com/office/drawing/2014/main" val="20002"/>
                    </a:ext>
                  </a:extLst>
                </a:gridCol>
              </a:tblGrid>
              <a:tr h="438150">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Baskerville Old Face" panose="02020602080505020303" pitchFamily="18" charset="0"/>
                        </a:rPr>
                        <a:t>Sr. No.</a:t>
                      </a:r>
                      <a:endParaRPr sz="1500" b="1" u="none" strike="noStrike" cap="none" dirty="0">
                        <a:solidFill>
                          <a:srgbClr val="FFFFFF"/>
                        </a:solidFill>
                        <a:latin typeface="Baskerville Old Face" panose="02020602080505020303" pitchFamily="18" charset="0"/>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Libre Baskerville" panose="020B0604020202020204" charset="0"/>
                        </a:rPr>
                        <a:t>Year</a:t>
                      </a:r>
                      <a:endParaRPr sz="1500" b="1" u="none" strike="noStrike" cap="none" dirty="0">
                        <a:solidFill>
                          <a:srgbClr val="7030A0"/>
                        </a:solidFill>
                        <a:latin typeface="Libre Baskerville" panose="020B0604020202020204" charset="0"/>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Libre Baskerville" panose="020B0604020202020204" charset="0"/>
                        </a:rPr>
                        <a:t>Proposed Model</a:t>
                      </a:r>
                      <a:endParaRPr sz="1500" b="1" u="none" strike="noStrike" cap="none" dirty="0">
                        <a:solidFill>
                          <a:srgbClr val="7030A0"/>
                        </a:solidFill>
                        <a:latin typeface="Libre Baskerville" panose="020B0604020202020204" charset="0"/>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0"/>
                  </a:ext>
                </a:extLst>
              </a:tr>
              <a:tr h="958050">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Libre Baskerville" panose="020B0604020202020204" charset="0"/>
                        </a:rPr>
                        <a:t>1</a:t>
                      </a:r>
                      <a:endParaRPr sz="1500" u="none" strike="noStrike" cap="none" dirty="0">
                        <a:latin typeface="Libre Baskerville" panose="020B0604020202020204" charset="0"/>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t>2017</a:t>
                      </a:r>
                      <a:endParaRPr sz="1500" u="none" strike="noStrike" cap="none" dirty="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0"/>
                        </a:spcBef>
                        <a:spcAft>
                          <a:spcPts val="0"/>
                        </a:spcAft>
                        <a:buNone/>
                      </a:pPr>
                      <a:r>
                        <a:rPr lang="en-US" sz="1500" dirty="0">
                          <a:latin typeface="Libre Baskerville"/>
                          <a:ea typeface="Libre Baskerville"/>
                          <a:cs typeface="Libre Baskerville"/>
                          <a:sym typeface="Libre Baskerville"/>
                        </a:rPr>
                        <a:t>A novel finger and hand pose estimation technique for real-time hand gesture recognition</a:t>
                      </a:r>
                    </a:p>
                  </a:txBody>
                  <a:tcPr marL="91425" marR="91425" marT="91425" marB="91425"/>
                </a:tc>
                <a:extLst>
                  <a:ext uri="{0D108BD9-81ED-4DB2-BD59-A6C34878D82A}">
                    <a16:rowId xmlns:a16="http://schemas.microsoft.com/office/drawing/2014/main" val="10001"/>
                  </a:ext>
                </a:extLst>
              </a:tr>
              <a:tr h="958050">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Libre Baskerville" panose="020B0604020202020204" charset="0"/>
                        </a:rPr>
                        <a:t>2</a:t>
                      </a:r>
                      <a:endParaRPr sz="1500" u="none" strike="noStrike" cap="none" dirty="0">
                        <a:latin typeface="Libre Baskerville" panose="020B0604020202020204" charset="0"/>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t>2020</a:t>
                      </a:r>
                      <a:endParaRPr sz="1500" u="none" strike="noStrike" cap="none" dirty="0">
                        <a:latin typeface="Libre Baskerville"/>
                        <a:ea typeface="Libre Baskerville"/>
                        <a:cs typeface="Libre Baskerville"/>
                        <a:sym typeface="Libre Baskerville"/>
                      </a:endParaRPr>
                    </a:p>
                  </a:txBody>
                  <a:tcPr marL="91425" marR="91425" marT="91425" marB="91425"/>
                </a:tc>
                <a:tc>
                  <a:txBody>
                    <a:bodyPr/>
                    <a:lstStyle/>
                    <a:p>
                      <a:pPr marL="0" lvl="0" indent="0" algn="l" rtl="0">
                        <a:lnSpc>
                          <a:spcPct val="115000"/>
                        </a:lnSpc>
                        <a:spcBef>
                          <a:spcPts val="600"/>
                        </a:spcBef>
                        <a:spcAft>
                          <a:spcPts val="0"/>
                        </a:spcAft>
                        <a:buNone/>
                      </a:pPr>
                      <a:r>
                        <a:rPr lang="en-US" sz="1500" dirty="0">
                          <a:latin typeface="Libre Baskerville"/>
                          <a:ea typeface="Libre Baskerville"/>
                          <a:cs typeface="Libre Baskerville"/>
                          <a:sym typeface="Libre Baskerville"/>
                        </a:rPr>
                        <a:t>“Hand Gesture Recognition for Human-Computer Interaction” based on background extraction and contours detection system.</a:t>
                      </a:r>
                    </a:p>
                  </a:txBody>
                  <a:tcPr marL="91425" marR="91425" marT="91425" marB="91425"/>
                </a:tc>
                <a:extLst>
                  <a:ext uri="{0D108BD9-81ED-4DB2-BD59-A6C34878D82A}">
                    <a16:rowId xmlns:a16="http://schemas.microsoft.com/office/drawing/2014/main" val="10002"/>
                  </a:ext>
                </a:extLst>
              </a:tr>
              <a:tr h="1217975">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latin typeface="Libre Baskerville" panose="020B0604020202020204" charset="0"/>
                        </a:rPr>
                        <a:t>3</a:t>
                      </a:r>
                      <a:endParaRPr sz="1500" u="none" strike="noStrike" cap="none" dirty="0">
                        <a:latin typeface="Libre Baskerville" panose="020B0604020202020204" charset="0"/>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GB" sz="1500" u="none" strike="noStrike" cap="none" dirty="0"/>
                        <a:t>2021</a:t>
                      </a:r>
                      <a:endParaRPr sz="1500" u="none" strike="noStrike" cap="none" dirty="0">
                        <a:latin typeface="Libre Baskerville"/>
                        <a:ea typeface="Libre Baskerville"/>
                        <a:cs typeface="Libre Baskerville"/>
                        <a:sym typeface="Libre Baskerville"/>
                      </a:endParaRPr>
                    </a:p>
                  </a:txBody>
                  <a:tcPr marL="91425" marR="91425" marT="91425" marB="91425"/>
                </a:tc>
                <a:tc>
                  <a:txBody>
                    <a:bodyPr/>
                    <a:lstStyle/>
                    <a:p>
                      <a:pPr marL="0" marR="0" lvl="0" indent="0" algn="l" rtl="0">
                        <a:lnSpc>
                          <a:spcPct val="115000"/>
                        </a:lnSpc>
                        <a:spcBef>
                          <a:spcPts val="0"/>
                        </a:spcBef>
                        <a:spcAft>
                          <a:spcPts val="0"/>
                        </a:spcAft>
                        <a:buClr>
                          <a:schemeClr val="dk1"/>
                        </a:buClr>
                        <a:buSzPts val="1500"/>
                        <a:buFont typeface="Calibri"/>
                        <a:buNone/>
                      </a:pPr>
                      <a:r>
                        <a:rPr lang="en-US" sz="1500" dirty="0">
                          <a:latin typeface="Libre Baskerville"/>
                          <a:ea typeface="Libre Baskerville"/>
                          <a:cs typeface="Libre Baskerville"/>
                          <a:sym typeface="Libre Baskerville"/>
                        </a:rPr>
                        <a:t>“Virtual Mouse Using Hand Gesture” which designed to work with the color detection system, functions works on the number of colors detected</a:t>
                      </a:r>
                      <a:endParaRPr sz="1500" u="none" strike="noStrike" cap="none" dirty="0">
                        <a:latin typeface="Libre Baskerville"/>
                        <a:ea typeface="Libre Baskerville"/>
                        <a:cs typeface="Libre Baskerville"/>
                        <a:sym typeface="Libre Baskerville"/>
                      </a:endParaRPr>
                    </a:p>
                  </a:txBody>
                  <a:tcPr marL="91425" marR="91425" marT="91425" marB="91425"/>
                </a:tc>
                <a:extLst>
                  <a:ext uri="{0D108BD9-81ED-4DB2-BD59-A6C34878D82A}">
                    <a16:rowId xmlns:a16="http://schemas.microsoft.com/office/drawing/2014/main" val="10003"/>
                  </a:ext>
                </a:extLst>
              </a:tr>
            </a:tbl>
          </a:graphicData>
        </a:graphic>
      </p:graphicFrame>
      <p:cxnSp>
        <p:nvCxnSpPr>
          <p:cNvPr id="140" name="Google Shape;140;p8"/>
          <p:cNvCxnSpPr/>
          <p:nvPr/>
        </p:nvCxnSpPr>
        <p:spPr>
          <a:xfrm rot="10800000" flipH="1">
            <a:off x="84850" y="1546000"/>
            <a:ext cx="8962200" cy="10500"/>
          </a:xfrm>
          <a:prstGeom prst="straightConnector1">
            <a:avLst/>
          </a:prstGeom>
          <a:noFill/>
          <a:ln w="9525" cap="flat" cmpd="sng">
            <a:solidFill>
              <a:schemeClr val="lt1"/>
            </a:solidFill>
            <a:prstDash val="solid"/>
            <a:round/>
            <a:headEnd type="none" w="sm" len="sm"/>
            <a:tailEnd type="none" w="sm" len="sm"/>
          </a:ln>
        </p:spPr>
      </p:cxnSp>
      <p:cxnSp>
        <p:nvCxnSpPr>
          <p:cNvPr id="141" name="Google Shape;141;p8"/>
          <p:cNvCxnSpPr/>
          <p:nvPr/>
        </p:nvCxnSpPr>
        <p:spPr>
          <a:xfrm>
            <a:off x="84850" y="2487925"/>
            <a:ext cx="8993400" cy="20700"/>
          </a:xfrm>
          <a:prstGeom prst="straightConnector1">
            <a:avLst/>
          </a:prstGeom>
          <a:noFill/>
          <a:ln w="9525" cap="flat" cmpd="sng">
            <a:solidFill>
              <a:schemeClr val="lt1"/>
            </a:solidFill>
            <a:prstDash val="solid"/>
            <a:round/>
            <a:headEnd type="none" w="sm" len="sm"/>
            <a:tailEnd type="none" w="sm" len="sm"/>
          </a:ln>
        </p:spPr>
      </p:cxnSp>
      <p:cxnSp>
        <p:nvCxnSpPr>
          <p:cNvPr id="142" name="Google Shape;142;p8"/>
          <p:cNvCxnSpPr/>
          <p:nvPr/>
        </p:nvCxnSpPr>
        <p:spPr>
          <a:xfrm>
            <a:off x="74525" y="3471075"/>
            <a:ext cx="8972700" cy="31200"/>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p:nvPr/>
        </p:nvSpPr>
        <p:spPr>
          <a:xfrm>
            <a:off x="2740050" y="347775"/>
            <a:ext cx="3883800" cy="523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Clr>
                <a:srgbClr val="C00000"/>
              </a:buClr>
              <a:buSzPts val="2200"/>
              <a:buFont typeface="Montserrat"/>
              <a:buNone/>
            </a:pPr>
            <a:r>
              <a:rPr lang="en-GB" sz="2200" b="1">
                <a:solidFill>
                  <a:srgbClr val="C00000"/>
                </a:solidFill>
                <a:latin typeface="Montserrat"/>
                <a:ea typeface="Montserrat"/>
                <a:cs typeface="Montserrat"/>
                <a:sym typeface="Montserrat"/>
              </a:rPr>
              <a:t>Problem Statement</a:t>
            </a:r>
            <a:r>
              <a:rPr lang="en-GB" sz="2200">
                <a:solidFill>
                  <a:srgbClr val="C00000"/>
                </a:solidFill>
                <a:latin typeface="Montserrat"/>
                <a:ea typeface="Montserrat"/>
                <a:cs typeface="Montserrat"/>
                <a:sym typeface="Montserrat"/>
              </a:rPr>
              <a:t> </a:t>
            </a:r>
            <a:endParaRPr sz="2200">
              <a:solidFill>
                <a:srgbClr val="C00000"/>
              </a:solidFill>
              <a:latin typeface="Montserrat"/>
              <a:ea typeface="Montserrat"/>
              <a:cs typeface="Montserrat"/>
              <a:sym typeface="Montserrat"/>
            </a:endParaRPr>
          </a:p>
        </p:txBody>
      </p:sp>
      <p:pic>
        <p:nvPicPr>
          <p:cNvPr id="148" name="Google Shape;148;p9"/>
          <p:cNvPicPr preferRelativeResize="0"/>
          <p:nvPr/>
        </p:nvPicPr>
        <p:blipFill rotWithShape="1">
          <a:blip r:embed="rId3">
            <a:alphaModFix/>
          </a:blip>
          <a:srcRect/>
          <a:stretch/>
        </p:blipFill>
        <p:spPr>
          <a:xfrm>
            <a:off x="118349" y="124200"/>
            <a:ext cx="970350" cy="970350"/>
          </a:xfrm>
          <a:prstGeom prst="rect">
            <a:avLst/>
          </a:prstGeom>
          <a:noFill/>
          <a:ln>
            <a:noFill/>
          </a:ln>
        </p:spPr>
      </p:pic>
      <p:sp>
        <p:nvSpPr>
          <p:cNvPr id="149" name="Google Shape;149;p9"/>
          <p:cNvSpPr txBox="1"/>
          <p:nvPr/>
        </p:nvSpPr>
        <p:spPr>
          <a:xfrm>
            <a:off x="316350" y="1675450"/>
            <a:ext cx="8731200" cy="21471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50000"/>
              </a:lnSpc>
              <a:spcBef>
                <a:spcPts val="600"/>
              </a:spcBef>
              <a:spcAft>
                <a:spcPts val="0"/>
              </a:spcAft>
              <a:buClr>
                <a:srgbClr val="002060"/>
              </a:buClr>
              <a:buSzPts val="1500"/>
              <a:buFont typeface="Libre Baskerville"/>
              <a:buChar char="●"/>
            </a:pPr>
            <a:r>
              <a:rPr lang="en-GB" sz="1500">
                <a:solidFill>
                  <a:srgbClr val="002060"/>
                </a:solidFill>
                <a:latin typeface="Libre Baskerville"/>
                <a:ea typeface="Libre Baskerville"/>
                <a:cs typeface="Libre Baskerville"/>
                <a:sym typeface="Libre Baskerville"/>
              </a:rPr>
              <a:t>To track fingertips as a movable object, and to utilize it for mouse functions, the camera should be positioned in a way so that it can see the user’s hands in the right positions. This can be used in space-saving situations, for those patients who don’t have control over their limbs and for other similar cases. It’s a virtual mouse instead of a physical mouse which will work only based on webcam captured frames &amp; tracking colored fingertips.</a:t>
            </a:r>
            <a:endParaRPr sz="1500">
              <a:solidFill>
                <a:srgbClr val="002060"/>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549</Words>
  <Application>Microsoft Office PowerPoint</Application>
  <PresentationFormat>On-screen Show (16:9)</PresentationFormat>
  <Paragraphs>90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Libre Baskerville</vt:lpstr>
      <vt:lpstr>EB Garamond ExtraBold</vt:lpstr>
      <vt:lpstr>Calibri</vt:lpstr>
      <vt:lpstr>Baskerville Old Face</vt:lpstr>
      <vt:lpstr>Montserrat</vt:lpstr>
      <vt:lpstr>Arial</vt:lpstr>
      <vt:lpstr>Office Theme</vt:lpstr>
      <vt:lpstr>PowerPoint Presentation</vt:lpstr>
      <vt:lpstr>Hand Gesture Controller (Virtual Mouse) and Voice Assistant using OpenCV, ML,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dc:creator>
  <cp:lastModifiedBy>SNEHAL</cp:lastModifiedBy>
  <cp:revision>5</cp:revision>
  <dcterms:modified xsi:type="dcterms:W3CDTF">2023-05-31T13:31:18Z</dcterms:modified>
</cp:coreProperties>
</file>