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1160" r:id="rId3"/>
    <p:sldId id="435" r:id="rId4"/>
    <p:sldId id="1113" r:id="rId5"/>
    <p:sldId id="1114" r:id="rId6"/>
    <p:sldId id="1158" r:id="rId7"/>
    <p:sldId id="422" r:id="rId8"/>
    <p:sldId id="1118" r:id="rId9"/>
    <p:sldId id="430" r:id="rId10"/>
    <p:sldId id="1110" r:id="rId11"/>
    <p:sldId id="1104" r:id="rId12"/>
    <p:sldId id="1116" r:id="rId13"/>
    <p:sldId id="1105" r:id="rId14"/>
    <p:sldId id="1107" r:id="rId15"/>
    <p:sldId id="1117" r:id="rId16"/>
    <p:sldId id="1109" r:id="rId17"/>
    <p:sldId id="1161" r:id="rId18"/>
    <p:sldId id="1163" r:id="rId19"/>
    <p:sldId id="1167" r:id="rId20"/>
    <p:sldId id="1169" r:id="rId21"/>
    <p:sldId id="1170" r:id="rId22"/>
    <p:sldId id="1115" r:id="rId23"/>
    <p:sldId id="1065" r:id="rId24"/>
    <p:sldId id="1162"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956" autoAdjust="0"/>
    <p:restoredTop sz="94660"/>
  </p:normalViewPr>
  <p:slideViewPr>
    <p:cSldViewPr snapToGrid="0">
      <p:cViewPr varScale="1">
        <p:scale>
          <a:sx n="122" d="100"/>
          <a:sy n="122" d="100"/>
        </p:scale>
        <p:origin x="208" y="8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t>2025/4/22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t>3</a:t>
            </a:fld>
            <a:endParaRPr lang="en-US" altLang="zh-CN">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t>7</a:t>
            </a:fld>
            <a:endParaRPr lang="en-US" altLang="zh-CN">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t>10</a:t>
            </a:fld>
            <a:endParaRPr lang="en-US" altLang="zh-CN">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2025/4/22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2025/4/22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2025/4/22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2025/4/22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sym typeface="+mn-ea"/>
              </a:rPr>
              <a:t>Advanced</a:t>
            </a:r>
            <a:r>
              <a:rPr lang="zh-CN" altLang="en-US" b="1" dirty="0">
                <a:latin typeface="Franklin Gothic Demi" panose="020B0703020102020204" pitchFamily="34" charset="0"/>
                <a:sym typeface="+mn-ea"/>
              </a:rPr>
              <a:t> </a:t>
            </a:r>
            <a:r>
              <a:rPr lang="en-US" altLang="zh-CN" b="1" dirty="0">
                <a:latin typeface="Franklin Gothic Demi" panose="020B0703020102020204" pitchFamily="34" charset="0"/>
                <a:sym typeface="+mn-ea"/>
              </a:rPr>
              <a:t>Programming</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219199" y="3233141"/>
            <a:ext cx="10040471" cy="2767054"/>
          </a:xfrm>
        </p:spPr>
        <p:txBody>
          <a:bodyPr>
            <a:normAutofit/>
          </a:bodyPr>
          <a:lstStyle/>
          <a:p>
            <a:r>
              <a:rPr lang="en-US" altLang="zh-CN" sz="3600" dirty="0">
                <a:latin typeface="Franklin Gothic Medium" panose="020B0603020102020204" pitchFamily="34" charset="0"/>
                <a:sym typeface="+mn-ea"/>
              </a:rPr>
              <a:t>Lab 11, dynamic memory in classes</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endParaRPr lang="en-US" altLang="zh-CN" dirty="0">
              <a:latin typeface="Franklin Gothic Medium" panose="020B0603020102020204" pitchFamily="34" charset="0"/>
            </a:endParaRPr>
          </a:p>
          <a:p>
            <a:r>
              <a:rPr lang="zh-CN" altLang="en-US" dirty="0">
                <a:latin typeface="Franklin Gothic Medium" panose="020B0603020102020204" pitchFamily="34" charset="0"/>
                <a:sym typeface="+mn-ea"/>
              </a:rPr>
              <a:t>廖琪梅，王大兴，于仕琪，王薇</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
        <p:nvSpPr>
          <p:cNvPr id="4" name="灯片编号占位符 3"/>
          <p:cNvSpPr>
            <a:spLocks noGrp="1"/>
          </p:cNvSpPr>
          <p:nvPr>
            <p:ph type="sldNum" sz="quarter" idx="12"/>
          </p:nvPr>
        </p:nvSpPr>
        <p:spPr/>
        <p:txBody>
          <a:bodyPr/>
          <a:lstStyle/>
          <a:p>
            <a:fld id="{506F4176-339E-4C4B-80E4-BBE9C4467EFE}" type="slidenum">
              <a:rPr lang="zh-CN" altLang="en-US" smtClean="0"/>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336804" y="299129"/>
            <a:ext cx="6880948" cy="971258"/>
          </a:xfrm>
        </p:spPr>
        <p:txBody>
          <a:bodyPr>
            <a:noAutofit/>
          </a:bodyPr>
          <a:lstStyle/>
          <a:p>
            <a:r>
              <a:rPr lang="en-US" altLang="zh-CN" sz="3800" b="1" dirty="0"/>
              <a:t>Smart pointers</a:t>
            </a:r>
          </a:p>
        </p:txBody>
      </p:sp>
      <p:sp>
        <p:nvSpPr>
          <p:cNvPr id="2" name="TextBox 1"/>
          <p:cNvSpPr txBox="1"/>
          <p:nvPr/>
        </p:nvSpPr>
        <p:spPr>
          <a:xfrm>
            <a:off x="789327" y="1512612"/>
            <a:ext cx="10760446" cy="1200329"/>
          </a:xfrm>
          <a:prstGeom prst="rect">
            <a:avLst/>
          </a:prstGeom>
          <a:noFill/>
        </p:spPr>
        <p:txBody>
          <a:bodyPr wrap="none" rtlCol="0">
            <a:spAutoFit/>
          </a:bodyPr>
          <a:lstStyle/>
          <a:p>
            <a:r>
              <a:rPr lang="en-US" altLang="zh-CN" sz="2400" dirty="0"/>
              <a:t>To make using dynamic memory easier (and safer), the C++ new library provides two </a:t>
            </a:r>
          </a:p>
          <a:p>
            <a:r>
              <a:rPr lang="en-US" altLang="zh-CN" sz="2400" dirty="0"/>
              <a:t>smart pointer types(smart pointer template classes)</a:t>
            </a:r>
            <a:r>
              <a:rPr lang="en-US" altLang="zh-CN" sz="2400" b="1" dirty="0" err="1"/>
              <a:t>unique_ptr</a:t>
            </a:r>
            <a:r>
              <a:rPr lang="en-US" altLang="zh-CN" sz="2400" b="1" dirty="0"/>
              <a:t> </a:t>
            </a:r>
            <a:r>
              <a:rPr lang="en-US" altLang="zh-CN" sz="2400" dirty="0"/>
              <a:t>and </a:t>
            </a:r>
            <a:r>
              <a:rPr lang="en-US" altLang="zh-CN" sz="2400" b="1" dirty="0" err="1"/>
              <a:t>shared_ptr</a:t>
            </a:r>
            <a:r>
              <a:rPr lang="en-US" altLang="zh-CN" sz="2400" dirty="0"/>
              <a:t> that </a:t>
            </a:r>
          </a:p>
          <a:p>
            <a:r>
              <a:rPr lang="en-US" altLang="zh-CN" sz="2400" dirty="0"/>
              <a:t>manage dynamic objects. </a:t>
            </a:r>
          </a:p>
        </p:txBody>
      </p:sp>
      <p:sp>
        <p:nvSpPr>
          <p:cNvPr id="4" name="文本框 3"/>
          <p:cNvSpPr txBox="1"/>
          <p:nvPr/>
        </p:nvSpPr>
        <p:spPr>
          <a:xfrm>
            <a:off x="841353" y="4145059"/>
            <a:ext cx="10436142" cy="830997"/>
          </a:xfrm>
          <a:prstGeom prst="rect">
            <a:avLst/>
          </a:prstGeom>
          <a:noFill/>
        </p:spPr>
        <p:txBody>
          <a:bodyPr wrap="square">
            <a:spAutoFit/>
          </a:bodyPr>
          <a:lstStyle/>
          <a:p>
            <a:r>
              <a:rPr lang="en-US" altLang="zh-CN" sz="2400" dirty="0"/>
              <a:t>Each of these classes has an </a:t>
            </a:r>
            <a:r>
              <a:rPr lang="en-US" altLang="zh-CN" sz="2400" b="1" dirty="0"/>
              <a:t>explicit constructor </a:t>
            </a:r>
            <a:r>
              <a:rPr lang="en-US" altLang="zh-CN" sz="2400" dirty="0"/>
              <a:t>taking a pointer as an argument. Thus, there is no automatic type cast from a pointer to a smart pointer object.</a:t>
            </a:r>
            <a:endParaRPr lang="zh-CN" altLang="en-US" sz="2400" dirty="0"/>
          </a:p>
        </p:txBody>
      </p:sp>
      <p:sp>
        <p:nvSpPr>
          <p:cNvPr id="5" name="TextBox 1"/>
          <p:cNvSpPr txBox="1"/>
          <p:nvPr/>
        </p:nvSpPr>
        <p:spPr>
          <a:xfrm>
            <a:off x="823064" y="2767805"/>
            <a:ext cx="10945263" cy="1200329"/>
          </a:xfrm>
          <a:prstGeom prst="rect">
            <a:avLst/>
          </a:prstGeom>
          <a:noFill/>
        </p:spPr>
        <p:txBody>
          <a:bodyPr wrap="square" rtlCol="0">
            <a:spAutoFit/>
          </a:bodyPr>
          <a:lstStyle/>
          <a:p>
            <a:r>
              <a:rPr lang="en-US" altLang="zh-CN" sz="2400" dirty="0"/>
              <a:t>A smart pointer acts like a regular pointer with the important exception that it </a:t>
            </a:r>
          </a:p>
          <a:p>
            <a:r>
              <a:rPr lang="en-US" altLang="zh-CN" sz="2400" b="1" dirty="0"/>
              <a:t>automatically deletes </a:t>
            </a:r>
            <a:r>
              <a:rPr lang="en-US" altLang="zh-CN" sz="2400" dirty="0"/>
              <a:t>the object to which it points. A</a:t>
            </a:r>
            <a:r>
              <a:rPr lang="en-US" altLang="zh-CN" sz="2400" b="0" i="0" dirty="0">
                <a:solidFill>
                  <a:srgbClr val="171717"/>
                </a:solidFill>
                <a:effectLst/>
              </a:rPr>
              <a:t> smart pointer is a class template </a:t>
            </a:r>
            <a:r>
              <a:rPr kumimoji="0" lang="zh-CN" altLang="zh-CN" sz="2400" b="0" i="0" u="none" strike="noStrike" cap="none" normalizeH="0" baseline="0" dirty="0">
                <a:ln>
                  <a:noFill/>
                </a:ln>
                <a:solidFill>
                  <a:srgbClr val="171717"/>
                </a:solidFill>
                <a:effectLst/>
                <a:cs typeface="Segoe UI" panose="020B0502040204020203" pitchFamily="34" charset="0"/>
              </a:rPr>
              <a:t>defined in the </a:t>
            </a:r>
            <a:r>
              <a:rPr lang="en-US" altLang="zh-CN" sz="2400" b="1" dirty="0">
                <a:solidFill>
                  <a:srgbClr val="171717"/>
                </a:solidFill>
                <a:cs typeface="Segoe UI" panose="020B0502040204020203" pitchFamily="34" charset="0"/>
              </a:rPr>
              <a:t>s</a:t>
            </a:r>
            <a:r>
              <a:rPr kumimoji="0" lang="en-US" altLang="zh-CN" sz="2400" b="1" i="0" u="none" strike="noStrike" cap="none" normalizeH="0" baseline="0" dirty="0">
                <a:ln>
                  <a:noFill/>
                </a:ln>
                <a:solidFill>
                  <a:srgbClr val="171717"/>
                </a:solidFill>
                <a:effectLst/>
                <a:cs typeface="Segoe UI" panose="020B0502040204020203" pitchFamily="34" charset="0"/>
              </a:rPr>
              <a:t>td</a:t>
            </a:r>
            <a:r>
              <a:rPr kumimoji="0" lang="en-US" altLang="zh-CN" sz="2400" b="0" i="0" u="none" strike="noStrike" cap="none" normalizeH="0" baseline="0" dirty="0">
                <a:ln>
                  <a:noFill/>
                </a:ln>
                <a:solidFill>
                  <a:srgbClr val="171717"/>
                </a:solidFill>
                <a:effectLst/>
                <a:cs typeface="Segoe UI" panose="020B0502040204020203" pitchFamily="34" charset="0"/>
              </a:rPr>
              <a:t> </a:t>
            </a:r>
            <a:r>
              <a:rPr kumimoji="0" lang="zh-CN" altLang="zh-CN" sz="2400" b="0" i="0" u="none" strike="noStrike" cap="none" normalizeH="0" baseline="0" dirty="0">
                <a:ln>
                  <a:noFill/>
                </a:ln>
                <a:solidFill>
                  <a:srgbClr val="171717"/>
                </a:solidFill>
                <a:effectLst/>
                <a:cs typeface="Segoe UI" panose="020B0502040204020203" pitchFamily="34" charset="0"/>
              </a:rPr>
              <a:t>namespace in the </a:t>
            </a:r>
            <a:r>
              <a:rPr kumimoji="0" lang="zh-CN" altLang="zh-CN" sz="2400" b="1" i="0" u="none" strike="noStrike" cap="none" normalizeH="0" baseline="0" dirty="0">
                <a:ln>
                  <a:noFill/>
                </a:ln>
                <a:solidFill>
                  <a:schemeClr val="tx1"/>
                </a:solidFill>
                <a:effectLst/>
                <a:cs typeface="Segoe UI" panose="020B0502040204020203" pitchFamily="34" charset="0"/>
              </a:rPr>
              <a:t>&lt;memory&gt;</a:t>
            </a:r>
            <a:r>
              <a:rPr kumimoji="0" lang="zh-CN" altLang="zh-CN" sz="2400" b="1" i="0" u="none" strike="noStrike" cap="none" normalizeH="0" baseline="0" dirty="0">
                <a:ln>
                  <a:noFill/>
                </a:ln>
                <a:solidFill>
                  <a:srgbClr val="171717"/>
                </a:solidFill>
                <a:effectLst/>
                <a:cs typeface="Segoe UI" panose="020B0502040204020203" pitchFamily="34" charset="0"/>
              </a:rPr>
              <a:t> </a:t>
            </a:r>
            <a:r>
              <a:rPr kumimoji="0" lang="zh-CN" altLang="zh-CN" sz="2400" b="0" i="0" u="none" strike="noStrike" cap="none" normalizeH="0" baseline="0" dirty="0">
                <a:ln>
                  <a:noFill/>
                </a:ln>
                <a:solidFill>
                  <a:srgbClr val="171717"/>
                </a:solidFill>
                <a:effectLst/>
                <a:cs typeface="Segoe UI" panose="020B0502040204020203" pitchFamily="34" charset="0"/>
              </a:rPr>
              <a:t>header file.</a:t>
            </a:r>
            <a:r>
              <a:rPr kumimoji="0" lang="zh-CN" altLang="zh-CN" sz="2400" b="0" i="0" u="none" strike="noStrike" cap="none" normalizeH="0" baseline="0" dirty="0">
                <a:ln>
                  <a:noFill/>
                </a:ln>
                <a:solidFill>
                  <a:schemeClr val="tx1"/>
                </a:solidFill>
                <a:effectLst/>
              </a:rPr>
              <a:t> </a:t>
            </a:r>
          </a:p>
        </p:txBody>
      </p:sp>
      <p:sp>
        <p:nvSpPr>
          <p:cNvPr id="3" name="灯片编号占位符 2"/>
          <p:cNvSpPr>
            <a:spLocks noGrp="1"/>
          </p:cNvSpPr>
          <p:nvPr>
            <p:ph type="sldNum" sz="quarter" idx="12"/>
          </p:nvPr>
        </p:nvSpPr>
        <p:spPr/>
        <p:txBody>
          <a:bodyPr/>
          <a:lstStyle/>
          <a:p>
            <a:fld id="{506F4176-339E-4C4B-80E4-BBE9C4467EFE}" type="slidenum">
              <a:rPr lang="zh-CN" altLang="en-US" smtClean="0"/>
              <a:t>10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1" dirty="0"/>
              <a:t>Unique pointer</a:t>
            </a:r>
          </a:p>
        </p:txBody>
      </p:sp>
      <p:sp>
        <p:nvSpPr>
          <p:cNvPr id="3" name="内容占位符 2"/>
          <p:cNvSpPr>
            <a:spLocks noGrp="1"/>
          </p:cNvSpPr>
          <p:nvPr>
            <p:ph idx="1"/>
          </p:nvPr>
        </p:nvSpPr>
        <p:spPr/>
        <p:txBody>
          <a:bodyPr>
            <a:normAutofit/>
          </a:bodyPr>
          <a:lstStyle/>
          <a:p>
            <a:r>
              <a:rPr lang="en-US" altLang="zh-CN" sz="2400" b="1" dirty="0"/>
              <a:t>The </a:t>
            </a:r>
            <a:r>
              <a:rPr lang="en-US" altLang="zh-CN" sz="2400" b="1" dirty="0" err="1"/>
              <a:t>unique_ptr</a:t>
            </a:r>
            <a:r>
              <a:rPr lang="en-US" altLang="zh-CN" sz="2400" b="1" dirty="0"/>
              <a:t>&lt;&gt; template holds a pointer to an object and deletes this object when the </a:t>
            </a:r>
            <a:r>
              <a:rPr lang="en-US" altLang="zh-CN" sz="2400" b="1" dirty="0" err="1"/>
              <a:t>unique_ptr</a:t>
            </a:r>
            <a:r>
              <a:rPr lang="en-US" altLang="zh-CN" sz="2400" b="1" dirty="0"/>
              <a:t>&lt;&gt; is deleted.</a:t>
            </a:r>
          </a:p>
          <a:p>
            <a:r>
              <a:rPr lang="en-US" altLang="zh-CN" sz="2400" dirty="0"/>
              <a:t>Make sure that only exactly one copy of an object exists. </a:t>
            </a:r>
            <a:r>
              <a:rPr lang="en-US" altLang="zh-CN" sz="2400" b="1" dirty="0"/>
              <a:t>Assignment operation of two </a:t>
            </a:r>
            <a:r>
              <a:rPr lang="en-US" altLang="zh-CN" sz="2400" b="1" dirty="0" err="1"/>
              <a:t>unique_ptr</a:t>
            </a:r>
            <a:r>
              <a:rPr lang="en-US" altLang="zh-CN" sz="2400" b="1" dirty="0"/>
              <a:t>&lt;&gt; is not allowed</a:t>
            </a:r>
            <a:r>
              <a:rPr lang="en-US" altLang="zh-CN" sz="2400" dirty="0"/>
              <a:t>. However, it supports </a:t>
            </a:r>
            <a:r>
              <a:rPr lang="en-US" altLang="zh-CN" sz="2400" b="1" dirty="0"/>
              <a:t>move </a:t>
            </a:r>
            <a:r>
              <a:rPr lang="en-US" altLang="zh-CN" sz="2400" dirty="0"/>
              <a:t>semantics, where the pointer is moved from one </a:t>
            </a:r>
            <a:r>
              <a:rPr lang="en-US" altLang="zh-CN" sz="2400" dirty="0" err="1"/>
              <a:t>unique_ptr</a:t>
            </a:r>
            <a:r>
              <a:rPr lang="en-US" altLang="zh-CN" sz="2400" dirty="0"/>
              <a:t>&lt;&gt; to another.</a:t>
            </a:r>
          </a:p>
          <a:p>
            <a:r>
              <a:rPr lang="en-US" altLang="zh-CN" sz="2400" dirty="0"/>
              <a:t>A unique pointer can be initialized with a pointer upon creation.</a:t>
            </a:r>
          </a:p>
        </p:txBody>
      </p:sp>
      <p:sp>
        <p:nvSpPr>
          <p:cNvPr id="4" name="灯片编号占位符 3"/>
          <p:cNvSpPr>
            <a:spLocks noGrp="1"/>
          </p:cNvSpPr>
          <p:nvPr>
            <p:ph type="sldNum" sz="quarter" idx="12"/>
          </p:nvPr>
        </p:nvSpPr>
        <p:spPr/>
        <p:txBody>
          <a:bodyPr/>
          <a:lstStyle/>
          <a:p>
            <a:fld id="{506F4176-339E-4C4B-80E4-BBE9C4467EFE}" type="slidenum">
              <a:rPr lang="zh-CN" altLang="en-US" smtClean="0"/>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395970" y="178486"/>
            <a:ext cx="5369137" cy="6547104"/>
          </a:xfrm>
          <a:prstGeom prst="rect">
            <a:avLst/>
          </a:prstGeom>
        </p:spPr>
      </p:pic>
      <p:grpSp>
        <p:nvGrpSpPr>
          <p:cNvPr id="15" name="组合 14"/>
          <p:cNvGrpSpPr/>
          <p:nvPr/>
        </p:nvGrpSpPr>
        <p:grpSpPr>
          <a:xfrm>
            <a:off x="1572768" y="4378643"/>
            <a:ext cx="7726043" cy="431101"/>
            <a:chOff x="1929384" y="4150043"/>
            <a:chExt cx="7726043" cy="431101"/>
          </a:xfrm>
        </p:grpSpPr>
        <p:sp>
          <p:nvSpPr>
            <p:cNvPr id="10" name="椭圆 9"/>
            <p:cNvSpPr/>
            <p:nvPr/>
          </p:nvSpPr>
          <p:spPr>
            <a:xfrm>
              <a:off x="1929384" y="4361688"/>
              <a:ext cx="2651760" cy="21945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12" name="直接箭头连接符 11"/>
            <p:cNvCxnSpPr>
              <a:stCxn id="13" idx="1"/>
            </p:cNvCxnSpPr>
            <p:nvPr/>
          </p:nvCxnSpPr>
          <p:spPr>
            <a:xfrm flipH="1">
              <a:off x="4459224" y="4334709"/>
              <a:ext cx="665988" cy="1275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125212" y="4150043"/>
              <a:ext cx="45302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You can use a pointer to initialize a </a:t>
              </a:r>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unique_ptr</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grpSp>
        <p:nvGrpSpPr>
          <p:cNvPr id="20" name="组合 19"/>
          <p:cNvGrpSpPr/>
          <p:nvPr/>
        </p:nvGrpSpPr>
        <p:grpSpPr>
          <a:xfrm>
            <a:off x="1682496" y="5037117"/>
            <a:ext cx="9578639" cy="924319"/>
            <a:chOff x="1929384" y="4918245"/>
            <a:chExt cx="9578639" cy="924319"/>
          </a:xfrm>
        </p:grpSpPr>
        <p:sp>
          <p:nvSpPr>
            <p:cNvPr id="16" name="矩形 15"/>
            <p:cNvSpPr/>
            <p:nvPr/>
          </p:nvSpPr>
          <p:spPr>
            <a:xfrm>
              <a:off x="1929384" y="5602224"/>
              <a:ext cx="2761488" cy="240340"/>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17" name="直接箭头连接符 16"/>
            <p:cNvCxnSpPr/>
            <p:nvPr/>
          </p:nvCxnSpPr>
          <p:spPr>
            <a:xfrm flipH="1">
              <a:off x="4649724" y="5320844"/>
              <a:ext cx="423764" cy="323165"/>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984186" y="4918245"/>
              <a:ext cx="652383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Use the </a:t>
              </a:r>
              <a:r>
                <a:rPr kumimoji="0" lang="en-US" altLang="zh-CN"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move</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function to transfer the ownership from up1 to up6.</a:t>
              </a:r>
            </a:p>
            <a:p>
              <a:pPr>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Is the assignment statement </a:t>
              </a:r>
              <a:r>
                <a:rPr kumimoji="0" lang="en-US" altLang="zh-CN" sz="1800" b="1"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unique_ptr</a:t>
              </a:r>
              <a:r>
                <a:rPr kumimoji="0" lang="en-US" altLang="zh-CN"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&lt;int&gt; up6 = up1;</a:t>
              </a:r>
              <a:r>
                <a:rPr lang="en-US" altLang="zh-CN" dirty="0">
                  <a:solidFill>
                    <a:prstClr val="black"/>
                  </a:solidFill>
                </a:rPr>
                <a:t>  OK? Why?</a:t>
              </a:r>
              <a:endParaRPr kumimoji="0" lang="zh-CN" altLang="en-US" sz="180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pic>
        <p:nvPicPr>
          <p:cNvPr id="22" name="图片 21"/>
          <p:cNvPicPr>
            <a:picLocks noChangeAspect="1"/>
          </p:cNvPicPr>
          <p:nvPr/>
        </p:nvPicPr>
        <p:blipFill>
          <a:blip r:embed="rId3"/>
          <a:stretch>
            <a:fillRect/>
          </a:stretch>
        </p:blipFill>
        <p:spPr>
          <a:xfrm>
            <a:off x="8881110" y="428053"/>
            <a:ext cx="2521094" cy="1554099"/>
          </a:xfrm>
          <a:prstGeom prst="rect">
            <a:avLst/>
          </a:prstGeom>
        </p:spPr>
      </p:pic>
      <p:sp>
        <p:nvSpPr>
          <p:cNvPr id="23" name="文本框 22"/>
          <p:cNvSpPr txBox="1"/>
          <p:nvPr/>
        </p:nvSpPr>
        <p:spPr>
          <a:xfrm>
            <a:off x="6005915" y="5783616"/>
            <a:ext cx="5744329"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Is there any memory leak problem in the program?</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Need we use the statement </a:t>
            </a:r>
            <a:r>
              <a:rPr kumimoji="0" lang="en-US" altLang="zh-CN"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delete[] p;</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to free the memory </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we allocated before?</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nvGrpSpPr>
          <p:cNvPr id="38" name="组合 37"/>
          <p:cNvGrpSpPr/>
          <p:nvPr/>
        </p:nvGrpSpPr>
        <p:grpSpPr>
          <a:xfrm>
            <a:off x="3364992" y="1490472"/>
            <a:ext cx="7924165" cy="2244852"/>
            <a:chOff x="3785616" y="1069848"/>
            <a:chExt cx="7924165" cy="2244852"/>
          </a:xfrm>
        </p:grpSpPr>
        <p:sp>
          <p:nvSpPr>
            <p:cNvPr id="6" name="椭圆 5"/>
            <p:cNvSpPr/>
            <p:nvPr/>
          </p:nvSpPr>
          <p:spPr>
            <a:xfrm>
              <a:off x="3785616" y="1069848"/>
              <a:ext cx="289560" cy="21945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椭圆 6"/>
            <p:cNvSpPr/>
            <p:nvPr/>
          </p:nvSpPr>
          <p:spPr>
            <a:xfrm>
              <a:off x="4029456" y="1652016"/>
              <a:ext cx="289560" cy="21945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 name="矩形 7"/>
            <p:cNvSpPr/>
            <p:nvPr/>
          </p:nvSpPr>
          <p:spPr>
            <a:xfrm>
              <a:off x="4175760" y="2206752"/>
              <a:ext cx="1568140" cy="258426"/>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矩形 8"/>
            <p:cNvSpPr/>
            <p:nvPr/>
          </p:nvSpPr>
          <p:spPr>
            <a:xfrm>
              <a:off x="4093464" y="2816351"/>
              <a:ext cx="1487424" cy="250389"/>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5" name="直接箭头连接符 24"/>
            <p:cNvCxnSpPr>
              <a:endCxn id="6" idx="6"/>
            </p:cNvCxnSpPr>
            <p:nvPr/>
          </p:nvCxnSpPr>
          <p:spPr>
            <a:xfrm flipH="1" flipV="1">
              <a:off x="4075176" y="1179576"/>
              <a:ext cx="3212607" cy="142883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endCxn id="7" idx="6"/>
            </p:cNvCxnSpPr>
            <p:nvPr/>
          </p:nvCxnSpPr>
          <p:spPr>
            <a:xfrm flipH="1" flipV="1">
              <a:off x="4319016" y="1761744"/>
              <a:ext cx="2950464" cy="84666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flipV="1">
              <a:off x="5725612" y="2392680"/>
              <a:ext cx="1626164" cy="215729"/>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5623560" y="2608409"/>
              <a:ext cx="1728216" cy="250389"/>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7290816" y="2392680"/>
              <a:ext cx="4418965" cy="9220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Use </a:t>
              </a:r>
              <a:r>
                <a:rPr kumimoji="0" lang="en-US" altLang="zh-CN"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new</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operator or </a:t>
              </a:r>
              <a:r>
                <a:rPr kumimoji="0" lang="en-US" altLang="zh-CN" sz="1800" b="1"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make_unique</a:t>
              </a:r>
              <a:r>
                <a:rPr kumimoji="0" lang="en-US" altLang="zh-CN"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function</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to create </a:t>
              </a:r>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unique_ptr</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800" b="1"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make_unique</a:t>
              </a:r>
              <a:r>
                <a:rPr kumimoji="0" lang="en-US" altLang="zh-CN"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is </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recommended</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sp>
        <p:nvSpPr>
          <p:cNvPr id="2" name="灯片编号占位符 1"/>
          <p:cNvSpPr>
            <a:spLocks noGrp="1"/>
          </p:cNvSpPr>
          <p:nvPr>
            <p:ph type="sldNum" sz="quarter" idx="12"/>
          </p:nvPr>
        </p:nvSpPr>
        <p:spPr/>
        <p:txBody>
          <a:bodyPr/>
          <a:lstStyle/>
          <a:p>
            <a:fld id="{506F4176-339E-4C4B-80E4-BBE9C4467EFE}" type="slidenum">
              <a:rPr lang="zh-CN" altLang="en-US" smtClean="0"/>
              <a:t>12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6009770" y="3963339"/>
            <a:ext cx="3189980" cy="2453831"/>
          </a:xfrm>
          <a:prstGeom prst="rect">
            <a:avLst/>
          </a:prstGeom>
        </p:spPr>
      </p:pic>
      <p:pic>
        <p:nvPicPr>
          <p:cNvPr id="13" name="图片 12"/>
          <p:cNvPicPr>
            <a:picLocks noChangeAspect="1"/>
          </p:cNvPicPr>
          <p:nvPr/>
        </p:nvPicPr>
        <p:blipFill>
          <a:blip r:embed="rId3"/>
          <a:stretch>
            <a:fillRect/>
          </a:stretch>
        </p:blipFill>
        <p:spPr>
          <a:xfrm>
            <a:off x="869175" y="1205156"/>
            <a:ext cx="4125468" cy="4292073"/>
          </a:xfrm>
          <a:prstGeom prst="rect">
            <a:avLst/>
          </a:prstGeom>
        </p:spPr>
      </p:pic>
      <p:pic>
        <p:nvPicPr>
          <p:cNvPr id="15" name="图片 14"/>
          <p:cNvPicPr>
            <a:picLocks noChangeAspect="1"/>
          </p:cNvPicPr>
          <p:nvPr/>
        </p:nvPicPr>
        <p:blipFill>
          <a:blip r:embed="rId4"/>
          <a:stretch>
            <a:fillRect/>
          </a:stretch>
        </p:blipFill>
        <p:spPr>
          <a:xfrm>
            <a:off x="5333809" y="903404"/>
            <a:ext cx="3874199" cy="2621023"/>
          </a:xfrm>
          <a:prstGeom prst="rect">
            <a:avLst/>
          </a:prstGeom>
        </p:spPr>
      </p:pic>
      <p:grpSp>
        <p:nvGrpSpPr>
          <p:cNvPr id="35" name="组合 34"/>
          <p:cNvGrpSpPr/>
          <p:nvPr/>
        </p:nvGrpSpPr>
        <p:grpSpPr>
          <a:xfrm>
            <a:off x="5440680" y="1261872"/>
            <a:ext cx="6010249" cy="1554480"/>
            <a:chOff x="5440680" y="1261872"/>
            <a:chExt cx="6010249" cy="1554480"/>
          </a:xfrm>
        </p:grpSpPr>
        <p:grpSp>
          <p:nvGrpSpPr>
            <p:cNvPr id="16" name="组合 15"/>
            <p:cNvGrpSpPr/>
            <p:nvPr/>
          </p:nvGrpSpPr>
          <p:grpSpPr>
            <a:xfrm>
              <a:off x="5440680" y="1261872"/>
              <a:ext cx="6010249" cy="1065889"/>
              <a:chOff x="1929384" y="4361688"/>
              <a:chExt cx="6010249" cy="1065889"/>
            </a:xfrm>
          </p:grpSpPr>
          <p:sp>
            <p:nvSpPr>
              <p:cNvPr id="17" name="椭圆 16"/>
              <p:cNvSpPr/>
              <p:nvPr/>
            </p:nvSpPr>
            <p:spPr>
              <a:xfrm>
                <a:off x="1929384" y="4361688"/>
                <a:ext cx="2651760" cy="21945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18" name="直接箭头连接符 17"/>
              <p:cNvCxnSpPr/>
              <p:nvPr/>
            </p:nvCxnSpPr>
            <p:spPr>
              <a:xfrm flipH="1" flipV="1">
                <a:off x="4472254" y="4502967"/>
                <a:ext cx="484899" cy="60144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013960" y="4781246"/>
                <a:ext cx="292567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You can create </a:t>
                </a:r>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unique_ptr</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by</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prstClr val="black"/>
                    </a:solidFill>
                    <a:latin typeface="Calibri" panose="020F0502020204030204"/>
                    <a:ea typeface="宋体" panose="02010600030101010101" pitchFamily="2" charset="-122"/>
                  </a:rPr>
                  <a:t>user-define type.</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grpSp>
          <p:nvGrpSpPr>
            <p:cNvPr id="20" name="组合 19"/>
            <p:cNvGrpSpPr/>
            <p:nvPr/>
          </p:nvGrpSpPr>
          <p:grpSpPr>
            <a:xfrm>
              <a:off x="5504688" y="1773936"/>
              <a:ext cx="2963761" cy="466344"/>
              <a:chOff x="2185416" y="4315968"/>
              <a:chExt cx="2963761" cy="466344"/>
            </a:xfrm>
          </p:grpSpPr>
          <p:sp>
            <p:nvSpPr>
              <p:cNvPr id="21" name="椭圆 20"/>
              <p:cNvSpPr/>
              <p:nvPr/>
            </p:nvSpPr>
            <p:spPr>
              <a:xfrm>
                <a:off x="2185416" y="4315968"/>
                <a:ext cx="2139696" cy="46634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22" name="直接箭头连接符 21"/>
              <p:cNvCxnSpPr/>
              <p:nvPr/>
            </p:nvCxnSpPr>
            <p:spPr>
              <a:xfrm flipH="1" flipV="1">
                <a:off x="4285488" y="4462272"/>
                <a:ext cx="863689" cy="8686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5577840" y="2007108"/>
              <a:ext cx="3127248" cy="809244"/>
              <a:chOff x="1929384" y="3799332"/>
              <a:chExt cx="3127248" cy="809244"/>
            </a:xfrm>
          </p:grpSpPr>
          <p:sp>
            <p:nvSpPr>
              <p:cNvPr id="25" name="椭圆 24"/>
              <p:cNvSpPr/>
              <p:nvPr/>
            </p:nvSpPr>
            <p:spPr>
              <a:xfrm>
                <a:off x="1929384" y="4316421"/>
                <a:ext cx="3127248" cy="29215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cxnSp>
            <p:nvCxnSpPr>
              <p:cNvPr id="26" name="直接箭头连接符 25"/>
              <p:cNvCxnSpPr/>
              <p:nvPr/>
            </p:nvCxnSpPr>
            <p:spPr>
              <a:xfrm flipH="1">
                <a:off x="4335094" y="3799332"/>
                <a:ext cx="484899" cy="51708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43" name="组合 42"/>
          <p:cNvGrpSpPr/>
          <p:nvPr/>
        </p:nvGrpSpPr>
        <p:grpSpPr>
          <a:xfrm>
            <a:off x="5871479" y="3930266"/>
            <a:ext cx="3516362" cy="1324486"/>
            <a:chOff x="5871479" y="3930266"/>
            <a:chExt cx="3516362" cy="1324486"/>
          </a:xfrm>
        </p:grpSpPr>
        <p:sp>
          <p:nvSpPr>
            <p:cNvPr id="37" name="椭圆 36"/>
            <p:cNvSpPr/>
            <p:nvPr/>
          </p:nvSpPr>
          <p:spPr>
            <a:xfrm>
              <a:off x="5871479" y="3930266"/>
              <a:ext cx="3464546" cy="28511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0" name="椭圆 39"/>
            <p:cNvSpPr/>
            <p:nvPr/>
          </p:nvSpPr>
          <p:spPr>
            <a:xfrm>
              <a:off x="5886719" y="4448426"/>
              <a:ext cx="3464546" cy="28511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5923295" y="4969634"/>
              <a:ext cx="3464546" cy="28511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42" name="矩形 41"/>
          <p:cNvSpPr/>
          <p:nvPr/>
        </p:nvSpPr>
        <p:spPr>
          <a:xfrm>
            <a:off x="6009770" y="5497229"/>
            <a:ext cx="3033646" cy="838820"/>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506F4176-339E-4C4B-80E4-BBE9C4467EFE}" type="slidenum">
              <a:rPr lang="zh-CN" altLang="en-US" smtClean="0"/>
              <a:t>13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1" dirty="0"/>
              <a:t>Shared pointer</a:t>
            </a:r>
          </a:p>
        </p:txBody>
      </p:sp>
      <p:sp>
        <p:nvSpPr>
          <p:cNvPr id="3" name="内容占位符 2"/>
          <p:cNvSpPr>
            <a:spLocks noGrp="1"/>
          </p:cNvSpPr>
          <p:nvPr>
            <p:ph idx="1"/>
          </p:nvPr>
        </p:nvSpPr>
        <p:spPr/>
        <p:txBody>
          <a:bodyPr>
            <a:normAutofit/>
          </a:bodyPr>
          <a:lstStyle/>
          <a:p>
            <a:r>
              <a:rPr lang="en-US" altLang="zh-CN" sz="2400" b="1" dirty="0"/>
              <a:t>More than one pointer can point to one object. </a:t>
            </a:r>
          </a:p>
          <a:p>
            <a:r>
              <a:rPr lang="en-US" altLang="zh-CN" sz="2400" dirty="0"/>
              <a:t>After you initialize a </a:t>
            </a:r>
            <a:r>
              <a:rPr lang="en-US" altLang="zh-CN" sz="2400" dirty="0" err="1"/>
              <a:t>shared_ptr</a:t>
            </a:r>
            <a:r>
              <a:rPr lang="en-US" altLang="zh-CN" sz="2400" dirty="0"/>
              <a:t>&lt;&gt;, you can copy it, pass it by value in function arguments, and assign it to other </a:t>
            </a:r>
            <a:r>
              <a:rPr lang="en-US" altLang="zh-CN" sz="2400" dirty="0" err="1"/>
              <a:t>shard_ptr</a:t>
            </a:r>
            <a:r>
              <a:rPr lang="en-US" altLang="zh-CN" sz="2400" dirty="0"/>
              <a:t>&lt;&gt; instances.</a:t>
            </a:r>
          </a:p>
          <a:p>
            <a:r>
              <a:rPr lang="en-US" altLang="zh-CN" sz="2400" dirty="0"/>
              <a:t>The shared pointer maintains a </a:t>
            </a:r>
            <a:r>
              <a:rPr lang="en-US" altLang="zh-CN" sz="2400" dirty="0" err="1"/>
              <a:t>Ref_count</a:t>
            </a:r>
            <a:r>
              <a:rPr lang="en-US" altLang="zh-CN" sz="2400" dirty="0"/>
              <a:t> that is a reference counter.</a:t>
            </a:r>
          </a:p>
          <a:p>
            <a:r>
              <a:rPr lang="en-US" altLang="zh-CN" sz="2400" b="1" dirty="0"/>
              <a:t>If the last pointer is released, the dynamic memory is released.</a:t>
            </a:r>
          </a:p>
          <a:p>
            <a:r>
              <a:rPr lang="en-US" altLang="zh-CN" sz="2400" dirty="0"/>
              <a:t>We can know the value of </a:t>
            </a:r>
            <a:r>
              <a:rPr lang="en-US" altLang="zh-CN" sz="2400" dirty="0" err="1"/>
              <a:t>Ref_count</a:t>
            </a:r>
            <a:r>
              <a:rPr lang="en-US" altLang="zh-CN" sz="2400" dirty="0"/>
              <a:t> by using the </a:t>
            </a:r>
            <a:r>
              <a:rPr lang="en-US" altLang="zh-CN" sz="2400" b="1" dirty="0" err="1"/>
              <a:t>use_count</a:t>
            </a:r>
            <a:r>
              <a:rPr lang="en-US" altLang="zh-CN" sz="2400" b="1" dirty="0"/>
              <a:t>() </a:t>
            </a:r>
            <a:r>
              <a:rPr lang="en-US" altLang="zh-CN" sz="2400" dirty="0"/>
              <a:t>function.</a:t>
            </a:r>
          </a:p>
        </p:txBody>
      </p:sp>
      <p:sp>
        <p:nvSpPr>
          <p:cNvPr id="4" name="灯片编号占位符 3"/>
          <p:cNvSpPr>
            <a:spLocks noGrp="1"/>
          </p:cNvSpPr>
          <p:nvPr>
            <p:ph type="sldNum" sz="quarter" idx="12"/>
          </p:nvPr>
        </p:nvSpPr>
        <p:spPr/>
        <p:txBody>
          <a:bodyPr/>
          <a:lstStyle/>
          <a:p>
            <a:fld id="{506F4176-339E-4C4B-80E4-BBE9C4467EFE}" type="slidenum">
              <a:rPr lang="zh-CN" altLang="en-US" smtClean="0"/>
              <a:t>14</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646133" y="1514058"/>
            <a:ext cx="4125468" cy="4292073"/>
          </a:xfrm>
          <a:prstGeom prst="rect">
            <a:avLst/>
          </a:prstGeom>
        </p:spPr>
      </p:pic>
      <p:pic>
        <p:nvPicPr>
          <p:cNvPr id="21" name="图片 20"/>
          <p:cNvPicPr>
            <a:picLocks noChangeAspect="1"/>
          </p:cNvPicPr>
          <p:nvPr/>
        </p:nvPicPr>
        <p:blipFill>
          <a:blip r:embed="rId3"/>
          <a:stretch>
            <a:fillRect/>
          </a:stretch>
        </p:blipFill>
        <p:spPr>
          <a:xfrm>
            <a:off x="3832822" y="321120"/>
            <a:ext cx="4808258" cy="3307037"/>
          </a:xfrm>
          <a:prstGeom prst="rect">
            <a:avLst/>
          </a:prstGeom>
        </p:spPr>
      </p:pic>
      <p:grpSp>
        <p:nvGrpSpPr>
          <p:cNvPr id="7" name="组合 6"/>
          <p:cNvGrpSpPr/>
          <p:nvPr/>
        </p:nvGrpSpPr>
        <p:grpSpPr>
          <a:xfrm>
            <a:off x="3858768" y="612648"/>
            <a:ext cx="7735041" cy="1417320"/>
            <a:chOff x="5440680" y="1271016"/>
            <a:chExt cx="7735041" cy="1417320"/>
          </a:xfrm>
        </p:grpSpPr>
        <p:grpSp>
          <p:nvGrpSpPr>
            <p:cNvPr id="8" name="组合 7"/>
            <p:cNvGrpSpPr/>
            <p:nvPr/>
          </p:nvGrpSpPr>
          <p:grpSpPr>
            <a:xfrm>
              <a:off x="5440680" y="1271016"/>
              <a:ext cx="7735041" cy="1202710"/>
              <a:chOff x="1929384" y="4370832"/>
              <a:chExt cx="7735041" cy="1202710"/>
            </a:xfrm>
          </p:grpSpPr>
          <p:sp>
            <p:nvSpPr>
              <p:cNvPr id="15" name="椭圆 14"/>
              <p:cNvSpPr/>
              <p:nvPr/>
            </p:nvSpPr>
            <p:spPr>
              <a:xfrm>
                <a:off x="1929384" y="4370832"/>
                <a:ext cx="2528062" cy="2286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16" name="直接箭头连接符 15"/>
              <p:cNvCxnSpPr/>
              <p:nvPr/>
            </p:nvCxnSpPr>
            <p:spPr>
              <a:xfrm flipH="1" flipV="1">
                <a:off x="4472254" y="4502967"/>
                <a:ext cx="746595" cy="49777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5218849" y="4650212"/>
                <a:ext cx="4445576"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Use </a:t>
                </a:r>
                <a:r>
                  <a:rPr kumimoji="0" lang="en-US" altLang="zh-CN"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new</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operator or </a:t>
                </a:r>
                <a:r>
                  <a:rPr kumimoji="0" lang="en-US" altLang="zh-CN" sz="1800" b="1"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make_shared</a:t>
                </a:r>
                <a:r>
                  <a:rPr kumimoji="0" lang="en-US" altLang="zh-CN"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function</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to create </a:t>
                </a:r>
                <a:r>
                  <a:rPr lang="en-US" altLang="zh-CN" dirty="0">
                    <a:solidFill>
                      <a:prstClr val="black"/>
                    </a:solidFill>
                    <a:latin typeface="Calibri" panose="020F0502020204030204"/>
                    <a:ea typeface="宋体" panose="02010600030101010101" pitchFamily="2" charset="-122"/>
                  </a:rPr>
                  <a:t>shared</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_</a:t>
                </a:r>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ptr</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make_shared</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is </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recommended.</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grpSp>
          <p:nvGrpSpPr>
            <p:cNvPr id="9" name="组合 8"/>
            <p:cNvGrpSpPr/>
            <p:nvPr/>
          </p:nvGrpSpPr>
          <p:grpSpPr>
            <a:xfrm>
              <a:off x="5504688" y="1773936"/>
              <a:ext cx="3225457" cy="398490"/>
              <a:chOff x="2185416" y="4315968"/>
              <a:chExt cx="3225457" cy="398490"/>
            </a:xfrm>
          </p:grpSpPr>
          <p:sp>
            <p:nvSpPr>
              <p:cNvPr id="13" name="椭圆 12"/>
              <p:cNvSpPr/>
              <p:nvPr/>
            </p:nvSpPr>
            <p:spPr>
              <a:xfrm>
                <a:off x="2185416" y="4315968"/>
                <a:ext cx="2011680" cy="39849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cxnSp>
            <p:nvCxnSpPr>
              <p:cNvPr id="14" name="直接箭头连接符 13"/>
              <p:cNvCxnSpPr>
                <a:endCxn id="13" idx="6"/>
              </p:cNvCxnSpPr>
              <p:nvPr/>
            </p:nvCxnSpPr>
            <p:spPr>
              <a:xfrm flipH="1">
                <a:off x="4197096" y="4438525"/>
                <a:ext cx="1213777" cy="766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5586984" y="1896493"/>
              <a:ext cx="3143161" cy="791843"/>
              <a:chOff x="1938528" y="3688717"/>
              <a:chExt cx="3143161" cy="791843"/>
            </a:xfrm>
          </p:grpSpPr>
          <p:sp>
            <p:nvSpPr>
              <p:cNvPr id="11" name="椭圆 10"/>
              <p:cNvSpPr/>
              <p:nvPr/>
            </p:nvSpPr>
            <p:spPr>
              <a:xfrm>
                <a:off x="1938528" y="4188405"/>
                <a:ext cx="2881465" cy="29215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cxnSp>
            <p:nvCxnSpPr>
              <p:cNvPr id="12" name="直接箭头连接符 11"/>
              <p:cNvCxnSpPr>
                <a:endCxn id="11" idx="7"/>
              </p:cNvCxnSpPr>
              <p:nvPr/>
            </p:nvCxnSpPr>
            <p:spPr>
              <a:xfrm flipH="1">
                <a:off x="4398012" y="3688717"/>
                <a:ext cx="683677" cy="5424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19" name="图片 18"/>
          <p:cNvPicPr>
            <a:picLocks noChangeAspect="1"/>
          </p:cNvPicPr>
          <p:nvPr/>
        </p:nvPicPr>
        <p:blipFill>
          <a:blip r:embed="rId4"/>
          <a:stretch>
            <a:fillRect/>
          </a:stretch>
        </p:blipFill>
        <p:spPr>
          <a:xfrm>
            <a:off x="6386830" y="3690053"/>
            <a:ext cx="2846828" cy="2054182"/>
          </a:xfrm>
          <a:prstGeom prst="rect">
            <a:avLst/>
          </a:prstGeom>
        </p:spPr>
      </p:pic>
      <p:grpSp>
        <p:nvGrpSpPr>
          <p:cNvPr id="28" name="组合 27"/>
          <p:cNvGrpSpPr/>
          <p:nvPr/>
        </p:nvGrpSpPr>
        <p:grpSpPr>
          <a:xfrm>
            <a:off x="4069080" y="2274973"/>
            <a:ext cx="5164578" cy="2699362"/>
            <a:chOff x="4069080" y="2274973"/>
            <a:chExt cx="5164578" cy="2699362"/>
          </a:xfrm>
        </p:grpSpPr>
        <p:sp>
          <p:nvSpPr>
            <p:cNvPr id="24" name="矩形 23"/>
            <p:cNvSpPr/>
            <p:nvPr/>
          </p:nvSpPr>
          <p:spPr>
            <a:xfrm>
              <a:off x="4069080" y="2274973"/>
              <a:ext cx="1865376" cy="185722"/>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361176" y="4777380"/>
              <a:ext cx="2872482" cy="196955"/>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p:cNvCxnSpPr/>
            <p:nvPr/>
          </p:nvCxnSpPr>
          <p:spPr>
            <a:xfrm>
              <a:off x="5805171" y="2460695"/>
              <a:ext cx="1857501" cy="228504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4047744" y="2747413"/>
            <a:ext cx="5173722" cy="2434186"/>
            <a:chOff x="4069080" y="2274973"/>
            <a:chExt cx="5173722" cy="2434186"/>
          </a:xfrm>
        </p:grpSpPr>
        <p:sp>
          <p:nvSpPr>
            <p:cNvPr id="30" name="矩形 29"/>
            <p:cNvSpPr/>
            <p:nvPr/>
          </p:nvSpPr>
          <p:spPr>
            <a:xfrm>
              <a:off x="4069080" y="2274973"/>
              <a:ext cx="862584" cy="1857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6370320" y="4512204"/>
              <a:ext cx="2872482" cy="19695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2" name="直接箭头连接符 31"/>
            <p:cNvCxnSpPr/>
            <p:nvPr/>
          </p:nvCxnSpPr>
          <p:spPr>
            <a:xfrm>
              <a:off x="4897756" y="2402269"/>
              <a:ext cx="1463420" cy="222764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 name="灯片编号占位符 1"/>
          <p:cNvSpPr>
            <a:spLocks noGrp="1"/>
          </p:cNvSpPr>
          <p:nvPr>
            <p:ph type="sldNum" sz="quarter" idx="12"/>
          </p:nvPr>
        </p:nvSpPr>
        <p:spPr/>
        <p:txBody>
          <a:bodyPr/>
          <a:lstStyle/>
          <a:p>
            <a:fld id="{506F4176-339E-4C4B-80E4-BBE9C4467EFE}" type="slidenum">
              <a:rPr lang="zh-CN" altLang="en-US" smtClean="0"/>
              <a:t>15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46199" y="671272"/>
            <a:ext cx="9783620" cy="658765"/>
          </a:xfrm>
        </p:spPr>
        <p:txBody>
          <a:bodyPr/>
          <a:lstStyle/>
          <a:p>
            <a:pPr marL="0" indent="0">
              <a:buNone/>
            </a:pPr>
            <a:r>
              <a:rPr lang="en-US" altLang="zh-CN" dirty="0"/>
              <a:t>Does shared pointer always releases memory? Can we do this?</a:t>
            </a:r>
          </a:p>
        </p:txBody>
      </p:sp>
      <p:pic>
        <p:nvPicPr>
          <p:cNvPr id="4" name="图片 3"/>
          <p:cNvPicPr>
            <a:picLocks noChangeAspect="1"/>
          </p:cNvPicPr>
          <p:nvPr/>
        </p:nvPicPr>
        <p:blipFill>
          <a:blip r:embed="rId2"/>
          <a:stretch>
            <a:fillRect/>
          </a:stretch>
        </p:blipFill>
        <p:spPr>
          <a:xfrm>
            <a:off x="2579370" y="1330040"/>
            <a:ext cx="3462655" cy="5393690"/>
          </a:xfrm>
          <a:prstGeom prst="rect">
            <a:avLst/>
          </a:prstGeom>
        </p:spPr>
      </p:pic>
      <p:sp>
        <p:nvSpPr>
          <p:cNvPr id="2" name="灯片编号占位符 1"/>
          <p:cNvSpPr>
            <a:spLocks noGrp="1"/>
          </p:cNvSpPr>
          <p:nvPr>
            <p:ph type="sldNum" sz="quarter" idx="12"/>
          </p:nvPr>
        </p:nvSpPr>
        <p:spPr/>
        <p:txBody>
          <a:bodyPr/>
          <a:lstStyle/>
          <a:p>
            <a:fld id="{506F4176-339E-4C4B-80E4-BBE9C4467EFE}" type="slidenum">
              <a:rPr lang="zh-CN" altLang="en-US" smtClean="0"/>
              <a:t>16</a:t>
            </a:fld>
            <a:endParaRPr lang="zh-CN" altLang="en-US"/>
          </a:p>
        </p:txBody>
      </p:sp>
      <p:pic>
        <p:nvPicPr>
          <p:cNvPr id="5" name="图片 4"/>
          <p:cNvPicPr>
            <a:picLocks noChangeAspect="1"/>
          </p:cNvPicPr>
          <p:nvPr/>
        </p:nvPicPr>
        <p:blipFill>
          <a:blip r:embed="rId3"/>
          <a:stretch>
            <a:fillRect/>
          </a:stretch>
        </p:blipFill>
        <p:spPr>
          <a:xfrm>
            <a:off x="7111365" y="3429000"/>
            <a:ext cx="1323975" cy="419100"/>
          </a:xfrm>
          <a:prstGeom prst="rect">
            <a:avLst/>
          </a:prstGeom>
        </p:spPr>
      </p:pic>
      <p:sp>
        <p:nvSpPr>
          <p:cNvPr id="6" name="文本框 5"/>
          <p:cNvSpPr txBox="1"/>
          <p:nvPr/>
        </p:nvSpPr>
        <p:spPr>
          <a:xfrm>
            <a:off x="7111365" y="4178935"/>
            <a:ext cx="3971290" cy="645160"/>
          </a:xfrm>
          <a:prstGeom prst="rect">
            <a:avLst/>
          </a:prstGeom>
          <a:noFill/>
        </p:spPr>
        <p:txBody>
          <a:bodyPr wrap="square" rtlCol="0">
            <a:spAutoFit/>
          </a:bodyPr>
          <a:lstStyle/>
          <a:p>
            <a:r>
              <a:rPr lang="en-US" altLang="zh-CN"/>
              <a:t>Only constructer invoked,</a:t>
            </a:r>
          </a:p>
          <a:p>
            <a:r>
              <a:rPr lang="en-US" altLang="zh-CN"/>
              <a:t>No Destructor invoked.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24292F"/>
                </a:solidFill>
                <a:effectLst/>
                <a:cs typeface="+mj-lt"/>
                <a:sym typeface="+mn-ea"/>
              </a:rPr>
              <a:t>Dynamic Memory Allocation in </a:t>
            </a:r>
            <a:r>
              <a:rPr lang="en-US" altLang="zh-CN" b="1" dirty="0">
                <a:sym typeface="+mn-ea"/>
              </a:rPr>
              <a:t>Python</a:t>
            </a:r>
            <a:endParaRPr lang="en-US" altLang="zh-CN"/>
          </a:p>
        </p:txBody>
      </p:sp>
      <p:sp>
        <p:nvSpPr>
          <p:cNvPr id="3" name="内容占位符 2"/>
          <p:cNvSpPr>
            <a:spLocks noGrp="1"/>
          </p:cNvSpPr>
          <p:nvPr>
            <p:ph idx="1"/>
          </p:nvPr>
        </p:nvSpPr>
        <p:spPr/>
        <p:txBody>
          <a:bodyPr>
            <a:normAutofit/>
          </a:bodyPr>
          <a:lstStyle/>
          <a:p>
            <a:r>
              <a:rPr lang="en-US" altLang="zh-CN"/>
              <a:t>‌Python dynamically allocates and manages memory during program runtime, with objects (such as lists, dictionaries, strings, etc.) allocated on demand in the heap without the need for developers to explicitly request or release memory.</a:t>
            </a:r>
          </a:p>
          <a:p>
            <a:r>
              <a:rPr lang="en-US" altLang="zh-CN"/>
              <a:t>Implementation method:</a:t>
            </a:r>
          </a:p>
          <a:p>
            <a:pPr lvl="1"/>
            <a:r>
              <a:rPr lang="en-US" altLang="zh-CN"/>
              <a:t>When an object is created (such as a=[1,2]), the Python interpreter requests a memory block from the operating system and binds it to a variable reference.</a:t>
            </a:r>
          </a:p>
          <a:p>
            <a:pPr lvl="1"/>
            <a:r>
              <a:rPr lang="en-US" altLang="zh-CN"/>
              <a:t>Memory release is automatically triggered by</a:t>
            </a:r>
            <a:r>
              <a:rPr lang="en-US" altLang="zh-CN" b="1"/>
              <a:t> reference counting</a:t>
            </a:r>
            <a:r>
              <a:rPr lang="en-US" altLang="zh-CN"/>
              <a:t> and </a:t>
            </a:r>
            <a:r>
              <a:rPr lang="en-US" altLang="zh-CN" b="1"/>
              <a:t>garbage collection</a:t>
            </a:r>
            <a:r>
              <a:rPr lang="en-US" altLang="zh-CN"/>
              <a:t> mechanisms, without the need for manual intervention.</a:t>
            </a:r>
          </a:p>
          <a:p>
            <a:endParaRPr lang="en-US" altLang="zh-CN"/>
          </a:p>
        </p:txBody>
      </p:sp>
      <p:sp>
        <p:nvSpPr>
          <p:cNvPr id="4" name="灯片编号占位符 3"/>
          <p:cNvSpPr>
            <a:spLocks noGrp="1"/>
          </p:cNvSpPr>
          <p:nvPr>
            <p:ph type="sldNum" sz="quarter" idx="12"/>
          </p:nvPr>
        </p:nvSpPr>
        <p:spPr/>
        <p:txBody>
          <a:bodyPr/>
          <a:lstStyle/>
          <a:p>
            <a:fld id="{506F4176-339E-4C4B-80E4-BBE9C4467EFE}" type="slidenum">
              <a:rPr lang="zh-CN" altLang="en-US" smtClean="0"/>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Reference Count(1)</a:t>
            </a:r>
            <a:endParaRPr lang="zh-CN" altLang="en-US"/>
          </a:p>
        </p:txBody>
      </p:sp>
      <p:sp>
        <p:nvSpPr>
          <p:cNvPr id="3" name="内容占位符 2"/>
          <p:cNvSpPr>
            <a:spLocks noGrp="1"/>
          </p:cNvSpPr>
          <p:nvPr>
            <p:ph idx="1"/>
          </p:nvPr>
        </p:nvSpPr>
        <p:spPr>
          <a:xfrm>
            <a:off x="838200" y="1098550"/>
            <a:ext cx="11054080" cy="829945"/>
          </a:xfrm>
        </p:spPr>
        <p:txBody>
          <a:bodyPr>
            <a:normAutofit fontScale="70000"/>
          </a:bodyPr>
          <a:lstStyle/>
          <a:p>
            <a:pPr lvl="1"/>
            <a:r>
              <a:rPr lang="en-US" altLang="zh-CN" dirty="0"/>
              <a:t>All variables in Python are essentially references to objects. Each object has a built-in counter (</a:t>
            </a:r>
            <a:r>
              <a:rPr lang="en-US" altLang="zh-CN" dirty="0" err="1"/>
              <a:t>ref_count</a:t>
            </a:r>
            <a:r>
              <a:rPr lang="en-US" altLang="zh-CN" dirty="0"/>
              <a:t>) that records the current number of references. </a:t>
            </a:r>
            <a:r>
              <a:rPr lang="en-US" altLang="zh-CN" b="1" dirty="0"/>
              <a:t>When the reference returns to zero, the memory will be released.</a:t>
            </a:r>
          </a:p>
          <a:p>
            <a:endParaRPr lang="en-US" altLang="zh-CN" b="1" dirty="0"/>
          </a:p>
        </p:txBody>
      </p:sp>
      <p:sp>
        <p:nvSpPr>
          <p:cNvPr id="4" name="灯片编号占位符 3"/>
          <p:cNvSpPr>
            <a:spLocks noGrp="1"/>
          </p:cNvSpPr>
          <p:nvPr>
            <p:ph type="sldNum" sz="quarter" idx="12"/>
          </p:nvPr>
        </p:nvSpPr>
        <p:spPr/>
        <p:txBody>
          <a:bodyPr/>
          <a:lstStyle/>
          <a:p>
            <a:fld id="{506F4176-339E-4C4B-80E4-BBE9C4467EFE}" type="slidenum">
              <a:rPr lang="zh-CN" altLang="en-US" smtClean="0"/>
              <a:t>18</a:t>
            </a:fld>
            <a:endParaRPr lang="zh-CN" altLang="en-US"/>
          </a:p>
        </p:txBody>
      </p:sp>
      <p:sp>
        <p:nvSpPr>
          <p:cNvPr id="5" name="文本框 4"/>
          <p:cNvSpPr txBox="1"/>
          <p:nvPr/>
        </p:nvSpPr>
        <p:spPr>
          <a:xfrm>
            <a:off x="1224280" y="2026285"/>
            <a:ext cx="4928870" cy="4184650"/>
          </a:xfrm>
          <a:prstGeom prst="rect">
            <a:avLst/>
          </a:prstGeom>
          <a:solidFill>
            <a:schemeClr val="tx1"/>
          </a:solidFill>
        </p:spPr>
        <p:txBody>
          <a:bodyPr wrap="square">
            <a:spAutoFit/>
          </a:bodyPr>
          <a:lstStyle/>
          <a:p>
            <a:pPr indent="0" fontAlgn="auto">
              <a:lnSpc>
                <a:spcPct val="100000"/>
              </a:lnSpc>
            </a:pPr>
            <a:r>
              <a:rPr lang="en-US" altLang="zh-CN" sz="1400" b="0">
                <a:solidFill>
                  <a:srgbClr val="C586C0"/>
                </a:solidFill>
                <a:latin typeface="Consolas" panose="020B0609020204030204"/>
                <a:ea typeface="Consolas" panose="020B0609020204030204"/>
              </a:rPr>
              <a:t>#demo1</a:t>
            </a:r>
          </a:p>
          <a:p>
            <a:pPr indent="0" fontAlgn="auto">
              <a:lnSpc>
                <a:spcPct val="100000"/>
              </a:lnSpc>
            </a:pPr>
            <a:endParaRPr lang="en-US" altLang="zh-CN" sz="1400" b="0">
              <a:solidFill>
                <a:srgbClr val="C586C0"/>
              </a:solidFill>
              <a:latin typeface="Consolas" panose="020B0609020204030204"/>
              <a:ea typeface="Consolas" panose="020B0609020204030204"/>
            </a:endParaRPr>
          </a:p>
          <a:p>
            <a:pPr indent="0" fontAlgn="auto">
              <a:lnSpc>
                <a:spcPct val="100000"/>
              </a:lnSpc>
            </a:pPr>
            <a:r>
              <a:rPr lang="en-US" altLang="zh-CN" sz="1400" b="0">
                <a:solidFill>
                  <a:srgbClr val="C586C0"/>
                </a:solidFill>
                <a:latin typeface="Consolas" panose="020B0609020204030204"/>
                <a:ea typeface="Consolas" panose="020B0609020204030204"/>
              </a:rPr>
              <a:t>import </a:t>
            </a:r>
            <a:r>
              <a:rPr lang="en-US" altLang="zh-CN" sz="1400" b="0">
                <a:solidFill>
                  <a:srgbClr val="4EC9B0"/>
                </a:solidFill>
                <a:latin typeface="Consolas" panose="020B0609020204030204"/>
                <a:ea typeface="Consolas" panose="020B0609020204030204"/>
              </a:rPr>
              <a:t>sys</a:t>
            </a:r>
          </a:p>
          <a:p>
            <a:pPr indent="0" fontAlgn="auto">
              <a:lnSpc>
                <a:spcPct val="100000"/>
              </a:lnSpc>
            </a:pPr>
            <a:endParaRPr lang="en-US" altLang="zh-CN" sz="1400" b="0">
              <a:solidFill>
                <a:srgbClr val="4EC9B0"/>
              </a:solidFill>
              <a:latin typeface="Consolas" panose="020B0609020204030204"/>
              <a:ea typeface="Consolas" panose="020B0609020204030204"/>
            </a:endParaRPr>
          </a:p>
          <a:p>
            <a:pPr indent="0" fontAlgn="auto">
              <a:lnSpc>
                <a:spcPct val="100000"/>
              </a:lnSpc>
            </a:pPr>
            <a:r>
              <a:rPr lang="en-US" altLang="zh-CN" sz="1400" b="0">
                <a:solidFill>
                  <a:srgbClr val="569CD6"/>
                </a:solidFill>
                <a:latin typeface="Consolas" panose="020B0609020204030204"/>
                <a:ea typeface="Consolas" panose="020B0609020204030204"/>
              </a:rPr>
              <a:t>class </a:t>
            </a:r>
            <a:r>
              <a:rPr lang="en-US" altLang="zh-CN" sz="1400" b="0">
                <a:solidFill>
                  <a:srgbClr val="4EC9B0"/>
                </a:solidFill>
                <a:latin typeface="Consolas" panose="020B0609020204030204"/>
                <a:ea typeface="Consolas" panose="020B0609020204030204"/>
              </a:rPr>
              <a:t>MyClass</a:t>
            </a:r>
            <a:r>
              <a:rPr lang="en-US" altLang="zh-CN" sz="1400" b="0">
                <a:solidFill>
                  <a:srgbClr val="CCCCCC"/>
                </a:solidFill>
                <a:latin typeface="Consolas" panose="020B0609020204030204"/>
                <a:ea typeface="Consolas" panose="020B0609020204030204"/>
              </a:rPr>
              <a:t>:</a:t>
            </a: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569CD6"/>
                </a:solidFill>
                <a:latin typeface="Consolas" panose="020B0609020204030204"/>
                <a:ea typeface="Consolas" panose="020B0609020204030204"/>
              </a:rPr>
              <a:t>def </a:t>
            </a:r>
            <a:r>
              <a:rPr lang="en-US" altLang="zh-CN" sz="1400" b="0">
                <a:solidFill>
                  <a:srgbClr val="DCDCAA"/>
                </a:solidFill>
                <a:latin typeface="Consolas" panose="020B0609020204030204"/>
                <a:ea typeface="Consolas" panose="020B0609020204030204"/>
              </a:rPr>
              <a:t>__init__</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self</a:t>
            </a: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name</a:t>
            </a:r>
            <a:r>
              <a:rPr lang="en-US" altLang="zh-CN" sz="1400" b="0">
                <a:solidFill>
                  <a:srgbClr val="CCCCCC"/>
                </a:solidFill>
                <a:latin typeface="Consolas" panose="020B0609020204030204"/>
                <a:ea typeface="Consolas" panose="020B0609020204030204"/>
              </a:rPr>
              <a:t>):</a:t>
            </a: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self</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name</a:t>
            </a:r>
            <a:r>
              <a:rPr lang="en-US" altLang="zh-CN" sz="1400" b="0">
                <a:solidFill>
                  <a:srgbClr val="D4D4D4"/>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name</a:t>
            </a: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DCDCAA"/>
                </a:solidFill>
                <a:latin typeface="Consolas" panose="020B0609020204030204"/>
                <a:ea typeface="Consolas" panose="020B0609020204030204"/>
              </a:rPr>
              <a:t>print</a:t>
            </a:r>
            <a:r>
              <a:rPr lang="en-US" altLang="zh-CN" sz="1400" b="0">
                <a:solidFill>
                  <a:srgbClr val="CCCCCC"/>
                </a:solidFill>
                <a:latin typeface="Consolas" panose="020B0609020204030204"/>
                <a:ea typeface="Consolas" panose="020B0609020204030204"/>
              </a:rPr>
              <a:t>(</a:t>
            </a:r>
            <a:r>
              <a:rPr lang="en-US" altLang="zh-CN" sz="1400" b="0">
                <a:solidFill>
                  <a:srgbClr val="569CD6"/>
                </a:solidFill>
                <a:latin typeface="Consolas" panose="020B0609020204030204"/>
                <a:ea typeface="Consolas" panose="020B0609020204030204"/>
              </a:rPr>
              <a:t>f</a:t>
            </a:r>
            <a:r>
              <a:rPr lang="en-US" altLang="zh-CN" sz="1400" b="0">
                <a:solidFill>
                  <a:srgbClr val="CE9178"/>
                </a:solidFill>
                <a:latin typeface="Consolas" panose="020B0609020204030204"/>
                <a:ea typeface="Consolas" panose="020B0609020204030204"/>
              </a:rPr>
              <a:t>"object </a:t>
            </a:r>
            <a:r>
              <a:rPr lang="en-US" altLang="zh-CN" sz="1400" b="0">
                <a:solidFill>
                  <a:srgbClr val="569CD6"/>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self</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name</a:t>
            </a:r>
            <a:r>
              <a:rPr lang="en-US" altLang="zh-CN" sz="1400" b="0">
                <a:solidFill>
                  <a:srgbClr val="569CD6"/>
                </a:solidFill>
                <a:latin typeface="Consolas" panose="020B0609020204030204"/>
                <a:ea typeface="Consolas" panose="020B0609020204030204"/>
              </a:rPr>
              <a:t>}</a:t>
            </a:r>
            <a:r>
              <a:rPr lang="en-US" altLang="zh-CN" sz="1400" b="0">
                <a:solidFill>
                  <a:srgbClr val="CE9178"/>
                </a:solidFill>
                <a:latin typeface="Consolas" panose="020B0609020204030204"/>
                <a:ea typeface="Consolas" panose="020B0609020204030204"/>
              </a:rPr>
              <a:t> created"</a:t>
            </a:r>
            <a:r>
              <a:rPr lang="en-US" altLang="zh-CN" sz="1400" b="0">
                <a:solidFill>
                  <a:srgbClr val="CCCCCC"/>
                </a:solidFill>
                <a:latin typeface="Consolas" panose="020B0609020204030204"/>
                <a:ea typeface="Consolas" panose="020B0609020204030204"/>
              </a:rPr>
              <a:t>)</a:t>
            </a:r>
          </a:p>
          <a:p>
            <a:pPr indent="0" fontAlgn="auto">
              <a:lnSpc>
                <a:spcPct val="100000"/>
              </a:lnSpc>
            </a:pPr>
            <a:endParaRPr lang="en-US" altLang="zh-CN" sz="1400" b="0">
              <a:solidFill>
                <a:srgbClr val="6A9955"/>
              </a:solidFill>
              <a:latin typeface="Consolas" panose="020B0609020204030204"/>
              <a:ea typeface="Consolas" panose="020B0609020204030204"/>
            </a:endParaRPr>
          </a:p>
          <a:p>
            <a:pPr indent="0" fontAlgn="auto">
              <a:lnSpc>
                <a:spcPct val="100000"/>
              </a:lnSpc>
            </a:pPr>
            <a:r>
              <a:rPr lang="en-US" altLang="zh-CN" sz="1400" b="0">
                <a:solidFill>
                  <a:srgbClr val="9CDCFE"/>
                </a:solidFill>
                <a:latin typeface="Consolas" panose="020B0609020204030204"/>
                <a:ea typeface="Consolas" panose="020B0609020204030204"/>
              </a:rPr>
              <a:t>a</a:t>
            </a:r>
            <a:r>
              <a:rPr lang="en-US" altLang="zh-CN" sz="1400" b="0">
                <a:solidFill>
                  <a:srgbClr val="D4D4D4"/>
                </a:solidFill>
                <a:latin typeface="Consolas" panose="020B0609020204030204"/>
                <a:ea typeface="Consolas" panose="020B0609020204030204"/>
              </a:rPr>
              <a:t>=</a:t>
            </a:r>
            <a:r>
              <a:rPr lang="en-US" altLang="zh-CN" sz="1400" b="0">
                <a:solidFill>
                  <a:srgbClr val="4EC9B0"/>
                </a:solidFill>
                <a:latin typeface="Consolas" panose="020B0609020204030204"/>
                <a:ea typeface="Consolas" panose="020B0609020204030204"/>
              </a:rPr>
              <a:t>MyClass</a:t>
            </a:r>
            <a:r>
              <a:rPr lang="en-US" altLang="zh-CN" sz="1400" b="0">
                <a:solidFill>
                  <a:srgbClr val="CCCCCC"/>
                </a:solidFill>
                <a:latin typeface="Consolas" panose="020B0609020204030204"/>
                <a:ea typeface="Consolas" panose="020B0609020204030204"/>
              </a:rPr>
              <a:t>(</a:t>
            </a:r>
            <a:r>
              <a:rPr lang="en-US" altLang="zh-CN" sz="1400" b="0">
                <a:solidFill>
                  <a:srgbClr val="CE9178"/>
                </a:solidFill>
                <a:latin typeface="Consolas" panose="020B0609020204030204"/>
                <a:ea typeface="Consolas" panose="020B0609020204030204"/>
              </a:rPr>
              <a:t>"A"</a:t>
            </a:r>
            <a:r>
              <a:rPr lang="en-US" altLang="zh-CN" sz="1400" b="0">
                <a:solidFill>
                  <a:srgbClr val="CCCCCC"/>
                </a:solidFill>
                <a:latin typeface="Consolas" panose="020B0609020204030204"/>
                <a:ea typeface="Consolas" panose="020B0609020204030204"/>
              </a:rPr>
              <a:t>)  </a:t>
            </a:r>
          </a:p>
          <a:p>
            <a:pPr indent="0" fontAlgn="auto">
              <a:lnSpc>
                <a:spcPct val="100000"/>
              </a:lnSpc>
            </a:pPr>
            <a:r>
              <a:rPr lang="en-US" altLang="zh-CN" sz="1400">
                <a:solidFill>
                  <a:srgbClr val="DCDCAA"/>
                </a:solidFill>
                <a:latin typeface="Consolas" panose="020B0609020204030204"/>
                <a:ea typeface="Consolas" panose="020B0609020204030204"/>
                <a:sym typeface="+mn-ea"/>
              </a:rPr>
              <a:t>print</a:t>
            </a:r>
            <a:r>
              <a:rPr lang="en-US" altLang="zh-CN" sz="1400">
                <a:solidFill>
                  <a:srgbClr val="CCCCCC"/>
                </a:solidFill>
                <a:latin typeface="Consolas" panose="020B0609020204030204"/>
                <a:ea typeface="Consolas" panose="020B0609020204030204"/>
                <a:sym typeface="+mn-ea"/>
              </a:rPr>
              <a:t>(</a:t>
            </a:r>
            <a:r>
              <a:rPr lang="en-US" altLang="zh-CN" sz="1400" b="0">
                <a:solidFill>
                  <a:srgbClr val="6A9955"/>
                </a:solidFill>
                <a:latin typeface="Consolas" panose="020B0609020204030204"/>
                <a:ea typeface="Consolas" panose="020B0609020204030204"/>
              </a:rPr>
              <a:t>a</a:t>
            </a:r>
            <a:r>
              <a:rPr lang="en-US" altLang="zh-CN" sz="1400">
                <a:solidFill>
                  <a:srgbClr val="CCCCCC"/>
                </a:solidFill>
                <a:latin typeface="Consolas" panose="020B0609020204030204"/>
                <a:ea typeface="Consolas" panose="020B0609020204030204"/>
                <a:sym typeface="+mn-ea"/>
              </a:rPr>
              <a:t>)</a:t>
            </a:r>
            <a:endParaRPr lang="en-US" altLang="zh-CN" sz="1400" b="0">
              <a:solidFill>
                <a:srgbClr val="6A9955"/>
              </a:solidFill>
              <a:latin typeface="Consolas" panose="020B0609020204030204"/>
              <a:ea typeface="Consolas" panose="020B0609020204030204"/>
            </a:endParaRPr>
          </a:p>
          <a:p>
            <a:pPr indent="0" fontAlgn="auto">
              <a:lnSpc>
                <a:spcPct val="100000"/>
              </a:lnSpc>
            </a:pPr>
            <a:r>
              <a:rPr lang="en-US" altLang="zh-CN" sz="1400" b="0">
                <a:solidFill>
                  <a:srgbClr val="DCDCAA"/>
                </a:solidFill>
                <a:latin typeface="Consolas" panose="020B0609020204030204"/>
                <a:ea typeface="Consolas" panose="020B0609020204030204"/>
              </a:rPr>
              <a:t>print</a:t>
            </a:r>
            <a:r>
              <a:rPr lang="en-US" altLang="zh-CN" sz="1400" b="0">
                <a:solidFill>
                  <a:srgbClr val="CCCCCC"/>
                </a:solidFill>
                <a:latin typeface="Consolas" panose="020B0609020204030204"/>
                <a:ea typeface="Consolas" panose="020B0609020204030204"/>
              </a:rPr>
              <a:t>(</a:t>
            </a:r>
            <a:r>
              <a:rPr lang="en-US" altLang="zh-CN" sz="1400" b="0">
                <a:solidFill>
                  <a:srgbClr val="4EC9B0"/>
                </a:solidFill>
                <a:latin typeface="Consolas" panose="020B0609020204030204"/>
                <a:ea typeface="Consolas" panose="020B0609020204030204"/>
              </a:rPr>
              <a:t>sys</a:t>
            </a:r>
            <a:r>
              <a:rPr lang="en-US" altLang="zh-CN" sz="1400" b="0">
                <a:solidFill>
                  <a:srgbClr val="CCCCCC"/>
                </a:solidFill>
                <a:latin typeface="Consolas" panose="020B0609020204030204"/>
                <a:ea typeface="Consolas" panose="020B0609020204030204"/>
              </a:rPr>
              <a:t>.</a:t>
            </a:r>
            <a:r>
              <a:rPr lang="en-US" altLang="zh-CN" sz="1400" b="0">
                <a:solidFill>
                  <a:srgbClr val="DCDCAA"/>
                </a:solidFill>
                <a:latin typeface="Consolas" panose="020B0609020204030204"/>
                <a:ea typeface="Consolas" panose="020B0609020204030204"/>
              </a:rPr>
              <a:t>getrefcount</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a</a:t>
            </a:r>
            <a:r>
              <a:rPr lang="en-US" altLang="zh-CN" sz="1400" b="0">
                <a:solidFill>
                  <a:srgbClr val="CCCCCC"/>
                </a:solidFill>
                <a:latin typeface="Consolas" panose="020B0609020204030204"/>
                <a:ea typeface="Consolas" panose="020B0609020204030204"/>
              </a:rPr>
              <a:t>)</a:t>
            </a:r>
            <a:r>
              <a:rPr lang="en-US" altLang="zh-CN" sz="1400" b="0">
                <a:solidFill>
                  <a:srgbClr val="D4D4D4"/>
                </a:solidFill>
                <a:latin typeface="Consolas" panose="020B0609020204030204"/>
                <a:ea typeface="Consolas" panose="020B0609020204030204"/>
              </a:rPr>
              <a:t>-</a:t>
            </a:r>
            <a:r>
              <a:rPr lang="en-US" altLang="zh-CN" sz="1400" b="0">
                <a:solidFill>
                  <a:srgbClr val="B5CEA8"/>
                </a:solidFill>
                <a:latin typeface="Consolas" panose="020B0609020204030204"/>
                <a:ea typeface="Consolas" panose="020B0609020204030204"/>
              </a:rPr>
              <a:t>1</a:t>
            </a:r>
            <a:r>
              <a:rPr lang="en-US" altLang="zh-CN" sz="1400" b="0">
                <a:solidFill>
                  <a:srgbClr val="CCCCCC"/>
                </a:solidFill>
                <a:latin typeface="Consolas" panose="020B0609020204030204"/>
                <a:ea typeface="Consolas" panose="020B0609020204030204"/>
              </a:rPr>
              <a:t>)</a:t>
            </a:r>
          </a:p>
          <a:p>
            <a:pPr indent="0" fontAlgn="auto">
              <a:lnSpc>
                <a:spcPct val="100000"/>
              </a:lnSpc>
            </a:pP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586C0"/>
                </a:solidFill>
                <a:latin typeface="Consolas" panose="020B0609020204030204"/>
                <a:ea typeface="Consolas" panose="020B0609020204030204"/>
              </a:rPr>
              <a:t>del </a:t>
            </a:r>
            <a:r>
              <a:rPr lang="en-US" altLang="zh-CN" sz="1400" b="0">
                <a:solidFill>
                  <a:srgbClr val="9CDCFE"/>
                </a:solidFill>
                <a:latin typeface="Consolas" panose="020B0609020204030204"/>
                <a:ea typeface="Consolas" panose="020B0609020204030204"/>
              </a:rPr>
              <a:t>a</a:t>
            </a:r>
          </a:p>
          <a:p>
            <a:pPr indent="0" fontAlgn="auto">
              <a:lnSpc>
                <a:spcPct val="100000"/>
              </a:lnSpc>
            </a:pPr>
            <a:endParaRPr lang="en-US" altLang="zh-CN" sz="1400" b="0">
              <a:solidFill>
                <a:srgbClr val="9CDCFE"/>
              </a:solidFill>
              <a:latin typeface="Consolas" panose="020B0609020204030204"/>
              <a:ea typeface="Consolas" panose="020B0609020204030204"/>
            </a:endParaRPr>
          </a:p>
          <a:p>
            <a:pPr indent="0" fontAlgn="auto">
              <a:lnSpc>
                <a:spcPct val="100000"/>
              </a:lnSpc>
            </a:pPr>
            <a:r>
              <a:rPr lang="en-US" altLang="zh-CN" sz="1400" b="0">
                <a:solidFill>
                  <a:srgbClr val="C586C0"/>
                </a:solidFill>
                <a:latin typeface="Consolas" panose="020B0609020204030204"/>
                <a:ea typeface="Consolas" panose="020B0609020204030204"/>
              </a:rPr>
              <a:t>try</a:t>
            </a:r>
            <a:r>
              <a:rPr lang="en-US" altLang="zh-CN" sz="1400" b="0">
                <a:solidFill>
                  <a:srgbClr val="CCCCCC"/>
                </a:solidFill>
                <a:latin typeface="Consolas" panose="020B0609020204030204"/>
                <a:ea typeface="Consolas" panose="020B0609020204030204"/>
              </a:rPr>
              <a:t>:</a:t>
            </a: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DCDCAA"/>
                </a:solidFill>
                <a:latin typeface="Consolas" panose="020B0609020204030204"/>
                <a:ea typeface="Consolas" panose="020B0609020204030204"/>
              </a:rPr>
              <a:t>print</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a</a:t>
            </a:r>
            <a:r>
              <a:rPr lang="en-US" altLang="zh-CN" sz="1400" b="0">
                <a:solidFill>
                  <a:srgbClr val="CCCCCC"/>
                </a:solidFill>
                <a:latin typeface="Consolas" panose="020B0609020204030204"/>
                <a:ea typeface="Consolas" panose="020B0609020204030204"/>
              </a:rPr>
              <a:t>)</a:t>
            </a:r>
          </a:p>
          <a:p>
            <a:pPr indent="0" fontAlgn="auto">
              <a:lnSpc>
                <a:spcPct val="100000"/>
              </a:lnSpc>
            </a:pPr>
            <a:r>
              <a:rPr lang="en-US" altLang="zh-CN" sz="1400" b="0">
                <a:solidFill>
                  <a:srgbClr val="C586C0"/>
                </a:solidFill>
                <a:latin typeface="Consolas" panose="020B0609020204030204"/>
                <a:ea typeface="Consolas" panose="020B0609020204030204"/>
              </a:rPr>
              <a:t>except </a:t>
            </a:r>
            <a:r>
              <a:rPr lang="en-US" altLang="zh-CN" sz="1400" b="0">
                <a:solidFill>
                  <a:srgbClr val="4EC9B0"/>
                </a:solidFill>
                <a:latin typeface="Consolas" panose="020B0609020204030204"/>
                <a:ea typeface="Consolas" panose="020B0609020204030204"/>
              </a:rPr>
              <a:t>NameError</a:t>
            </a:r>
            <a:r>
              <a:rPr lang="en-US" altLang="zh-CN" sz="1400" b="0">
                <a:solidFill>
                  <a:srgbClr val="CCCCCC"/>
                </a:solidFill>
                <a:latin typeface="Consolas" panose="020B0609020204030204"/>
                <a:ea typeface="Consolas" panose="020B0609020204030204"/>
              </a:rPr>
              <a:t>:</a:t>
            </a: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DCDCAA"/>
                </a:solidFill>
                <a:latin typeface="Consolas" panose="020B0609020204030204"/>
                <a:ea typeface="Consolas" panose="020B0609020204030204"/>
              </a:rPr>
              <a:t>print</a:t>
            </a:r>
            <a:r>
              <a:rPr lang="en-US" altLang="zh-CN" sz="1400" b="0">
                <a:solidFill>
                  <a:srgbClr val="CCCCCC"/>
                </a:solidFill>
                <a:latin typeface="Consolas" panose="020B0609020204030204"/>
                <a:ea typeface="Consolas" panose="020B0609020204030204"/>
              </a:rPr>
              <a:t>(</a:t>
            </a:r>
            <a:r>
              <a:rPr lang="en-US" altLang="zh-CN" sz="1400" b="0">
                <a:solidFill>
                  <a:srgbClr val="CE9178"/>
                </a:solidFill>
                <a:latin typeface="Consolas" panose="020B0609020204030204"/>
                <a:ea typeface="Consolas" panose="020B0609020204030204"/>
              </a:rPr>
              <a:t>"object is released"</a:t>
            </a:r>
            <a:r>
              <a:rPr lang="en-US" altLang="zh-CN" sz="1400" b="0">
                <a:solidFill>
                  <a:srgbClr val="CCCCCC"/>
                </a:solidFill>
                <a:latin typeface="Consolas" panose="020B0609020204030204"/>
                <a:ea typeface="Consolas" panose="020B0609020204030204"/>
              </a:rPr>
              <a:t>) </a:t>
            </a:r>
          </a:p>
        </p:txBody>
      </p:sp>
      <p:pic>
        <p:nvPicPr>
          <p:cNvPr id="7" name="图片 6"/>
          <p:cNvPicPr>
            <a:picLocks noChangeAspect="1"/>
          </p:cNvPicPr>
          <p:nvPr/>
        </p:nvPicPr>
        <p:blipFill>
          <a:blip r:embed="rId2"/>
          <a:stretch>
            <a:fillRect/>
          </a:stretch>
        </p:blipFill>
        <p:spPr>
          <a:xfrm>
            <a:off x="6353175" y="2078990"/>
            <a:ext cx="5539105" cy="972820"/>
          </a:xfrm>
          <a:prstGeom prst="rect">
            <a:avLst/>
          </a:prstGeom>
        </p:spPr>
      </p:pic>
      <p:sp>
        <p:nvSpPr>
          <p:cNvPr id="8" name="文本框 7"/>
          <p:cNvSpPr txBox="1"/>
          <p:nvPr/>
        </p:nvSpPr>
        <p:spPr>
          <a:xfrm>
            <a:off x="6296660" y="3169920"/>
            <a:ext cx="5344795" cy="3138170"/>
          </a:xfrm>
          <a:prstGeom prst="rect">
            <a:avLst/>
          </a:prstGeom>
          <a:noFill/>
        </p:spPr>
        <p:txBody>
          <a:bodyPr wrap="square" rtlCol="0" anchor="t">
            <a:spAutoFit/>
          </a:bodyPr>
          <a:lstStyle/>
          <a:p>
            <a:r>
              <a:rPr lang="en-US" altLang="zh-CN"/>
              <a:t>Statement “</a:t>
            </a:r>
            <a:r>
              <a:rPr lang="en-US" altLang="zh-CN" b="1"/>
              <a:t>del</a:t>
            </a:r>
            <a:r>
              <a:rPr lang="en-US" altLang="zh-CN"/>
              <a:t>”:  Its core function is to delete references to variables or objects, thereby reducing the reference count of objects.</a:t>
            </a:r>
          </a:p>
          <a:p>
            <a:endParaRPr lang="zh-CN" altLang="en-US"/>
          </a:p>
          <a:p>
            <a:r>
              <a:rPr lang="en-US" altLang="zh-CN"/>
              <a:t>Function “</a:t>
            </a:r>
            <a:r>
              <a:rPr lang="en-US" altLang="zh-CN" b="1"/>
              <a:t>getrefcount</a:t>
            </a:r>
            <a:r>
              <a:rPr lang="en-US" altLang="zh-CN"/>
              <a:t>” is in the Python standard library's sys module that returns the current reference count of a specified object, NOTEs:Return value 1 more than actual value: When calling sys. getrefcount (obj), the function parameter obj generates a temporary reference, causing the return value to be 1 more than the actual reference count.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Reference Count(2)</a:t>
            </a:r>
            <a:endParaRPr lang="zh-CN" altLang="en-US"/>
          </a:p>
        </p:txBody>
      </p:sp>
      <p:sp>
        <p:nvSpPr>
          <p:cNvPr id="3" name="内容占位符 2"/>
          <p:cNvSpPr>
            <a:spLocks noGrp="1"/>
          </p:cNvSpPr>
          <p:nvPr>
            <p:ph idx="1"/>
          </p:nvPr>
        </p:nvSpPr>
        <p:spPr>
          <a:xfrm>
            <a:off x="491490" y="1098550"/>
            <a:ext cx="11400790" cy="829945"/>
          </a:xfrm>
        </p:spPr>
        <p:txBody>
          <a:bodyPr>
            <a:normAutofit/>
          </a:bodyPr>
          <a:lstStyle/>
          <a:p>
            <a:pPr lvl="1"/>
            <a:r>
              <a:rPr lang="en-US" altLang="zh-CN"/>
              <a:t>When the reference returns to zero, the memory is immediately released, otherwise the memory is not released.</a:t>
            </a:r>
          </a:p>
          <a:p>
            <a:endParaRPr lang="en-US" altLang="zh-CN"/>
          </a:p>
        </p:txBody>
      </p:sp>
      <p:sp>
        <p:nvSpPr>
          <p:cNvPr id="4" name="灯片编号占位符 3"/>
          <p:cNvSpPr>
            <a:spLocks noGrp="1"/>
          </p:cNvSpPr>
          <p:nvPr>
            <p:ph type="sldNum" sz="quarter" idx="12"/>
          </p:nvPr>
        </p:nvSpPr>
        <p:spPr/>
        <p:txBody>
          <a:bodyPr/>
          <a:lstStyle/>
          <a:p>
            <a:fld id="{506F4176-339E-4C4B-80E4-BBE9C4467EFE}" type="slidenum">
              <a:rPr lang="zh-CN" altLang="en-US" smtClean="0"/>
              <a:t>19</a:t>
            </a:fld>
            <a:endParaRPr lang="zh-CN" altLang="en-US"/>
          </a:p>
        </p:txBody>
      </p:sp>
      <p:sp>
        <p:nvSpPr>
          <p:cNvPr id="9" name="文本框 8"/>
          <p:cNvSpPr txBox="1"/>
          <p:nvPr/>
        </p:nvSpPr>
        <p:spPr>
          <a:xfrm>
            <a:off x="1263015" y="2065020"/>
            <a:ext cx="5080000" cy="4291965"/>
          </a:xfrm>
          <a:prstGeom prst="rect">
            <a:avLst/>
          </a:prstGeom>
          <a:solidFill>
            <a:schemeClr val="tx1"/>
          </a:solidFill>
        </p:spPr>
        <p:txBody>
          <a:bodyPr>
            <a:noAutofit/>
          </a:bodyPr>
          <a:lstStyle/>
          <a:p>
            <a:pPr indent="0" fontAlgn="auto">
              <a:lnSpc>
                <a:spcPct val="100000"/>
              </a:lnSpc>
            </a:pPr>
            <a:r>
              <a:rPr lang="en-US" altLang="zh-CN" sz="1300" b="0">
                <a:solidFill>
                  <a:srgbClr val="C586C0"/>
                </a:solidFill>
                <a:latin typeface="Consolas" panose="020B0609020204030204"/>
                <a:ea typeface="Consolas" panose="020B0609020204030204"/>
              </a:rPr>
              <a:t>#demo2</a:t>
            </a:r>
          </a:p>
          <a:p>
            <a:pPr indent="0" fontAlgn="auto">
              <a:lnSpc>
                <a:spcPct val="100000"/>
              </a:lnSpc>
            </a:pPr>
            <a:endParaRPr lang="en-US" altLang="zh-CN" sz="1300" b="0">
              <a:solidFill>
                <a:srgbClr val="C586C0"/>
              </a:solidFill>
              <a:latin typeface="Consolas" panose="020B0609020204030204"/>
              <a:ea typeface="Consolas" panose="020B0609020204030204"/>
            </a:endParaRPr>
          </a:p>
          <a:p>
            <a:pPr indent="0" fontAlgn="auto">
              <a:lnSpc>
                <a:spcPct val="100000"/>
              </a:lnSpc>
            </a:pPr>
            <a:r>
              <a:rPr lang="en-US" altLang="zh-CN" sz="1300" b="0">
                <a:solidFill>
                  <a:srgbClr val="C586C0"/>
                </a:solidFill>
                <a:latin typeface="Consolas" panose="020B0609020204030204"/>
                <a:ea typeface="Consolas" panose="020B0609020204030204"/>
              </a:rPr>
              <a:t>import </a:t>
            </a:r>
            <a:r>
              <a:rPr lang="en-US" altLang="zh-CN" sz="1300" b="0">
                <a:solidFill>
                  <a:srgbClr val="4EC9B0"/>
                </a:solidFill>
                <a:latin typeface="Consolas" panose="020B0609020204030204"/>
                <a:ea typeface="Consolas" panose="020B0609020204030204"/>
              </a:rPr>
              <a:t>sys</a:t>
            </a:r>
          </a:p>
          <a:p>
            <a:pPr indent="0" fontAlgn="auto">
              <a:lnSpc>
                <a:spcPct val="100000"/>
              </a:lnSpc>
            </a:pPr>
            <a:r>
              <a:rPr lang="en-US" altLang="zh-CN" sz="1300" b="0">
                <a:solidFill>
                  <a:srgbClr val="569CD6"/>
                </a:solidFill>
                <a:latin typeface="Consolas" panose="020B0609020204030204"/>
                <a:ea typeface="Consolas" panose="020B0609020204030204"/>
              </a:rPr>
              <a:t>class </a:t>
            </a:r>
            <a:r>
              <a:rPr lang="en-US" altLang="zh-CN" sz="1300" b="0">
                <a:solidFill>
                  <a:srgbClr val="4EC9B0"/>
                </a:solidFill>
                <a:latin typeface="Consolas" panose="020B0609020204030204"/>
                <a:ea typeface="Consolas" panose="020B0609020204030204"/>
              </a:rPr>
              <a:t>MyClass</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569CD6"/>
                </a:solidFill>
                <a:latin typeface="Consolas" panose="020B0609020204030204"/>
                <a:ea typeface="Consolas" panose="020B0609020204030204"/>
              </a:rPr>
              <a:t>def </a:t>
            </a:r>
            <a:r>
              <a:rPr lang="en-US" altLang="zh-CN" sz="1300" b="0">
                <a:solidFill>
                  <a:srgbClr val="DCDCAA"/>
                </a:solidFill>
                <a:latin typeface="Consolas" panose="020B0609020204030204"/>
                <a:ea typeface="Consolas" panose="020B0609020204030204"/>
              </a:rPr>
              <a:t>__init__</a:t>
            </a:r>
            <a:r>
              <a:rPr lang="en-US" altLang="zh-CN" sz="1300" b="0">
                <a:solidFill>
                  <a:srgbClr val="CCCCCC"/>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self</a:t>
            </a: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name</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self</a:t>
            </a:r>
            <a:r>
              <a:rPr lang="en-US" altLang="zh-CN" sz="1300" b="0">
                <a:solidFill>
                  <a:srgbClr val="CCCCCC"/>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name</a:t>
            </a:r>
            <a:r>
              <a:rPr lang="en-US" altLang="zh-CN" sz="1300" b="0">
                <a:solidFill>
                  <a:srgbClr val="D4D4D4"/>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name</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print</a:t>
            </a:r>
            <a:r>
              <a:rPr lang="en-US" altLang="zh-CN" sz="1300" b="0">
                <a:solidFill>
                  <a:srgbClr val="CCCCCC"/>
                </a:solidFill>
                <a:latin typeface="Consolas" panose="020B0609020204030204"/>
                <a:ea typeface="Consolas" panose="020B0609020204030204"/>
              </a:rPr>
              <a:t>(</a:t>
            </a:r>
            <a:r>
              <a:rPr lang="en-US" altLang="zh-CN" sz="1300" b="0">
                <a:solidFill>
                  <a:srgbClr val="569CD6"/>
                </a:solidFill>
                <a:latin typeface="Consolas" panose="020B0609020204030204"/>
                <a:ea typeface="Consolas" panose="020B0609020204030204"/>
              </a:rPr>
              <a:t>f</a:t>
            </a:r>
            <a:r>
              <a:rPr lang="en-US" altLang="zh-CN" sz="1300" b="0">
                <a:solidFill>
                  <a:srgbClr val="CE9178"/>
                </a:solidFill>
                <a:latin typeface="Consolas" panose="020B0609020204030204"/>
                <a:ea typeface="Consolas" panose="020B0609020204030204"/>
              </a:rPr>
              <a:t>"object </a:t>
            </a:r>
            <a:r>
              <a:rPr lang="en-US" altLang="zh-CN" sz="1300" b="0">
                <a:solidFill>
                  <a:srgbClr val="569CD6"/>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self</a:t>
            </a:r>
            <a:r>
              <a:rPr lang="en-US" altLang="zh-CN" sz="1300" b="0">
                <a:solidFill>
                  <a:srgbClr val="CCCCCC"/>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name</a:t>
            </a:r>
            <a:r>
              <a:rPr lang="en-US" altLang="zh-CN" sz="1300" b="0">
                <a:solidFill>
                  <a:srgbClr val="569CD6"/>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 created"</a:t>
            </a:r>
            <a:r>
              <a:rPr lang="en-US" altLang="zh-CN" sz="1300" b="0">
                <a:solidFill>
                  <a:srgbClr val="CCCCCC"/>
                </a:solidFill>
                <a:latin typeface="Consolas" panose="020B0609020204030204"/>
                <a:ea typeface="Consolas" panose="020B0609020204030204"/>
              </a:rPr>
              <a:t>)</a:t>
            </a:r>
          </a:p>
          <a:p>
            <a:pPr indent="0" fontAlgn="auto">
              <a:lnSpc>
                <a:spcPct val="100000"/>
              </a:lnSpc>
            </a:pPr>
            <a:endParaRPr lang="en-US" altLang="zh-CN" sz="1300" b="0">
              <a:solidFill>
                <a:srgbClr val="9CDCFE"/>
              </a:solidFill>
              <a:latin typeface="Consolas" panose="020B0609020204030204"/>
              <a:ea typeface="Consolas" panose="020B0609020204030204"/>
            </a:endParaRPr>
          </a:p>
          <a:p>
            <a:pPr indent="0" fontAlgn="auto">
              <a:lnSpc>
                <a:spcPct val="100000"/>
              </a:lnSpc>
            </a:pPr>
            <a:r>
              <a:rPr lang="en-US" altLang="zh-CN" sz="1300" b="0">
                <a:solidFill>
                  <a:srgbClr val="9CDCFE"/>
                </a:solidFill>
                <a:latin typeface="Consolas" panose="020B0609020204030204"/>
                <a:ea typeface="Consolas" panose="020B0609020204030204"/>
              </a:rPr>
              <a:t>a</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MyClass</a:t>
            </a:r>
            <a:r>
              <a:rPr lang="en-US" altLang="zh-CN" sz="1300" b="0">
                <a:solidFill>
                  <a:srgbClr val="CCCCCC"/>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"A"</a:t>
            </a:r>
            <a:r>
              <a:rPr lang="en-US" altLang="zh-CN" sz="1300" b="0">
                <a:solidFill>
                  <a:srgbClr val="CCCCCC"/>
                </a:solidFill>
                <a:latin typeface="Consolas" panose="020B0609020204030204"/>
                <a:ea typeface="Consolas" panose="020B0609020204030204"/>
              </a:rPr>
              <a:t>) </a:t>
            </a:r>
            <a:endParaRPr lang="zh-CN" altLang="en-US" sz="1300" b="0">
              <a:solidFill>
                <a:srgbClr val="6A9955"/>
              </a:solidFill>
              <a:latin typeface="Consolas" panose="020B0609020204030204"/>
              <a:ea typeface="Consolas" panose="020B0609020204030204"/>
            </a:endParaRPr>
          </a:p>
          <a:p>
            <a:pPr indent="0" fontAlgn="auto">
              <a:lnSpc>
                <a:spcPct val="100000"/>
              </a:lnSpc>
            </a:pPr>
            <a:r>
              <a:rPr lang="en-US" altLang="zh-CN" sz="1300" b="0">
                <a:solidFill>
                  <a:srgbClr val="DCDCAA"/>
                </a:solidFill>
                <a:latin typeface="Consolas" panose="020B0609020204030204"/>
                <a:ea typeface="Consolas" panose="020B0609020204030204"/>
              </a:rPr>
              <a:t>print</a:t>
            </a:r>
            <a:r>
              <a:rPr lang="en-US" altLang="zh-CN" sz="1300" b="0">
                <a:solidFill>
                  <a:srgbClr val="CCCCCC"/>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a</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DCDCAA"/>
                </a:solidFill>
                <a:latin typeface="Consolas" panose="020B0609020204030204"/>
                <a:ea typeface="Consolas" panose="020B0609020204030204"/>
              </a:rPr>
              <a:t>print</a:t>
            </a:r>
            <a:r>
              <a:rPr lang="en-US" altLang="zh-CN" sz="1300" b="0">
                <a:solidFill>
                  <a:srgbClr val="CCCCCC"/>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sys</a:t>
            </a:r>
            <a:r>
              <a:rPr lang="en-US" altLang="zh-CN" sz="1300" b="0">
                <a:solidFill>
                  <a:srgbClr val="CCCCCC"/>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getrefcount</a:t>
            </a:r>
            <a:r>
              <a:rPr lang="en-US" altLang="zh-CN" sz="1300" b="0">
                <a:solidFill>
                  <a:srgbClr val="CCCCCC"/>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a</a:t>
            </a:r>
            <a:r>
              <a:rPr lang="en-US" altLang="zh-CN" sz="1300" b="0">
                <a:solidFill>
                  <a:srgbClr val="CCCCCC"/>
                </a:solidFill>
                <a:latin typeface="Consolas" panose="020B0609020204030204"/>
                <a:ea typeface="Consolas" panose="020B0609020204030204"/>
              </a:rPr>
              <a:t>)</a:t>
            </a:r>
            <a:r>
              <a:rPr lang="en-US" altLang="zh-CN" sz="1300" b="0">
                <a:solidFill>
                  <a:srgbClr val="D4D4D4"/>
                </a:solidFill>
                <a:latin typeface="Consolas" panose="020B0609020204030204"/>
                <a:ea typeface="Consolas" panose="020B0609020204030204"/>
              </a:rPr>
              <a:t>-</a:t>
            </a:r>
            <a:r>
              <a:rPr lang="en-US" altLang="zh-CN" sz="1300" b="0">
                <a:solidFill>
                  <a:srgbClr val="B5CEA8"/>
                </a:solidFill>
                <a:latin typeface="Consolas" panose="020B0609020204030204"/>
                <a:ea typeface="Consolas" panose="020B0609020204030204"/>
              </a:rPr>
              <a:t>1</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9CDCFE"/>
                </a:solidFill>
                <a:latin typeface="Consolas" panose="020B0609020204030204"/>
                <a:ea typeface="Consolas" panose="020B0609020204030204"/>
              </a:rPr>
              <a:t>b</a:t>
            </a:r>
            <a:r>
              <a:rPr lang="en-US" altLang="zh-CN" sz="1300" b="0">
                <a:solidFill>
                  <a:srgbClr val="D4D4D4"/>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a</a:t>
            </a:r>
          </a:p>
          <a:p>
            <a:pPr indent="0" fontAlgn="auto">
              <a:lnSpc>
                <a:spcPct val="100000"/>
              </a:lnSpc>
            </a:pPr>
            <a:r>
              <a:rPr lang="en-US" altLang="zh-CN" sz="1300">
                <a:solidFill>
                  <a:srgbClr val="DCDCAA"/>
                </a:solidFill>
                <a:latin typeface="Consolas" panose="020B0609020204030204"/>
                <a:ea typeface="Consolas" panose="020B0609020204030204"/>
                <a:sym typeface="+mn-ea"/>
              </a:rPr>
              <a:t>print</a:t>
            </a:r>
            <a:r>
              <a:rPr lang="en-US" altLang="zh-CN" sz="1300">
                <a:solidFill>
                  <a:srgbClr val="CCCCCC"/>
                </a:solidFill>
                <a:latin typeface="Consolas" panose="020B0609020204030204"/>
                <a:ea typeface="Consolas" panose="020B0609020204030204"/>
                <a:sym typeface="+mn-ea"/>
              </a:rPr>
              <a:t>(b)</a:t>
            </a:r>
            <a:endParaRPr lang="en-US" altLang="zh-CN" sz="1300" b="0">
              <a:solidFill>
                <a:srgbClr val="9CDCFE"/>
              </a:solidFill>
              <a:latin typeface="Consolas" panose="020B0609020204030204"/>
              <a:ea typeface="Consolas" panose="020B0609020204030204"/>
            </a:endParaRPr>
          </a:p>
          <a:p>
            <a:pPr indent="0" fontAlgn="auto">
              <a:lnSpc>
                <a:spcPct val="100000"/>
              </a:lnSpc>
            </a:pPr>
            <a:r>
              <a:rPr lang="en-US" altLang="zh-CN" sz="1300" b="0">
                <a:solidFill>
                  <a:srgbClr val="DCDCAA"/>
                </a:solidFill>
                <a:latin typeface="Consolas" panose="020B0609020204030204"/>
                <a:ea typeface="Consolas" panose="020B0609020204030204"/>
              </a:rPr>
              <a:t>print</a:t>
            </a:r>
            <a:r>
              <a:rPr lang="en-US" altLang="zh-CN" sz="1300" b="0">
                <a:solidFill>
                  <a:srgbClr val="CCCCCC"/>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sys</a:t>
            </a:r>
            <a:r>
              <a:rPr lang="en-US" altLang="zh-CN" sz="1300" b="0">
                <a:solidFill>
                  <a:srgbClr val="CCCCCC"/>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getrefcount</a:t>
            </a:r>
            <a:r>
              <a:rPr lang="en-US" altLang="zh-CN" sz="1300" b="0">
                <a:solidFill>
                  <a:srgbClr val="CCCCCC"/>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a</a:t>
            </a:r>
            <a:r>
              <a:rPr lang="en-US" altLang="zh-CN" sz="1300" b="0">
                <a:solidFill>
                  <a:srgbClr val="CCCCCC"/>
                </a:solidFill>
                <a:latin typeface="Consolas" panose="020B0609020204030204"/>
                <a:ea typeface="Consolas" panose="020B0609020204030204"/>
              </a:rPr>
              <a:t>)</a:t>
            </a:r>
            <a:r>
              <a:rPr lang="en-US" altLang="zh-CN" sz="1300" b="0">
                <a:solidFill>
                  <a:srgbClr val="D4D4D4"/>
                </a:solidFill>
                <a:latin typeface="Consolas" panose="020B0609020204030204"/>
                <a:ea typeface="Consolas" panose="020B0609020204030204"/>
              </a:rPr>
              <a:t>-</a:t>
            </a:r>
            <a:r>
              <a:rPr lang="en-US" altLang="zh-CN" sz="1300" b="0">
                <a:solidFill>
                  <a:srgbClr val="B5CEA8"/>
                </a:solidFill>
                <a:latin typeface="Consolas" panose="020B0609020204030204"/>
                <a:ea typeface="Consolas" panose="020B0609020204030204"/>
              </a:rPr>
              <a:t>1</a:t>
            </a:r>
            <a:r>
              <a:rPr lang="en-US" altLang="zh-CN" sz="1300" b="0">
                <a:solidFill>
                  <a:srgbClr val="CCCCCC"/>
                </a:solidFill>
                <a:latin typeface="Consolas" panose="020B0609020204030204"/>
                <a:ea typeface="Consolas" panose="020B0609020204030204"/>
              </a:rPr>
              <a:t>)</a:t>
            </a:r>
          </a:p>
          <a:p>
            <a:pPr indent="0" fontAlgn="auto">
              <a:lnSpc>
                <a:spcPct val="100000"/>
              </a:lnSpc>
            </a:pPr>
            <a:endParaRPr lang="en-US" altLang="zh-CN" sz="1300" b="0">
              <a:solidFill>
                <a:srgbClr val="C586C0"/>
              </a:solidFill>
              <a:latin typeface="Consolas" panose="020B0609020204030204"/>
              <a:ea typeface="Consolas" panose="020B0609020204030204"/>
            </a:endParaRPr>
          </a:p>
          <a:p>
            <a:pPr indent="0" fontAlgn="auto">
              <a:lnSpc>
                <a:spcPct val="100000"/>
              </a:lnSpc>
            </a:pPr>
            <a:r>
              <a:rPr lang="en-US" altLang="zh-CN" sz="1300" b="0">
                <a:solidFill>
                  <a:srgbClr val="C586C0"/>
                </a:solidFill>
                <a:latin typeface="Consolas" panose="020B0609020204030204"/>
                <a:ea typeface="Consolas" panose="020B0609020204030204"/>
              </a:rPr>
              <a:t>del </a:t>
            </a:r>
            <a:r>
              <a:rPr lang="en-US" altLang="zh-CN" sz="1300" b="0">
                <a:solidFill>
                  <a:srgbClr val="9CDCFE"/>
                </a:solidFill>
                <a:latin typeface="Consolas" panose="020B0609020204030204"/>
                <a:ea typeface="Consolas" panose="020B0609020204030204"/>
              </a:rPr>
              <a:t>b</a:t>
            </a:r>
          </a:p>
          <a:p>
            <a:pPr indent="0" fontAlgn="auto">
              <a:lnSpc>
                <a:spcPct val="100000"/>
              </a:lnSpc>
            </a:pPr>
            <a:endParaRPr lang="en-US" altLang="zh-CN" sz="1300" b="0">
              <a:solidFill>
                <a:srgbClr val="9CDCFE"/>
              </a:solidFill>
              <a:latin typeface="Consolas" panose="020B0609020204030204"/>
              <a:ea typeface="Consolas" panose="020B0609020204030204"/>
            </a:endParaRPr>
          </a:p>
          <a:p>
            <a:pPr indent="0" fontAlgn="auto">
              <a:lnSpc>
                <a:spcPct val="100000"/>
              </a:lnSpc>
            </a:pPr>
            <a:r>
              <a:rPr lang="en-US" altLang="zh-CN" sz="1300" b="0">
                <a:solidFill>
                  <a:srgbClr val="C586C0"/>
                </a:solidFill>
                <a:latin typeface="Consolas" panose="020B0609020204030204"/>
                <a:ea typeface="Consolas" panose="020B0609020204030204"/>
              </a:rPr>
              <a:t>try</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print</a:t>
            </a:r>
            <a:r>
              <a:rPr lang="en-US" altLang="zh-CN" sz="1300" b="0">
                <a:solidFill>
                  <a:srgbClr val="CCCCCC"/>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a</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586C0"/>
                </a:solidFill>
                <a:latin typeface="Consolas" panose="020B0609020204030204"/>
                <a:ea typeface="Consolas" panose="020B0609020204030204"/>
              </a:rPr>
              <a:t>except </a:t>
            </a:r>
            <a:r>
              <a:rPr lang="en-US" altLang="zh-CN" sz="1300" b="0">
                <a:solidFill>
                  <a:srgbClr val="4EC9B0"/>
                </a:solidFill>
                <a:latin typeface="Consolas" panose="020B0609020204030204"/>
                <a:ea typeface="Consolas" panose="020B0609020204030204"/>
              </a:rPr>
              <a:t>NameError</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print</a:t>
            </a:r>
            <a:r>
              <a:rPr lang="en-US" altLang="zh-CN" sz="1300" b="0">
                <a:solidFill>
                  <a:srgbClr val="CCCCCC"/>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"object is released"</a:t>
            </a:r>
            <a:r>
              <a:rPr lang="en-US" altLang="zh-CN" sz="1300" b="0">
                <a:solidFill>
                  <a:srgbClr val="CCCCCC"/>
                </a:solidFill>
                <a:latin typeface="Consolas" panose="020B0609020204030204"/>
                <a:ea typeface="Consolas" panose="020B0609020204030204"/>
              </a:rPr>
              <a:t>) </a:t>
            </a:r>
          </a:p>
        </p:txBody>
      </p:sp>
      <p:pic>
        <p:nvPicPr>
          <p:cNvPr id="10" name="图片 9"/>
          <p:cNvPicPr>
            <a:picLocks noChangeAspect="1"/>
          </p:cNvPicPr>
          <p:nvPr/>
        </p:nvPicPr>
        <p:blipFill>
          <a:blip r:embed="rId2"/>
          <a:stretch>
            <a:fillRect/>
          </a:stretch>
        </p:blipFill>
        <p:spPr>
          <a:xfrm>
            <a:off x="6747510" y="3648075"/>
            <a:ext cx="4834255" cy="14230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a:sym typeface="+mn-ea"/>
              </a:rPr>
              <a:t>Topic</a:t>
            </a:r>
            <a:endParaRPr lang="en-US" altLang="zh-CN" sz="4000" b="1" i="0" dirty="0">
              <a:solidFill>
                <a:srgbClr val="24292F"/>
              </a:solidFill>
              <a:effectLst/>
              <a:cs typeface="+mj-lt"/>
            </a:endParaRPr>
          </a:p>
        </p:txBody>
      </p:sp>
      <p:sp>
        <p:nvSpPr>
          <p:cNvPr id="3" name="内容占位符 2"/>
          <p:cNvSpPr>
            <a:spLocks noGrp="1"/>
          </p:cNvSpPr>
          <p:nvPr>
            <p:ph idx="1"/>
          </p:nvPr>
        </p:nvSpPr>
        <p:spPr>
          <a:xfrm>
            <a:off x="838200" y="1193165"/>
            <a:ext cx="11054080" cy="4328160"/>
          </a:xfrm>
        </p:spPr>
        <p:txBody>
          <a:bodyPr>
            <a:normAutofit lnSpcReduction="20000"/>
          </a:bodyPr>
          <a:lstStyle/>
          <a:p>
            <a:pPr marL="285750" indent="-285750">
              <a:buFont typeface="Arial" panose="020B0604020202020204" pitchFamily="34" charset="0"/>
              <a:buChar char="•"/>
            </a:pPr>
            <a:r>
              <a:rPr lang="en-US" altLang="zh-CN" b="1" dirty="0">
                <a:solidFill>
                  <a:srgbClr val="24292F"/>
                </a:solidFill>
                <a:effectLst/>
                <a:cs typeface="+mj-lt"/>
                <a:sym typeface="+mn-ea"/>
              </a:rPr>
              <a:t>Dynamic Memory in classes of C++</a:t>
            </a:r>
          </a:p>
          <a:p>
            <a:pPr marL="742950" lvl="1" indent="-285750">
              <a:buFont typeface="Arial" panose="020B0604020202020204" pitchFamily="34" charset="0"/>
              <a:buChar char="•"/>
            </a:pPr>
            <a:r>
              <a:rPr lang="en-US" altLang="zh-CN" dirty="0">
                <a:sym typeface="+mn-ea"/>
              </a:rPr>
              <a:t>Constructor, destructor, copy constructor and assignment operator</a:t>
            </a:r>
            <a:endParaRPr lang="en-US" altLang="zh-CN" b="1" dirty="0">
              <a:solidFill>
                <a:srgbClr val="24292F"/>
              </a:solidFill>
              <a:effectLst/>
              <a:cs typeface="+mj-lt"/>
              <a:sym typeface="+mn-ea"/>
            </a:endParaRPr>
          </a:p>
          <a:p>
            <a:pPr marL="742950" lvl="1" indent="-285750">
              <a:buFont typeface="Arial" panose="020B0604020202020204" pitchFamily="34" charset="0"/>
              <a:buChar char="•"/>
            </a:pPr>
            <a:r>
              <a:rPr lang="en-US" altLang="zh-CN" b="1" dirty="0">
                <a:sym typeface="+mn-ea"/>
              </a:rPr>
              <a:t>Hard copy </a:t>
            </a:r>
            <a:r>
              <a:rPr lang="en-US" altLang="zh-CN" dirty="0">
                <a:sym typeface="+mn-ea"/>
              </a:rPr>
              <a:t>vs</a:t>
            </a:r>
            <a:r>
              <a:rPr lang="en-US" altLang="zh-CN" b="1" dirty="0">
                <a:sym typeface="+mn-ea"/>
              </a:rPr>
              <a:t> Soft copy</a:t>
            </a:r>
          </a:p>
          <a:p>
            <a:pPr marL="742950" lvl="1" indent="-285750">
              <a:buFont typeface="Arial" panose="020B0604020202020204" pitchFamily="34" charset="0"/>
              <a:buChar char="•"/>
            </a:pPr>
            <a:r>
              <a:rPr lang="en-US" altLang="zh-CN" b="1" dirty="0">
                <a:sym typeface="+mn-ea"/>
              </a:rPr>
              <a:t>Smart pointers</a:t>
            </a:r>
          </a:p>
          <a:p>
            <a:pPr marL="1200150" lvl="2" indent="-285750">
              <a:buFont typeface="Arial" panose="020B0604020202020204" pitchFamily="34" charset="0"/>
              <a:buChar char="•"/>
            </a:pPr>
            <a:r>
              <a:rPr lang="en-US" altLang="zh-CN" b="1" dirty="0">
                <a:sym typeface="+mn-ea"/>
              </a:rPr>
              <a:t>Unique pointer</a:t>
            </a:r>
            <a:endParaRPr lang="en-US" altLang="zh-CN" sz="2000" b="1" dirty="0">
              <a:sym typeface="+mn-ea"/>
            </a:endParaRPr>
          </a:p>
          <a:p>
            <a:pPr marL="1200150" lvl="2" indent="-285750">
              <a:buFont typeface="Arial" panose="020B0604020202020204" pitchFamily="34" charset="0"/>
              <a:buChar char="•"/>
            </a:pPr>
            <a:r>
              <a:rPr lang="en-US" altLang="zh-CN" b="1" dirty="0">
                <a:solidFill>
                  <a:srgbClr val="24292F"/>
                </a:solidFill>
                <a:effectLst/>
                <a:cs typeface="+mj-lt"/>
                <a:sym typeface="+mn-ea"/>
              </a:rPr>
              <a:t>Shared pointer</a:t>
            </a:r>
          </a:p>
          <a:p>
            <a:pPr marL="1200150" lvl="2" indent="-285750">
              <a:buFont typeface="Arial" panose="020B0604020202020204" pitchFamily="34" charset="0"/>
              <a:buChar char="•"/>
            </a:pPr>
            <a:endParaRPr lang="en-US" altLang="zh-CN" sz="2800" b="1" dirty="0">
              <a:sym typeface="+mn-ea"/>
            </a:endParaRPr>
          </a:p>
          <a:p>
            <a:pPr marL="285750" indent="-285750">
              <a:buFont typeface="Arial" panose="020B0604020202020204" pitchFamily="34" charset="0"/>
              <a:buChar char="•"/>
            </a:pPr>
            <a:r>
              <a:rPr lang="en-US" altLang="zh-CN" b="1" dirty="0">
                <a:solidFill>
                  <a:srgbClr val="24292F"/>
                </a:solidFill>
                <a:effectLst/>
                <a:cs typeface="+mj-lt"/>
                <a:sym typeface="+mn-ea"/>
              </a:rPr>
              <a:t>Dynamic Memory allocation in </a:t>
            </a:r>
            <a:r>
              <a:rPr lang="en-US" altLang="zh-CN" sz="2800" b="1" dirty="0">
                <a:sym typeface="+mn-ea"/>
              </a:rPr>
              <a:t>Python</a:t>
            </a:r>
          </a:p>
          <a:p>
            <a:pPr marL="742950" lvl="1" indent="-285750">
              <a:buFont typeface="Arial" panose="020B0604020202020204" pitchFamily="34" charset="0"/>
              <a:buChar char="•"/>
            </a:pPr>
            <a:r>
              <a:rPr lang="en-US" altLang="zh-CN">
                <a:sym typeface="+mn-ea"/>
              </a:rPr>
              <a:t>reference counting and garbage collection</a:t>
            </a:r>
          </a:p>
          <a:p>
            <a:pPr marL="742950" lvl="1" indent="-285750">
              <a:buFont typeface="Arial" panose="020B0604020202020204" pitchFamily="34" charset="0"/>
              <a:buChar char="•"/>
            </a:pPr>
            <a:r>
              <a:rPr lang="en-US" altLang="zh-CN">
                <a:sym typeface="+mn-ea"/>
              </a:rPr>
              <a:t>reference counting and weak reference</a:t>
            </a:r>
            <a:endParaRPr lang="zh-CN" altLang="en-US" sz="2400" dirty="0">
              <a:sym typeface="+mn-ea"/>
            </a:endParaRPr>
          </a:p>
          <a:p>
            <a:pPr marL="285750" indent="-285750">
              <a:buFont typeface="Arial" panose="020B0604020202020204" pitchFamily="34" charset="0"/>
              <a:buChar char="•"/>
            </a:pPr>
            <a:endParaRPr lang="en-US" altLang="zh-CN" sz="2800" b="1" dirty="0">
              <a:sym typeface="+mn-ea"/>
            </a:endParaRPr>
          </a:p>
          <a:p>
            <a:pPr marL="285750" indent="-285750">
              <a:buFont typeface="Arial" panose="020B0604020202020204" pitchFamily="34" charset="0"/>
              <a:buChar char="•"/>
            </a:pPr>
            <a:r>
              <a:rPr lang="en-US" altLang="zh-CN" b="1" dirty="0">
                <a:sym typeface="+mn-ea"/>
              </a:rPr>
              <a:t>Exercises</a:t>
            </a:r>
            <a:endParaRPr lang="zh-CN" altLang="en-US" b="1" dirty="0">
              <a:sym typeface="+mn-ea"/>
            </a:endParaRPr>
          </a:p>
        </p:txBody>
      </p:sp>
      <p:sp>
        <p:nvSpPr>
          <p:cNvPr id="4" name="灯片编号占位符 3"/>
          <p:cNvSpPr>
            <a:spLocks noGrp="1"/>
          </p:cNvSpPr>
          <p:nvPr>
            <p:ph type="sldNum" sz="quarter" idx="12"/>
          </p:nvPr>
        </p:nvSpPr>
        <p:spPr/>
        <p:txBody>
          <a:bodyPr/>
          <a:lstStyle/>
          <a:p>
            <a:fld id="{506F4176-339E-4C4B-80E4-BBE9C4467EFE}" type="slidenum">
              <a:rPr lang="zh-CN" altLang="en-US" smtClean="0"/>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circular references(1)</a:t>
            </a:r>
          </a:p>
        </p:txBody>
      </p:sp>
      <p:sp>
        <p:nvSpPr>
          <p:cNvPr id="3" name="内容占位符 2"/>
          <p:cNvSpPr>
            <a:spLocks noGrp="1"/>
          </p:cNvSpPr>
          <p:nvPr>
            <p:ph idx="1"/>
          </p:nvPr>
        </p:nvSpPr>
        <p:spPr>
          <a:xfrm>
            <a:off x="838200" y="1122045"/>
            <a:ext cx="10902315" cy="1280795"/>
          </a:xfrm>
        </p:spPr>
        <p:txBody>
          <a:bodyPr>
            <a:normAutofit fontScale="70000"/>
          </a:bodyPr>
          <a:lstStyle/>
          <a:p>
            <a:r>
              <a:rPr lang="en-US" altLang="zh-CN" sz="2400" b="1">
                <a:sym typeface="+mn-ea"/>
              </a:rPr>
              <a:t>circular references</a:t>
            </a:r>
            <a:r>
              <a:rPr lang="zh-CN" altLang="en-US" sz="2400" b="1">
                <a:sym typeface="+mn-ea"/>
              </a:rPr>
              <a:t>：</a:t>
            </a:r>
            <a:r>
              <a:rPr lang="en-US" altLang="zh-CN" sz="2400"/>
              <a:t>A closed-loop dependency relationship is formed between two or more objects through mutual reference. Specifically, object A references object B, which in turn directly or indirectly references object A, resulting in the entire reference chain forming a circular structure.</a:t>
            </a:r>
          </a:p>
          <a:p>
            <a:r>
              <a:rPr lang="en-US" altLang="zh-CN" sz="2400"/>
              <a:t>The harm caused by circular references: Causing memory leakage.</a:t>
            </a:r>
          </a:p>
        </p:txBody>
      </p:sp>
      <p:sp>
        <p:nvSpPr>
          <p:cNvPr id="4" name="灯片编号占位符 3"/>
          <p:cNvSpPr>
            <a:spLocks noGrp="1"/>
          </p:cNvSpPr>
          <p:nvPr>
            <p:ph type="sldNum" sz="quarter" idx="12"/>
          </p:nvPr>
        </p:nvSpPr>
        <p:spPr/>
        <p:txBody>
          <a:bodyPr/>
          <a:lstStyle/>
          <a:p>
            <a:fld id="{506F4176-339E-4C4B-80E4-BBE9C4467EFE}" type="slidenum">
              <a:rPr lang="zh-CN" altLang="en-US" smtClean="0"/>
              <a:t>20</a:t>
            </a:fld>
            <a:endParaRPr lang="zh-CN" altLang="en-US"/>
          </a:p>
        </p:txBody>
      </p:sp>
      <p:sp>
        <p:nvSpPr>
          <p:cNvPr id="8" name="文本框 7"/>
          <p:cNvSpPr txBox="1"/>
          <p:nvPr/>
        </p:nvSpPr>
        <p:spPr>
          <a:xfrm>
            <a:off x="1036320" y="2402840"/>
            <a:ext cx="3208020" cy="3476625"/>
          </a:xfrm>
          <a:prstGeom prst="rect">
            <a:avLst/>
          </a:prstGeom>
          <a:solidFill>
            <a:schemeClr val="tx1"/>
          </a:solidFill>
        </p:spPr>
        <p:txBody>
          <a:bodyPr>
            <a:noAutofit/>
          </a:bodyPr>
          <a:lstStyle/>
          <a:p>
            <a:pPr indent="0" fontAlgn="auto">
              <a:lnSpc>
                <a:spcPct val="100000"/>
              </a:lnSpc>
            </a:pPr>
            <a:r>
              <a:rPr lang="en-US" altLang="zh-CN" sz="1400" b="0">
                <a:solidFill>
                  <a:srgbClr val="C586C0"/>
                </a:solidFill>
                <a:latin typeface="Consolas" panose="020B0609020204030204"/>
                <a:ea typeface="Consolas" panose="020B0609020204030204"/>
              </a:rPr>
              <a:t># NOT circular references</a:t>
            </a:r>
          </a:p>
          <a:p>
            <a:pPr indent="0" fontAlgn="auto">
              <a:lnSpc>
                <a:spcPct val="100000"/>
              </a:lnSpc>
            </a:pPr>
            <a:r>
              <a:rPr lang="en-US" altLang="zh-CN" sz="1400" b="0">
                <a:solidFill>
                  <a:srgbClr val="C586C0"/>
                </a:solidFill>
                <a:latin typeface="Consolas" panose="020B0609020204030204"/>
                <a:ea typeface="Consolas" panose="020B0609020204030204"/>
              </a:rPr>
              <a:t>import </a:t>
            </a:r>
            <a:r>
              <a:rPr lang="en-US" altLang="zh-CN" sz="1400" b="0">
                <a:solidFill>
                  <a:srgbClr val="4EC9B0"/>
                </a:solidFill>
                <a:latin typeface="Consolas" panose="020B0609020204030204"/>
                <a:ea typeface="Consolas" panose="020B0609020204030204"/>
              </a:rPr>
              <a:t>sys</a:t>
            </a:r>
          </a:p>
          <a:p>
            <a:pPr indent="0" fontAlgn="auto">
              <a:lnSpc>
                <a:spcPct val="100000"/>
              </a:lnSpc>
            </a:pPr>
            <a:r>
              <a:rPr lang="en-US" altLang="zh-CN" sz="1400" b="0">
                <a:solidFill>
                  <a:srgbClr val="569CD6"/>
                </a:solidFill>
                <a:latin typeface="Consolas" panose="020B0609020204030204"/>
                <a:ea typeface="Consolas" panose="020B0609020204030204"/>
              </a:rPr>
              <a:t>class </a:t>
            </a:r>
            <a:r>
              <a:rPr lang="en-US" altLang="zh-CN" sz="1400" b="0">
                <a:solidFill>
                  <a:srgbClr val="4EC9B0"/>
                </a:solidFill>
                <a:latin typeface="Consolas" panose="020B0609020204030204"/>
                <a:ea typeface="Consolas" panose="020B0609020204030204"/>
              </a:rPr>
              <a:t>Node</a:t>
            </a:r>
            <a:r>
              <a:rPr lang="en-US" altLang="zh-CN" sz="1400" b="0">
                <a:solidFill>
                  <a:srgbClr val="CCCCCC"/>
                </a:solidFill>
                <a:latin typeface="Consolas" panose="020B0609020204030204"/>
                <a:ea typeface="Consolas" panose="020B0609020204030204"/>
              </a:rPr>
              <a:t>:</a:t>
            </a: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569CD6"/>
                </a:solidFill>
                <a:latin typeface="Consolas" panose="020B0609020204030204"/>
                <a:ea typeface="Consolas" panose="020B0609020204030204"/>
              </a:rPr>
              <a:t>def </a:t>
            </a:r>
            <a:r>
              <a:rPr lang="en-US" altLang="zh-CN" sz="1400" b="0">
                <a:solidFill>
                  <a:srgbClr val="DCDCAA"/>
                </a:solidFill>
                <a:latin typeface="Consolas" panose="020B0609020204030204"/>
                <a:ea typeface="Consolas" panose="020B0609020204030204"/>
              </a:rPr>
              <a:t>__init__</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self</a:t>
            </a: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value</a:t>
            </a:r>
            <a:r>
              <a:rPr lang="en-US" altLang="zh-CN" sz="1400" b="0">
                <a:solidFill>
                  <a:srgbClr val="CCCCCC"/>
                </a:solidFill>
                <a:latin typeface="Consolas" panose="020B0609020204030204"/>
                <a:ea typeface="Consolas" panose="020B0609020204030204"/>
              </a:rPr>
              <a:t>):</a:t>
            </a: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self</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value</a:t>
            </a:r>
            <a:r>
              <a:rPr lang="en-US" altLang="zh-CN" sz="1400" b="0">
                <a:solidFill>
                  <a:srgbClr val="D4D4D4"/>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value</a:t>
            </a: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self</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next</a:t>
            </a:r>
            <a:r>
              <a:rPr lang="en-US" altLang="zh-CN" sz="1400" b="0">
                <a:solidFill>
                  <a:srgbClr val="D4D4D4"/>
                </a:solidFill>
                <a:latin typeface="Consolas" panose="020B0609020204030204"/>
                <a:ea typeface="Consolas" panose="020B0609020204030204"/>
              </a:rPr>
              <a:t>=</a:t>
            </a:r>
            <a:r>
              <a:rPr lang="en-US" altLang="zh-CN" sz="1400" b="0">
                <a:solidFill>
                  <a:srgbClr val="569CD6"/>
                </a:solidFill>
                <a:latin typeface="Consolas" panose="020B0609020204030204"/>
                <a:ea typeface="Consolas" panose="020B0609020204030204"/>
              </a:rPr>
              <a:t>None</a:t>
            </a:r>
          </a:p>
          <a:p>
            <a:pPr indent="0" fontAlgn="auto">
              <a:lnSpc>
                <a:spcPct val="100000"/>
              </a:lnSpc>
            </a:pPr>
            <a:r>
              <a:rPr lang="en-US" altLang="zh-CN" sz="1400" b="0">
                <a:solidFill>
                  <a:srgbClr val="9CDCFE"/>
                </a:solidFill>
                <a:latin typeface="Consolas" panose="020B0609020204030204"/>
                <a:ea typeface="Consolas" panose="020B0609020204030204"/>
              </a:rPr>
              <a:t>a</a:t>
            </a:r>
            <a:r>
              <a:rPr lang="en-US" altLang="zh-CN" sz="1400" b="0">
                <a:solidFill>
                  <a:srgbClr val="D4D4D4"/>
                </a:solidFill>
                <a:latin typeface="Consolas" panose="020B0609020204030204"/>
                <a:ea typeface="Consolas" panose="020B0609020204030204"/>
              </a:rPr>
              <a:t>=</a:t>
            </a:r>
            <a:r>
              <a:rPr lang="en-US" altLang="zh-CN" sz="1400" b="0">
                <a:solidFill>
                  <a:srgbClr val="4EC9B0"/>
                </a:solidFill>
                <a:latin typeface="Consolas" panose="020B0609020204030204"/>
                <a:ea typeface="Consolas" panose="020B0609020204030204"/>
              </a:rPr>
              <a:t>Node</a:t>
            </a:r>
            <a:r>
              <a:rPr lang="en-US" altLang="zh-CN" sz="1400" b="0">
                <a:solidFill>
                  <a:srgbClr val="CCCCCC"/>
                </a:solidFill>
                <a:latin typeface="Consolas" panose="020B0609020204030204"/>
                <a:ea typeface="Consolas" panose="020B0609020204030204"/>
              </a:rPr>
              <a:t>(</a:t>
            </a:r>
            <a:r>
              <a:rPr lang="en-US" altLang="zh-CN" sz="1400" b="0">
                <a:solidFill>
                  <a:srgbClr val="B5CEA8"/>
                </a:solidFill>
                <a:latin typeface="Consolas" panose="020B0609020204030204"/>
                <a:ea typeface="Consolas" panose="020B0609020204030204"/>
              </a:rPr>
              <a:t>10</a:t>
            </a:r>
            <a:r>
              <a:rPr lang="en-US" altLang="zh-CN" sz="1400" b="0">
                <a:solidFill>
                  <a:srgbClr val="CCCCCC"/>
                </a:solidFill>
                <a:latin typeface="Consolas" panose="020B0609020204030204"/>
                <a:ea typeface="Consolas" panose="020B0609020204030204"/>
              </a:rPr>
              <a:t>)</a:t>
            </a:r>
          </a:p>
          <a:p>
            <a:pPr indent="0" fontAlgn="auto">
              <a:lnSpc>
                <a:spcPct val="100000"/>
              </a:lnSpc>
            </a:pPr>
            <a:r>
              <a:rPr lang="en-US" altLang="zh-CN" sz="1400" b="0">
                <a:solidFill>
                  <a:srgbClr val="9CDCFE"/>
                </a:solidFill>
                <a:latin typeface="Consolas" panose="020B0609020204030204"/>
                <a:ea typeface="Consolas" panose="020B0609020204030204"/>
              </a:rPr>
              <a:t>b</a:t>
            </a:r>
            <a:r>
              <a:rPr lang="en-US" altLang="zh-CN" sz="1400" b="0">
                <a:solidFill>
                  <a:srgbClr val="D4D4D4"/>
                </a:solidFill>
                <a:latin typeface="Consolas" panose="020B0609020204030204"/>
                <a:ea typeface="Consolas" panose="020B0609020204030204"/>
              </a:rPr>
              <a:t>=</a:t>
            </a:r>
            <a:r>
              <a:rPr lang="en-US" altLang="zh-CN" sz="1400" b="0">
                <a:solidFill>
                  <a:srgbClr val="4EC9B0"/>
                </a:solidFill>
                <a:latin typeface="Consolas" panose="020B0609020204030204"/>
                <a:ea typeface="Consolas" panose="020B0609020204030204"/>
              </a:rPr>
              <a:t>Node</a:t>
            </a:r>
            <a:r>
              <a:rPr lang="en-US" altLang="zh-CN" sz="1400" b="0">
                <a:solidFill>
                  <a:srgbClr val="CCCCCC"/>
                </a:solidFill>
                <a:latin typeface="Consolas" panose="020B0609020204030204"/>
                <a:ea typeface="Consolas" panose="020B0609020204030204"/>
              </a:rPr>
              <a:t>(</a:t>
            </a:r>
            <a:r>
              <a:rPr lang="en-US" altLang="zh-CN" sz="1400" b="0">
                <a:solidFill>
                  <a:srgbClr val="B5CEA8"/>
                </a:solidFill>
                <a:latin typeface="Consolas" panose="020B0609020204030204"/>
                <a:ea typeface="Consolas" panose="020B0609020204030204"/>
              </a:rPr>
              <a:t>100</a:t>
            </a:r>
            <a:r>
              <a:rPr lang="en-US" altLang="zh-CN" sz="1400" b="0">
                <a:solidFill>
                  <a:srgbClr val="CCCCCC"/>
                </a:solidFill>
                <a:latin typeface="Consolas" panose="020B0609020204030204"/>
                <a:ea typeface="Consolas" panose="020B0609020204030204"/>
              </a:rPr>
              <a:t>)</a:t>
            </a:r>
          </a:p>
          <a:p>
            <a:pPr indent="0" fontAlgn="auto">
              <a:lnSpc>
                <a:spcPct val="100000"/>
              </a:lnSpc>
            </a:pPr>
            <a:r>
              <a:rPr lang="en-US" altLang="zh-CN" sz="1400" b="0">
                <a:solidFill>
                  <a:srgbClr val="9CDCFE"/>
                </a:solidFill>
                <a:latin typeface="Consolas" panose="020B0609020204030204"/>
                <a:ea typeface="Consolas" panose="020B0609020204030204"/>
              </a:rPr>
              <a:t>c</a:t>
            </a:r>
            <a:r>
              <a:rPr lang="en-US" altLang="zh-CN" sz="1400" b="0">
                <a:solidFill>
                  <a:srgbClr val="D4D4D4"/>
                </a:solidFill>
                <a:latin typeface="Consolas" panose="020B0609020204030204"/>
                <a:ea typeface="Consolas" panose="020B0609020204030204"/>
              </a:rPr>
              <a:t>=</a:t>
            </a:r>
            <a:r>
              <a:rPr lang="en-US" altLang="zh-CN" sz="1400" b="0">
                <a:solidFill>
                  <a:srgbClr val="4EC9B0"/>
                </a:solidFill>
                <a:latin typeface="Consolas" panose="020B0609020204030204"/>
                <a:ea typeface="Consolas" panose="020B0609020204030204"/>
              </a:rPr>
              <a:t>Node</a:t>
            </a:r>
            <a:r>
              <a:rPr lang="en-US" altLang="zh-CN" sz="1400" b="0">
                <a:solidFill>
                  <a:srgbClr val="CCCCCC"/>
                </a:solidFill>
                <a:latin typeface="Consolas" panose="020B0609020204030204"/>
                <a:ea typeface="Consolas" panose="020B0609020204030204"/>
              </a:rPr>
              <a:t>(</a:t>
            </a:r>
            <a:r>
              <a:rPr lang="en-US" altLang="zh-CN" sz="1400" b="0">
                <a:solidFill>
                  <a:srgbClr val="B5CEA8"/>
                </a:solidFill>
                <a:latin typeface="Consolas" panose="020B0609020204030204"/>
                <a:ea typeface="Consolas" panose="020B0609020204030204"/>
              </a:rPr>
              <a:t>10.1</a:t>
            </a:r>
            <a:r>
              <a:rPr lang="en-US" altLang="zh-CN" sz="1400" b="0">
                <a:solidFill>
                  <a:srgbClr val="CCCCCC"/>
                </a:solidFill>
                <a:latin typeface="Consolas" panose="020B0609020204030204"/>
                <a:ea typeface="Consolas" panose="020B0609020204030204"/>
              </a:rPr>
              <a:t>)</a:t>
            </a:r>
          </a:p>
          <a:p>
            <a:pPr indent="0" fontAlgn="auto">
              <a:lnSpc>
                <a:spcPct val="100000"/>
              </a:lnSpc>
            </a:pPr>
            <a:r>
              <a:rPr lang="en-US" altLang="zh-CN" sz="1400" b="0">
                <a:solidFill>
                  <a:srgbClr val="9CDCFE"/>
                </a:solidFill>
                <a:latin typeface="Consolas" panose="020B0609020204030204"/>
                <a:ea typeface="Consolas" panose="020B0609020204030204"/>
              </a:rPr>
              <a:t>d</a:t>
            </a:r>
            <a:r>
              <a:rPr lang="en-US" altLang="zh-CN" sz="1400" b="0">
                <a:solidFill>
                  <a:srgbClr val="D4D4D4"/>
                </a:solidFill>
                <a:latin typeface="Consolas" panose="020B0609020204030204"/>
                <a:ea typeface="Consolas" panose="020B0609020204030204"/>
              </a:rPr>
              <a:t>=</a:t>
            </a:r>
            <a:r>
              <a:rPr lang="en-US" altLang="zh-CN" sz="1400" b="0">
                <a:solidFill>
                  <a:srgbClr val="4EC9B0"/>
                </a:solidFill>
                <a:latin typeface="Consolas" panose="020B0609020204030204"/>
                <a:ea typeface="Consolas" panose="020B0609020204030204"/>
              </a:rPr>
              <a:t>Node</a:t>
            </a:r>
            <a:r>
              <a:rPr lang="en-US" altLang="zh-CN" sz="1400" b="0">
                <a:solidFill>
                  <a:srgbClr val="CCCCCC"/>
                </a:solidFill>
                <a:latin typeface="Consolas" panose="020B0609020204030204"/>
                <a:ea typeface="Consolas" panose="020B0609020204030204"/>
              </a:rPr>
              <a:t>(</a:t>
            </a:r>
            <a:r>
              <a:rPr lang="en-US" altLang="zh-CN" sz="1400" b="0">
                <a:solidFill>
                  <a:srgbClr val="B5CEA8"/>
                </a:solidFill>
                <a:latin typeface="Consolas" panose="020B0609020204030204"/>
                <a:ea typeface="Consolas" panose="020B0609020204030204"/>
              </a:rPr>
              <a:t>100.1</a:t>
            </a:r>
            <a:r>
              <a:rPr lang="en-US" altLang="zh-CN" sz="1400" b="0">
                <a:solidFill>
                  <a:srgbClr val="CCCCCC"/>
                </a:solidFill>
                <a:latin typeface="Consolas" panose="020B0609020204030204"/>
                <a:ea typeface="Consolas" panose="020B0609020204030204"/>
              </a:rPr>
              <a:t>)</a:t>
            </a:r>
          </a:p>
          <a:p>
            <a:pPr indent="0" fontAlgn="auto">
              <a:lnSpc>
                <a:spcPct val="100000"/>
              </a:lnSpc>
            </a:pP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9CDCFE"/>
                </a:solidFill>
                <a:latin typeface="Consolas" panose="020B0609020204030204"/>
                <a:ea typeface="Consolas" panose="020B0609020204030204"/>
              </a:rPr>
              <a:t>a</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next</a:t>
            </a:r>
            <a:r>
              <a:rPr lang="en-US" altLang="zh-CN" sz="1400" b="0">
                <a:solidFill>
                  <a:srgbClr val="D4D4D4"/>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c</a:t>
            </a:r>
          </a:p>
          <a:p>
            <a:pPr indent="0" fontAlgn="auto">
              <a:lnSpc>
                <a:spcPct val="100000"/>
              </a:lnSpc>
            </a:pPr>
            <a:r>
              <a:rPr lang="en-US" altLang="zh-CN" sz="1400" b="0">
                <a:solidFill>
                  <a:srgbClr val="9CDCFE"/>
                </a:solidFill>
                <a:latin typeface="Consolas" panose="020B0609020204030204"/>
                <a:ea typeface="Consolas" panose="020B0609020204030204"/>
              </a:rPr>
              <a:t>b</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next</a:t>
            </a:r>
            <a:r>
              <a:rPr lang="en-US" altLang="zh-CN" sz="1400" b="0">
                <a:solidFill>
                  <a:srgbClr val="D4D4D4"/>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d</a:t>
            </a:r>
          </a:p>
          <a:p>
            <a:pPr indent="0" fontAlgn="auto">
              <a:lnSpc>
                <a:spcPct val="100000"/>
              </a:lnSpc>
            </a:pPr>
            <a:endParaRPr lang="en-US" altLang="zh-CN" sz="1400" b="0">
              <a:solidFill>
                <a:srgbClr val="9CDCFE"/>
              </a:solidFill>
              <a:latin typeface="Consolas" panose="020B0609020204030204"/>
              <a:ea typeface="Consolas" panose="020B0609020204030204"/>
            </a:endParaRPr>
          </a:p>
          <a:p>
            <a:pPr indent="0" fontAlgn="auto">
              <a:lnSpc>
                <a:spcPct val="100000"/>
              </a:lnSpc>
            </a:pPr>
            <a:r>
              <a:rPr lang="en-US" altLang="zh-CN" sz="1400" b="0">
                <a:solidFill>
                  <a:srgbClr val="DCDCAA"/>
                </a:solidFill>
                <a:latin typeface="Consolas" panose="020B0609020204030204"/>
                <a:ea typeface="Consolas" panose="020B0609020204030204"/>
              </a:rPr>
              <a:t>print</a:t>
            </a:r>
            <a:r>
              <a:rPr lang="en-US" altLang="zh-CN" sz="1400" b="0">
                <a:solidFill>
                  <a:srgbClr val="CCCCCC"/>
                </a:solidFill>
                <a:latin typeface="Consolas" panose="020B0609020204030204"/>
                <a:ea typeface="Consolas" panose="020B0609020204030204"/>
              </a:rPr>
              <a:t>(</a:t>
            </a:r>
            <a:r>
              <a:rPr lang="en-US" altLang="zh-CN" sz="1400" b="0">
                <a:solidFill>
                  <a:srgbClr val="4EC9B0"/>
                </a:solidFill>
                <a:latin typeface="Consolas" panose="020B0609020204030204"/>
                <a:ea typeface="Consolas" panose="020B0609020204030204"/>
              </a:rPr>
              <a:t>sys</a:t>
            </a:r>
            <a:r>
              <a:rPr lang="en-US" altLang="zh-CN" sz="1400" b="0">
                <a:solidFill>
                  <a:srgbClr val="CCCCCC"/>
                </a:solidFill>
                <a:latin typeface="Consolas" panose="020B0609020204030204"/>
                <a:ea typeface="Consolas" panose="020B0609020204030204"/>
              </a:rPr>
              <a:t>.</a:t>
            </a:r>
            <a:r>
              <a:rPr lang="en-US" altLang="zh-CN" sz="1400" b="0">
                <a:solidFill>
                  <a:srgbClr val="DCDCAA"/>
                </a:solidFill>
                <a:latin typeface="Consolas" panose="020B0609020204030204"/>
                <a:ea typeface="Consolas" panose="020B0609020204030204"/>
              </a:rPr>
              <a:t>getrefcount</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a</a:t>
            </a:r>
            <a:r>
              <a:rPr lang="en-US" altLang="zh-CN" sz="1400" b="0">
                <a:solidFill>
                  <a:srgbClr val="CCCCCC"/>
                </a:solidFill>
                <a:latin typeface="Consolas" panose="020B0609020204030204"/>
                <a:ea typeface="Consolas" panose="020B0609020204030204"/>
              </a:rPr>
              <a:t>)</a:t>
            </a:r>
            <a:r>
              <a:rPr lang="en-US" altLang="zh-CN" sz="1400" b="0">
                <a:solidFill>
                  <a:srgbClr val="D4D4D4"/>
                </a:solidFill>
                <a:latin typeface="Consolas" panose="020B0609020204030204"/>
                <a:ea typeface="Consolas" panose="020B0609020204030204"/>
              </a:rPr>
              <a:t>-</a:t>
            </a:r>
            <a:r>
              <a:rPr lang="en-US" altLang="zh-CN" sz="1400" b="0">
                <a:solidFill>
                  <a:srgbClr val="B5CEA8"/>
                </a:solidFill>
                <a:latin typeface="Consolas" panose="020B0609020204030204"/>
                <a:ea typeface="Consolas" panose="020B0609020204030204"/>
              </a:rPr>
              <a:t>1</a:t>
            </a:r>
            <a:r>
              <a:rPr lang="en-US" altLang="zh-CN" sz="1400" b="0">
                <a:solidFill>
                  <a:srgbClr val="CCCCCC"/>
                </a:solidFill>
                <a:latin typeface="Consolas" panose="020B0609020204030204"/>
                <a:ea typeface="Consolas" panose="020B0609020204030204"/>
              </a:rPr>
              <a:t>)</a:t>
            </a:r>
          </a:p>
          <a:p>
            <a:pPr indent="0" fontAlgn="auto">
              <a:lnSpc>
                <a:spcPct val="100000"/>
              </a:lnSpc>
            </a:pPr>
            <a:r>
              <a:rPr lang="en-US" altLang="zh-CN" sz="1400" b="0">
                <a:solidFill>
                  <a:srgbClr val="DCDCAA"/>
                </a:solidFill>
                <a:latin typeface="Consolas" panose="020B0609020204030204"/>
                <a:ea typeface="Consolas" panose="020B0609020204030204"/>
              </a:rPr>
              <a:t>print</a:t>
            </a:r>
            <a:r>
              <a:rPr lang="en-US" altLang="zh-CN" sz="1400" b="0">
                <a:solidFill>
                  <a:srgbClr val="CCCCCC"/>
                </a:solidFill>
                <a:latin typeface="Consolas" panose="020B0609020204030204"/>
                <a:ea typeface="Consolas" panose="020B0609020204030204"/>
              </a:rPr>
              <a:t>(</a:t>
            </a:r>
            <a:r>
              <a:rPr lang="en-US" altLang="zh-CN" sz="1400" b="0">
                <a:solidFill>
                  <a:srgbClr val="4EC9B0"/>
                </a:solidFill>
                <a:latin typeface="Consolas" panose="020B0609020204030204"/>
                <a:ea typeface="Consolas" panose="020B0609020204030204"/>
              </a:rPr>
              <a:t>sys</a:t>
            </a:r>
            <a:r>
              <a:rPr lang="en-US" altLang="zh-CN" sz="1400" b="0">
                <a:solidFill>
                  <a:srgbClr val="CCCCCC"/>
                </a:solidFill>
                <a:latin typeface="Consolas" panose="020B0609020204030204"/>
                <a:ea typeface="Consolas" panose="020B0609020204030204"/>
              </a:rPr>
              <a:t>.</a:t>
            </a:r>
            <a:r>
              <a:rPr lang="en-US" altLang="zh-CN" sz="1400" b="0">
                <a:solidFill>
                  <a:srgbClr val="DCDCAA"/>
                </a:solidFill>
                <a:latin typeface="Consolas" panose="020B0609020204030204"/>
                <a:ea typeface="Consolas" panose="020B0609020204030204"/>
              </a:rPr>
              <a:t>getrefcount</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b</a:t>
            </a:r>
            <a:r>
              <a:rPr lang="en-US" altLang="zh-CN" sz="1400" b="0">
                <a:solidFill>
                  <a:srgbClr val="CCCCCC"/>
                </a:solidFill>
                <a:latin typeface="Consolas" panose="020B0609020204030204"/>
                <a:ea typeface="Consolas" panose="020B0609020204030204"/>
              </a:rPr>
              <a:t>)</a:t>
            </a:r>
            <a:r>
              <a:rPr lang="en-US" altLang="zh-CN" sz="1400" b="0">
                <a:solidFill>
                  <a:srgbClr val="D4D4D4"/>
                </a:solidFill>
                <a:latin typeface="Consolas" panose="020B0609020204030204"/>
                <a:ea typeface="Consolas" panose="020B0609020204030204"/>
              </a:rPr>
              <a:t>-</a:t>
            </a:r>
            <a:r>
              <a:rPr lang="en-US" altLang="zh-CN" sz="1400" b="0">
                <a:solidFill>
                  <a:srgbClr val="B5CEA8"/>
                </a:solidFill>
                <a:latin typeface="Consolas" panose="020B0609020204030204"/>
                <a:ea typeface="Consolas" panose="020B0609020204030204"/>
              </a:rPr>
              <a:t>1</a:t>
            </a:r>
            <a:r>
              <a:rPr lang="en-US" altLang="zh-CN" sz="1400" b="0">
                <a:solidFill>
                  <a:srgbClr val="CCCCCC"/>
                </a:solidFill>
                <a:latin typeface="Consolas" panose="020B0609020204030204"/>
                <a:ea typeface="Consolas" panose="020B0609020204030204"/>
              </a:rPr>
              <a:t>)</a:t>
            </a:r>
          </a:p>
        </p:txBody>
      </p:sp>
      <p:sp>
        <p:nvSpPr>
          <p:cNvPr id="9" name="文本框 8"/>
          <p:cNvSpPr txBox="1"/>
          <p:nvPr/>
        </p:nvSpPr>
        <p:spPr>
          <a:xfrm>
            <a:off x="6444615" y="2402840"/>
            <a:ext cx="3208020" cy="3476625"/>
          </a:xfrm>
          <a:prstGeom prst="rect">
            <a:avLst/>
          </a:prstGeom>
          <a:solidFill>
            <a:schemeClr val="tx1"/>
          </a:solidFill>
        </p:spPr>
        <p:txBody>
          <a:bodyPr>
            <a:noAutofit/>
          </a:bodyPr>
          <a:lstStyle/>
          <a:p>
            <a:pPr indent="0" fontAlgn="auto">
              <a:lnSpc>
                <a:spcPct val="100000"/>
              </a:lnSpc>
            </a:pPr>
            <a:r>
              <a:rPr lang="en-US" altLang="zh-CN" sz="1400">
                <a:solidFill>
                  <a:srgbClr val="C586C0"/>
                </a:solidFill>
                <a:latin typeface="Consolas" panose="020B0609020204030204"/>
                <a:ea typeface="Consolas" panose="020B0609020204030204"/>
                <a:sym typeface="+mn-ea"/>
              </a:rPr>
              <a:t># circular references</a:t>
            </a:r>
          </a:p>
          <a:p>
            <a:pPr indent="0" fontAlgn="auto">
              <a:lnSpc>
                <a:spcPct val="100000"/>
              </a:lnSpc>
            </a:pPr>
            <a:endParaRPr lang="en-US" altLang="zh-CN" sz="1400" b="0">
              <a:solidFill>
                <a:srgbClr val="C586C0"/>
              </a:solidFill>
              <a:latin typeface="Consolas" panose="020B0609020204030204"/>
              <a:ea typeface="Consolas" panose="020B0609020204030204"/>
            </a:endParaRPr>
          </a:p>
          <a:p>
            <a:pPr indent="0" fontAlgn="auto">
              <a:lnSpc>
                <a:spcPct val="100000"/>
              </a:lnSpc>
            </a:pPr>
            <a:r>
              <a:rPr lang="en-US" altLang="zh-CN" sz="1400" b="0">
                <a:solidFill>
                  <a:srgbClr val="C586C0"/>
                </a:solidFill>
                <a:latin typeface="Consolas" panose="020B0609020204030204"/>
                <a:ea typeface="Consolas" panose="020B0609020204030204"/>
              </a:rPr>
              <a:t>import </a:t>
            </a:r>
            <a:r>
              <a:rPr lang="en-US" altLang="zh-CN" sz="1400" b="0">
                <a:solidFill>
                  <a:srgbClr val="4EC9B0"/>
                </a:solidFill>
                <a:latin typeface="Consolas" panose="020B0609020204030204"/>
                <a:ea typeface="Consolas" panose="020B0609020204030204"/>
              </a:rPr>
              <a:t>sys</a:t>
            </a:r>
          </a:p>
          <a:p>
            <a:pPr indent="0" fontAlgn="auto">
              <a:lnSpc>
                <a:spcPct val="100000"/>
              </a:lnSpc>
            </a:pPr>
            <a:r>
              <a:rPr lang="en-US" altLang="zh-CN" sz="1400" b="0">
                <a:solidFill>
                  <a:srgbClr val="569CD6"/>
                </a:solidFill>
                <a:latin typeface="Consolas" panose="020B0609020204030204"/>
                <a:ea typeface="Consolas" panose="020B0609020204030204"/>
              </a:rPr>
              <a:t>class </a:t>
            </a:r>
            <a:r>
              <a:rPr lang="en-US" altLang="zh-CN" sz="1400" b="0">
                <a:solidFill>
                  <a:srgbClr val="4EC9B0"/>
                </a:solidFill>
                <a:latin typeface="Consolas" panose="020B0609020204030204"/>
                <a:ea typeface="Consolas" panose="020B0609020204030204"/>
              </a:rPr>
              <a:t>Node</a:t>
            </a:r>
            <a:r>
              <a:rPr lang="en-US" altLang="zh-CN" sz="1400" b="0">
                <a:solidFill>
                  <a:srgbClr val="CCCCCC"/>
                </a:solidFill>
                <a:latin typeface="Consolas" panose="020B0609020204030204"/>
                <a:ea typeface="Consolas" panose="020B0609020204030204"/>
              </a:rPr>
              <a:t>:</a:t>
            </a: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569CD6"/>
                </a:solidFill>
                <a:latin typeface="Consolas" panose="020B0609020204030204"/>
                <a:ea typeface="Consolas" panose="020B0609020204030204"/>
              </a:rPr>
              <a:t>def </a:t>
            </a:r>
            <a:r>
              <a:rPr lang="en-US" altLang="zh-CN" sz="1400" b="0">
                <a:solidFill>
                  <a:srgbClr val="DCDCAA"/>
                </a:solidFill>
                <a:latin typeface="Consolas" panose="020B0609020204030204"/>
                <a:ea typeface="Consolas" panose="020B0609020204030204"/>
              </a:rPr>
              <a:t>__init__</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self</a:t>
            </a: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value</a:t>
            </a:r>
            <a:r>
              <a:rPr lang="en-US" altLang="zh-CN" sz="1400" b="0">
                <a:solidFill>
                  <a:srgbClr val="CCCCCC"/>
                </a:solidFill>
                <a:latin typeface="Consolas" panose="020B0609020204030204"/>
                <a:ea typeface="Consolas" panose="020B0609020204030204"/>
              </a:rPr>
              <a:t>):</a:t>
            </a: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self</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value</a:t>
            </a:r>
            <a:r>
              <a:rPr lang="en-US" altLang="zh-CN" sz="1400" b="0">
                <a:solidFill>
                  <a:srgbClr val="D4D4D4"/>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value</a:t>
            </a: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self</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next</a:t>
            </a:r>
            <a:r>
              <a:rPr lang="en-US" altLang="zh-CN" sz="1400" b="0">
                <a:solidFill>
                  <a:srgbClr val="D4D4D4"/>
                </a:solidFill>
                <a:latin typeface="Consolas" panose="020B0609020204030204"/>
                <a:ea typeface="Consolas" panose="020B0609020204030204"/>
              </a:rPr>
              <a:t>=</a:t>
            </a:r>
            <a:r>
              <a:rPr lang="en-US" altLang="zh-CN" sz="1400" b="0">
                <a:solidFill>
                  <a:srgbClr val="569CD6"/>
                </a:solidFill>
                <a:latin typeface="Consolas" panose="020B0609020204030204"/>
                <a:ea typeface="Consolas" panose="020B0609020204030204"/>
              </a:rPr>
              <a:t>None</a:t>
            </a:r>
          </a:p>
          <a:p>
            <a:pPr indent="0" fontAlgn="auto">
              <a:lnSpc>
                <a:spcPct val="100000"/>
              </a:lnSpc>
            </a:pPr>
            <a:r>
              <a:rPr lang="en-US" altLang="zh-CN" sz="1400" b="0">
                <a:solidFill>
                  <a:srgbClr val="9CDCFE"/>
                </a:solidFill>
                <a:latin typeface="Consolas" panose="020B0609020204030204"/>
                <a:ea typeface="Consolas" panose="020B0609020204030204"/>
              </a:rPr>
              <a:t>a</a:t>
            </a:r>
            <a:r>
              <a:rPr lang="en-US" altLang="zh-CN" sz="1400" b="0">
                <a:solidFill>
                  <a:srgbClr val="D4D4D4"/>
                </a:solidFill>
                <a:latin typeface="Consolas" panose="020B0609020204030204"/>
                <a:ea typeface="Consolas" panose="020B0609020204030204"/>
              </a:rPr>
              <a:t>=</a:t>
            </a:r>
            <a:r>
              <a:rPr lang="en-US" altLang="zh-CN" sz="1400" b="0">
                <a:solidFill>
                  <a:srgbClr val="4EC9B0"/>
                </a:solidFill>
                <a:latin typeface="Consolas" panose="020B0609020204030204"/>
                <a:ea typeface="Consolas" panose="020B0609020204030204"/>
              </a:rPr>
              <a:t>Node</a:t>
            </a:r>
            <a:r>
              <a:rPr lang="en-US" altLang="zh-CN" sz="1400" b="0">
                <a:solidFill>
                  <a:srgbClr val="CCCCCC"/>
                </a:solidFill>
                <a:latin typeface="Consolas" panose="020B0609020204030204"/>
                <a:ea typeface="Consolas" panose="020B0609020204030204"/>
              </a:rPr>
              <a:t>(</a:t>
            </a:r>
            <a:r>
              <a:rPr lang="en-US" altLang="zh-CN" sz="1400" b="0">
                <a:solidFill>
                  <a:srgbClr val="B5CEA8"/>
                </a:solidFill>
                <a:latin typeface="Consolas" panose="020B0609020204030204"/>
                <a:ea typeface="Consolas" panose="020B0609020204030204"/>
              </a:rPr>
              <a:t>10</a:t>
            </a:r>
            <a:r>
              <a:rPr lang="en-US" altLang="zh-CN" sz="1400" b="0">
                <a:solidFill>
                  <a:srgbClr val="CCCCCC"/>
                </a:solidFill>
                <a:latin typeface="Consolas" panose="020B0609020204030204"/>
                <a:ea typeface="Consolas" panose="020B0609020204030204"/>
              </a:rPr>
              <a:t>)</a:t>
            </a:r>
          </a:p>
          <a:p>
            <a:pPr indent="0" fontAlgn="auto">
              <a:lnSpc>
                <a:spcPct val="100000"/>
              </a:lnSpc>
            </a:pPr>
            <a:r>
              <a:rPr lang="en-US" altLang="zh-CN" sz="1400" b="0">
                <a:solidFill>
                  <a:srgbClr val="9CDCFE"/>
                </a:solidFill>
                <a:latin typeface="Consolas" panose="020B0609020204030204"/>
                <a:ea typeface="Consolas" panose="020B0609020204030204"/>
              </a:rPr>
              <a:t>b</a:t>
            </a:r>
            <a:r>
              <a:rPr lang="en-US" altLang="zh-CN" sz="1400" b="0">
                <a:solidFill>
                  <a:srgbClr val="D4D4D4"/>
                </a:solidFill>
                <a:latin typeface="Consolas" panose="020B0609020204030204"/>
                <a:ea typeface="Consolas" panose="020B0609020204030204"/>
              </a:rPr>
              <a:t>=</a:t>
            </a:r>
            <a:r>
              <a:rPr lang="en-US" altLang="zh-CN" sz="1400" b="0">
                <a:solidFill>
                  <a:srgbClr val="4EC9B0"/>
                </a:solidFill>
                <a:latin typeface="Consolas" panose="020B0609020204030204"/>
                <a:ea typeface="Consolas" panose="020B0609020204030204"/>
              </a:rPr>
              <a:t>Node</a:t>
            </a:r>
            <a:r>
              <a:rPr lang="en-US" altLang="zh-CN" sz="1400" b="0">
                <a:solidFill>
                  <a:srgbClr val="CCCCCC"/>
                </a:solidFill>
                <a:latin typeface="Consolas" panose="020B0609020204030204"/>
                <a:ea typeface="Consolas" panose="020B0609020204030204"/>
              </a:rPr>
              <a:t>(</a:t>
            </a:r>
            <a:r>
              <a:rPr lang="en-US" altLang="zh-CN" sz="1400" b="0">
                <a:solidFill>
                  <a:srgbClr val="B5CEA8"/>
                </a:solidFill>
                <a:latin typeface="Consolas" panose="020B0609020204030204"/>
                <a:ea typeface="Consolas" panose="020B0609020204030204"/>
              </a:rPr>
              <a:t>100</a:t>
            </a:r>
            <a:r>
              <a:rPr lang="en-US" altLang="zh-CN" sz="1400" b="0">
                <a:solidFill>
                  <a:srgbClr val="CCCCCC"/>
                </a:solidFill>
                <a:latin typeface="Consolas" panose="020B0609020204030204"/>
                <a:ea typeface="Consolas" panose="020B0609020204030204"/>
              </a:rPr>
              <a:t>)</a:t>
            </a:r>
          </a:p>
          <a:p>
            <a:pPr indent="0" fontAlgn="auto">
              <a:lnSpc>
                <a:spcPct val="100000"/>
              </a:lnSpc>
            </a:pP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9CDCFE"/>
                </a:solidFill>
                <a:latin typeface="Consolas" panose="020B0609020204030204"/>
                <a:ea typeface="Consolas" panose="020B0609020204030204"/>
              </a:rPr>
              <a:t>a</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next</a:t>
            </a:r>
            <a:r>
              <a:rPr lang="en-US" altLang="zh-CN" sz="1400" b="0">
                <a:solidFill>
                  <a:srgbClr val="D4D4D4"/>
                </a:solidFill>
                <a:latin typeface="Consolas" panose="020B0609020204030204"/>
                <a:ea typeface="Consolas" panose="020B0609020204030204"/>
              </a:rPr>
              <a:t>=b</a:t>
            </a:r>
            <a:endParaRPr lang="en-US" altLang="zh-CN" sz="1400" b="0">
              <a:solidFill>
                <a:srgbClr val="9CDCFE"/>
              </a:solidFill>
              <a:latin typeface="Consolas" panose="020B0609020204030204"/>
              <a:ea typeface="Consolas" panose="020B0609020204030204"/>
            </a:endParaRPr>
          </a:p>
          <a:p>
            <a:pPr indent="0" fontAlgn="auto">
              <a:lnSpc>
                <a:spcPct val="100000"/>
              </a:lnSpc>
            </a:pPr>
            <a:r>
              <a:rPr lang="en-US" altLang="zh-CN" sz="1400" b="0">
                <a:solidFill>
                  <a:srgbClr val="9CDCFE"/>
                </a:solidFill>
                <a:latin typeface="Consolas" panose="020B0609020204030204"/>
                <a:ea typeface="Consolas" panose="020B0609020204030204"/>
              </a:rPr>
              <a:t>b</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next</a:t>
            </a:r>
            <a:r>
              <a:rPr lang="en-US" altLang="zh-CN" sz="1400" b="0">
                <a:solidFill>
                  <a:srgbClr val="D4D4D4"/>
                </a:solidFill>
                <a:latin typeface="Consolas" panose="020B0609020204030204"/>
                <a:ea typeface="Consolas" panose="020B0609020204030204"/>
              </a:rPr>
              <a:t>=a</a:t>
            </a:r>
            <a:endParaRPr lang="en-US" altLang="zh-CN" sz="1400" b="0">
              <a:solidFill>
                <a:srgbClr val="9CDCFE"/>
              </a:solidFill>
              <a:latin typeface="Consolas" panose="020B0609020204030204"/>
              <a:ea typeface="Consolas" panose="020B0609020204030204"/>
            </a:endParaRPr>
          </a:p>
          <a:p>
            <a:pPr indent="0" fontAlgn="auto">
              <a:lnSpc>
                <a:spcPct val="100000"/>
              </a:lnSpc>
            </a:pPr>
            <a:endParaRPr lang="en-US" altLang="zh-CN" sz="1400" b="0">
              <a:solidFill>
                <a:srgbClr val="9CDCFE"/>
              </a:solidFill>
              <a:latin typeface="Consolas" panose="020B0609020204030204"/>
              <a:ea typeface="Consolas" panose="020B0609020204030204"/>
            </a:endParaRPr>
          </a:p>
          <a:p>
            <a:pPr indent="0" fontAlgn="auto">
              <a:lnSpc>
                <a:spcPct val="100000"/>
              </a:lnSpc>
            </a:pPr>
            <a:r>
              <a:rPr lang="en-US" altLang="zh-CN" sz="1400" b="0">
                <a:solidFill>
                  <a:srgbClr val="DCDCAA"/>
                </a:solidFill>
                <a:latin typeface="Consolas" panose="020B0609020204030204"/>
                <a:ea typeface="Consolas" panose="020B0609020204030204"/>
              </a:rPr>
              <a:t>print</a:t>
            </a:r>
            <a:r>
              <a:rPr lang="en-US" altLang="zh-CN" sz="1400" b="0">
                <a:solidFill>
                  <a:srgbClr val="CCCCCC"/>
                </a:solidFill>
                <a:latin typeface="Consolas" panose="020B0609020204030204"/>
                <a:ea typeface="Consolas" panose="020B0609020204030204"/>
              </a:rPr>
              <a:t>(</a:t>
            </a:r>
            <a:r>
              <a:rPr lang="en-US" altLang="zh-CN" sz="1400" b="0">
                <a:solidFill>
                  <a:srgbClr val="4EC9B0"/>
                </a:solidFill>
                <a:latin typeface="Consolas" panose="020B0609020204030204"/>
                <a:ea typeface="Consolas" panose="020B0609020204030204"/>
              </a:rPr>
              <a:t>sys</a:t>
            </a:r>
            <a:r>
              <a:rPr lang="en-US" altLang="zh-CN" sz="1400" b="0">
                <a:solidFill>
                  <a:srgbClr val="CCCCCC"/>
                </a:solidFill>
                <a:latin typeface="Consolas" panose="020B0609020204030204"/>
                <a:ea typeface="Consolas" panose="020B0609020204030204"/>
              </a:rPr>
              <a:t>.</a:t>
            </a:r>
            <a:r>
              <a:rPr lang="en-US" altLang="zh-CN" sz="1400" b="0">
                <a:solidFill>
                  <a:srgbClr val="DCDCAA"/>
                </a:solidFill>
                <a:latin typeface="Consolas" panose="020B0609020204030204"/>
                <a:ea typeface="Consolas" panose="020B0609020204030204"/>
              </a:rPr>
              <a:t>getrefcount</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a</a:t>
            </a:r>
            <a:r>
              <a:rPr lang="en-US" altLang="zh-CN" sz="1400" b="0">
                <a:solidFill>
                  <a:srgbClr val="CCCCCC"/>
                </a:solidFill>
                <a:latin typeface="Consolas" panose="020B0609020204030204"/>
                <a:ea typeface="Consolas" panose="020B0609020204030204"/>
              </a:rPr>
              <a:t>)</a:t>
            </a:r>
            <a:r>
              <a:rPr lang="en-US" altLang="zh-CN" sz="1400" b="0">
                <a:solidFill>
                  <a:srgbClr val="D4D4D4"/>
                </a:solidFill>
                <a:latin typeface="Consolas" panose="020B0609020204030204"/>
                <a:ea typeface="Consolas" panose="020B0609020204030204"/>
              </a:rPr>
              <a:t>-</a:t>
            </a:r>
            <a:r>
              <a:rPr lang="en-US" altLang="zh-CN" sz="1400" b="0">
                <a:solidFill>
                  <a:srgbClr val="B5CEA8"/>
                </a:solidFill>
                <a:latin typeface="Consolas" panose="020B0609020204030204"/>
                <a:ea typeface="Consolas" panose="020B0609020204030204"/>
              </a:rPr>
              <a:t>1</a:t>
            </a:r>
            <a:r>
              <a:rPr lang="en-US" altLang="zh-CN" sz="1400" b="0">
                <a:solidFill>
                  <a:srgbClr val="CCCCCC"/>
                </a:solidFill>
                <a:latin typeface="Consolas" panose="020B0609020204030204"/>
                <a:ea typeface="Consolas" panose="020B0609020204030204"/>
              </a:rPr>
              <a:t>)</a:t>
            </a:r>
          </a:p>
          <a:p>
            <a:pPr indent="0" fontAlgn="auto">
              <a:lnSpc>
                <a:spcPct val="100000"/>
              </a:lnSpc>
            </a:pPr>
            <a:r>
              <a:rPr lang="en-US" altLang="zh-CN" sz="1400" b="0">
                <a:solidFill>
                  <a:srgbClr val="DCDCAA"/>
                </a:solidFill>
                <a:latin typeface="Consolas" panose="020B0609020204030204"/>
                <a:ea typeface="Consolas" panose="020B0609020204030204"/>
              </a:rPr>
              <a:t>print</a:t>
            </a:r>
            <a:r>
              <a:rPr lang="en-US" altLang="zh-CN" sz="1400" b="0">
                <a:solidFill>
                  <a:srgbClr val="CCCCCC"/>
                </a:solidFill>
                <a:latin typeface="Consolas" panose="020B0609020204030204"/>
                <a:ea typeface="Consolas" panose="020B0609020204030204"/>
              </a:rPr>
              <a:t>(</a:t>
            </a:r>
            <a:r>
              <a:rPr lang="en-US" altLang="zh-CN" sz="1400" b="0">
                <a:solidFill>
                  <a:srgbClr val="4EC9B0"/>
                </a:solidFill>
                <a:latin typeface="Consolas" panose="020B0609020204030204"/>
                <a:ea typeface="Consolas" panose="020B0609020204030204"/>
              </a:rPr>
              <a:t>sys</a:t>
            </a:r>
            <a:r>
              <a:rPr lang="en-US" altLang="zh-CN" sz="1400" b="0">
                <a:solidFill>
                  <a:srgbClr val="CCCCCC"/>
                </a:solidFill>
                <a:latin typeface="Consolas" panose="020B0609020204030204"/>
                <a:ea typeface="Consolas" panose="020B0609020204030204"/>
              </a:rPr>
              <a:t>.</a:t>
            </a:r>
            <a:r>
              <a:rPr lang="en-US" altLang="zh-CN" sz="1400" b="0">
                <a:solidFill>
                  <a:srgbClr val="DCDCAA"/>
                </a:solidFill>
                <a:latin typeface="Consolas" panose="020B0609020204030204"/>
                <a:ea typeface="Consolas" panose="020B0609020204030204"/>
              </a:rPr>
              <a:t>getrefcount</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b</a:t>
            </a:r>
            <a:r>
              <a:rPr lang="en-US" altLang="zh-CN" sz="1400" b="0">
                <a:solidFill>
                  <a:srgbClr val="CCCCCC"/>
                </a:solidFill>
                <a:latin typeface="Consolas" panose="020B0609020204030204"/>
                <a:ea typeface="Consolas" panose="020B0609020204030204"/>
              </a:rPr>
              <a:t>)</a:t>
            </a:r>
            <a:r>
              <a:rPr lang="en-US" altLang="zh-CN" sz="1400" b="0">
                <a:solidFill>
                  <a:srgbClr val="D4D4D4"/>
                </a:solidFill>
                <a:latin typeface="Consolas" panose="020B0609020204030204"/>
                <a:ea typeface="Consolas" panose="020B0609020204030204"/>
              </a:rPr>
              <a:t>-</a:t>
            </a:r>
            <a:r>
              <a:rPr lang="en-US" altLang="zh-CN" sz="1400" b="0">
                <a:solidFill>
                  <a:srgbClr val="B5CEA8"/>
                </a:solidFill>
                <a:latin typeface="Consolas" panose="020B0609020204030204"/>
                <a:ea typeface="Consolas" panose="020B0609020204030204"/>
              </a:rPr>
              <a:t>1</a:t>
            </a:r>
            <a:r>
              <a:rPr lang="en-US" altLang="zh-CN" sz="1400" b="0">
                <a:solidFill>
                  <a:srgbClr val="CCCCCC"/>
                </a:solidFill>
                <a:latin typeface="Consolas" panose="020B0609020204030204"/>
                <a:ea typeface="Consolas" panose="020B0609020204030204"/>
              </a:rPr>
              <a:t>)</a:t>
            </a:r>
          </a:p>
        </p:txBody>
      </p:sp>
      <p:pic>
        <p:nvPicPr>
          <p:cNvPr id="10" name="图片 9"/>
          <p:cNvPicPr>
            <a:picLocks noChangeAspect="1"/>
          </p:cNvPicPr>
          <p:nvPr/>
        </p:nvPicPr>
        <p:blipFill>
          <a:blip r:embed="rId2"/>
          <a:stretch>
            <a:fillRect/>
          </a:stretch>
        </p:blipFill>
        <p:spPr>
          <a:xfrm>
            <a:off x="4417060" y="5164455"/>
            <a:ext cx="350520" cy="715010"/>
          </a:xfrm>
          <a:prstGeom prst="rect">
            <a:avLst/>
          </a:prstGeom>
        </p:spPr>
      </p:pic>
      <p:pic>
        <p:nvPicPr>
          <p:cNvPr id="11" name="图片 10"/>
          <p:cNvPicPr>
            <a:picLocks noChangeAspect="1"/>
          </p:cNvPicPr>
          <p:nvPr/>
        </p:nvPicPr>
        <p:blipFill>
          <a:blip r:embed="rId3"/>
          <a:stretch>
            <a:fillRect/>
          </a:stretch>
        </p:blipFill>
        <p:spPr>
          <a:xfrm>
            <a:off x="9855200" y="5164455"/>
            <a:ext cx="292735" cy="6692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circular references(2)</a:t>
            </a:r>
            <a:endParaRPr lang="en-US" altLang="zh-CN"/>
          </a:p>
        </p:txBody>
      </p:sp>
      <p:sp>
        <p:nvSpPr>
          <p:cNvPr id="3" name="内容占位符 2"/>
          <p:cNvSpPr>
            <a:spLocks noGrp="1"/>
          </p:cNvSpPr>
          <p:nvPr>
            <p:ph idx="1"/>
          </p:nvPr>
        </p:nvSpPr>
        <p:spPr>
          <a:xfrm>
            <a:off x="838200" y="1122045"/>
            <a:ext cx="4554220" cy="1873250"/>
          </a:xfrm>
        </p:spPr>
        <p:txBody>
          <a:bodyPr>
            <a:normAutofit fontScale="80000"/>
          </a:bodyPr>
          <a:lstStyle/>
          <a:p>
            <a:r>
              <a:rPr lang="en-US" altLang="zh-CN" sz="2400">
                <a:sym typeface="+mn-ea"/>
              </a:rPr>
              <a:t>Solution1: </a:t>
            </a:r>
            <a:r>
              <a:rPr lang="en-US" altLang="zh-CN" sz="2400" b="1">
                <a:sym typeface="+mn-ea"/>
              </a:rPr>
              <a:t>Garbage Collection (GC)</a:t>
            </a:r>
          </a:p>
          <a:p>
            <a:pPr lvl="1"/>
            <a:r>
              <a:rPr lang="en-US" altLang="zh-CN" sz="2055"/>
              <a:t>Dealing with scenarios where reference counting cannot be resolved, such as</a:t>
            </a:r>
            <a:r>
              <a:rPr lang="en-US" altLang="zh-CN" sz="2055" b="1"/>
              <a:t> circular references</a:t>
            </a:r>
            <a:r>
              <a:rPr lang="en-US" altLang="zh-CN" sz="2055"/>
              <a:t>, by regularly scanning and releasing unreachable objects through tagging clearing algorithms and generational recycling strategies.</a:t>
            </a:r>
            <a:endParaRPr lang="en-US" altLang="zh-CN" sz="2400"/>
          </a:p>
          <a:p>
            <a:endParaRPr lang="en-US" altLang="zh-CN" sz="2400"/>
          </a:p>
        </p:txBody>
      </p:sp>
      <p:sp>
        <p:nvSpPr>
          <p:cNvPr id="4" name="灯片编号占位符 3"/>
          <p:cNvSpPr>
            <a:spLocks noGrp="1"/>
          </p:cNvSpPr>
          <p:nvPr>
            <p:ph type="sldNum" sz="quarter" idx="12"/>
          </p:nvPr>
        </p:nvSpPr>
        <p:spPr/>
        <p:txBody>
          <a:bodyPr/>
          <a:lstStyle/>
          <a:p>
            <a:fld id="{506F4176-339E-4C4B-80E4-BBE9C4467EFE}" type="slidenum">
              <a:rPr lang="zh-CN" altLang="en-US" smtClean="0"/>
              <a:t>21</a:t>
            </a:fld>
            <a:endParaRPr lang="zh-CN" altLang="en-US"/>
          </a:p>
        </p:txBody>
      </p:sp>
      <p:sp>
        <p:nvSpPr>
          <p:cNvPr id="9" name="文本框 8"/>
          <p:cNvSpPr txBox="1"/>
          <p:nvPr/>
        </p:nvSpPr>
        <p:spPr>
          <a:xfrm>
            <a:off x="1497965" y="3021330"/>
            <a:ext cx="3474720" cy="3652520"/>
          </a:xfrm>
          <a:prstGeom prst="rect">
            <a:avLst/>
          </a:prstGeom>
          <a:solidFill>
            <a:schemeClr val="tx1"/>
          </a:solidFill>
        </p:spPr>
        <p:txBody>
          <a:bodyPr>
            <a:noAutofit/>
          </a:bodyPr>
          <a:lstStyle/>
          <a:p>
            <a:pPr>
              <a:lnSpc>
                <a:spcPts val="1140"/>
              </a:lnSpc>
            </a:pPr>
            <a:r>
              <a:rPr lang="en-US" altLang="zh-CN" sz="1400" b="0">
                <a:solidFill>
                  <a:srgbClr val="6A9955"/>
                </a:solidFill>
                <a:latin typeface="Consolas" panose="020B0609020204030204"/>
                <a:ea typeface="Consolas" panose="020B0609020204030204"/>
              </a:rPr>
              <a:t>#circular reference</a:t>
            </a:r>
          </a:p>
          <a:p>
            <a:pPr>
              <a:lnSpc>
                <a:spcPts val="1140"/>
              </a:lnSpc>
            </a:pPr>
            <a:r>
              <a:rPr lang="en-US" altLang="zh-CN" sz="1400" b="0">
                <a:solidFill>
                  <a:srgbClr val="6A9955"/>
                </a:solidFill>
                <a:latin typeface="Consolas" panose="020B0609020204030204"/>
                <a:ea typeface="Consolas" panose="020B0609020204030204"/>
              </a:rPr>
              <a:t>#solution 1: using gc</a:t>
            </a:r>
          </a:p>
          <a:p>
            <a:pPr>
              <a:lnSpc>
                <a:spcPts val="1140"/>
              </a:lnSpc>
            </a:pPr>
            <a:endParaRPr lang="en-US" altLang="zh-CN" sz="1400" b="0">
              <a:solidFill>
                <a:srgbClr val="6A9955"/>
              </a:solidFill>
              <a:latin typeface="Consolas" panose="020B0609020204030204"/>
              <a:ea typeface="Consolas" panose="020B0609020204030204"/>
            </a:endParaRPr>
          </a:p>
          <a:p>
            <a:pPr indent="0" fontAlgn="auto">
              <a:lnSpc>
                <a:spcPct val="100000"/>
              </a:lnSpc>
            </a:pPr>
            <a:r>
              <a:rPr lang="en-US" altLang="zh-CN" sz="1400" b="0">
                <a:solidFill>
                  <a:srgbClr val="C586C0"/>
                </a:solidFill>
                <a:latin typeface="Consolas" panose="020B0609020204030204"/>
                <a:ea typeface="Consolas" panose="020B0609020204030204"/>
              </a:rPr>
              <a:t>import </a:t>
            </a:r>
            <a:r>
              <a:rPr lang="en-US" altLang="zh-CN" sz="1400" b="0">
                <a:solidFill>
                  <a:srgbClr val="4EC9B0"/>
                </a:solidFill>
                <a:latin typeface="Consolas" panose="020B0609020204030204"/>
                <a:ea typeface="Consolas" panose="020B0609020204030204"/>
              </a:rPr>
              <a:t>gc</a:t>
            </a:r>
          </a:p>
          <a:p>
            <a:pPr indent="0" fontAlgn="auto">
              <a:lnSpc>
                <a:spcPct val="100000"/>
              </a:lnSpc>
            </a:pPr>
            <a:r>
              <a:rPr lang="en-US" altLang="zh-CN" sz="1400" b="0">
                <a:solidFill>
                  <a:srgbClr val="C586C0"/>
                </a:solidFill>
                <a:latin typeface="Consolas" panose="020B0609020204030204"/>
                <a:ea typeface="Consolas" panose="020B0609020204030204"/>
              </a:rPr>
              <a:t>import </a:t>
            </a:r>
            <a:r>
              <a:rPr lang="en-US" altLang="zh-CN" sz="1400" b="0">
                <a:solidFill>
                  <a:srgbClr val="4EC9B0"/>
                </a:solidFill>
                <a:latin typeface="Consolas" panose="020B0609020204030204"/>
                <a:ea typeface="Consolas" panose="020B0609020204030204"/>
              </a:rPr>
              <a:t>sys</a:t>
            </a:r>
          </a:p>
          <a:p>
            <a:pPr indent="0" fontAlgn="auto">
              <a:lnSpc>
                <a:spcPct val="100000"/>
              </a:lnSpc>
            </a:pPr>
            <a:r>
              <a:rPr lang="en-US" altLang="zh-CN" sz="1400" b="0">
                <a:solidFill>
                  <a:srgbClr val="569CD6"/>
                </a:solidFill>
                <a:latin typeface="Consolas" panose="020B0609020204030204"/>
                <a:ea typeface="Consolas" panose="020B0609020204030204"/>
              </a:rPr>
              <a:t>class </a:t>
            </a:r>
            <a:r>
              <a:rPr lang="en-US" altLang="zh-CN" sz="1400" b="0">
                <a:solidFill>
                  <a:srgbClr val="4EC9B0"/>
                </a:solidFill>
                <a:latin typeface="Consolas" panose="020B0609020204030204"/>
                <a:ea typeface="Consolas" panose="020B0609020204030204"/>
              </a:rPr>
              <a:t>Node</a:t>
            </a:r>
            <a:r>
              <a:rPr lang="en-US" altLang="zh-CN" sz="1400" b="0">
                <a:solidFill>
                  <a:srgbClr val="CCCCCC"/>
                </a:solidFill>
                <a:latin typeface="Consolas" panose="020B0609020204030204"/>
                <a:ea typeface="Consolas" panose="020B0609020204030204"/>
              </a:rPr>
              <a:t>:</a:t>
            </a: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569CD6"/>
                </a:solidFill>
                <a:latin typeface="Consolas" panose="020B0609020204030204"/>
                <a:ea typeface="Consolas" panose="020B0609020204030204"/>
              </a:rPr>
              <a:t>def </a:t>
            </a:r>
            <a:r>
              <a:rPr lang="en-US" altLang="zh-CN" sz="1400" b="0">
                <a:solidFill>
                  <a:srgbClr val="DCDCAA"/>
                </a:solidFill>
                <a:latin typeface="Consolas" panose="020B0609020204030204"/>
                <a:ea typeface="Consolas" panose="020B0609020204030204"/>
              </a:rPr>
              <a:t>__init__</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self</a:t>
            </a: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value</a:t>
            </a:r>
            <a:r>
              <a:rPr lang="en-US" altLang="zh-CN" sz="1400" b="0">
                <a:solidFill>
                  <a:srgbClr val="CCCCCC"/>
                </a:solidFill>
                <a:latin typeface="Consolas" panose="020B0609020204030204"/>
                <a:ea typeface="Consolas" panose="020B0609020204030204"/>
              </a:rPr>
              <a:t>):</a:t>
            </a: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self</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value</a:t>
            </a:r>
            <a:r>
              <a:rPr lang="en-US" altLang="zh-CN" sz="1400" b="0">
                <a:solidFill>
                  <a:srgbClr val="D4D4D4"/>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value</a:t>
            </a: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self</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next</a:t>
            </a:r>
            <a:r>
              <a:rPr lang="en-US" altLang="zh-CN" sz="1400" b="0">
                <a:solidFill>
                  <a:srgbClr val="D4D4D4"/>
                </a:solidFill>
                <a:latin typeface="Consolas" panose="020B0609020204030204"/>
                <a:ea typeface="Consolas" panose="020B0609020204030204"/>
              </a:rPr>
              <a:t>=</a:t>
            </a:r>
            <a:r>
              <a:rPr lang="en-US" altLang="zh-CN" sz="1400" b="0">
                <a:solidFill>
                  <a:srgbClr val="569CD6"/>
                </a:solidFill>
                <a:latin typeface="Consolas" panose="020B0609020204030204"/>
                <a:ea typeface="Consolas" panose="020B0609020204030204"/>
              </a:rPr>
              <a:t>None</a:t>
            </a:r>
          </a:p>
          <a:p>
            <a:pPr>
              <a:lnSpc>
                <a:spcPts val="1140"/>
              </a:lnSpc>
            </a:pPr>
            <a:endParaRPr lang="en-US" altLang="zh-CN" sz="1400" b="0">
              <a:solidFill>
                <a:srgbClr val="569CD6"/>
              </a:solidFill>
              <a:latin typeface="Consolas" panose="020B0609020204030204"/>
              <a:ea typeface="Consolas" panose="020B0609020204030204"/>
            </a:endParaRPr>
          </a:p>
          <a:p>
            <a:pPr>
              <a:lnSpc>
                <a:spcPts val="1140"/>
              </a:lnSpc>
            </a:pPr>
            <a:r>
              <a:rPr lang="en-US" altLang="zh-CN" sz="1400" b="0">
                <a:solidFill>
                  <a:srgbClr val="9CDCFE"/>
                </a:solidFill>
                <a:latin typeface="Consolas" panose="020B0609020204030204"/>
                <a:ea typeface="Consolas" panose="020B0609020204030204"/>
              </a:rPr>
              <a:t>a</a:t>
            </a:r>
            <a:r>
              <a:rPr lang="en-US" altLang="zh-CN" sz="1400" b="0">
                <a:solidFill>
                  <a:srgbClr val="D4D4D4"/>
                </a:solidFill>
                <a:latin typeface="Consolas" panose="020B0609020204030204"/>
                <a:ea typeface="Consolas" panose="020B0609020204030204"/>
              </a:rPr>
              <a:t>=</a:t>
            </a:r>
            <a:r>
              <a:rPr lang="en-US" altLang="zh-CN" sz="1400" b="0">
                <a:solidFill>
                  <a:srgbClr val="4EC9B0"/>
                </a:solidFill>
                <a:latin typeface="Consolas" panose="020B0609020204030204"/>
                <a:ea typeface="Consolas" panose="020B0609020204030204"/>
              </a:rPr>
              <a:t>Node</a:t>
            </a:r>
            <a:r>
              <a:rPr lang="en-US" altLang="zh-CN" sz="1400" b="0">
                <a:solidFill>
                  <a:srgbClr val="CCCCCC"/>
                </a:solidFill>
                <a:latin typeface="Consolas" panose="020B0609020204030204"/>
                <a:ea typeface="Consolas" panose="020B0609020204030204"/>
              </a:rPr>
              <a:t>(</a:t>
            </a:r>
            <a:r>
              <a:rPr lang="en-US" altLang="zh-CN" sz="1400" b="0">
                <a:solidFill>
                  <a:srgbClr val="B5CEA8"/>
                </a:solidFill>
                <a:latin typeface="Consolas" panose="020B0609020204030204"/>
                <a:ea typeface="Consolas" panose="020B0609020204030204"/>
              </a:rPr>
              <a:t>10</a:t>
            </a:r>
            <a:r>
              <a:rPr lang="en-US" altLang="zh-CN" sz="1400" b="0">
                <a:solidFill>
                  <a:srgbClr val="CCCCCC"/>
                </a:solidFill>
                <a:latin typeface="Consolas" panose="020B0609020204030204"/>
                <a:ea typeface="Consolas" panose="020B0609020204030204"/>
              </a:rPr>
              <a:t>)</a:t>
            </a:r>
          </a:p>
          <a:p>
            <a:pPr>
              <a:lnSpc>
                <a:spcPts val="1140"/>
              </a:lnSpc>
            </a:pPr>
            <a:endParaRPr lang="en-US" altLang="zh-CN" sz="1400" b="0">
              <a:solidFill>
                <a:srgbClr val="CCCCCC"/>
              </a:solidFill>
              <a:latin typeface="Consolas" panose="020B0609020204030204"/>
              <a:ea typeface="Consolas" panose="020B0609020204030204"/>
            </a:endParaRPr>
          </a:p>
          <a:p>
            <a:pPr>
              <a:lnSpc>
                <a:spcPts val="1140"/>
              </a:lnSpc>
            </a:pPr>
            <a:r>
              <a:rPr lang="en-US" altLang="zh-CN" sz="1400" b="0">
                <a:solidFill>
                  <a:srgbClr val="9CDCFE"/>
                </a:solidFill>
                <a:latin typeface="Consolas" panose="020B0609020204030204"/>
                <a:ea typeface="Consolas" panose="020B0609020204030204"/>
              </a:rPr>
              <a:t>b</a:t>
            </a:r>
            <a:r>
              <a:rPr lang="en-US" altLang="zh-CN" sz="1400" b="0">
                <a:solidFill>
                  <a:srgbClr val="D4D4D4"/>
                </a:solidFill>
                <a:latin typeface="Consolas" panose="020B0609020204030204"/>
                <a:ea typeface="Consolas" panose="020B0609020204030204"/>
              </a:rPr>
              <a:t>=</a:t>
            </a:r>
            <a:r>
              <a:rPr lang="en-US" altLang="zh-CN" sz="1400" b="0">
                <a:solidFill>
                  <a:srgbClr val="4EC9B0"/>
                </a:solidFill>
                <a:latin typeface="Consolas" panose="020B0609020204030204"/>
                <a:ea typeface="Consolas" panose="020B0609020204030204"/>
              </a:rPr>
              <a:t>Node</a:t>
            </a:r>
            <a:r>
              <a:rPr lang="en-US" altLang="zh-CN" sz="1400" b="0">
                <a:solidFill>
                  <a:srgbClr val="CCCCCC"/>
                </a:solidFill>
                <a:latin typeface="Consolas" panose="020B0609020204030204"/>
                <a:ea typeface="Consolas" panose="020B0609020204030204"/>
              </a:rPr>
              <a:t>(</a:t>
            </a:r>
            <a:r>
              <a:rPr lang="en-US" altLang="zh-CN" sz="1400" b="0">
                <a:solidFill>
                  <a:srgbClr val="B5CEA8"/>
                </a:solidFill>
                <a:latin typeface="Consolas" panose="020B0609020204030204"/>
                <a:ea typeface="Consolas" panose="020B0609020204030204"/>
              </a:rPr>
              <a:t>100</a:t>
            </a:r>
            <a:r>
              <a:rPr lang="en-US" altLang="zh-CN" sz="1400" b="0">
                <a:solidFill>
                  <a:srgbClr val="CCCCCC"/>
                </a:solidFill>
                <a:latin typeface="Consolas" panose="020B0609020204030204"/>
                <a:ea typeface="Consolas" panose="020B0609020204030204"/>
              </a:rPr>
              <a:t>)</a:t>
            </a:r>
          </a:p>
          <a:p>
            <a:pPr>
              <a:lnSpc>
                <a:spcPts val="1140"/>
              </a:lnSpc>
            </a:pPr>
            <a:endParaRPr lang="en-US" altLang="zh-CN" sz="1400" b="0">
              <a:solidFill>
                <a:srgbClr val="CCCCCC"/>
              </a:solidFill>
              <a:latin typeface="Consolas" panose="020B0609020204030204"/>
              <a:ea typeface="Consolas" panose="020B0609020204030204"/>
            </a:endParaRPr>
          </a:p>
          <a:p>
            <a:pPr>
              <a:lnSpc>
                <a:spcPts val="1140"/>
              </a:lnSpc>
            </a:pPr>
            <a:r>
              <a:rPr lang="en-US" altLang="zh-CN" sz="1400" b="0">
                <a:solidFill>
                  <a:srgbClr val="9CDCFE"/>
                </a:solidFill>
                <a:latin typeface="Consolas" panose="020B0609020204030204"/>
                <a:ea typeface="Consolas" panose="020B0609020204030204"/>
              </a:rPr>
              <a:t>a</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next</a:t>
            </a:r>
            <a:r>
              <a:rPr lang="en-US" altLang="zh-CN" sz="1400" b="0">
                <a:solidFill>
                  <a:srgbClr val="D4D4D4"/>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b</a:t>
            </a:r>
          </a:p>
          <a:p>
            <a:pPr>
              <a:lnSpc>
                <a:spcPts val="1140"/>
              </a:lnSpc>
            </a:pPr>
            <a:endParaRPr lang="en-US" altLang="zh-CN" sz="1400" b="0">
              <a:solidFill>
                <a:srgbClr val="9CDCFE"/>
              </a:solidFill>
              <a:latin typeface="Consolas" panose="020B0609020204030204"/>
              <a:ea typeface="Consolas" panose="020B0609020204030204"/>
            </a:endParaRPr>
          </a:p>
          <a:p>
            <a:pPr>
              <a:lnSpc>
                <a:spcPts val="1140"/>
              </a:lnSpc>
            </a:pPr>
            <a:r>
              <a:rPr lang="en-US" altLang="zh-CN" sz="1400" b="0">
                <a:solidFill>
                  <a:srgbClr val="9CDCFE"/>
                </a:solidFill>
                <a:latin typeface="Consolas" panose="020B0609020204030204"/>
                <a:ea typeface="Consolas" panose="020B0609020204030204"/>
              </a:rPr>
              <a:t>b</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next</a:t>
            </a:r>
            <a:r>
              <a:rPr lang="en-US" altLang="zh-CN" sz="1400" b="0">
                <a:solidFill>
                  <a:srgbClr val="D4D4D4"/>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a</a:t>
            </a:r>
          </a:p>
          <a:p>
            <a:pPr>
              <a:lnSpc>
                <a:spcPts val="1140"/>
              </a:lnSpc>
            </a:pPr>
            <a:endParaRPr lang="en-US" altLang="zh-CN" sz="1400" b="0">
              <a:solidFill>
                <a:srgbClr val="CCCCCC"/>
              </a:solidFill>
              <a:latin typeface="Consolas" panose="020B0609020204030204"/>
              <a:ea typeface="Consolas" panose="020B0609020204030204"/>
            </a:endParaRPr>
          </a:p>
          <a:p>
            <a:pPr>
              <a:lnSpc>
                <a:spcPts val="1140"/>
              </a:lnSpc>
            </a:pPr>
            <a:r>
              <a:rPr lang="en-US" altLang="zh-CN" sz="1400" b="0">
                <a:solidFill>
                  <a:srgbClr val="4EC9B0"/>
                </a:solidFill>
                <a:latin typeface="Consolas" panose="020B0609020204030204"/>
                <a:ea typeface="Consolas" panose="020B0609020204030204"/>
              </a:rPr>
              <a:t>gc</a:t>
            </a:r>
            <a:r>
              <a:rPr lang="en-US" altLang="zh-CN" sz="1400" b="0">
                <a:solidFill>
                  <a:srgbClr val="CCCCCC"/>
                </a:solidFill>
                <a:latin typeface="Consolas" panose="020B0609020204030204"/>
                <a:ea typeface="Consolas" panose="020B0609020204030204"/>
              </a:rPr>
              <a:t>.</a:t>
            </a:r>
            <a:r>
              <a:rPr lang="en-US" altLang="zh-CN" sz="1400" b="0">
                <a:solidFill>
                  <a:srgbClr val="DCDCAA"/>
                </a:solidFill>
                <a:latin typeface="Consolas" panose="020B0609020204030204"/>
                <a:ea typeface="Consolas" panose="020B0609020204030204"/>
              </a:rPr>
              <a:t>collect</a:t>
            </a:r>
            <a:r>
              <a:rPr lang="en-US" altLang="zh-CN" sz="1400" b="0">
                <a:solidFill>
                  <a:srgbClr val="CCCCCC"/>
                </a:solidFill>
                <a:latin typeface="Consolas" panose="020B0609020204030204"/>
                <a:ea typeface="Consolas" panose="020B0609020204030204"/>
              </a:rPr>
              <a:t>()</a:t>
            </a:r>
          </a:p>
        </p:txBody>
      </p:sp>
      <p:sp>
        <p:nvSpPr>
          <p:cNvPr id="10" name="内容占位符 2"/>
          <p:cNvSpPr>
            <a:spLocks noGrp="1"/>
          </p:cNvSpPr>
          <p:nvPr/>
        </p:nvSpPr>
        <p:spPr>
          <a:xfrm>
            <a:off x="6223000" y="1122045"/>
            <a:ext cx="10902315" cy="12807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a:sym typeface="+mn-ea"/>
              </a:rPr>
              <a:t>Solution2: </a:t>
            </a:r>
            <a:r>
              <a:rPr lang="en-US" altLang="zh-CN" sz="2400" b="1"/>
              <a:t>W</a:t>
            </a:r>
            <a:r>
              <a:rPr lang="en-US" altLang="zh-CN" sz="2400" b="1">
                <a:sym typeface="+mn-ea"/>
              </a:rPr>
              <a:t>eak References (suggested)</a:t>
            </a:r>
          </a:p>
          <a:p>
            <a:pPr lvl="1"/>
            <a:endParaRPr lang="en-US" altLang="zh-CN" sz="2055"/>
          </a:p>
          <a:p>
            <a:endParaRPr lang="en-US" altLang="zh-CN" sz="2400"/>
          </a:p>
          <a:p>
            <a:endParaRPr lang="en-US" altLang="zh-CN" sz="2400"/>
          </a:p>
        </p:txBody>
      </p:sp>
      <p:sp>
        <p:nvSpPr>
          <p:cNvPr id="11" name="文本框 10"/>
          <p:cNvSpPr txBox="1"/>
          <p:nvPr/>
        </p:nvSpPr>
        <p:spPr>
          <a:xfrm>
            <a:off x="7475855" y="1642110"/>
            <a:ext cx="3393440" cy="3089275"/>
          </a:xfrm>
          <a:prstGeom prst="rect">
            <a:avLst/>
          </a:prstGeom>
          <a:solidFill>
            <a:schemeClr val="tx1"/>
          </a:solidFill>
        </p:spPr>
        <p:txBody>
          <a:bodyPr>
            <a:noAutofit/>
          </a:bodyPr>
          <a:lstStyle/>
          <a:p>
            <a:pPr indent="0" fontAlgn="auto">
              <a:lnSpc>
                <a:spcPct val="100000"/>
              </a:lnSpc>
            </a:pPr>
            <a:r>
              <a:rPr lang="en-US" altLang="zh-CN" sz="1400" b="0">
                <a:solidFill>
                  <a:srgbClr val="C586C0"/>
                </a:solidFill>
                <a:latin typeface="Consolas" panose="020B0609020204030204"/>
                <a:ea typeface="Consolas" panose="020B0609020204030204"/>
              </a:rPr>
              <a:t>import </a:t>
            </a:r>
            <a:r>
              <a:rPr lang="en-US" altLang="zh-CN" sz="1400" b="0">
                <a:solidFill>
                  <a:srgbClr val="4EC9B0"/>
                </a:solidFill>
                <a:latin typeface="Consolas" panose="020B0609020204030204"/>
                <a:ea typeface="Consolas" panose="020B0609020204030204"/>
              </a:rPr>
              <a:t>weakref</a:t>
            </a:r>
          </a:p>
          <a:p>
            <a:pPr indent="0" fontAlgn="auto">
              <a:lnSpc>
                <a:spcPct val="100000"/>
              </a:lnSpc>
            </a:pPr>
            <a:r>
              <a:rPr lang="en-US" altLang="zh-CN" sz="1400" b="0">
                <a:solidFill>
                  <a:srgbClr val="C586C0"/>
                </a:solidFill>
                <a:latin typeface="Consolas" panose="020B0609020204030204"/>
                <a:ea typeface="Consolas" panose="020B0609020204030204"/>
              </a:rPr>
              <a:t>import </a:t>
            </a:r>
            <a:r>
              <a:rPr lang="en-US" altLang="zh-CN" sz="1400" b="0">
                <a:solidFill>
                  <a:srgbClr val="4EC9B0"/>
                </a:solidFill>
                <a:latin typeface="Consolas" panose="020B0609020204030204"/>
                <a:ea typeface="Consolas" panose="020B0609020204030204"/>
              </a:rPr>
              <a:t>sys</a:t>
            </a:r>
          </a:p>
          <a:p>
            <a:pPr indent="0" fontAlgn="auto">
              <a:lnSpc>
                <a:spcPct val="100000"/>
              </a:lnSpc>
            </a:pPr>
            <a:endParaRPr lang="en-US" altLang="zh-CN" sz="1400" b="0">
              <a:solidFill>
                <a:srgbClr val="4EC9B0"/>
              </a:solidFill>
              <a:latin typeface="Consolas" panose="020B0609020204030204"/>
              <a:ea typeface="Consolas" panose="020B0609020204030204"/>
            </a:endParaRPr>
          </a:p>
          <a:p>
            <a:pPr indent="0" fontAlgn="auto">
              <a:lnSpc>
                <a:spcPct val="100000"/>
              </a:lnSpc>
            </a:pPr>
            <a:r>
              <a:rPr lang="en-US" altLang="zh-CN" sz="1400" b="0">
                <a:solidFill>
                  <a:srgbClr val="569CD6"/>
                </a:solidFill>
                <a:latin typeface="Consolas" panose="020B0609020204030204"/>
                <a:ea typeface="Consolas" panose="020B0609020204030204"/>
              </a:rPr>
              <a:t>class</a:t>
            </a:r>
            <a:r>
              <a:rPr lang="en-US" altLang="zh-CN" sz="1400" b="0">
                <a:solidFill>
                  <a:srgbClr val="4EC9B0"/>
                </a:solidFill>
                <a:latin typeface="Consolas" panose="020B0609020204030204"/>
                <a:ea typeface="Consolas" panose="020B0609020204030204"/>
              </a:rPr>
              <a:t>Node</a:t>
            </a:r>
            <a:r>
              <a:rPr lang="en-US" altLang="zh-CN" sz="1400" b="0">
                <a:solidFill>
                  <a:srgbClr val="CCCCCC"/>
                </a:solidFill>
                <a:latin typeface="Consolas" panose="020B0609020204030204"/>
                <a:ea typeface="Consolas" panose="020B0609020204030204"/>
              </a:rPr>
              <a:t>:</a:t>
            </a: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569CD6"/>
                </a:solidFill>
                <a:latin typeface="Consolas" panose="020B0609020204030204"/>
                <a:ea typeface="Consolas" panose="020B0609020204030204"/>
              </a:rPr>
              <a:t>def </a:t>
            </a:r>
            <a:r>
              <a:rPr lang="en-US" altLang="zh-CN" sz="1400" b="0">
                <a:solidFill>
                  <a:srgbClr val="DCDCAA"/>
                </a:solidFill>
                <a:latin typeface="Consolas" panose="020B0609020204030204"/>
                <a:ea typeface="Consolas" panose="020B0609020204030204"/>
              </a:rPr>
              <a:t>__init__</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self</a:t>
            </a: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value</a:t>
            </a:r>
            <a:r>
              <a:rPr lang="en-US" altLang="zh-CN" sz="1400" b="0">
                <a:solidFill>
                  <a:srgbClr val="CCCCCC"/>
                </a:solidFill>
                <a:latin typeface="Consolas" panose="020B0609020204030204"/>
                <a:ea typeface="Consolas" panose="020B0609020204030204"/>
              </a:rPr>
              <a:t>):</a:t>
            </a: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self</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value</a:t>
            </a:r>
            <a:r>
              <a:rPr lang="en-US" altLang="zh-CN" sz="1400" b="0">
                <a:solidFill>
                  <a:srgbClr val="D4D4D4"/>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value</a:t>
            </a: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self</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next</a:t>
            </a:r>
            <a:r>
              <a:rPr lang="en-US" altLang="zh-CN" sz="1400" b="0">
                <a:solidFill>
                  <a:srgbClr val="D4D4D4"/>
                </a:solidFill>
                <a:latin typeface="Consolas" panose="020B0609020204030204"/>
                <a:ea typeface="Consolas" panose="020B0609020204030204"/>
              </a:rPr>
              <a:t>=</a:t>
            </a:r>
            <a:r>
              <a:rPr lang="en-US" altLang="zh-CN" sz="1400" b="0">
                <a:solidFill>
                  <a:srgbClr val="569CD6"/>
                </a:solidFill>
                <a:latin typeface="Consolas" panose="020B0609020204030204"/>
                <a:ea typeface="Consolas" panose="020B0609020204030204"/>
              </a:rPr>
              <a:t>None</a:t>
            </a:r>
          </a:p>
          <a:p>
            <a:pPr indent="0" fontAlgn="auto">
              <a:lnSpc>
                <a:spcPct val="100000"/>
              </a:lnSpc>
            </a:pPr>
            <a:endParaRPr lang="en-US" altLang="zh-CN" sz="1400" b="0">
              <a:solidFill>
                <a:srgbClr val="569CD6"/>
              </a:solidFill>
              <a:latin typeface="Consolas" panose="020B0609020204030204"/>
              <a:ea typeface="Consolas" panose="020B0609020204030204"/>
            </a:endParaRPr>
          </a:p>
          <a:p>
            <a:pPr indent="0" fontAlgn="auto">
              <a:lnSpc>
                <a:spcPct val="100000"/>
              </a:lnSpc>
            </a:pPr>
            <a:r>
              <a:rPr lang="en-US" altLang="zh-CN" sz="1400" b="0">
                <a:solidFill>
                  <a:srgbClr val="9CDCFE"/>
                </a:solidFill>
                <a:latin typeface="Consolas" panose="020B0609020204030204"/>
                <a:ea typeface="Consolas" panose="020B0609020204030204"/>
              </a:rPr>
              <a:t>a</a:t>
            </a:r>
            <a:r>
              <a:rPr lang="en-US" altLang="zh-CN" sz="1400" b="0">
                <a:solidFill>
                  <a:srgbClr val="D4D4D4"/>
                </a:solidFill>
                <a:latin typeface="Consolas" panose="020B0609020204030204"/>
                <a:ea typeface="Consolas" panose="020B0609020204030204"/>
              </a:rPr>
              <a:t>=</a:t>
            </a:r>
            <a:r>
              <a:rPr lang="en-US" altLang="zh-CN" sz="1400" b="0">
                <a:solidFill>
                  <a:srgbClr val="4EC9B0"/>
                </a:solidFill>
                <a:latin typeface="Consolas" panose="020B0609020204030204"/>
                <a:ea typeface="Consolas" panose="020B0609020204030204"/>
              </a:rPr>
              <a:t>Node</a:t>
            </a:r>
            <a:r>
              <a:rPr lang="en-US" altLang="zh-CN" sz="1400" b="0">
                <a:solidFill>
                  <a:srgbClr val="CCCCCC"/>
                </a:solidFill>
                <a:latin typeface="Consolas" panose="020B0609020204030204"/>
                <a:ea typeface="Consolas" panose="020B0609020204030204"/>
              </a:rPr>
              <a:t>(</a:t>
            </a:r>
            <a:r>
              <a:rPr lang="en-US" altLang="zh-CN" sz="1400" b="0">
                <a:solidFill>
                  <a:srgbClr val="B5CEA8"/>
                </a:solidFill>
                <a:latin typeface="Consolas" panose="020B0609020204030204"/>
                <a:ea typeface="Consolas" panose="020B0609020204030204"/>
              </a:rPr>
              <a:t>10</a:t>
            </a:r>
            <a:r>
              <a:rPr lang="en-US" altLang="zh-CN" sz="1400" b="0">
                <a:solidFill>
                  <a:srgbClr val="CCCCCC"/>
                </a:solidFill>
                <a:latin typeface="Consolas" panose="020B0609020204030204"/>
                <a:ea typeface="Consolas" panose="020B0609020204030204"/>
              </a:rPr>
              <a:t>)</a:t>
            </a:r>
          </a:p>
          <a:p>
            <a:pPr indent="0" fontAlgn="auto">
              <a:lnSpc>
                <a:spcPct val="100000"/>
              </a:lnSpc>
            </a:pPr>
            <a:r>
              <a:rPr lang="en-US" altLang="zh-CN" sz="1400" b="0">
                <a:solidFill>
                  <a:srgbClr val="9CDCFE"/>
                </a:solidFill>
                <a:latin typeface="Consolas" panose="020B0609020204030204"/>
                <a:ea typeface="Consolas" panose="020B0609020204030204"/>
              </a:rPr>
              <a:t>b</a:t>
            </a:r>
            <a:r>
              <a:rPr lang="en-US" altLang="zh-CN" sz="1400" b="0">
                <a:solidFill>
                  <a:srgbClr val="D4D4D4"/>
                </a:solidFill>
                <a:latin typeface="Consolas" panose="020B0609020204030204"/>
                <a:ea typeface="Consolas" panose="020B0609020204030204"/>
              </a:rPr>
              <a:t>=</a:t>
            </a:r>
            <a:r>
              <a:rPr lang="en-US" altLang="zh-CN" sz="1400" b="0">
                <a:solidFill>
                  <a:srgbClr val="4EC9B0"/>
                </a:solidFill>
                <a:latin typeface="Consolas" panose="020B0609020204030204"/>
                <a:ea typeface="Consolas" panose="020B0609020204030204"/>
              </a:rPr>
              <a:t>Node</a:t>
            </a:r>
            <a:r>
              <a:rPr lang="en-US" altLang="zh-CN" sz="1400" b="0">
                <a:solidFill>
                  <a:srgbClr val="CCCCCC"/>
                </a:solidFill>
                <a:latin typeface="Consolas" panose="020B0609020204030204"/>
                <a:ea typeface="Consolas" panose="020B0609020204030204"/>
              </a:rPr>
              <a:t>(</a:t>
            </a:r>
            <a:r>
              <a:rPr lang="en-US" altLang="zh-CN" sz="1400" b="0">
                <a:solidFill>
                  <a:srgbClr val="B5CEA8"/>
                </a:solidFill>
                <a:latin typeface="Consolas" panose="020B0609020204030204"/>
                <a:ea typeface="Consolas" panose="020B0609020204030204"/>
              </a:rPr>
              <a:t>100</a:t>
            </a:r>
            <a:r>
              <a:rPr lang="en-US" altLang="zh-CN" sz="1400" b="0">
                <a:solidFill>
                  <a:srgbClr val="CCCCCC"/>
                </a:solidFill>
                <a:latin typeface="Consolas" panose="020B0609020204030204"/>
                <a:ea typeface="Consolas" panose="020B0609020204030204"/>
              </a:rPr>
              <a:t>)</a:t>
            </a:r>
          </a:p>
          <a:p>
            <a:pPr indent="0" fontAlgn="auto">
              <a:lnSpc>
                <a:spcPct val="100000"/>
              </a:lnSpc>
            </a:pP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9CDCFE"/>
                </a:solidFill>
                <a:latin typeface="Consolas" panose="020B0609020204030204"/>
                <a:ea typeface="Consolas" panose="020B0609020204030204"/>
              </a:rPr>
              <a:t>a</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next</a:t>
            </a:r>
            <a:r>
              <a:rPr lang="en-US" altLang="zh-CN" sz="1400" b="0">
                <a:solidFill>
                  <a:srgbClr val="D4D4D4"/>
                </a:solidFill>
                <a:latin typeface="Consolas" panose="020B0609020204030204"/>
                <a:ea typeface="Consolas" panose="020B0609020204030204"/>
              </a:rPr>
              <a:t>=</a:t>
            </a:r>
            <a:r>
              <a:rPr lang="en-US" altLang="zh-CN" sz="1400" b="0">
                <a:solidFill>
                  <a:srgbClr val="4EC9B0"/>
                </a:solidFill>
                <a:latin typeface="Consolas" panose="020B0609020204030204"/>
                <a:ea typeface="Consolas" panose="020B0609020204030204"/>
              </a:rPr>
              <a:t>weakref</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ref</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b</a:t>
            </a:r>
            <a:r>
              <a:rPr lang="en-US" altLang="zh-CN" sz="1400" b="0">
                <a:solidFill>
                  <a:srgbClr val="CCCCCC"/>
                </a:solidFill>
                <a:latin typeface="Consolas" panose="020B0609020204030204"/>
                <a:ea typeface="Consolas" panose="020B0609020204030204"/>
              </a:rPr>
              <a:t>)</a:t>
            </a:r>
          </a:p>
          <a:p>
            <a:pPr indent="0" fontAlgn="auto">
              <a:lnSpc>
                <a:spcPct val="100000"/>
              </a:lnSpc>
            </a:pPr>
            <a:r>
              <a:rPr lang="en-US" altLang="zh-CN" sz="1400" b="0">
                <a:solidFill>
                  <a:srgbClr val="9CDCFE"/>
                </a:solidFill>
                <a:latin typeface="Consolas" panose="020B0609020204030204"/>
                <a:ea typeface="Consolas" panose="020B0609020204030204"/>
              </a:rPr>
              <a:t>b</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next</a:t>
            </a:r>
            <a:r>
              <a:rPr lang="en-US" altLang="zh-CN" sz="1400" b="0">
                <a:solidFill>
                  <a:srgbClr val="D4D4D4"/>
                </a:solidFill>
                <a:latin typeface="Consolas" panose="020B0609020204030204"/>
                <a:ea typeface="Consolas" panose="020B0609020204030204"/>
              </a:rPr>
              <a:t>=</a:t>
            </a:r>
            <a:r>
              <a:rPr lang="en-US" altLang="zh-CN" sz="1400" b="0">
                <a:solidFill>
                  <a:srgbClr val="4EC9B0"/>
                </a:solidFill>
                <a:latin typeface="Consolas" panose="020B0609020204030204"/>
                <a:ea typeface="Consolas" panose="020B0609020204030204"/>
              </a:rPr>
              <a:t>weakref</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ref</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a</a:t>
            </a:r>
            <a:r>
              <a:rPr lang="en-US" altLang="zh-CN" sz="1400" b="0">
                <a:solidFill>
                  <a:srgbClr val="CCCCCC"/>
                </a:solidFill>
                <a:latin typeface="Consolas" panose="020B0609020204030204"/>
                <a:ea typeface="Consolas" panose="020B0609020204030204"/>
              </a:rPr>
              <a:t>)</a:t>
            </a:r>
          </a:p>
        </p:txBody>
      </p:sp>
      <p:sp>
        <p:nvSpPr>
          <p:cNvPr id="12" name="矩形 11"/>
          <p:cNvSpPr/>
          <p:nvPr/>
        </p:nvSpPr>
        <p:spPr>
          <a:xfrm>
            <a:off x="1501775" y="6000750"/>
            <a:ext cx="1687195" cy="275590"/>
          </a:xfrm>
          <a:prstGeom prst="rect">
            <a:avLst/>
          </a:prstGeom>
          <a:no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13" name="曲线连接符 12"/>
          <p:cNvCxnSpPr/>
          <p:nvPr/>
        </p:nvCxnSpPr>
        <p:spPr>
          <a:xfrm flipV="1">
            <a:off x="3065780" y="5866765"/>
            <a:ext cx="2602865" cy="133350"/>
          </a:xfrm>
          <a:prstGeom prst="curvedConnector3">
            <a:avLst>
              <a:gd name="adj1" fmla="val 50012"/>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sp>
        <p:nvSpPr>
          <p:cNvPr id="14" name="文本框 13"/>
          <p:cNvSpPr txBox="1"/>
          <p:nvPr/>
        </p:nvSpPr>
        <p:spPr>
          <a:xfrm>
            <a:off x="5793105" y="5105400"/>
            <a:ext cx="6172200" cy="1403985"/>
          </a:xfrm>
          <a:prstGeom prst="rect">
            <a:avLst/>
          </a:prstGeom>
          <a:noFill/>
        </p:spPr>
        <p:txBody>
          <a:bodyPr wrap="square" rtlCol="0">
            <a:noAutofit/>
          </a:bodyPr>
          <a:lstStyle/>
          <a:p>
            <a:r>
              <a:rPr lang="en-US" altLang="zh-CN"/>
              <a:t> Disadvantage of mandatory garbage collection:</a:t>
            </a:r>
          </a:p>
          <a:p>
            <a:r>
              <a:rPr lang="en-US" altLang="zh-CN"/>
              <a:t>1)The tag clear algorithm requires traversal of all objects for reachability analysis, causing program execution to pause;</a:t>
            </a:r>
          </a:p>
          <a:p>
            <a:endParaRPr lang="en-US" altLang="zh-CN"/>
          </a:p>
          <a:p>
            <a:r>
              <a:rPr lang="en-US" altLang="zh-CN"/>
              <a:t>2)Frequent calls will exacerbate performance degradation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a:t>
            </a:r>
          </a:p>
        </p:txBody>
      </p:sp>
      <p:sp>
        <p:nvSpPr>
          <p:cNvPr id="6" name="文本框 5"/>
          <p:cNvSpPr txBox="1"/>
          <p:nvPr/>
        </p:nvSpPr>
        <p:spPr>
          <a:xfrm>
            <a:off x="884425" y="1330800"/>
            <a:ext cx="5211575" cy="1938992"/>
          </a:xfrm>
          <a:prstGeom prst="rect">
            <a:avLst/>
          </a:prstGeom>
          <a:noFill/>
        </p:spPr>
        <p:txBody>
          <a:bodyPr wrap="square" rtlCol="0">
            <a:spAutoFit/>
          </a:bodyPr>
          <a:lstStyle/>
          <a:p>
            <a:r>
              <a:rPr lang="en-US" altLang="zh-CN" sz="2400" dirty="0"/>
              <a:t>1. Could the program be compiled successfully? Why? Modify the program until it passes the compilation. Then run the program. What will happen? Explain the result to the SA.</a:t>
            </a:r>
            <a:endParaRPr lang="zh-CN" altLang="en-US" sz="2400" dirty="0"/>
          </a:p>
        </p:txBody>
      </p:sp>
      <p:sp>
        <p:nvSpPr>
          <p:cNvPr id="8" name="文本框 7"/>
          <p:cNvSpPr txBox="1"/>
          <p:nvPr/>
        </p:nvSpPr>
        <p:spPr>
          <a:xfrm>
            <a:off x="7035546" y="838357"/>
            <a:ext cx="3900678" cy="4524315"/>
          </a:xfrm>
          <a:prstGeom prst="rect">
            <a:avLst/>
          </a:prstGeom>
          <a:solidFill>
            <a:schemeClr val="bg2"/>
          </a:solidFill>
          <a:ln>
            <a:solidFill>
              <a:srgbClr val="0000CC"/>
            </a:solidFill>
          </a:ln>
        </p:spPr>
        <p:txBody>
          <a:bodyPr wrap="square">
            <a:spAutoFit/>
          </a:bodyPr>
          <a:lstStyle/>
          <a:p>
            <a:r>
              <a:rPr lang="en-US" altLang="zh-CN" sz="1600" b="0" dirty="0">
                <a:effectLst/>
              </a:rPr>
              <a:t>#include &lt;iostream&gt;</a:t>
            </a:r>
          </a:p>
          <a:p>
            <a:r>
              <a:rPr lang="en-US" altLang="zh-CN" sz="1600" b="0" dirty="0">
                <a:effectLst/>
              </a:rPr>
              <a:t>#include &lt;memory&gt;</a:t>
            </a:r>
          </a:p>
          <a:p>
            <a:r>
              <a:rPr lang="en-US" altLang="zh-CN" sz="1600" b="0" dirty="0">
                <a:effectLst/>
              </a:rPr>
              <a:t>using namespace std;</a:t>
            </a:r>
          </a:p>
          <a:p>
            <a:r>
              <a:rPr lang="en-US" altLang="zh-CN" sz="1600" b="0" dirty="0">
                <a:effectLst/>
              </a:rPr>
              <a:t>int main()</a:t>
            </a:r>
          </a:p>
          <a:p>
            <a:r>
              <a:rPr lang="en-US" altLang="zh-CN" sz="1600" b="0" dirty="0">
                <a:effectLst/>
              </a:rPr>
              <a:t>{</a:t>
            </a:r>
          </a:p>
          <a:p>
            <a:r>
              <a:rPr lang="en-US" altLang="zh-CN" sz="1600" b="0" dirty="0">
                <a:effectLst/>
              </a:rPr>
              <a:t>    double *</a:t>
            </a:r>
            <a:r>
              <a:rPr lang="en-US" altLang="zh-CN" sz="1600" b="0" dirty="0" err="1">
                <a:effectLst/>
              </a:rPr>
              <a:t>p_reg</a:t>
            </a:r>
            <a:r>
              <a:rPr lang="en-US" altLang="zh-CN" sz="1600" b="0" dirty="0">
                <a:effectLst/>
              </a:rPr>
              <a:t> = new double(5);</a:t>
            </a:r>
          </a:p>
          <a:p>
            <a:r>
              <a:rPr lang="en-US" altLang="zh-CN" sz="1600" b="0" dirty="0">
                <a:effectLst/>
              </a:rPr>
              <a:t>    </a:t>
            </a:r>
            <a:r>
              <a:rPr lang="en-US" altLang="zh-CN" sz="1600" b="0" dirty="0" err="1">
                <a:effectLst/>
              </a:rPr>
              <a:t>shared_ptr</a:t>
            </a:r>
            <a:r>
              <a:rPr lang="en-US" altLang="zh-CN" sz="1600" b="0" dirty="0">
                <a:effectLst/>
              </a:rPr>
              <a:t>&lt;double&gt; pd;</a:t>
            </a:r>
          </a:p>
          <a:p>
            <a:r>
              <a:rPr lang="en-US" altLang="zh-CN" sz="1600" b="0" dirty="0">
                <a:effectLst/>
              </a:rPr>
              <a:t>    pd = </a:t>
            </a:r>
            <a:r>
              <a:rPr lang="en-US" altLang="zh-CN" sz="1600" b="0" dirty="0" err="1">
                <a:effectLst/>
              </a:rPr>
              <a:t>p_reg</a:t>
            </a:r>
            <a:r>
              <a:rPr lang="en-US" altLang="zh-CN" sz="1600" b="0" dirty="0">
                <a:effectLst/>
              </a:rPr>
              <a:t>;     </a:t>
            </a:r>
          </a:p>
          <a:p>
            <a:r>
              <a:rPr lang="en-US" altLang="zh-CN" sz="1600" b="0" dirty="0">
                <a:effectLst/>
              </a:rPr>
              <a:t>    pd = </a:t>
            </a:r>
            <a:r>
              <a:rPr lang="en-US" altLang="zh-CN" sz="1600" b="0" dirty="0" err="1">
                <a:effectLst/>
              </a:rPr>
              <a:t>shared_ptr</a:t>
            </a:r>
            <a:r>
              <a:rPr lang="en-US" altLang="zh-CN" sz="1600" b="0" dirty="0">
                <a:effectLst/>
              </a:rPr>
              <a:t>&lt;double&gt;(</a:t>
            </a:r>
            <a:r>
              <a:rPr lang="en-US" altLang="zh-CN" sz="1600" b="0" dirty="0" err="1">
                <a:effectLst/>
              </a:rPr>
              <a:t>p_reg</a:t>
            </a:r>
            <a:r>
              <a:rPr lang="en-US" altLang="zh-CN" sz="1600" b="0" dirty="0">
                <a:effectLst/>
              </a:rPr>
              <a:t>); </a:t>
            </a:r>
          </a:p>
          <a:p>
            <a:r>
              <a:rPr lang="en-US" altLang="zh-CN" sz="1600" b="0" dirty="0">
                <a:effectLst/>
              </a:rPr>
              <a:t>    </a:t>
            </a:r>
            <a:r>
              <a:rPr lang="en-US" altLang="zh-CN" sz="1600" b="0" dirty="0" err="1">
                <a:effectLst/>
              </a:rPr>
              <a:t>cout</a:t>
            </a:r>
            <a:r>
              <a:rPr lang="en-US" altLang="zh-CN" sz="1600" b="0" dirty="0">
                <a:effectLst/>
              </a:rPr>
              <a:t> &lt;&lt; "*pd = " &lt;&lt; *pd &lt;&lt; </a:t>
            </a:r>
            <a:r>
              <a:rPr lang="en-US" altLang="zh-CN" sz="1600" b="0" dirty="0" err="1">
                <a:effectLst/>
              </a:rPr>
              <a:t>endl</a:t>
            </a:r>
            <a:r>
              <a:rPr lang="en-US" altLang="zh-CN" sz="1600" b="0" dirty="0">
                <a:effectLst/>
              </a:rPr>
              <a:t>;</a:t>
            </a:r>
          </a:p>
          <a:p>
            <a:r>
              <a:rPr lang="en-US" altLang="zh-CN" sz="1600" b="0" dirty="0">
                <a:effectLst/>
              </a:rPr>
              <a:t>    </a:t>
            </a:r>
            <a:r>
              <a:rPr lang="en-US" altLang="zh-CN" sz="1600" b="0" dirty="0" err="1">
                <a:effectLst/>
              </a:rPr>
              <a:t>shared_ptr</a:t>
            </a:r>
            <a:r>
              <a:rPr lang="en-US" altLang="zh-CN" sz="1600" b="0" dirty="0">
                <a:effectLst/>
              </a:rPr>
              <a:t>&lt;double&gt; </a:t>
            </a:r>
            <a:r>
              <a:rPr lang="en-US" altLang="zh-CN" sz="1600" b="0" dirty="0" err="1">
                <a:effectLst/>
              </a:rPr>
              <a:t>pshared</a:t>
            </a:r>
            <a:r>
              <a:rPr lang="en-US" altLang="zh-CN" sz="1600" b="0" dirty="0">
                <a:effectLst/>
              </a:rPr>
              <a:t> = </a:t>
            </a:r>
            <a:r>
              <a:rPr lang="en-US" altLang="zh-CN" sz="1600" b="0" dirty="0" err="1">
                <a:effectLst/>
              </a:rPr>
              <a:t>p_reg</a:t>
            </a:r>
            <a:r>
              <a:rPr lang="en-US" altLang="zh-CN" sz="1600" b="0" dirty="0">
                <a:effectLst/>
              </a:rPr>
              <a:t>; </a:t>
            </a:r>
          </a:p>
          <a:p>
            <a:r>
              <a:rPr lang="en-US" altLang="zh-CN" sz="1600" b="0" dirty="0">
                <a:effectLst/>
              </a:rPr>
              <a:t>    </a:t>
            </a:r>
            <a:r>
              <a:rPr lang="en-US" altLang="zh-CN" sz="1600" b="0" dirty="0" err="1">
                <a:effectLst/>
              </a:rPr>
              <a:t>shared_ptr</a:t>
            </a:r>
            <a:r>
              <a:rPr lang="en-US" altLang="zh-CN" sz="1600" b="0" dirty="0">
                <a:effectLst/>
              </a:rPr>
              <a:t>&lt;double&gt; </a:t>
            </a:r>
            <a:r>
              <a:rPr lang="en-US" altLang="zh-CN" sz="1600" b="0" dirty="0" err="1">
                <a:effectLst/>
              </a:rPr>
              <a:t>pshared</a:t>
            </a:r>
            <a:r>
              <a:rPr lang="en-US" altLang="zh-CN" sz="1600" b="0" dirty="0">
                <a:effectLst/>
              </a:rPr>
              <a:t>(</a:t>
            </a:r>
            <a:r>
              <a:rPr lang="en-US" altLang="zh-CN" sz="1600" b="0" dirty="0" err="1">
                <a:effectLst/>
              </a:rPr>
              <a:t>p_reg</a:t>
            </a:r>
            <a:r>
              <a:rPr lang="en-US" altLang="zh-CN" sz="1600" b="0" dirty="0">
                <a:effectLst/>
              </a:rPr>
              <a:t>); </a:t>
            </a:r>
          </a:p>
          <a:p>
            <a:r>
              <a:rPr lang="en-US" altLang="zh-CN" sz="1600" b="0" dirty="0">
                <a:effectLst/>
              </a:rPr>
              <a:t>    </a:t>
            </a:r>
            <a:r>
              <a:rPr lang="en-US" altLang="zh-CN" sz="1600" b="0" dirty="0" err="1">
                <a:effectLst/>
              </a:rPr>
              <a:t>cout</a:t>
            </a:r>
            <a:r>
              <a:rPr lang="en-US" altLang="zh-CN" sz="1600" b="0" dirty="0">
                <a:effectLst/>
              </a:rPr>
              <a:t> &lt;&lt; "*</a:t>
            </a:r>
            <a:r>
              <a:rPr lang="en-US" altLang="zh-CN" sz="1600" b="0" dirty="0" err="1">
                <a:effectLst/>
              </a:rPr>
              <a:t>pshred</a:t>
            </a:r>
            <a:r>
              <a:rPr lang="en-US" altLang="zh-CN" sz="1600" b="0" dirty="0">
                <a:effectLst/>
              </a:rPr>
              <a:t> = " &lt;&lt; *</a:t>
            </a:r>
            <a:r>
              <a:rPr lang="en-US" altLang="zh-CN" sz="1600" b="0" dirty="0" err="1">
                <a:effectLst/>
              </a:rPr>
              <a:t>pshared</a:t>
            </a:r>
            <a:r>
              <a:rPr lang="en-US" altLang="zh-CN" sz="1600" b="0" dirty="0">
                <a:effectLst/>
              </a:rPr>
              <a:t> &lt;&lt; </a:t>
            </a:r>
            <a:r>
              <a:rPr lang="en-US" altLang="zh-CN" sz="1600" b="0" dirty="0" err="1">
                <a:effectLst/>
              </a:rPr>
              <a:t>endl</a:t>
            </a:r>
            <a:r>
              <a:rPr lang="en-US" altLang="zh-CN" sz="1600" b="0" dirty="0">
                <a:effectLst/>
              </a:rPr>
              <a:t>;</a:t>
            </a:r>
          </a:p>
          <a:p>
            <a:r>
              <a:rPr lang="en-US" altLang="zh-CN" sz="1600" b="0" dirty="0">
                <a:effectLst/>
              </a:rPr>
              <a:t>    string str("Hello World!");</a:t>
            </a:r>
          </a:p>
          <a:p>
            <a:r>
              <a:rPr lang="en-US" altLang="zh-CN" sz="1600" b="0" dirty="0">
                <a:effectLst/>
              </a:rPr>
              <a:t>    </a:t>
            </a:r>
            <a:r>
              <a:rPr lang="en-US" altLang="zh-CN" sz="1600" b="0" dirty="0" err="1">
                <a:effectLst/>
              </a:rPr>
              <a:t>shared_ptr</a:t>
            </a:r>
            <a:r>
              <a:rPr lang="en-US" altLang="zh-CN" sz="1600" b="0" dirty="0">
                <a:effectLst/>
              </a:rPr>
              <a:t>&lt;string&gt; </a:t>
            </a:r>
            <a:r>
              <a:rPr lang="en-US" altLang="zh-CN" sz="1600" b="0" dirty="0" err="1">
                <a:effectLst/>
              </a:rPr>
              <a:t>pstr</a:t>
            </a:r>
            <a:r>
              <a:rPr lang="en-US" altLang="zh-CN" sz="1600" b="0" dirty="0">
                <a:effectLst/>
              </a:rPr>
              <a:t>(&amp;str); </a:t>
            </a:r>
          </a:p>
          <a:p>
            <a:r>
              <a:rPr lang="en-US" altLang="zh-CN" sz="1600" b="0" dirty="0">
                <a:effectLst/>
              </a:rPr>
              <a:t>    </a:t>
            </a:r>
            <a:r>
              <a:rPr lang="en-US" altLang="zh-CN" sz="1600" b="0" dirty="0" err="1">
                <a:effectLst/>
              </a:rPr>
              <a:t>cout</a:t>
            </a:r>
            <a:r>
              <a:rPr lang="en-US" altLang="zh-CN" sz="1600" b="0" dirty="0">
                <a:effectLst/>
              </a:rPr>
              <a:t> &lt;&lt; "*</a:t>
            </a:r>
            <a:r>
              <a:rPr lang="en-US" altLang="zh-CN" sz="1600" b="0" dirty="0" err="1">
                <a:effectLst/>
              </a:rPr>
              <a:t>pstr</a:t>
            </a:r>
            <a:r>
              <a:rPr lang="en-US" altLang="zh-CN" sz="1600" b="0" dirty="0">
                <a:effectLst/>
              </a:rPr>
              <a:t> = " &lt;&lt; *</a:t>
            </a:r>
            <a:r>
              <a:rPr lang="en-US" altLang="zh-CN" sz="1600" b="0" dirty="0" err="1">
                <a:effectLst/>
              </a:rPr>
              <a:t>pstr</a:t>
            </a:r>
            <a:r>
              <a:rPr lang="en-US" altLang="zh-CN" sz="1600" b="0" dirty="0">
                <a:effectLst/>
              </a:rPr>
              <a:t> &lt;&lt; </a:t>
            </a:r>
            <a:r>
              <a:rPr lang="en-US" altLang="zh-CN" sz="1600" b="0" dirty="0" err="1">
                <a:effectLst/>
              </a:rPr>
              <a:t>endl</a:t>
            </a:r>
            <a:r>
              <a:rPr lang="en-US" altLang="zh-CN" sz="1600" b="0" dirty="0">
                <a:effectLst/>
              </a:rPr>
              <a:t>;</a:t>
            </a:r>
          </a:p>
          <a:p>
            <a:r>
              <a:rPr lang="en-US" altLang="zh-CN" sz="1600" b="0" dirty="0">
                <a:effectLst/>
              </a:rPr>
              <a:t>    return 0;</a:t>
            </a:r>
          </a:p>
          <a:p>
            <a:r>
              <a:rPr lang="en-US" altLang="zh-CN" sz="1600" b="0" dirty="0">
                <a:effectLst/>
              </a:rPr>
              <a:t>}</a:t>
            </a:r>
          </a:p>
        </p:txBody>
      </p:sp>
      <p:sp>
        <p:nvSpPr>
          <p:cNvPr id="3" name="灯片编号占位符 2"/>
          <p:cNvSpPr>
            <a:spLocks noGrp="1"/>
          </p:cNvSpPr>
          <p:nvPr>
            <p:ph type="sldNum" sz="quarter" idx="12"/>
          </p:nvPr>
        </p:nvSpPr>
        <p:spPr/>
        <p:txBody>
          <a:bodyPr/>
          <a:lstStyle/>
          <a:p>
            <a:fld id="{506F4176-339E-4C4B-80E4-BBE9C4467EFE}" type="slidenum">
              <a:rPr lang="zh-CN" altLang="en-US" smtClean="0"/>
              <a:t>22</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a:t>
            </a:r>
          </a:p>
        </p:txBody>
      </p:sp>
      <p:sp>
        <p:nvSpPr>
          <p:cNvPr id="3" name="内容占位符 2"/>
          <p:cNvSpPr>
            <a:spLocks noGrp="1"/>
          </p:cNvSpPr>
          <p:nvPr>
            <p:ph idx="1"/>
          </p:nvPr>
        </p:nvSpPr>
        <p:spPr>
          <a:xfrm>
            <a:off x="668279" y="1206920"/>
            <a:ext cx="11366701" cy="5020017"/>
          </a:xfrm>
        </p:spPr>
        <p:txBody>
          <a:bodyPr>
            <a:normAutofit fontScale="92500"/>
          </a:bodyPr>
          <a:lstStyle/>
          <a:p>
            <a:pPr marL="0" indent="0">
              <a:buNone/>
            </a:pPr>
            <a:r>
              <a:rPr lang="en-US" altLang="zh-CN" dirty="0"/>
              <a:t>2.</a:t>
            </a:r>
            <a:r>
              <a:rPr lang="en-US" altLang="zh-CN" sz="2800" dirty="0"/>
              <a:t> Create a class Matrix to describe a matrix. The element type is float. One  member of the class is </a:t>
            </a:r>
            <a:r>
              <a:rPr lang="en-US" altLang="zh-CN" sz="2800" dirty="0">
                <a:solidFill>
                  <a:srgbClr val="0000CC"/>
                </a:solidFill>
              </a:rPr>
              <a:t>a</a:t>
            </a:r>
            <a:r>
              <a:rPr lang="zh-CN" altLang="en-US" sz="2800" dirty="0">
                <a:solidFill>
                  <a:srgbClr val="0000CC"/>
                </a:solidFill>
              </a:rPr>
              <a:t> </a:t>
            </a:r>
            <a:r>
              <a:rPr lang="en-US" altLang="zh-CN" sz="2800" dirty="0">
                <a:solidFill>
                  <a:srgbClr val="0000CC"/>
                </a:solidFill>
              </a:rPr>
              <a:t>pointer(or</a:t>
            </a:r>
            <a:r>
              <a:rPr lang="zh-CN" altLang="en-US" sz="2800" dirty="0">
                <a:solidFill>
                  <a:srgbClr val="0000CC"/>
                </a:solidFill>
              </a:rPr>
              <a:t> </a:t>
            </a:r>
            <a:r>
              <a:rPr lang="en-US" altLang="zh-CN" sz="2800" dirty="0">
                <a:solidFill>
                  <a:srgbClr val="0000CC"/>
                </a:solidFill>
              </a:rPr>
              <a:t>a</a:t>
            </a:r>
            <a:r>
              <a:rPr lang="zh-CN" altLang="en-US" sz="2800" dirty="0">
                <a:solidFill>
                  <a:srgbClr val="0000CC"/>
                </a:solidFill>
              </a:rPr>
              <a:t> </a:t>
            </a:r>
            <a:r>
              <a:rPr lang="en-US" altLang="zh-CN" sz="2800" dirty="0">
                <a:solidFill>
                  <a:srgbClr val="0000CC"/>
                </a:solidFill>
              </a:rPr>
              <a:t>smart</a:t>
            </a:r>
            <a:r>
              <a:rPr lang="zh-CN" altLang="en-US" sz="2800" dirty="0">
                <a:solidFill>
                  <a:srgbClr val="0000CC"/>
                </a:solidFill>
              </a:rPr>
              <a:t> </a:t>
            </a:r>
            <a:r>
              <a:rPr lang="en-US" altLang="zh-CN" sz="2800" dirty="0">
                <a:solidFill>
                  <a:srgbClr val="0000CC"/>
                </a:solidFill>
              </a:rPr>
              <a:t>pointer) who points</a:t>
            </a:r>
            <a:r>
              <a:rPr lang="en-US" altLang="zh-CN" sz="2800" dirty="0"/>
              <a:t>  to the matrix data. </a:t>
            </a:r>
          </a:p>
          <a:p>
            <a:pPr marL="0" indent="0">
              <a:buNone/>
            </a:pPr>
            <a:r>
              <a:rPr lang="en-US" altLang="zh-CN" sz="2800" dirty="0"/>
              <a:t>The two matrices can share the same data through a copy constructor or a copy assignment.</a:t>
            </a:r>
          </a:p>
          <a:p>
            <a:pPr marL="0" indent="0">
              <a:buNone/>
            </a:pPr>
            <a:r>
              <a:rPr lang="en-US" altLang="zh-CN" sz="2800" dirty="0"/>
              <a:t>The following code can run smoothly without memory problems.</a:t>
            </a:r>
          </a:p>
          <a:p>
            <a:pPr marL="0" indent="0">
              <a:buNone/>
            </a:pPr>
            <a:endParaRPr lang="en-US" altLang="zh-CN" sz="1600" dirty="0">
              <a:latin typeface="Consolas" panose="020B0609020204030204" pitchFamily="49" charset="0"/>
            </a:endParaRPr>
          </a:p>
          <a:p>
            <a:pPr marL="685800" lvl="1" indent="0">
              <a:buNone/>
            </a:pPr>
            <a:r>
              <a:rPr lang="en-US" altLang="zh-CN" sz="2000" dirty="0">
                <a:effectLst/>
                <a:latin typeface="Consolas" panose="020B0609020204030204" pitchFamily="49" charset="0"/>
                <a:cs typeface="Consolas" panose="020B0609020204030204" pitchFamily="49" charset="0"/>
              </a:rPr>
              <a:t>class Matrix{...};</a:t>
            </a:r>
          </a:p>
          <a:p>
            <a:pPr marL="685800" lvl="1" indent="0">
              <a:buNone/>
            </a:pPr>
            <a:r>
              <a:rPr lang="en-US" altLang="zh-CN" sz="2000" dirty="0">
                <a:effectLst/>
                <a:latin typeface="Consolas" panose="020B0609020204030204" pitchFamily="49" charset="0"/>
                <a:cs typeface="Consolas" panose="020B0609020204030204" pitchFamily="49" charset="0"/>
              </a:rPr>
              <a:t>Matrix a(3,4);</a:t>
            </a:r>
          </a:p>
          <a:p>
            <a:pPr marL="685800" lvl="1" indent="0">
              <a:buNone/>
            </a:pPr>
            <a:r>
              <a:rPr lang="en-US" altLang="zh-CN" sz="2000" dirty="0">
                <a:effectLst/>
                <a:latin typeface="Consolas" panose="020B0609020204030204" pitchFamily="49" charset="0"/>
                <a:cs typeface="Consolas" panose="020B0609020204030204" pitchFamily="49" charset="0"/>
              </a:rPr>
              <a:t>Matrix b(3,4);</a:t>
            </a:r>
          </a:p>
          <a:p>
            <a:pPr marL="685800" lvl="1" indent="0">
              <a:buNone/>
            </a:pPr>
            <a:r>
              <a:rPr lang="en-US" altLang="zh-CN" sz="2000" dirty="0">
                <a:effectLst/>
                <a:latin typeface="Consolas" panose="020B0609020204030204" pitchFamily="49" charset="0"/>
                <a:cs typeface="Consolas" panose="020B0609020204030204" pitchFamily="49" charset="0"/>
              </a:rPr>
              <a:t>Matrix c = a + b;</a:t>
            </a:r>
          </a:p>
          <a:p>
            <a:pPr marL="685800" lvl="1" indent="0">
              <a:buNone/>
            </a:pPr>
            <a:r>
              <a:rPr lang="en-US" altLang="zh-CN" sz="2000" dirty="0">
                <a:effectLst/>
                <a:latin typeface="Consolas" panose="020B0609020204030204" pitchFamily="49" charset="0"/>
                <a:cs typeface="Consolas" panose="020B0609020204030204" pitchFamily="49" charset="0"/>
              </a:rPr>
              <a:t>Matrix d = a;</a:t>
            </a:r>
          </a:p>
          <a:p>
            <a:pPr marL="685800" lvl="1" indent="0">
              <a:buNone/>
            </a:pPr>
            <a:r>
              <a:rPr lang="en-US" altLang="zh-CN" sz="2000" dirty="0">
                <a:effectLst/>
                <a:latin typeface="Consolas" panose="020B0609020204030204" pitchFamily="49" charset="0"/>
                <a:cs typeface="Consolas" panose="020B0609020204030204" pitchFamily="49" charset="0"/>
              </a:rPr>
              <a:t>d = b;</a:t>
            </a:r>
            <a:endParaRPr lang="en-US" altLang="zh-CN" sz="1200" dirty="0">
              <a:effectLst/>
              <a:latin typeface="Consolas" panose="020B0609020204030204" pitchFamily="49" charset="0"/>
              <a:cs typeface="Consolas" panose="020B0609020204030204" pitchFamily="49" charset="0"/>
            </a:endParaRPr>
          </a:p>
          <a:p>
            <a:pPr marL="0" indent="0">
              <a:buNone/>
            </a:pPr>
            <a:br>
              <a:rPr lang="en-US" altLang="zh-CN" sz="1600" b="0" dirty="0">
                <a:effectLst/>
                <a:latin typeface="Consolas" panose="020B0609020204030204" pitchFamily="49" charset="0"/>
              </a:rPr>
            </a:br>
            <a:endParaRPr lang="en-US" altLang="zh-CN" sz="1600" b="0" dirty="0">
              <a:effectLst/>
              <a:latin typeface="Consolas" panose="020B0609020204030204" pitchFamily="49" charset="0"/>
            </a:endParaRPr>
          </a:p>
        </p:txBody>
      </p:sp>
      <p:pic>
        <p:nvPicPr>
          <p:cNvPr id="8" name="图片 7"/>
          <p:cNvPicPr>
            <a:picLocks noChangeAspect="1"/>
          </p:cNvPicPr>
          <p:nvPr/>
        </p:nvPicPr>
        <p:blipFill>
          <a:blip r:embed="rId2"/>
          <a:stretch>
            <a:fillRect/>
          </a:stretch>
        </p:blipFill>
        <p:spPr>
          <a:xfrm>
            <a:off x="5898550" y="3330180"/>
            <a:ext cx="1893154" cy="3449171"/>
          </a:xfrm>
          <a:prstGeom prst="rect">
            <a:avLst/>
          </a:prstGeom>
        </p:spPr>
      </p:pic>
      <p:sp>
        <p:nvSpPr>
          <p:cNvPr id="4" name="灯片编号占位符 3"/>
          <p:cNvSpPr>
            <a:spLocks noGrp="1"/>
          </p:cNvSpPr>
          <p:nvPr>
            <p:ph type="sldNum" sz="quarter" idx="12"/>
          </p:nvPr>
        </p:nvSpPr>
        <p:spPr/>
        <p:txBody>
          <a:bodyPr/>
          <a:lstStyle/>
          <a:p>
            <a:fld id="{506F4176-339E-4C4B-80E4-BBE9C4467EFE}" type="slidenum">
              <a:rPr lang="zh-CN" altLang="en-US" smtClean="0"/>
              <a:t>23</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a:t>
            </a:r>
          </a:p>
        </p:txBody>
      </p:sp>
      <p:sp>
        <p:nvSpPr>
          <p:cNvPr id="6" name="文本框 5"/>
          <p:cNvSpPr txBox="1"/>
          <p:nvPr/>
        </p:nvSpPr>
        <p:spPr>
          <a:xfrm>
            <a:off x="1007615" y="1097755"/>
            <a:ext cx="5211575" cy="3416320"/>
          </a:xfrm>
          <a:prstGeom prst="rect">
            <a:avLst/>
          </a:prstGeom>
          <a:noFill/>
        </p:spPr>
        <p:txBody>
          <a:bodyPr wrap="square" rtlCol="0">
            <a:spAutoFit/>
          </a:bodyPr>
          <a:lstStyle/>
          <a:p>
            <a:r>
              <a:rPr lang="en-US" altLang="zh-CN" sz="2400" dirty="0"/>
              <a:t>3.Is there a solution in C++ similar with the weak reference (weakref) solution in Python, specifically designed to solve the memory leak issue caused by shared_ptr circular reference?</a:t>
            </a:r>
          </a:p>
          <a:p>
            <a:endParaRPr lang="en-US" altLang="zh-CN" sz="2400" dirty="0"/>
          </a:p>
          <a:p>
            <a:r>
              <a:rPr lang="en-US" altLang="zh-CN" sz="2400" dirty="0"/>
              <a:t>If the answer is YES, please try using this solution to solve the problem on Page 16.</a:t>
            </a:r>
          </a:p>
        </p:txBody>
      </p:sp>
      <p:sp>
        <p:nvSpPr>
          <p:cNvPr id="3" name="灯片编号占位符 2"/>
          <p:cNvSpPr>
            <a:spLocks noGrp="1"/>
          </p:cNvSpPr>
          <p:nvPr>
            <p:ph type="sldNum" sz="quarter" idx="12"/>
          </p:nvPr>
        </p:nvSpPr>
        <p:spPr/>
        <p:txBody>
          <a:bodyPr/>
          <a:lstStyle/>
          <a:p>
            <a:fld id="{506F4176-339E-4C4B-80E4-BBE9C4467EFE}" type="slidenum">
              <a:rPr lang="zh-CN" altLang="en-US" smtClean="0"/>
              <a:t>24</a:t>
            </a:fld>
            <a:endParaRPr lang="zh-CN" altLang="en-US"/>
          </a:p>
        </p:txBody>
      </p:sp>
      <p:pic>
        <p:nvPicPr>
          <p:cNvPr id="4" name="图片 3"/>
          <p:cNvPicPr>
            <a:picLocks noChangeAspect="1"/>
          </p:cNvPicPr>
          <p:nvPr/>
        </p:nvPicPr>
        <p:blipFill>
          <a:blip r:embed="rId2"/>
          <a:stretch>
            <a:fillRect/>
          </a:stretch>
        </p:blipFill>
        <p:spPr>
          <a:xfrm>
            <a:off x="6945630" y="703295"/>
            <a:ext cx="3462655" cy="53936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279138" y="235261"/>
            <a:ext cx="9633723" cy="1043057"/>
          </a:xfrm>
        </p:spPr>
        <p:txBody>
          <a:bodyPr>
            <a:noAutofit/>
          </a:bodyPr>
          <a:lstStyle/>
          <a:p>
            <a:r>
              <a:rPr lang="en-US" altLang="zh-CN" sz="4720" dirty="0"/>
              <a:t>Four important member functions</a:t>
            </a:r>
          </a:p>
        </p:txBody>
      </p:sp>
      <p:sp>
        <p:nvSpPr>
          <p:cNvPr id="2" name="TextBox 1"/>
          <p:cNvSpPr txBox="1"/>
          <p:nvPr/>
        </p:nvSpPr>
        <p:spPr>
          <a:xfrm>
            <a:off x="477080" y="1463578"/>
            <a:ext cx="10988521" cy="830997"/>
          </a:xfrm>
          <a:prstGeom prst="rect">
            <a:avLst/>
          </a:prstGeom>
          <a:noFill/>
        </p:spPr>
        <p:txBody>
          <a:bodyPr wrap="none" rtlCol="0">
            <a:spAutoFit/>
          </a:bodyPr>
          <a:lstStyle/>
          <a:p>
            <a:pPr marL="0" lvl="1"/>
            <a:r>
              <a:rPr lang="en-US" altLang="zh-CN" sz="2400" dirty="0">
                <a:solidFill>
                  <a:prstClr val="black"/>
                </a:solidFill>
              </a:rPr>
              <a:t>To define a class containing </a:t>
            </a:r>
            <a:r>
              <a:rPr lang="en-US" altLang="zh-CN" sz="2400" b="1" dirty="0">
                <a:solidFill>
                  <a:prstClr val="black"/>
                </a:solidFill>
              </a:rPr>
              <a:t>a pointer member</a:t>
            </a:r>
            <a:r>
              <a:rPr lang="en-US" altLang="zh-CN" sz="2400" dirty="0">
                <a:solidFill>
                  <a:prstClr val="black"/>
                </a:solidFill>
              </a:rPr>
              <a:t>, you should think more carefully  about </a:t>
            </a:r>
          </a:p>
          <a:p>
            <a:pPr marL="0" lvl="1"/>
            <a:r>
              <a:rPr lang="en-US" altLang="zh-CN" sz="2400" dirty="0">
                <a:solidFill>
                  <a:prstClr val="black"/>
                </a:solidFill>
              </a:rPr>
              <a:t>four things: </a:t>
            </a:r>
            <a:r>
              <a:rPr lang="en-US" altLang="zh-CN" sz="2400" b="1" dirty="0">
                <a:solidFill>
                  <a:prstClr val="black"/>
                </a:solidFill>
              </a:rPr>
              <a:t>constructor</a:t>
            </a:r>
            <a:r>
              <a:rPr lang="en-US" altLang="zh-CN" sz="2400" dirty="0">
                <a:solidFill>
                  <a:prstClr val="black"/>
                </a:solidFill>
              </a:rPr>
              <a:t>, </a:t>
            </a:r>
            <a:r>
              <a:rPr lang="en-US" altLang="zh-CN" sz="2400" b="1" dirty="0">
                <a:solidFill>
                  <a:prstClr val="black"/>
                </a:solidFill>
              </a:rPr>
              <a:t>destructor</a:t>
            </a:r>
            <a:r>
              <a:rPr lang="en-US" altLang="zh-CN" sz="2400" dirty="0">
                <a:solidFill>
                  <a:prstClr val="black"/>
                </a:solidFill>
              </a:rPr>
              <a:t>, </a:t>
            </a:r>
            <a:r>
              <a:rPr lang="en-US" altLang="zh-CN" sz="2400" b="1" dirty="0">
                <a:solidFill>
                  <a:prstClr val="black"/>
                </a:solidFill>
              </a:rPr>
              <a:t>copy constructor </a:t>
            </a:r>
            <a:r>
              <a:rPr lang="en-US" altLang="zh-CN" sz="2400" dirty="0">
                <a:solidFill>
                  <a:prstClr val="black"/>
                </a:solidFill>
              </a:rPr>
              <a:t>and </a:t>
            </a:r>
            <a:r>
              <a:rPr lang="en-US" altLang="zh-CN" sz="2400" b="1" dirty="0">
                <a:solidFill>
                  <a:prstClr val="black"/>
                </a:solidFill>
              </a:rPr>
              <a:t>assignment operator</a:t>
            </a:r>
            <a:r>
              <a:rPr lang="en-US" altLang="zh-CN" sz="2400" dirty="0">
                <a:solidFill>
                  <a:prstClr val="black"/>
                </a:solidFill>
              </a:rPr>
              <a:t>.</a:t>
            </a:r>
            <a:endParaRPr lang="zh-CN" altLang="zh-CN" sz="2400" dirty="0">
              <a:solidFill>
                <a:prstClr val="black"/>
              </a:solidFill>
            </a:endParaRPr>
          </a:p>
        </p:txBody>
      </p:sp>
      <p:sp>
        <p:nvSpPr>
          <p:cNvPr id="11" name="TextBox 1"/>
          <p:cNvSpPr txBox="1"/>
          <p:nvPr/>
        </p:nvSpPr>
        <p:spPr>
          <a:xfrm>
            <a:off x="477080" y="2532767"/>
            <a:ext cx="10731592" cy="830997"/>
          </a:xfrm>
          <a:prstGeom prst="rect">
            <a:avLst/>
          </a:prstGeom>
          <a:noFill/>
        </p:spPr>
        <p:txBody>
          <a:bodyPr wrap="none" rtlCol="0">
            <a:spAutoFit/>
          </a:bodyPr>
          <a:lstStyle/>
          <a:p>
            <a:pPr marL="0" lvl="1"/>
            <a:r>
              <a:rPr lang="en-US" altLang="zh-CN" sz="2400" dirty="0">
                <a:solidFill>
                  <a:prstClr val="black"/>
                </a:solidFill>
              </a:rPr>
              <a:t>In constructor, first, use </a:t>
            </a:r>
            <a:r>
              <a:rPr lang="en-US" altLang="zh-CN" sz="2400" b="1" dirty="0">
                <a:solidFill>
                  <a:srgbClr val="00B0F0"/>
                </a:solidFill>
              </a:rPr>
              <a:t>new</a:t>
            </a:r>
            <a:r>
              <a:rPr lang="en-US" altLang="zh-CN" sz="2400" dirty="0">
                <a:solidFill>
                  <a:prstClr val="black"/>
                </a:solidFill>
              </a:rPr>
              <a:t> to allocate enough memory to hold the data where the </a:t>
            </a:r>
          </a:p>
          <a:p>
            <a:pPr marL="0" lvl="1"/>
            <a:r>
              <a:rPr lang="en-US" altLang="zh-CN" sz="2400" dirty="0">
                <a:solidFill>
                  <a:prstClr val="black"/>
                </a:solidFill>
              </a:rPr>
              <a:t>pointer points to. Second, initialize the storage space with proper data.</a:t>
            </a:r>
          </a:p>
        </p:txBody>
      </p:sp>
      <p:sp>
        <p:nvSpPr>
          <p:cNvPr id="8" name="TextBox 1"/>
          <p:cNvSpPr txBox="1"/>
          <p:nvPr/>
        </p:nvSpPr>
        <p:spPr>
          <a:xfrm>
            <a:off x="477080" y="3601956"/>
            <a:ext cx="6111225" cy="461665"/>
          </a:xfrm>
          <a:prstGeom prst="rect">
            <a:avLst/>
          </a:prstGeom>
          <a:noFill/>
        </p:spPr>
        <p:txBody>
          <a:bodyPr wrap="none" rtlCol="0">
            <a:spAutoFit/>
          </a:bodyPr>
          <a:lstStyle/>
          <a:p>
            <a:pPr marL="0" lvl="1"/>
            <a:r>
              <a:rPr lang="en-US" altLang="zh-CN" sz="2400" dirty="0">
                <a:solidFill>
                  <a:prstClr val="black"/>
                </a:solidFill>
              </a:rPr>
              <a:t>In destructor, release the memory using </a:t>
            </a:r>
            <a:r>
              <a:rPr lang="en-US" altLang="zh-CN" sz="2400" b="1" dirty="0">
                <a:solidFill>
                  <a:srgbClr val="00B0F0"/>
                </a:solidFill>
              </a:rPr>
              <a:t>delete</a:t>
            </a:r>
            <a:r>
              <a:rPr lang="en-US" altLang="zh-CN" sz="2400" dirty="0">
                <a:solidFill>
                  <a:prstClr val="black"/>
                </a:solidFill>
              </a:rPr>
              <a:t>.</a:t>
            </a:r>
            <a:endParaRPr lang="zh-CN" altLang="zh-CN" sz="2400" dirty="0">
              <a:solidFill>
                <a:prstClr val="black"/>
              </a:solidFill>
            </a:endParaRPr>
          </a:p>
        </p:txBody>
      </p:sp>
      <p:sp>
        <p:nvSpPr>
          <p:cNvPr id="3" name="TextBox 1"/>
          <p:cNvSpPr txBox="1"/>
          <p:nvPr/>
        </p:nvSpPr>
        <p:spPr>
          <a:xfrm>
            <a:off x="518648" y="4290059"/>
            <a:ext cx="11212830" cy="829945"/>
          </a:xfrm>
          <a:prstGeom prst="rect">
            <a:avLst/>
          </a:prstGeom>
          <a:noFill/>
        </p:spPr>
        <p:txBody>
          <a:bodyPr wrap="none" rtlCol="0">
            <a:spAutoFit/>
          </a:bodyPr>
          <a:lstStyle/>
          <a:p>
            <a:pPr marL="0" lvl="1"/>
            <a:r>
              <a:rPr lang="en-US" altLang="zh-CN" sz="2400" dirty="0">
                <a:solidFill>
                  <a:prstClr val="black"/>
                </a:solidFill>
              </a:rPr>
              <a:t>With copy operations(</a:t>
            </a:r>
            <a:r>
              <a:rPr lang="en-US" altLang="zh-CN" sz="2400" b="1" dirty="0">
                <a:solidFill>
                  <a:srgbClr val="00B0F0"/>
                </a:solidFill>
              </a:rPr>
              <a:t>copy constructor </a:t>
            </a:r>
            <a:r>
              <a:rPr lang="en-US" altLang="zh-CN" sz="2400" dirty="0">
                <a:solidFill>
                  <a:prstClr val="black"/>
                </a:solidFill>
              </a:rPr>
              <a:t>and </a:t>
            </a:r>
            <a:r>
              <a:rPr lang="en-US" altLang="zh-CN" sz="2400" b="1" dirty="0">
                <a:solidFill>
                  <a:srgbClr val="00B0F0"/>
                </a:solidFill>
              </a:rPr>
              <a:t>assignment operator</a:t>
            </a:r>
            <a:r>
              <a:rPr lang="en-US" altLang="zh-CN" sz="2400" dirty="0">
                <a:solidFill>
                  <a:prstClr val="black"/>
                </a:solidFill>
              </a:rPr>
              <a:t>), we have two choices: </a:t>
            </a:r>
          </a:p>
          <a:p>
            <a:pPr marL="0" lvl="1"/>
            <a:r>
              <a:rPr lang="en-US" altLang="zh-CN" sz="2400" dirty="0">
                <a:solidFill>
                  <a:prstClr val="black"/>
                </a:solidFill>
              </a:rPr>
              <a:t>one is </a:t>
            </a:r>
            <a:r>
              <a:rPr lang="en-US" altLang="zh-CN" sz="2400" b="1" dirty="0">
                <a:solidFill>
                  <a:prstClr val="black"/>
                </a:solidFill>
              </a:rPr>
              <a:t>hard copy(deep copy) </a:t>
            </a:r>
            <a:r>
              <a:rPr lang="en-US" altLang="zh-CN" sz="2400" dirty="0">
                <a:solidFill>
                  <a:prstClr val="black"/>
                </a:solidFill>
              </a:rPr>
              <a:t>and another is </a:t>
            </a:r>
            <a:r>
              <a:rPr lang="en-US" altLang="zh-CN" sz="2400" b="1" dirty="0">
                <a:solidFill>
                  <a:prstClr val="black"/>
                </a:solidFill>
              </a:rPr>
              <a:t>soft copy(shallow copy)</a:t>
            </a:r>
            <a:r>
              <a:rPr lang="en-US" altLang="zh-CN" sz="2400" dirty="0">
                <a:solidFill>
                  <a:prstClr val="black"/>
                </a:solidFill>
              </a:rPr>
              <a:t>.</a:t>
            </a:r>
            <a:endParaRPr lang="zh-CN" altLang="zh-CN" sz="2400" dirty="0">
              <a:solidFill>
                <a:prstClr val="black"/>
              </a:solidFill>
            </a:endParaRPr>
          </a:p>
        </p:txBody>
      </p:sp>
      <p:sp>
        <p:nvSpPr>
          <p:cNvPr id="4" name="灯片编号占位符 3"/>
          <p:cNvSpPr>
            <a:spLocks noGrp="1"/>
          </p:cNvSpPr>
          <p:nvPr>
            <p:ph type="sldNum" sz="quarter" idx="12"/>
          </p:nvPr>
        </p:nvSpPr>
        <p:spPr/>
        <p:txBody>
          <a:bodyPr/>
          <a:lstStyle/>
          <a:p>
            <a:fld id="{506F4176-339E-4C4B-80E4-BBE9C4467EFE}" type="slidenum">
              <a:rPr lang="zh-CN" altLang="en-US" smtClean="0"/>
              <a:t>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443344" y="768105"/>
            <a:ext cx="5438775" cy="5676900"/>
          </a:xfrm>
          <a:prstGeom prst="rect">
            <a:avLst/>
          </a:prstGeom>
        </p:spPr>
      </p:pic>
      <p:grpSp>
        <p:nvGrpSpPr>
          <p:cNvPr id="10" name="组合 9"/>
          <p:cNvGrpSpPr/>
          <p:nvPr/>
        </p:nvGrpSpPr>
        <p:grpSpPr>
          <a:xfrm>
            <a:off x="1318608" y="3668180"/>
            <a:ext cx="10137151" cy="821114"/>
            <a:chOff x="1318608" y="3668180"/>
            <a:chExt cx="10137151" cy="821114"/>
          </a:xfrm>
        </p:grpSpPr>
        <p:sp>
          <p:nvSpPr>
            <p:cNvPr id="6" name="矩形 5"/>
            <p:cNvSpPr/>
            <p:nvPr/>
          </p:nvSpPr>
          <p:spPr>
            <a:xfrm>
              <a:off x="1318608" y="3668180"/>
              <a:ext cx="2653027" cy="3311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8" name="直接箭头连接符 7"/>
            <p:cNvCxnSpPr>
              <a:stCxn id="9" idx="1"/>
              <a:endCxn id="6" idx="3"/>
            </p:cNvCxnSpPr>
            <p:nvPr/>
          </p:nvCxnSpPr>
          <p:spPr>
            <a:xfrm flipH="1" flipV="1">
              <a:off x="3971635" y="3833761"/>
              <a:ext cx="875264" cy="33236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846899" y="3842963"/>
              <a:ext cx="6608860" cy="646331"/>
            </a:xfrm>
            <a:prstGeom prst="rect">
              <a:avLst/>
            </a:prstGeom>
            <a:noFill/>
          </p:spPr>
          <p:txBody>
            <a:bodyPr wrap="square" rtlCol="0">
              <a:spAutoFit/>
            </a:bodyPr>
            <a:lstStyle/>
            <a:p>
              <a:r>
                <a:rPr lang="en-US" altLang="zh-CN" dirty="0"/>
                <a:t>Constructor by initialization list, it dynamically allocates its own copy of that string and stores a pointer to that string in </a:t>
              </a:r>
              <a:r>
                <a:rPr lang="en-US" altLang="zh-CN" b="1" dirty="0"/>
                <a:t>ps</a:t>
              </a:r>
              <a:r>
                <a:rPr lang="en-US" altLang="zh-CN" dirty="0"/>
                <a:t>.</a:t>
              </a:r>
              <a:endParaRPr lang="zh-CN" altLang="en-US" dirty="0"/>
            </a:p>
          </p:txBody>
        </p:sp>
      </p:grpSp>
      <p:grpSp>
        <p:nvGrpSpPr>
          <p:cNvPr id="11" name="组合 10"/>
          <p:cNvGrpSpPr/>
          <p:nvPr/>
        </p:nvGrpSpPr>
        <p:grpSpPr>
          <a:xfrm>
            <a:off x="1369412" y="4476351"/>
            <a:ext cx="10604362" cy="738545"/>
            <a:chOff x="1244720" y="3695890"/>
            <a:chExt cx="10604362" cy="738545"/>
          </a:xfrm>
        </p:grpSpPr>
        <p:sp>
          <p:nvSpPr>
            <p:cNvPr id="12" name="矩形 11"/>
            <p:cNvSpPr/>
            <p:nvPr/>
          </p:nvSpPr>
          <p:spPr>
            <a:xfrm>
              <a:off x="1244720" y="3695890"/>
              <a:ext cx="3350371" cy="3311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dirty="0">
                <a:solidFill>
                  <a:prstClr val="white"/>
                </a:solidFill>
              </a:endParaRPr>
            </a:p>
          </p:txBody>
        </p:sp>
        <p:cxnSp>
          <p:nvCxnSpPr>
            <p:cNvPr id="13" name="直接箭头连接符 12"/>
            <p:cNvCxnSpPr/>
            <p:nvPr/>
          </p:nvCxnSpPr>
          <p:spPr>
            <a:xfrm flipH="1" flipV="1">
              <a:off x="4077853" y="4027051"/>
              <a:ext cx="1542473" cy="15044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5527964" y="3788104"/>
              <a:ext cx="6321118" cy="646331"/>
            </a:xfrm>
            <a:prstGeom prst="rect">
              <a:avLst/>
            </a:prstGeom>
            <a:noFill/>
          </p:spPr>
          <p:txBody>
            <a:bodyPr wrap="square" rtlCol="0">
              <a:spAutoFit/>
            </a:bodyPr>
            <a:lstStyle/>
            <a:p>
              <a:r>
                <a:rPr lang="en-US" altLang="zh-CN" dirty="0"/>
                <a:t>Copy constructor by initialization list, it also allocates its own, separate copy of the string.</a:t>
              </a:r>
              <a:endParaRPr lang="zh-CN" altLang="en-US" dirty="0"/>
            </a:p>
          </p:txBody>
        </p:sp>
      </p:grpSp>
      <p:grpSp>
        <p:nvGrpSpPr>
          <p:cNvPr id="18" name="组合 17"/>
          <p:cNvGrpSpPr/>
          <p:nvPr/>
        </p:nvGrpSpPr>
        <p:grpSpPr>
          <a:xfrm>
            <a:off x="920581" y="5544897"/>
            <a:ext cx="7157556" cy="1121203"/>
            <a:chOff x="1272428" y="3501930"/>
            <a:chExt cx="7157556" cy="1121203"/>
          </a:xfrm>
        </p:grpSpPr>
        <p:sp>
          <p:nvSpPr>
            <p:cNvPr id="19" name="矩形 18"/>
            <p:cNvSpPr/>
            <p:nvPr/>
          </p:nvSpPr>
          <p:spPr>
            <a:xfrm>
              <a:off x="1272428" y="3501930"/>
              <a:ext cx="3350371" cy="3311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dirty="0">
                <a:solidFill>
                  <a:prstClr val="white"/>
                </a:solidFill>
              </a:endParaRPr>
            </a:p>
          </p:txBody>
        </p:sp>
        <p:cxnSp>
          <p:nvCxnSpPr>
            <p:cNvPr id="20" name="直接箭头连接符 19"/>
            <p:cNvCxnSpPr/>
            <p:nvPr/>
          </p:nvCxnSpPr>
          <p:spPr>
            <a:xfrm flipH="1" flipV="1">
              <a:off x="3732356" y="3884811"/>
              <a:ext cx="425570" cy="14787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624275" y="3976802"/>
              <a:ext cx="6805709" cy="646331"/>
            </a:xfrm>
            <a:prstGeom prst="rect">
              <a:avLst/>
            </a:prstGeom>
            <a:noFill/>
          </p:spPr>
          <p:txBody>
            <a:bodyPr wrap="none" rtlCol="0">
              <a:spAutoFit/>
            </a:bodyPr>
            <a:lstStyle/>
            <a:p>
              <a:r>
                <a:rPr lang="en-US" altLang="zh-CN" dirty="0"/>
                <a:t>Destructor frees the memory allocated in its constructors by executing </a:t>
              </a:r>
            </a:p>
            <a:p>
              <a:r>
                <a:rPr lang="en-US" altLang="zh-CN" dirty="0"/>
                <a:t>delete on the pointer member, </a:t>
              </a:r>
              <a:r>
                <a:rPr lang="en-US" altLang="zh-CN" b="1" dirty="0"/>
                <a:t>ps</a:t>
              </a:r>
              <a:r>
                <a:rPr lang="en-US" altLang="zh-CN" dirty="0"/>
                <a:t>.</a:t>
              </a:r>
              <a:endParaRPr lang="zh-CN" altLang="en-US" dirty="0"/>
            </a:p>
          </p:txBody>
        </p:sp>
      </p:grpSp>
      <p:pic>
        <p:nvPicPr>
          <p:cNvPr id="24" name="图片 23"/>
          <p:cNvPicPr>
            <a:picLocks noChangeAspect="1"/>
          </p:cNvPicPr>
          <p:nvPr/>
        </p:nvPicPr>
        <p:blipFill>
          <a:blip r:embed="rId3"/>
          <a:stretch>
            <a:fillRect/>
          </a:stretch>
        </p:blipFill>
        <p:spPr>
          <a:xfrm>
            <a:off x="4857173" y="234374"/>
            <a:ext cx="6041736" cy="2664473"/>
          </a:xfrm>
          <a:prstGeom prst="rect">
            <a:avLst/>
          </a:prstGeom>
        </p:spPr>
      </p:pic>
      <p:sp>
        <p:nvSpPr>
          <p:cNvPr id="26" name="文本框 25"/>
          <p:cNvSpPr txBox="1"/>
          <p:nvPr/>
        </p:nvSpPr>
        <p:spPr>
          <a:xfrm>
            <a:off x="6753225" y="1132049"/>
            <a:ext cx="5438775" cy="2031325"/>
          </a:xfrm>
          <a:prstGeom prst="rect">
            <a:avLst/>
          </a:prstGeom>
          <a:noFill/>
        </p:spPr>
        <p:txBody>
          <a:bodyPr wrap="square">
            <a:spAutoFit/>
          </a:bodyPr>
          <a:lstStyle/>
          <a:p>
            <a:r>
              <a:rPr lang="en-US" altLang="zh-CN" dirty="0"/>
              <a:t>Assignment operators typically combine the actions of the destructor and the copy constructor. Like the destructor, assignment destroys the left-hand operand’s resources. Like the copy constructor, assignment copies data from the right-hand operand. </a:t>
            </a:r>
          </a:p>
          <a:p>
            <a:r>
              <a:rPr lang="en-US" altLang="zh-CN" dirty="0"/>
              <a:t>Self-assignment(an object is assigned to itself) must be considered.</a:t>
            </a:r>
            <a:endParaRPr lang="zh-CN" altLang="en-US" dirty="0"/>
          </a:p>
        </p:txBody>
      </p:sp>
      <p:sp>
        <p:nvSpPr>
          <p:cNvPr id="34" name="文本框 33"/>
          <p:cNvSpPr txBox="1"/>
          <p:nvPr/>
        </p:nvSpPr>
        <p:spPr>
          <a:xfrm>
            <a:off x="341744" y="182162"/>
            <a:ext cx="1447576" cy="461665"/>
          </a:xfrm>
          <a:prstGeom prst="rect">
            <a:avLst/>
          </a:prstGeom>
          <a:noFill/>
        </p:spPr>
        <p:txBody>
          <a:bodyPr wrap="none" rtlCol="0">
            <a:spAutoFit/>
          </a:bodyPr>
          <a:lstStyle/>
          <a:p>
            <a:r>
              <a:rPr lang="en-US" altLang="zh-CN" sz="2400" dirty="0"/>
              <a:t>Hard copy</a:t>
            </a:r>
            <a:endParaRPr lang="zh-CN" altLang="en-US" sz="2400" dirty="0"/>
          </a:p>
        </p:txBody>
      </p:sp>
      <p:sp>
        <p:nvSpPr>
          <p:cNvPr id="35" name="椭圆 34"/>
          <p:cNvSpPr/>
          <p:nvPr/>
        </p:nvSpPr>
        <p:spPr>
          <a:xfrm>
            <a:off x="855929" y="2346036"/>
            <a:ext cx="1517819" cy="25861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506F4176-339E-4C4B-80E4-BBE9C4467EFE}" type="slidenum">
              <a:rPr lang="zh-CN" altLang="en-US" smtClean="0"/>
              <a:t>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1744" y="172926"/>
            <a:ext cx="1342803" cy="461665"/>
          </a:xfrm>
          <a:prstGeom prst="rect">
            <a:avLst/>
          </a:prstGeom>
          <a:noFill/>
        </p:spPr>
        <p:txBody>
          <a:bodyPr wrap="none" rtlCol="0">
            <a:spAutoFit/>
          </a:bodyPr>
          <a:lstStyle/>
          <a:p>
            <a:r>
              <a:rPr lang="en-US" altLang="zh-CN" sz="2400" dirty="0"/>
              <a:t>Soft copy</a:t>
            </a:r>
            <a:endParaRPr lang="zh-CN" altLang="en-US" sz="2400" dirty="0"/>
          </a:p>
        </p:txBody>
      </p:sp>
      <p:pic>
        <p:nvPicPr>
          <p:cNvPr id="6" name="图片 5"/>
          <p:cNvPicPr>
            <a:picLocks noChangeAspect="1"/>
          </p:cNvPicPr>
          <p:nvPr/>
        </p:nvPicPr>
        <p:blipFill>
          <a:blip r:embed="rId2"/>
          <a:stretch>
            <a:fillRect/>
          </a:stretch>
        </p:blipFill>
        <p:spPr>
          <a:xfrm>
            <a:off x="5996032" y="172926"/>
            <a:ext cx="5468793" cy="3273573"/>
          </a:xfrm>
          <a:prstGeom prst="rect">
            <a:avLst/>
          </a:prstGeom>
        </p:spPr>
      </p:pic>
      <p:grpSp>
        <p:nvGrpSpPr>
          <p:cNvPr id="11" name="组合 10"/>
          <p:cNvGrpSpPr/>
          <p:nvPr/>
        </p:nvGrpSpPr>
        <p:grpSpPr>
          <a:xfrm>
            <a:off x="475271" y="1043705"/>
            <a:ext cx="4549669" cy="5284938"/>
            <a:chOff x="475271" y="748145"/>
            <a:chExt cx="4549669" cy="5284938"/>
          </a:xfrm>
        </p:grpSpPr>
        <p:pic>
          <p:nvPicPr>
            <p:cNvPr id="8" name="图片 7"/>
            <p:cNvPicPr>
              <a:picLocks noChangeAspect="1"/>
            </p:cNvPicPr>
            <p:nvPr/>
          </p:nvPicPr>
          <p:blipFill>
            <a:blip r:embed="rId3"/>
            <a:stretch>
              <a:fillRect/>
            </a:stretch>
          </p:blipFill>
          <p:spPr>
            <a:xfrm>
              <a:off x="475271" y="748145"/>
              <a:ext cx="4549669" cy="5033818"/>
            </a:xfrm>
            <a:prstGeom prst="rect">
              <a:avLst/>
            </a:prstGeom>
          </p:spPr>
        </p:pic>
        <p:pic>
          <p:nvPicPr>
            <p:cNvPr id="10" name="图片 9"/>
            <p:cNvPicPr>
              <a:picLocks noChangeAspect="1"/>
            </p:cNvPicPr>
            <p:nvPr/>
          </p:nvPicPr>
          <p:blipFill>
            <a:blip r:embed="rId4"/>
            <a:stretch>
              <a:fillRect/>
            </a:stretch>
          </p:blipFill>
          <p:spPr>
            <a:xfrm>
              <a:off x="475271" y="5806390"/>
              <a:ext cx="226693" cy="226693"/>
            </a:xfrm>
            <a:prstGeom prst="rect">
              <a:avLst/>
            </a:prstGeom>
          </p:spPr>
        </p:pic>
      </p:grpSp>
      <p:grpSp>
        <p:nvGrpSpPr>
          <p:cNvPr id="24" name="组合 23"/>
          <p:cNvGrpSpPr/>
          <p:nvPr/>
        </p:nvGrpSpPr>
        <p:grpSpPr>
          <a:xfrm>
            <a:off x="775855" y="1860369"/>
            <a:ext cx="5292795" cy="923330"/>
            <a:chOff x="775855" y="1860369"/>
            <a:chExt cx="5292795" cy="923330"/>
          </a:xfrm>
        </p:grpSpPr>
        <p:sp>
          <p:nvSpPr>
            <p:cNvPr id="13" name="文本框 12"/>
            <p:cNvSpPr txBox="1"/>
            <p:nvPr/>
          </p:nvSpPr>
          <p:spPr>
            <a:xfrm>
              <a:off x="1968979" y="1860369"/>
              <a:ext cx="4099671" cy="923330"/>
            </a:xfrm>
            <a:prstGeom prst="rect">
              <a:avLst/>
            </a:prstGeom>
            <a:noFill/>
          </p:spPr>
          <p:txBody>
            <a:bodyPr wrap="square">
              <a:spAutoFit/>
            </a:bodyPr>
            <a:lstStyle/>
            <a:p>
              <a:r>
                <a:rPr lang="en-US" altLang="zh-CN" dirty="0"/>
                <a:t>add a new data member named </a:t>
              </a:r>
              <a:r>
                <a:rPr lang="en-US" altLang="zh-CN" b="1" dirty="0"/>
                <a:t>num</a:t>
              </a:r>
              <a:r>
                <a:rPr lang="en-US" altLang="zh-CN" dirty="0"/>
                <a:t> that will keep track of how many objects share the same string.</a:t>
              </a:r>
              <a:endParaRPr lang="zh-CN" altLang="en-US" dirty="0"/>
            </a:p>
          </p:txBody>
        </p:sp>
        <p:grpSp>
          <p:nvGrpSpPr>
            <p:cNvPr id="14" name="组合 13"/>
            <p:cNvGrpSpPr/>
            <p:nvPr/>
          </p:nvGrpSpPr>
          <p:grpSpPr>
            <a:xfrm>
              <a:off x="775855" y="2225964"/>
              <a:ext cx="1344294" cy="498763"/>
              <a:chOff x="1496287" y="3482108"/>
              <a:chExt cx="1344294" cy="498763"/>
            </a:xfrm>
          </p:grpSpPr>
          <p:sp>
            <p:nvSpPr>
              <p:cNvPr id="15" name="矩形 14"/>
              <p:cNvSpPr/>
              <p:nvPr/>
            </p:nvSpPr>
            <p:spPr>
              <a:xfrm>
                <a:off x="1496287" y="3768435"/>
                <a:ext cx="1043710" cy="2124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16" name="直接箭头连接符 15"/>
              <p:cNvCxnSpPr/>
              <p:nvPr/>
            </p:nvCxnSpPr>
            <p:spPr>
              <a:xfrm flipH="1">
                <a:off x="2404979" y="3482108"/>
                <a:ext cx="435602" cy="2863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25" name="组合 24"/>
          <p:cNvGrpSpPr/>
          <p:nvPr/>
        </p:nvGrpSpPr>
        <p:grpSpPr>
          <a:xfrm>
            <a:off x="1050756" y="3252548"/>
            <a:ext cx="10734843" cy="821114"/>
            <a:chOff x="1318608" y="3668180"/>
            <a:chExt cx="10734843" cy="821114"/>
          </a:xfrm>
        </p:grpSpPr>
        <p:sp>
          <p:nvSpPr>
            <p:cNvPr id="26" name="矩形 25"/>
            <p:cNvSpPr/>
            <p:nvPr/>
          </p:nvSpPr>
          <p:spPr>
            <a:xfrm>
              <a:off x="1318608" y="3668180"/>
              <a:ext cx="3528291" cy="2843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27" name="直接箭头连接符 26"/>
            <p:cNvCxnSpPr/>
            <p:nvPr/>
          </p:nvCxnSpPr>
          <p:spPr>
            <a:xfrm flipH="1" flipV="1">
              <a:off x="4687024" y="3862558"/>
              <a:ext cx="319749" cy="18036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4846898" y="3842963"/>
              <a:ext cx="7206553" cy="646331"/>
            </a:xfrm>
            <a:prstGeom prst="rect">
              <a:avLst/>
            </a:prstGeom>
            <a:noFill/>
          </p:spPr>
          <p:txBody>
            <a:bodyPr wrap="square" rtlCol="0">
              <a:spAutoFit/>
            </a:bodyPr>
            <a:lstStyle/>
            <a:p>
              <a:r>
                <a:rPr lang="en-US" altLang="zh-CN" dirty="0"/>
                <a:t>The constructor that takes a string allocates this counter and initializes it to 1, indicating that there is one user of this object’s string member.</a:t>
              </a:r>
              <a:endParaRPr lang="zh-CN" altLang="en-US" dirty="0"/>
            </a:p>
          </p:txBody>
        </p:sp>
      </p:grpSp>
      <p:grpSp>
        <p:nvGrpSpPr>
          <p:cNvPr id="31" name="组合 30"/>
          <p:cNvGrpSpPr/>
          <p:nvPr/>
        </p:nvGrpSpPr>
        <p:grpSpPr>
          <a:xfrm>
            <a:off x="1027666" y="3802107"/>
            <a:ext cx="10734843" cy="1227420"/>
            <a:chOff x="1318608" y="3668180"/>
            <a:chExt cx="10734843" cy="1227420"/>
          </a:xfrm>
        </p:grpSpPr>
        <p:sp>
          <p:nvSpPr>
            <p:cNvPr id="32" name="矩形 31"/>
            <p:cNvSpPr/>
            <p:nvPr/>
          </p:nvSpPr>
          <p:spPr>
            <a:xfrm>
              <a:off x="1318608" y="3668180"/>
              <a:ext cx="3528291" cy="2843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33" name="直接箭头连接符 32"/>
            <p:cNvCxnSpPr/>
            <p:nvPr/>
          </p:nvCxnSpPr>
          <p:spPr>
            <a:xfrm flipH="1" flipV="1">
              <a:off x="4687024" y="3862558"/>
              <a:ext cx="319749" cy="18036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4846898" y="3972270"/>
              <a:ext cx="7206553" cy="923330"/>
            </a:xfrm>
            <a:prstGeom prst="rect">
              <a:avLst/>
            </a:prstGeom>
            <a:noFill/>
          </p:spPr>
          <p:txBody>
            <a:bodyPr wrap="square" rtlCol="0">
              <a:spAutoFit/>
            </a:bodyPr>
            <a:lstStyle/>
            <a:p>
              <a:r>
                <a:rPr lang="en-US" altLang="zh-CN" dirty="0"/>
                <a:t>The copy constructor copies all three members from its given </a:t>
              </a:r>
              <a:r>
                <a:rPr lang="en-US" altLang="zh-CN" b="1" dirty="0" err="1"/>
                <a:t>PtrSoftcopy</a:t>
              </a:r>
              <a:r>
                <a:rPr lang="en-US" altLang="zh-CN" dirty="0"/>
                <a:t>. This constructor also increments the </a:t>
              </a:r>
              <a:r>
                <a:rPr lang="en-US" altLang="zh-CN" b="1" dirty="0"/>
                <a:t>num</a:t>
              </a:r>
              <a:r>
                <a:rPr lang="en-US" altLang="zh-CN" dirty="0"/>
                <a:t> member, indicating that there is another user for the string to which </a:t>
              </a:r>
              <a:r>
                <a:rPr lang="en-US" altLang="zh-CN" b="1" dirty="0" err="1"/>
                <a:t>ps</a:t>
              </a:r>
              <a:r>
                <a:rPr lang="en-US" altLang="zh-CN" dirty="0"/>
                <a:t> and </a:t>
              </a:r>
              <a:r>
                <a:rPr lang="en-US" altLang="zh-CN" b="1" dirty="0"/>
                <a:t>p.ps </a:t>
              </a:r>
              <a:r>
                <a:rPr lang="en-US" altLang="zh-CN" dirty="0"/>
                <a:t>point. </a:t>
              </a:r>
              <a:endParaRPr lang="zh-CN" altLang="en-US" dirty="0"/>
            </a:p>
          </p:txBody>
        </p:sp>
      </p:grpSp>
      <p:grpSp>
        <p:nvGrpSpPr>
          <p:cNvPr id="35" name="组合 34"/>
          <p:cNvGrpSpPr/>
          <p:nvPr/>
        </p:nvGrpSpPr>
        <p:grpSpPr>
          <a:xfrm>
            <a:off x="1032285" y="4933567"/>
            <a:ext cx="9015336" cy="1684759"/>
            <a:chOff x="1318608" y="3668180"/>
            <a:chExt cx="9015336" cy="1684759"/>
          </a:xfrm>
        </p:grpSpPr>
        <p:sp>
          <p:nvSpPr>
            <p:cNvPr id="36" name="矩形 35"/>
            <p:cNvSpPr/>
            <p:nvPr/>
          </p:nvSpPr>
          <p:spPr>
            <a:xfrm>
              <a:off x="1318608" y="3668180"/>
              <a:ext cx="1655497" cy="99617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37" name="直接箭头连接符 36"/>
            <p:cNvCxnSpPr/>
            <p:nvPr/>
          </p:nvCxnSpPr>
          <p:spPr>
            <a:xfrm flipH="1" flipV="1">
              <a:off x="2876553" y="3791909"/>
              <a:ext cx="319749" cy="18036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3127391" y="3875611"/>
              <a:ext cx="7206553" cy="1477328"/>
            </a:xfrm>
            <a:prstGeom prst="rect">
              <a:avLst/>
            </a:prstGeom>
            <a:noFill/>
          </p:spPr>
          <p:txBody>
            <a:bodyPr wrap="square" rtlCol="0">
              <a:spAutoFit/>
            </a:bodyPr>
            <a:lstStyle/>
            <a:p>
              <a:r>
                <a:rPr lang="en-US" altLang="zh-CN" dirty="0"/>
                <a:t>The destructor cannot unconditionally delete </a:t>
              </a:r>
              <a:r>
                <a:rPr lang="en-US" altLang="zh-CN" b="1" dirty="0" err="1"/>
                <a:t>ps</a:t>
              </a:r>
              <a:r>
                <a:rPr lang="en-US" altLang="zh-CN" dirty="0"/>
                <a:t>—there might be other objects pointing to that memory. Instead, the destructor decrements the reference count, indicating that one less object shares the string. If the counter goes to zero, then the destructor frees the memory to which both </a:t>
              </a:r>
              <a:r>
                <a:rPr lang="en-US" altLang="zh-CN" b="1" dirty="0" err="1"/>
                <a:t>ps</a:t>
              </a:r>
              <a:r>
                <a:rPr lang="en-US" altLang="zh-CN" dirty="0"/>
                <a:t> and </a:t>
              </a:r>
              <a:r>
                <a:rPr lang="en-US" altLang="zh-CN" b="1" dirty="0"/>
                <a:t>num</a:t>
              </a:r>
              <a:r>
                <a:rPr lang="en-US" altLang="zh-CN" dirty="0"/>
                <a:t> point.</a:t>
              </a:r>
              <a:endParaRPr lang="zh-CN" altLang="en-US" dirty="0"/>
            </a:p>
          </p:txBody>
        </p:sp>
      </p:grpSp>
      <p:sp>
        <p:nvSpPr>
          <p:cNvPr id="40" name="文本框 39"/>
          <p:cNvSpPr txBox="1"/>
          <p:nvPr/>
        </p:nvSpPr>
        <p:spPr>
          <a:xfrm>
            <a:off x="8040237" y="634591"/>
            <a:ext cx="4014767" cy="2031325"/>
          </a:xfrm>
          <a:prstGeom prst="rect">
            <a:avLst/>
          </a:prstGeom>
          <a:noFill/>
        </p:spPr>
        <p:txBody>
          <a:bodyPr wrap="square">
            <a:spAutoFit/>
          </a:bodyPr>
          <a:lstStyle/>
          <a:p>
            <a:r>
              <a:rPr lang="en-US" altLang="zh-CN" dirty="0"/>
              <a:t>The assignment operator must increment the counter of the right-hand operand and decrement the counter of the left-hand operand, deleting the memory used if appropriate. Also, as usual, the operator must handle self-assignment.</a:t>
            </a:r>
            <a:endParaRPr lang="zh-CN" altLang="en-US" dirty="0"/>
          </a:p>
        </p:txBody>
      </p:sp>
      <p:sp>
        <p:nvSpPr>
          <p:cNvPr id="3" name="灯片编号占位符 2"/>
          <p:cNvSpPr>
            <a:spLocks noGrp="1"/>
          </p:cNvSpPr>
          <p:nvPr>
            <p:ph type="sldNum" sz="quarter" idx="12"/>
          </p:nvPr>
        </p:nvSpPr>
        <p:spPr/>
        <p:txBody>
          <a:bodyPr/>
          <a:lstStyle/>
          <a:p>
            <a:fld id="{506F4176-339E-4C4B-80E4-BBE9C4467EFE}" type="slidenum">
              <a:rPr lang="zh-CN" altLang="en-US" smtClean="0"/>
              <a:t>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541097" y="1329197"/>
            <a:ext cx="10961274" cy="4668050"/>
          </a:xfrm>
          <a:prstGeom prst="rect">
            <a:avLst/>
          </a:prstGeom>
        </p:spPr>
      </p:pic>
      <p:grpSp>
        <p:nvGrpSpPr>
          <p:cNvPr id="6" name="组合 5"/>
          <p:cNvGrpSpPr/>
          <p:nvPr/>
        </p:nvGrpSpPr>
        <p:grpSpPr>
          <a:xfrm>
            <a:off x="863384" y="2286866"/>
            <a:ext cx="7059628" cy="775981"/>
            <a:chOff x="775855" y="1906105"/>
            <a:chExt cx="7177717" cy="788961"/>
          </a:xfrm>
        </p:grpSpPr>
        <p:sp>
          <p:nvSpPr>
            <p:cNvPr id="7" name="文本框 6"/>
            <p:cNvSpPr txBox="1"/>
            <p:nvPr/>
          </p:nvSpPr>
          <p:spPr>
            <a:xfrm>
              <a:off x="3853901" y="1906105"/>
              <a:ext cx="4099671" cy="377857"/>
            </a:xfrm>
            <a:prstGeom prst="rect">
              <a:avLst/>
            </a:prstGeom>
            <a:noFill/>
          </p:spPr>
          <p:txBody>
            <a:bodyPr wrap="square">
              <a:spAutoFit/>
            </a:bodyPr>
            <a:lstStyle/>
            <a:p>
              <a:r>
                <a:rPr lang="en-US" altLang="zh-CN" sz="1815" dirty="0"/>
                <a:t>Define a smart pointer as a data member</a:t>
              </a:r>
              <a:endParaRPr lang="zh-CN" altLang="en-US" sz="1815" dirty="0"/>
            </a:p>
          </p:txBody>
        </p:sp>
        <p:grpSp>
          <p:nvGrpSpPr>
            <p:cNvPr id="8" name="组合 7"/>
            <p:cNvGrpSpPr/>
            <p:nvPr/>
          </p:nvGrpSpPr>
          <p:grpSpPr>
            <a:xfrm>
              <a:off x="775855" y="2225964"/>
              <a:ext cx="3858354" cy="469102"/>
              <a:chOff x="1496287" y="3482108"/>
              <a:chExt cx="3858354" cy="469102"/>
            </a:xfrm>
          </p:grpSpPr>
          <p:sp>
            <p:nvSpPr>
              <p:cNvPr id="9" name="矩形 8"/>
              <p:cNvSpPr/>
              <p:nvPr/>
            </p:nvSpPr>
            <p:spPr>
              <a:xfrm>
                <a:off x="1496287" y="3664883"/>
                <a:ext cx="3858354" cy="2863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10">
                  <a:solidFill>
                    <a:prstClr val="white"/>
                  </a:solidFill>
                </a:endParaRPr>
              </a:p>
            </p:txBody>
          </p:sp>
          <p:cxnSp>
            <p:nvCxnSpPr>
              <p:cNvPr id="10" name="直接箭头连接符 9"/>
              <p:cNvCxnSpPr/>
              <p:nvPr/>
            </p:nvCxnSpPr>
            <p:spPr>
              <a:xfrm flipH="1">
                <a:off x="4574333" y="3482108"/>
                <a:ext cx="435602" cy="2863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1" name="组合 10"/>
          <p:cNvGrpSpPr/>
          <p:nvPr/>
        </p:nvGrpSpPr>
        <p:grpSpPr>
          <a:xfrm>
            <a:off x="6617180" y="3132243"/>
            <a:ext cx="5033724" cy="1124702"/>
            <a:chOff x="775854" y="1656603"/>
            <a:chExt cx="5117924" cy="1143516"/>
          </a:xfrm>
        </p:grpSpPr>
        <p:sp>
          <p:nvSpPr>
            <p:cNvPr id="12" name="文本框 11"/>
            <p:cNvSpPr txBox="1"/>
            <p:nvPr/>
          </p:nvSpPr>
          <p:spPr>
            <a:xfrm>
              <a:off x="775854" y="1656603"/>
              <a:ext cx="5117924" cy="661836"/>
            </a:xfrm>
            <a:prstGeom prst="rect">
              <a:avLst/>
            </a:prstGeom>
            <a:noFill/>
          </p:spPr>
          <p:txBody>
            <a:bodyPr wrap="square">
              <a:spAutoFit/>
            </a:bodyPr>
            <a:lstStyle/>
            <a:p>
              <a:r>
                <a:rPr lang="en-US" altLang="zh-CN" sz="1815" dirty="0"/>
                <a:t>Initialization list is used. Do not use assignment statement for smart pointer in constructor. </a:t>
              </a:r>
              <a:endParaRPr lang="zh-CN" altLang="en-US" sz="1815" dirty="0"/>
            </a:p>
          </p:txBody>
        </p:sp>
        <p:grpSp>
          <p:nvGrpSpPr>
            <p:cNvPr id="13" name="组合 12"/>
            <p:cNvGrpSpPr/>
            <p:nvPr/>
          </p:nvGrpSpPr>
          <p:grpSpPr>
            <a:xfrm>
              <a:off x="785782" y="2241772"/>
              <a:ext cx="4054802" cy="558347"/>
              <a:chOff x="1506214" y="3497916"/>
              <a:chExt cx="4054802" cy="558347"/>
            </a:xfrm>
          </p:grpSpPr>
          <p:sp>
            <p:nvSpPr>
              <p:cNvPr id="14" name="矩形 13"/>
              <p:cNvSpPr/>
              <p:nvPr/>
            </p:nvSpPr>
            <p:spPr>
              <a:xfrm>
                <a:off x="1506214" y="3714518"/>
                <a:ext cx="4054802" cy="34174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10">
                  <a:solidFill>
                    <a:prstClr val="white"/>
                  </a:solidFill>
                </a:endParaRPr>
              </a:p>
            </p:txBody>
          </p:sp>
          <p:cxnSp>
            <p:nvCxnSpPr>
              <p:cNvPr id="15" name="直接箭头连接符 14"/>
              <p:cNvCxnSpPr/>
              <p:nvPr/>
            </p:nvCxnSpPr>
            <p:spPr>
              <a:xfrm flipH="1">
                <a:off x="2128143" y="3497916"/>
                <a:ext cx="435602" cy="2863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6" name="文本框 15"/>
          <p:cNvSpPr txBox="1"/>
          <p:nvPr/>
        </p:nvSpPr>
        <p:spPr>
          <a:xfrm>
            <a:off x="1586725" y="514308"/>
            <a:ext cx="6143069" cy="483337"/>
          </a:xfrm>
          <a:prstGeom prst="rect">
            <a:avLst/>
          </a:prstGeom>
          <a:noFill/>
        </p:spPr>
        <p:txBody>
          <a:bodyPr wrap="square" rtlCol="0">
            <a:spAutoFit/>
          </a:bodyPr>
          <a:lstStyle/>
          <a:p>
            <a:r>
              <a:rPr lang="en-US" altLang="zh-CN" sz="2540" dirty="0"/>
              <a:t>A</a:t>
            </a:r>
            <a:r>
              <a:rPr lang="zh-CN" altLang="en-US" sz="2540" dirty="0"/>
              <a:t> </a:t>
            </a:r>
            <a:r>
              <a:rPr lang="en-US" altLang="zh-CN" sz="2540" dirty="0"/>
              <a:t>smart pointer as a data member </a:t>
            </a:r>
            <a:endParaRPr lang="zh-CN" altLang="en-US" sz="2540" dirty="0"/>
          </a:p>
        </p:txBody>
      </p:sp>
      <p:sp>
        <p:nvSpPr>
          <p:cNvPr id="2" name="灯片编号占位符 1"/>
          <p:cNvSpPr>
            <a:spLocks noGrp="1"/>
          </p:cNvSpPr>
          <p:nvPr>
            <p:ph type="sldNum" sz="quarter" idx="12"/>
          </p:nvPr>
        </p:nvSpPr>
        <p:spPr/>
        <p:txBody>
          <a:bodyPr/>
          <a:lstStyle/>
          <a:p>
            <a:fld id="{506F4176-339E-4C4B-80E4-BBE9C4467EFE}" type="slidenum">
              <a:rPr lang="zh-CN" altLang="en-US" smtClean="0"/>
              <a:t>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a:stretch>
            <a:fillRect/>
          </a:stretch>
        </p:blipFill>
        <p:spPr>
          <a:xfrm>
            <a:off x="634939" y="2019660"/>
            <a:ext cx="5680878" cy="4676929"/>
          </a:xfrm>
          <a:prstGeom prst="rect">
            <a:avLst/>
          </a:prstGeom>
        </p:spPr>
      </p:pic>
      <p:sp>
        <p:nvSpPr>
          <p:cNvPr id="2" name="TextBox 1"/>
          <p:cNvSpPr txBox="1"/>
          <p:nvPr/>
        </p:nvSpPr>
        <p:spPr>
          <a:xfrm>
            <a:off x="1568426" y="387127"/>
            <a:ext cx="5239448" cy="483337"/>
          </a:xfrm>
          <a:prstGeom prst="rect">
            <a:avLst/>
          </a:prstGeom>
          <a:noFill/>
        </p:spPr>
        <p:txBody>
          <a:bodyPr wrap="none" rtlCol="0">
            <a:spAutoFit/>
          </a:bodyPr>
          <a:lstStyle/>
          <a:p>
            <a:r>
              <a:rPr lang="en-US" altLang="zh-CN" sz="2540" b="1" dirty="0"/>
              <a:t>[ ] operator (array subscript operator)</a:t>
            </a:r>
            <a:endParaRPr lang="zh-CN" altLang="en-US" sz="2540" b="1" dirty="0"/>
          </a:p>
        </p:txBody>
      </p:sp>
      <p:grpSp>
        <p:nvGrpSpPr>
          <p:cNvPr id="26" name="组合 25"/>
          <p:cNvGrpSpPr/>
          <p:nvPr/>
        </p:nvGrpSpPr>
        <p:grpSpPr>
          <a:xfrm>
            <a:off x="901590" y="3975928"/>
            <a:ext cx="11050850" cy="1817732"/>
            <a:chOff x="882911" y="4380883"/>
            <a:chExt cx="12176399" cy="2002871"/>
          </a:xfrm>
        </p:grpSpPr>
        <p:sp>
          <p:nvSpPr>
            <p:cNvPr id="14" name="矩形 13"/>
            <p:cNvSpPr/>
            <p:nvPr/>
          </p:nvSpPr>
          <p:spPr>
            <a:xfrm>
              <a:off x="882911" y="5877764"/>
              <a:ext cx="5968469" cy="505990"/>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grpSp>
          <p:nvGrpSpPr>
            <p:cNvPr id="3" name="组合 2"/>
            <p:cNvGrpSpPr/>
            <p:nvPr/>
          </p:nvGrpSpPr>
          <p:grpSpPr>
            <a:xfrm>
              <a:off x="5811163" y="4380883"/>
              <a:ext cx="7248147" cy="1550275"/>
              <a:chOff x="5811163" y="4380883"/>
              <a:chExt cx="7248147" cy="1550275"/>
            </a:xfrm>
          </p:grpSpPr>
          <p:sp>
            <p:nvSpPr>
              <p:cNvPr id="15" name="TextBox 14"/>
              <p:cNvSpPr txBox="1"/>
              <p:nvPr/>
            </p:nvSpPr>
            <p:spPr>
              <a:xfrm>
                <a:off x="7240733" y="4380883"/>
                <a:ext cx="5818577" cy="1025003"/>
              </a:xfrm>
              <a:prstGeom prst="rect">
                <a:avLst/>
              </a:prstGeom>
              <a:noFill/>
            </p:spPr>
            <p:txBody>
              <a:bodyPr wrap="square" rtlCol="0">
                <a:spAutoFit/>
              </a:bodyPr>
              <a:lstStyle/>
              <a:p>
                <a:r>
                  <a:rPr lang="en-US" altLang="zh-CN" sz="1815" dirty="0"/>
                  <a:t>Usually, we overload [] operator with two versions,</a:t>
                </a:r>
              </a:p>
              <a:p>
                <a:r>
                  <a:rPr lang="en-US" altLang="zh-CN" sz="1815" dirty="0"/>
                  <a:t>const version for reading(</a:t>
                </a:r>
                <a:r>
                  <a:rPr lang="en-US" altLang="zh-CN" sz="1815" dirty="0" err="1"/>
                  <a:t>rvalue</a:t>
                </a:r>
                <a:r>
                  <a:rPr lang="en-US" altLang="zh-CN" sz="1815" dirty="0"/>
                  <a:t>) and non-const version for writing(</a:t>
                </a:r>
                <a:r>
                  <a:rPr lang="en-US" altLang="zh-CN" sz="1815" dirty="0" err="1"/>
                  <a:t>lvalue</a:t>
                </a:r>
                <a:r>
                  <a:rPr lang="en-US" altLang="zh-CN" sz="1815" dirty="0"/>
                  <a:t>).</a:t>
                </a:r>
                <a:endParaRPr lang="zh-CN" altLang="en-US" sz="1815" dirty="0"/>
              </a:p>
            </p:txBody>
          </p:sp>
          <p:cxnSp>
            <p:nvCxnSpPr>
              <p:cNvPr id="16" name="直接箭头连接符 15"/>
              <p:cNvCxnSpPr/>
              <p:nvPr/>
            </p:nvCxnSpPr>
            <p:spPr>
              <a:xfrm flipH="1">
                <a:off x="5811163" y="5290418"/>
                <a:ext cx="1331234" cy="64074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sp>
        <p:nvSpPr>
          <p:cNvPr id="20" name="文本框 19"/>
          <p:cNvSpPr txBox="1"/>
          <p:nvPr/>
        </p:nvSpPr>
        <p:spPr>
          <a:xfrm>
            <a:off x="634939" y="1174570"/>
            <a:ext cx="11191614" cy="762645"/>
          </a:xfrm>
          <a:prstGeom prst="rect">
            <a:avLst/>
          </a:prstGeom>
          <a:noFill/>
        </p:spPr>
        <p:txBody>
          <a:bodyPr wrap="square" rtlCol="0">
            <a:spAutoFit/>
          </a:bodyPr>
          <a:lstStyle/>
          <a:p>
            <a:r>
              <a:rPr lang="en-US" altLang="zh-CN" sz="2180" dirty="0">
                <a:solidFill>
                  <a:srgbClr val="000000"/>
                </a:solidFill>
              </a:rPr>
              <a:t>User-defined classes that provide array-like access that allows both reading and writing(modifying)</a:t>
            </a:r>
          </a:p>
          <a:p>
            <a:r>
              <a:rPr lang="en-US" altLang="zh-CN" sz="2180" dirty="0">
                <a:solidFill>
                  <a:srgbClr val="000000"/>
                </a:solidFill>
              </a:rPr>
              <a:t> typically define two overloads for operator</a:t>
            </a:r>
            <a:r>
              <a:rPr lang="en-US" altLang="zh-CN" sz="2180" b="1" dirty="0"/>
              <a:t>[]</a:t>
            </a:r>
            <a:r>
              <a:rPr lang="en-US" altLang="zh-CN" sz="2180" dirty="0">
                <a:solidFill>
                  <a:srgbClr val="000000"/>
                </a:solidFill>
              </a:rPr>
              <a:t>: const and non-const variants.</a:t>
            </a:r>
            <a:endParaRPr lang="zh-CN" altLang="en-US" sz="2180" dirty="0"/>
          </a:p>
        </p:txBody>
      </p:sp>
      <p:sp>
        <p:nvSpPr>
          <p:cNvPr id="4" name="灯片编号占位符 3"/>
          <p:cNvSpPr>
            <a:spLocks noGrp="1"/>
          </p:cNvSpPr>
          <p:nvPr>
            <p:ph type="sldNum" sz="quarter" idx="12"/>
          </p:nvPr>
        </p:nvSpPr>
        <p:spPr/>
        <p:txBody>
          <a:bodyPr/>
          <a:lstStyle/>
          <a:p>
            <a:fld id="{506F4176-339E-4C4B-80E4-BBE9C4467EFE}" type="slidenum">
              <a:rPr lang="zh-CN" altLang="en-US" smtClean="0"/>
              <a:t>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392236" y="292114"/>
            <a:ext cx="5921508" cy="6163555"/>
          </a:xfrm>
          <a:prstGeom prst="rect">
            <a:avLst/>
          </a:prstGeom>
        </p:spPr>
      </p:pic>
      <p:grpSp>
        <p:nvGrpSpPr>
          <p:cNvPr id="4" name="组合 3"/>
          <p:cNvGrpSpPr/>
          <p:nvPr/>
        </p:nvGrpSpPr>
        <p:grpSpPr>
          <a:xfrm>
            <a:off x="1849697" y="3480356"/>
            <a:ext cx="5547150" cy="650946"/>
            <a:chOff x="1133772" y="5661607"/>
            <a:chExt cx="6112137" cy="717246"/>
          </a:xfrm>
        </p:grpSpPr>
        <p:sp>
          <p:nvSpPr>
            <p:cNvPr id="5" name="矩形 4"/>
            <p:cNvSpPr/>
            <p:nvPr/>
          </p:nvSpPr>
          <p:spPr>
            <a:xfrm>
              <a:off x="1133772" y="6015550"/>
              <a:ext cx="1512169" cy="346687"/>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dirty="0"/>
            </a:p>
          </p:txBody>
        </p:sp>
        <p:grpSp>
          <p:nvGrpSpPr>
            <p:cNvPr id="6" name="组合 5"/>
            <p:cNvGrpSpPr/>
            <p:nvPr/>
          </p:nvGrpSpPr>
          <p:grpSpPr>
            <a:xfrm>
              <a:off x="2501925" y="5661607"/>
              <a:ext cx="4743984" cy="717246"/>
              <a:chOff x="2501925" y="5661607"/>
              <a:chExt cx="4743984" cy="717246"/>
            </a:xfrm>
          </p:grpSpPr>
          <p:sp>
            <p:nvSpPr>
              <p:cNvPr id="7" name="TextBox 14"/>
              <p:cNvSpPr txBox="1"/>
              <p:nvPr/>
            </p:nvSpPr>
            <p:spPr>
              <a:xfrm>
                <a:off x="2934157" y="5661607"/>
                <a:ext cx="4311752" cy="717246"/>
              </a:xfrm>
              <a:prstGeom prst="rect">
                <a:avLst/>
              </a:prstGeom>
              <a:noFill/>
            </p:spPr>
            <p:txBody>
              <a:bodyPr wrap="none" rtlCol="0">
                <a:spAutoFit/>
              </a:bodyPr>
              <a:lstStyle/>
              <a:p>
                <a:r>
                  <a:rPr lang="en-US" altLang="zh-CN" sz="1815" dirty="0">
                    <a:solidFill>
                      <a:schemeClr val="bg1"/>
                    </a:solidFill>
                  </a:rPr>
                  <a:t>For</a:t>
                </a:r>
                <a:r>
                  <a:rPr lang="zh-CN" altLang="en-US" sz="1815" dirty="0">
                    <a:solidFill>
                      <a:schemeClr val="bg1"/>
                    </a:solidFill>
                  </a:rPr>
                  <a:t> </a:t>
                </a:r>
                <a:r>
                  <a:rPr lang="en-US" altLang="zh-CN" sz="1815" dirty="0">
                    <a:solidFill>
                      <a:schemeClr val="bg1"/>
                    </a:solidFill>
                  </a:rPr>
                  <a:t>non-const</a:t>
                </a:r>
                <a:r>
                  <a:rPr lang="zh-CN" altLang="en-US" sz="1815" dirty="0">
                    <a:solidFill>
                      <a:schemeClr val="bg1"/>
                    </a:solidFill>
                  </a:rPr>
                  <a:t> </a:t>
                </a:r>
                <a:r>
                  <a:rPr lang="en-US" altLang="zh-CN" sz="1815" dirty="0">
                    <a:solidFill>
                      <a:schemeClr val="bg1"/>
                    </a:solidFill>
                  </a:rPr>
                  <a:t>string,</a:t>
                </a:r>
                <a:r>
                  <a:rPr lang="zh-CN" altLang="en-US" sz="1815" dirty="0">
                    <a:solidFill>
                      <a:schemeClr val="bg1"/>
                    </a:solidFill>
                  </a:rPr>
                  <a:t> </a:t>
                </a:r>
                <a:r>
                  <a:rPr lang="en-US" altLang="zh-CN" sz="1815" dirty="0">
                    <a:solidFill>
                      <a:schemeClr val="bg1"/>
                    </a:solidFill>
                  </a:rPr>
                  <a:t>you</a:t>
                </a:r>
                <a:r>
                  <a:rPr lang="zh-CN" altLang="en-US" sz="1815" dirty="0">
                    <a:solidFill>
                      <a:schemeClr val="bg1"/>
                    </a:solidFill>
                  </a:rPr>
                  <a:t> </a:t>
                </a:r>
                <a:r>
                  <a:rPr lang="en-US" altLang="zh-CN" sz="1815" dirty="0">
                    <a:solidFill>
                      <a:schemeClr val="bg1"/>
                    </a:solidFill>
                  </a:rPr>
                  <a:t>can</a:t>
                </a:r>
                <a:r>
                  <a:rPr lang="zh-CN" altLang="en-US" sz="1815" dirty="0">
                    <a:solidFill>
                      <a:schemeClr val="bg1"/>
                    </a:solidFill>
                  </a:rPr>
                  <a:t> </a:t>
                </a:r>
                <a:r>
                  <a:rPr lang="en-US" altLang="zh-CN" sz="1815" dirty="0">
                    <a:solidFill>
                      <a:schemeClr val="bg1"/>
                    </a:solidFill>
                  </a:rPr>
                  <a:t>modify</a:t>
                </a:r>
                <a:r>
                  <a:rPr lang="zh-CN" altLang="en-US" sz="1815" dirty="0">
                    <a:solidFill>
                      <a:schemeClr val="bg1"/>
                    </a:solidFill>
                  </a:rPr>
                  <a:t> </a:t>
                </a:r>
                <a:r>
                  <a:rPr lang="en-US" altLang="zh-CN" sz="1815" dirty="0">
                    <a:solidFill>
                      <a:schemeClr val="bg1"/>
                    </a:solidFill>
                  </a:rPr>
                  <a:t>its</a:t>
                </a:r>
              </a:p>
              <a:p>
                <a:r>
                  <a:rPr lang="en-US" altLang="zh-CN" sz="1815" dirty="0">
                    <a:solidFill>
                      <a:schemeClr val="bg1"/>
                    </a:solidFill>
                  </a:rPr>
                  <a:t>value by non-const [] operator function</a:t>
                </a:r>
                <a:endParaRPr lang="zh-CN" altLang="en-US" sz="1815" dirty="0">
                  <a:solidFill>
                    <a:schemeClr val="bg1"/>
                  </a:solidFill>
                </a:endParaRPr>
              </a:p>
            </p:txBody>
          </p:sp>
          <p:cxnSp>
            <p:nvCxnSpPr>
              <p:cNvPr id="8" name="直接箭头连接符 7"/>
              <p:cNvCxnSpPr/>
              <p:nvPr/>
            </p:nvCxnSpPr>
            <p:spPr>
              <a:xfrm flipH="1">
                <a:off x="2501925" y="6015550"/>
                <a:ext cx="504055" cy="136684"/>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10" name="组合 9"/>
          <p:cNvGrpSpPr/>
          <p:nvPr/>
        </p:nvGrpSpPr>
        <p:grpSpPr>
          <a:xfrm>
            <a:off x="1968483" y="4093583"/>
            <a:ext cx="5486235" cy="650947"/>
            <a:chOff x="1133772" y="5814519"/>
            <a:chExt cx="6045019" cy="717248"/>
          </a:xfrm>
        </p:grpSpPr>
        <p:sp>
          <p:nvSpPr>
            <p:cNvPr id="11" name="矩形 10"/>
            <p:cNvSpPr/>
            <p:nvPr/>
          </p:nvSpPr>
          <p:spPr>
            <a:xfrm>
              <a:off x="1133772" y="6015550"/>
              <a:ext cx="1512169" cy="346687"/>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grpSp>
          <p:nvGrpSpPr>
            <p:cNvPr id="12" name="组合 11"/>
            <p:cNvGrpSpPr/>
            <p:nvPr/>
          </p:nvGrpSpPr>
          <p:grpSpPr>
            <a:xfrm>
              <a:off x="2501925" y="5814519"/>
              <a:ext cx="4676866" cy="717248"/>
              <a:chOff x="2501925" y="5814519"/>
              <a:chExt cx="4676866" cy="717248"/>
            </a:xfrm>
          </p:grpSpPr>
          <p:sp>
            <p:nvSpPr>
              <p:cNvPr id="13" name="TextBox 14"/>
              <p:cNvSpPr txBox="1"/>
              <p:nvPr/>
            </p:nvSpPr>
            <p:spPr>
              <a:xfrm>
                <a:off x="2934157" y="5814519"/>
                <a:ext cx="4244634" cy="717248"/>
              </a:xfrm>
              <a:prstGeom prst="rect">
                <a:avLst/>
              </a:prstGeom>
              <a:noFill/>
            </p:spPr>
            <p:txBody>
              <a:bodyPr wrap="none" rtlCol="0">
                <a:spAutoFit/>
              </a:bodyPr>
              <a:lstStyle/>
              <a:p>
                <a:r>
                  <a:rPr lang="en-US" altLang="zh-CN" sz="1815" dirty="0">
                    <a:solidFill>
                      <a:schemeClr val="bg1"/>
                    </a:solidFill>
                  </a:rPr>
                  <a:t>For</a:t>
                </a:r>
                <a:r>
                  <a:rPr lang="zh-CN" altLang="en-US" sz="1815" dirty="0">
                    <a:solidFill>
                      <a:schemeClr val="bg1"/>
                    </a:solidFill>
                  </a:rPr>
                  <a:t> </a:t>
                </a:r>
                <a:r>
                  <a:rPr lang="en-US" altLang="zh-CN" sz="1815" dirty="0">
                    <a:solidFill>
                      <a:schemeClr val="bg1"/>
                    </a:solidFill>
                  </a:rPr>
                  <a:t>const</a:t>
                </a:r>
                <a:r>
                  <a:rPr lang="zh-CN" altLang="en-US" sz="1815" dirty="0">
                    <a:solidFill>
                      <a:schemeClr val="bg1"/>
                    </a:solidFill>
                  </a:rPr>
                  <a:t> </a:t>
                </a:r>
                <a:r>
                  <a:rPr lang="en-US" altLang="zh-CN" sz="1815" dirty="0">
                    <a:solidFill>
                      <a:schemeClr val="bg1"/>
                    </a:solidFill>
                  </a:rPr>
                  <a:t>string,</a:t>
                </a:r>
                <a:r>
                  <a:rPr lang="zh-CN" altLang="en-US" sz="1815" dirty="0">
                    <a:solidFill>
                      <a:schemeClr val="bg1"/>
                    </a:solidFill>
                  </a:rPr>
                  <a:t> </a:t>
                </a:r>
                <a:r>
                  <a:rPr lang="en-US" altLang="zh-CN" sz="1815" dirty="0">
                    <a:solidFill>
                      <a:schemeClr val="bg1"/>
                    </a:solidFill>
                  </a:rPr>
                  <a:t>you</a:t>
                </a:r>
                <a:r>
                  <a:rPr lang="zh-CN" altLang="en-US" sz="1815" dirty="0">
                    <a:solidFill>
                      <a:schemeClr val="bg1"/>
                    </a:solidFill>
                  </a:rPr>
                  <a:t> </a:t>
                </a:r>
                <a:r>
                  <a:rPr lang="en-US" altLang="zh-CN" sz="1815" dirty="0">
                    <a:solidFill>
                      <a:schemeClr val="bg1"/>
                    </a:solidFill>
                  </a:rPr>
                  <a:t>can</a:t>
                </a:r>
                <a:r>
                  <a:rPr lang="zh-CN" altLang="en-US" sz="1815" dirty="0">
                    <a:solidFill>
                      <a:schemeClr val="bg1"/>
                    </a:solidFill>
                  </a:rPr>
                  <a:t> </a:t>
                </a:r>
                <a:r>
                  <a:rPr lang="en-US" altLang="zh-CN" sz="1815" dirty="0">
                    <a:solidFill>
                      <a:schemeClr val="bg1"/>
                    </a:solidFill>
                  </a:rPr>
                  <a:t>not modify</a:t>
                </a:r>
                <a:r>
                  <a:rPr lang="zh-CN" altLang="en-US" sz="1815" dirty="0">
                    <a:solidFill>
                      <a:schemeClr val="bg1"/>
                    </a:solidFill>
                  </a:rPr>
                  <a:t> </a:t>
                </a:r>
                <a:r>
                  <a:rPr lang="en-US" altLang="zh-CN" sz="1815" dirty="0">
                    <a:solidFill>
                      <a:schemeClr val="bg1"/>
                    </a:solidFill>
                  </a:rPr>
                  <a:t>its</a:t>
                </a:r>
              </a:p>
              <a:p>
                <a:r>
                  <a:rPr lang="en-US" altLang="zh-CN" sz="1815" dirty="0">
                    <a:solidFill>
                      <a:schemeClr val="bg1"/>
                    </a:solidFill>
                  </a:rPr>
                  <a:t>value by const [] operator function.</a:t>
                </a:r>
                <a:endParaRPr lang="zh-CN" altLang="en-US" sz="1815" dirty="0">
                  <a:solidFill>
                    <a:schemeClr val="bg1"/>
                  </a:solidFill>
                </a:endParaRPr>
              </a:p>
            </p:txBody>
          </p:sp>
          <p:cxnSp>
            <p:nvCxnSpPr>
              <p:cNvPr id="14" name="直接箭头连接符 13"/>
              <p:cNvCxnSpPr/>
              <p:nvPr/>
            </p:nvCxnSpPr>
            <p:spPr>
              <a:xfrm flipH="1">
                <a:off x="2501925" y="6015550"/>
                <a:ext cx="504055" cy="136684"/>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 name="组合 1"/>
          <p:cNvGrpSpPr/>
          <p:nvPr/>
        </p:nvGrpSpPr>
        <p:grpSpPr>
          <a:xfrm>
            <a:off x="2718799" y="1099863"/>
            <a:ext cx="4660650" cy="2234378"/>
            <a:chOff x="2091393" y="1211886"/>
            <a:chExt cx="5135345" cy="2461954"/>
          </a:xfrm>
        </p:grpSpPr>
        <p:sp>
          <p:nvSpPr>
            <p:cNvPr id="16" name="矩形 15"/>
            <p:cNvSpPr/>
            <p:nvPr/>
          </p:nvSpPr>
          <p:spPr>
            <a:xfrm>
              <a:off x="3178284" y="2620025"/>
              <a:ext cx="691794" cy="346687"/>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18" name="TextBox 14"/>
            <p:cNvSpPr txBox="1"/>
            <p:nvPr/>
          </p:nvSpPr>
          <p:spPr>
            <a:xfrm>
              <a:off x="2902199" y="1211886"/>
              <a:ext cx="4324539" cy="1025003"/>
            </a:xfrm>
            <a:prstGeom prst="rect">
              <a:avLst/>
            </a:prstGeom>
            <a:noFill/>
          </p:spPr>
          <p:txBody>
            <a:bodyPr wrap="none" rtlCol="0">
              <a:spAutoFit/>
            </a:bodyPr>
            <a:lstStyle/>
            <a:p>
              <a:r>
                <a:rPr lang="en-US" altLang="zh-CN" sz="1815" dirty="0">
                  <a:solidFill>
                    <a:schemeClr val="bg1"/>
                  </a:solidFill>
                </a:rPr>
                <a:t>For non-const or const string, reading </a:t>
              </a:r>
            </a:p>
            <a:p>
              <a:r>
                <a:rPr lang="en-US" altLang="zh-CN" sz="1815" dirty="0">
                  <a:solidFill>
                    <a:schemeClr val="bg1"/>
                  </a:solidFill>
                </a:rPr>
                <a:t>its value is allowed by its corresponding</a:t>
              </a:r>
            </a:p>
            <a:p>
              <a:r>
                <a:rPr lang="en-US" altLang="zh-CN" sz="1815" dirty="0">
                  <a:solidFill>
                    <a:schemeClr val="bg1"/>
                  </a:solidFill>
                </a:rPr>
                <a:t>[] operator function respectively. </a:t>
              </a:r>
              <a:endParaRPr lang="zh-CN" altLang="en-US" sz="1815" dirty="0">
                <a:solidFill>
                  <a:schemeClr val="bg1"/>
                </a:solidFill>
              </a:endParaRPr>
            </a:p>
          </p:txBody>
        </p:sp>
        <p:cxnSp>
          <p:nvCxnSpPr>
            <p:cNvPr id="19" name="直接箭头连接符 18"/>
            <p:cNvCxnSpPr/>
            <p:nvPr/>
          </p:nvCxnSpPr>
          <p:spPr>
            <a:xfrm flipH="1">
              <a:off x="3856027" y="2374712"/>
              <a:ext cx="855377" cy="27698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482539" y="2586388"/>
              <a:ext cx="691794" cy="346687"/>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21" name="矩形 20"/>
            <p:cNvSpPr/>
            <p:nvPr/>
          </p:nvSpPr>
          <p:spPr>
            <a:xfrm>
              <a:off x="2091393" y="3162452"/>
              <a:ext cx="691794" cy="511388"/>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cxnSp>
          <p:nvCxnSpPr>
            <p:cNvPr id="22" name="直接箭头连接符 21"/>
            <p:cNvCxnSpPr/>
            <p:nvPr/>
          </p:nvCxnSpPr>
          <p:spPr>
            <a:xfrm>
              <a:off x="4660564" y="2374712"/>
              <a:ext cx="1297745" cy="179402"/>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a:off x="2789957" y="2374712"/>
              <a:ext cx="1926780" cy="97149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7454719" y="4949867"/>
            <a:ext cx="4737282" cy="1097801"/>
          </a:xfrm>
          <a:prstGeom prst="rect">
            <a:avLst/>
          </a:prstGeom>
          <a:noFill/>
        </p:spPr>
        <p:txBody>
          <a:bodyPr wrap="square" rtlCol="0">
            <a:spAutoFit/>
          </a:bodyPr>
          <a:lstStyle/>
          <a:p>
            <a:r>
              <a:rPr lang="en-US" altLang="zh-CN" sz="2180" dirty="0"/>
              <a:t>Note: Neither version of the  [] operator function can match both non-const string and const string. </a:t>
            </a:r>
            <a:endParaRPr lang="zh-CN" altLang="en-US" sz="2180" dirty="0"/>
          </a:p>
        </p:txBody>
      </p:sp>
      <p:sp>
        <p:nvSpPr>
          <p:cNvPr id="9" name="灯片编号占位符 8"/>
          <p:cNvSpPr>
            <a:spLocks noGrp="1"/>
          </p:cNvSpPr>
          <p:nvPr>
            <p:ph type="sldNum" sz="quarter" idx="12"/>
          </p:nvPr>
        </p:nvSpPr>
        <p:spPr/>
        <p:txBody>
          <a:bodyPr/>
          <a:lstStyle/>
          <a:p>
            <a:fld id="{506F4176-339E-4C4B-80E4-BBE9C4467EFE}" type="slidenum">
              <a:rPr lang="zh-CN" altLang="en-US" smtClean="0"/>
              <a:t>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9418" y="3124338"/>
            <a:ext cx="11553164" cy="427489"/>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18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The following four definitions(constructing an object from another object) invoke a copy constructor:</a:t>
            </a:r>
            <a:endParaRPr kumimoji="0" lang="zh-CN" altLang="en-US" sz="218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TextBox 2"/>
          <p:cNvSpPr txBox="1"/>
          <p:nvPr/>
        </p:nvSpPr>
        <p:spPr>
          <a:xfrm>
            <a:off x="933208" y="3623745"/>
            <a:ext cx="10456288" cy="2051459"/>
          </a:xfrm>
          <a:prstGeom prst="rect">
            <a:avLst/>
          </a:prstGeom>
          <a:solidFill>
            <a:schemeClr val="bg1"/>
          </a:solid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218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Complex c1 (c2);</a:t>
            </a:r>
          </a:p>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218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Complex c3 = c1;</a:t>
            </a:r>
          </a:p>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218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Complex c4 = Complex(c1);</a:t>
            </a:r>
          </a:p>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218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Complex *pc = new Complex(c1);</a:t>
            </a:r>
            <a:endParaRPr kumimoji="0" lang="zh-CN" altLang="en-US" sz="218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nvGrpSpPr>
          <p:cNvPr id="4" name="组合 3"/>
          <p:cNvGrpSpPr/>
          <p:nvPr/>
        </p:nvGrpSpPr>
        <p:grpSpPr>
          <a:xfrm>
            <a:off x="933949" y="5143913"/>
            <a:ext cx="10716954" cy="1288607"/>
            <a:chOff x="918565" y="3488484"/>
            <a:chExt cx="11808496" cy="1419854"/>
          </a:xfrm>
        </p:grpSpPr>
        <p:sp>
          <p:nvSpPr>
            <p:cNvPr id="5" name="矩形 4"/>
            <p:cNvSpPr/>
            <p:nvPr/>
          </p:nvSpPr>
          <p:spPr>
            <a:xfrm>
              <a:off x="918565" y="3488484"/>
              <a:ext cx="4391672" cy="57606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35"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圆角矩形标注 5"/>
            <p:cNvSpPr/>
            <p:nvPr/>
          </p:nvSpPr>
          <p:spPr>
            <a:xfrm>
              <a:off x="3402025" y="4153131"/>
              <a:ext cx="9325036" cy="755207"/>
            </a:xfrm>
            <a:prstGeom prst="wedgeRoundRectCallout">
              <a:avLst>
                <a:gd name="adj1" fmla="val -59055"/>
                <a:gd name="adj2" fmla="val -711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This statement initializes a anonymous object to </a:t>
              </a:r>
              <a:r>
                <a:rPr kumimoji="0" lang="en-US" altLang="zh-CN" sz="2000" b="1" i="1" u="none" strike="noStrike" kern="1200" cap="none" spc="0" normalizeH="0" baseline="0" noProof="0" dirty="0">
                  <a:ln>
                    <a:noFill/>
                  </a:ln>
                  <a:solidFill>
                    <a:srgbClr val="FFFF00"/>
                  </a:solidFill>
                  <a:effectLst/>
                  <a:uLnTx/>
                  <a:uFillTx/>
                  <a:latin typeface="Calibri" panose="020F0502020204030204"/>
                  <a:ea typeface="宋体" panose="02010600030101010101" pitchFamily="2" charset="-122"/>
                  <a:cs typeface="+mn-cs"/>
                </a:rPr>
                <a:t>c1</a:t>
              </a:r>
              <a:r>
                <a:rPr kumimoji="0" lang="en-US" altLang="zh-CN"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 and assigns the address of the new object t the </a:t>
              </a:r>
              <a:r>
                <a:rPr kumimoji="0" lang="en-US" altLang="zh-CN" sz="2000" b="1" i="1" u="none" strike="noStrike" kern="1200" cap="none" spc="0" normalizeH="0" baseline="0" noProof="0" dirty="0">
                  <a:ln>
                    <a:noFill/>
                  </a:ln>
                  <a:solidFill>
                    <a:srgbClr val="FFFF00"/>
                  </a:solidFill>
                  <a:effectLst/>
                  <a:uLnTx/>
                  <a:uFillTx/>
                  <a:latin typeface="Calibri" panose="020F0502020204030204"/>
                  <a:ea typeface="宋体" panose="02010600030101010101" pitchFamily="2" charset="-122"/>
                  <a:cs typeface="+mn-cs"/>
                </a:rPr>
                <a:t>pc</a:t>
              </a:r>
              <a:r>
                <a:rPr kumimoji="0" lang="en-US" altLang="zh-CN"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 pointer.</a:t>
              </a:r>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sp>
        <p:nvSpPr>
          <p:cNvPr id="7" name="TextBox 6"/>
          <p:cNvSpPr txBox="1"/>
          <p:nvPr/>
        </p:nvSpPr>
        <p:spPr>
          <a:xfrm>
            <a:off x="1237888" y="679298"/>
            <a:ext cx="10314436" cy="1938992"/>
          </a:xfrm>
          <a:prstGeom prst="rect">
            <a:avLst/>
          </a:prstGeom>
          <a:noFill/>
        </p:spPr>
        <p:txBody>
          <a:bodyPr wrap="square" rtlCol="0">
            <a:spAutoFit/>
          </a:bodyPr>
          <a:lstStyle/>
          <a:p>
            <a:pPr marL="0" marR="0" lvl="1"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 copy constructor is usually called in the following situations:</a:t>
            </a:r>
            <a:endParaRPr kumimoji="0" lang="zh-CN"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 When a class object is returned by value.</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2. When an object is passed to a function as an argument and is passed by value.</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3. When an object is constructed from another object of the same class.</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4. When a temporary object is generated by the compiler.</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8" name="灯片编号占位符 7"/>
          <p:cNvSpPr>
            <a:spLocks noGrp="1"/>
          </p:cNvSpPr>
          <p:nvPr>
            <p:ph type="sldNum" sz="quarter" idx="12"/>
          </p:nvPr>
        </p:nvSpPr>
        <p:spPr/>
        <p:txBody>
          <a:bodyPr/>
          <a:lstStyle/>
          <a:p>
            <a:fld id="{506F4176-339E-4C4B-80E4-BBE9C4467EFE}" type="slidenum">
              <a:rPr lang="zh-CN" altLang="en-US" smtClean="0"/>
              <a:t>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2404</Words>
  <Application>Microsoft Macintosh PowerPoint</Application>
  <PresentationFormat>宽屏</PresentationFormat>
  <Paragraphs>290</Paragraphs>
  <Slides>24</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等线</vt:lpstr>
      <vt:lpstr>Arial</vt:lpstr>
      <vt:lpstr>Calibri</vt:lpstr>
      <vt:lpstr>Consolas</vt:lpstr>
      <vt:lpstr>Franklin Gothic Demi</vt:lpstr>
      <vt:lpstr>Franklin Gothic Medium</vt:lpstr>
      <vt:lpstr>Segoe UI</vt:lpstr>
      <vt:lpstr>Wingdings</vt:lpstr>
      <vt:lpstr>Office 主题</vt:lpstr>
      <vt:lpstr>Advanced Programming</vt:lpstr>
      <vt:lpstr>Topic</vt:lpstr>
      <vt:lpstr>Four important member functions</vt:lpstr>
      <vt:lpstr>PowerPoint 演示文稿</vt:lpstr>
      <vt:lpstr>PowerPoint 演示文稿</vt:lpstr>
      <vt:lpstr>PowerPoint 演示文稿</vt:lpstr>
      <vt:lpstr>PowerPoint 演示文稿</vt:lpstr>
      <vt:lpstr>PowerPoint 演示文稿</vt:lpstr>
      <vt:lpstr>PowerPoint 演示文稿</vt:lpstr>
      <vt:lpstr>Smart pointers</vt:lpstr>
      <vt:lpstr>Unique pointer</vt:lpstr>
      <vt:lpstr>PowerPoint 演示文稿</vt:lpstr>
      <vt:lpstr>PowerPoint 演示文稿</vt:lpstr>
      <vt:lpstr>Shared pointer</vt:lpstr>
      <vt:lpstr>PowerPoint 演示文稿</vt:lpstr>
      <vt:lpstr>PowerPoint 演示文稿</vt:lpstr>
      <vt:lpstr>Dynamic Memory Allocation in Python</vt:lpstr>
      <vt:lpstr>Reference Count(1)</vt:lpstr>
      <vt:lpstr>Reference Count(2)</vt:lpstr>
      <vt:lpstr>circular references(1)</vt:lpstr>
      <vt:lpstr>circular references(2)</vt:lpstr>
      <vt:lpstr>Exercise:</vt:lpstr>
      <vt:lpstr>Exercise:</vt:lpstr>
      <vt:lpstr>Exercise:</vt:lpstr>
    </vt:vector>
  </TitlesOfParts>
  <Company>Southern University of Science and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Shiqi Yu</cp:lastModifiedBy>
  <cp:revision>972</cp:revision>
  <dcterms:created xsi:type="dcterms:W3CDTF">2020-09-05T08:11:00Z</dcterms:created>
  <dcterms:modified xsi:type="dcterms:W3CDTF">2025-04-22T14:35:51Z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0647E3C61451455891E3CCD081406E07_13</vt:lpwstr>
  </property>
  <property fmtid="{D5CDD505-2E9C-101B-9397-08002B2CF9AE}" pid="3" name="KSOProductBuildVer">
    <vt:lpwstr>2052-12.1.0.20784</vt:lpwstr>
  </property>
</Properties>
</file>