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623" r:id="rId3"/>
    <p:sldId id="627" r:id="rId4"/>
    <p:sldId id="628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9" r:id="rId13"/>
    <p:sldId id="640" r:id="rId14"/>
    <p:sldId id="637" r:id="rId15"/>
    <p:sldId id="440" r:id="rId16"/>
    <p:sldId id="648" r:id="rId17"/>
    <p:sldId id="646" r:id="rId18"/>
    <p:sldId id="647" r:id="rId19"/>
    <p:sldId id="638" r:id="rId20"/>
    <p:sldId id="654" r:id="rId21"/>
    <p:sldId id="653" r:id="rId22"/>
    <p:sldId id="649" r:id="rId23"/>
    <p:sldId id="650" r:id="rId24"/>
    <p:sldId id="651" r:id="rId25"/>
    <p:sldId id="652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77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200" y="1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2025/4/22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package" Target="../embeddings/Microsoft_Word___.docx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en.cppreference.com/w/cpp/memory/default_delet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</a:rPr>
              <a:t>Advanced Programming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08CE8A7-3627-5C4A-A1DC-0C0C40D3BE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Solution 1: Hard Copy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8D7ED51-CB1D-9C4F-973C-58A717AFF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42520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Copy Constructor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017999"/>
          </a:xfrm>
        </p:spPr>
        <p:txBody>
          <a:bodyPr/>
          <a:lstStyle/>
          <a:p>
            <a:r>
              <a:rPr kumimoji="1" lang="en-US" altLang="zh-CN" dirty="0"/>
              <a:t>Provide a user-defined copy constructor.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4D0D53-0A84-2347-8B60-03F84240DB04}"/>
              </a:ext>
            </a:extLst>
          </p:cNvPr>
          <p:cNvSpPr/>
          <p:nvPr/>
        </p:nvSpPr>
        <p:spPr>
          <a:xfrm>
            <a:off x="1376479" y="2034507"/>
            <a:ext cx="63762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create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80C5750-DAF7-0045-9B04-CE1895E0F3AA}"/>
              </a:ext>
            </a:extLst>
          </p:cNvPr>
          <p:cNvSpPr txBox="1">
            <a:spLocks/>
          </p:cNvSpPr>
          <p:nvPr/>
        </p:nvSpPr>
        <p:spPr>
          <a:xfrm>
            <a:off x="838199" y="3987345"/>
            <a:ext cx="11053879" cy="1017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" altLang="zh-CN" sz="2400" dirty="0">
                <a:solidFill>
                  <a:srgbClr val="795E26"/>
                </a:solidFill>
                <a:latin typeface="Menlo" panose="020B0609030804020204" pitchFamily="49" charset="0"/>
              </a:rPr>
              <a:t>create</a:t>
            </a:r>
            <a:r>
              <a:rPr lang="en" altLang="zh-CN" sz="2400" dirty="0">
                <a:latin typeface="Menlo" panose="020B0609030804020204" pitchFamily="49" charset="0"/>
              </a:rPr>
              <a:t>() release the current memory</a:t>
            </a:r>
            <a:br>
              <a:rPr lang="en" altLang="zh-CN" sz="2400" dirty="0">
                <a:latin typeface="Menlo" panose="020B0609030804020204" pitchFamily="49" charset="0"/>
              </a:rPr>
            </a:br>
            <a:r>
              <a:rPr lang="en" altLang="zh-CN" sz="2400" dirty="0">
                <a:latin typeface="Menlo" panose="020B0609030804020204" pitchFamily="49" charset="0"/>
              </a:rPr>
              <a:t>and allocate a new one</a:t>
            </a:r>
            <a:r>
              <a:rPr kumimoji="1" lang="en-US" altLang="zh-CN" dirty="0"/>
              <a:t>.</a:t>
            </a:r>
            <a:endParaRPr kumimoji="1"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1DE729D-DD06-E946-9DAD-79E1C525ED76}"/>
              </a:ext>
            </a:extLst>
          </p:cNvPr>
          <p:cNvSpPr txBox="1">
            <a:spLocks/>
          </p:cNvSpPr>
          <p:nvPr/>
        </p:nvSpPr>
        <p:spPr>
          <a:xfrm>
            <a:off x="838199" y="4866968"/>
            <a:ext cx="11053879" cy="9881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000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this-&gt;characters </a:t>
            </a:r>
            <a:r>
              <a:rPr kumimoji="1" lang="en-US" altLang="zh-CN" dirty="0"/>
              <a:t>will not point to </a:t>
            </a:r>
            <a:r>
              <a:rPr kumimoji="1" lang="en-US" altLang="zh-CN" sz="2000" dirty="0" err="1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ms.characters</a:t>
            </a:r>
            <a:r>
              <a:rPr kumimoji="1" lang="en-US" altLang="zh-CN" dirty="0"/>
              <a:t> .</a:t>
            </a:r>
          </a:p>
          <a:p>
            <a:r>
              <a:rPr kumimoji="1" lang="en-US" altLang="zh-CN" dirty="0"/>
              <a:t>It’s a hard copy!</a:t>
            </a:r>
          </a:p>
          <a:p>
            <a:endParaRPr kumimoji="1" lang="zh-CN" altLang="en-US" dirty="0">
              <a:solidFill>
                <a:srgbClr val="0000CC"/>
              </a:solidFill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37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Copy Assignment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64037"/>
          </a:xfrm>
        </p:spPr>
        <p:txBody>
          <a:bodyPr/>
          <a:lstStyle/>
          <a:p>
            <a:r>
              <a:rPr kumimoji="1" lang="en-US" altLang="zh-CN" dirty="0"/>
              <a:t>Provide a user-defined copy assignment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EEBA43-7246-2F41-A360-E609A114944B}"/>
              </a:ext>
            </a:extLst>
          </p:cNvPr>
          <p:cNvSpPr/>
          <p:nvPr/>
        </p:nvSpPr>
        <p:spPr>
          <a:xfrm>
            <a:off x="1219199" y="2513354"/>
            <a:ext cx="757083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create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663DC37-C1E8-D54E-B2B4-7E5F5E54869C}"/>
              </a:ext>
            </a:extLst>
          </p:cNvPr>
          <p:cNvSpPr/>
          <p:nvPr/>
        </p:nvSpPr>
        <p:spPr>
          <a:xfrm>
            <a:off x="1206012" y="6488668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example2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1318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08CE8A7-3627-5C4A-A1DC-0C0C40D3B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1894260"/>
          </a:xfrm>
        </p:spPr>
        <p:txBody>
          <a:bodyPr/>
          <a:lstStyle/>
          <a:p>
            <a:r>
              <a:rPr lang="en-US" altLang="zh-CN" dirty="0"/>
              <a:t>Solution 2: Soft Copy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8D7ED51-CB1D-9C4F-973C-58A717AFF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7334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Problem of Hard Copy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Frequently allocate and free memory.</a:t>
            </a:r>
          </a:p>
          <a:p>
            <a:r>
              <a:rPr kumimoji="1" lang="en-US" altLang="zh-CN" dirty="0"/>
              <a:t>Time consuming when the memory is big.</a:t>
            </a:r>
          </a:p>
          <a:p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But...</a:t>
            </a:r>
          </a:p>
          <a:p>
            <a:r>
              <a:rPr kumimoji="1" lang="en-US" altLang="zh-CN" dirty="0"/>
              <a:t>If several objects share the same memory, who should release it?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182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FD32DF-EEF2-654C-9E42-C40598A0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CvMat</a:t>
            </a:r>
            <a:r>
              <a:rPr kumimoji="1" lang="en-US" altLang="zh-CN" dirty="0"/>
              <a:t> struct</a:t>
            </a:r>
            <a:endParaRPr kumimoji="1" lang="zh-CN" alt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6AD7BA2-7E93-1548-924D-A7B344C690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322EAA28-3BDE-154E-99E8-571958AB34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8892824"/>
              </p:ext>
            </p:extLst>
          </p:nvPr>
        </p:nvGraphicFramePr>
        <p:xfrm>
          <a:off x="-3897046" y="1043503"/>
          <a:ext cx="12271376" cy="546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013700" imgH="3568700" progId="Word.Document.12">
                  <p:embed/>
                </p:oleObj>
              </mc:Choice>
              <mc:Fallback>
                <p:oleObj name="文档" r:id="rId2" imgW="8013700" imgH="3568700" progId="Word.Document.12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322EAA28-3BDE-154E-99E8-571958AB34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897046" y="1043503"/>
                        <a:ext cx="12271376" cy="5464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2F7EC90C-F405-A24E-95A4-8E2DFFEB4B6E}"/>
              </a:ext>
            </a:extLst>
          </p:cNvPr>
          <p:cNvCxnSpPr>
            <a:cxnSpLocks/>
          </p:cNvCxnSpPr>
          <p:nvPr/>
        </p:nvCxnSpPr>
        <p:spPr>
          <a:xfrm flipH="1">
            <a:off x="147487" y="4685288"/>
            <a:ext cx="2239663" cy="11587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1572223-E1E3-A54E-8100-F2541FFB2718}"/>
              </a:ext>
            </a:extLst>
          </p:cNvPr>
          <p:cNvCxnSpPr>
            <a:cxnSpLocks/>
          </p:cNvCxnSpPr>
          <p:nvPr/>
        </p:nvCxnSpPr>
        <p:spPr>
          <a:xfrm flipH="1">
            <a:off x="1342105" y="4345423"/>
            <a:ext cx="1514383" cy="14985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>
            <a:extLst>
              <a:ext uri="{FF2B5EF4-FFF2-40B4-BE49-F238E27FC236}">
                <a16:creationId xmlns:a16="http://schemas.microsoft.com/office/drawing/2014/main" id="{356178FD-274C-7A4F-AE02-5BBD00549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757" y="350322"/>
            <a:ext cx="5026520" cy="495750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2A2C0E-657A-BE41-A6F2-D92B18249DDC}"/>
              </a:ext>
            </a:extLst>
          </p:cNvPr>
          <p:cNvSpPr/>
          <p:nvPr/>
        </p:nvSpPr>
        <p:spPr>
          <a:xfrm>
            <a:off x="5025757" y="0"/>
            <a:ext cx="4634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modules/core/include/opencv2/core/types_c.h</a:t>
            </a:r>
          </a:p>
        </p:txBody>
      </p:sp>
    </p:spTree>
    <p:extLst>
      <p:ext uri="{BB962C8B-B14F-4D97-AF65-F5344CB8AC3E}">
        <p14:creationId xmlns:p14="http://schemas.microsoft.com/office/powerpoint/2010/main" val="3463526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7B0A1B-C5A4-144C-B805-E5F5482AF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264221"/>
            <a:ext cx="5796079" cy="833631"/>
          </a:xfrm>
        </p:spPr>
        <p:txBody>
          <a:bodyPr/>
          <a:lstStyle/>
          <a:p>
            <a:r>
              <a:rPr kumimoji="1" lang="en-US" altLang="zh-CN" dirty="0"/>
              <a:t>cv::Mat class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12F85A-323F-664C-A92F-D379F9D08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90295"/>
          </a:xfrm>
        </p:spPr>
        <p:txBody>
          <a:bodyPr/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130FAD7-E1A2-1B41-AA3E-1ADA7F17A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" y="1280596"/>
            <a:ext cx="11874500" cy="2654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652EB8D-09B2-BE4B-B6AA-CDB68E4B1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8" y="119521"/>
            <a:ext cx="5537200" cy="977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32A2436-2E99-8C40-9696-0B00C08A8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2" y="3896852"/>
            <a:ext cx="11531600" cy="2946400"/>
          </a:xfrm>
          <a:prstGeom prst="rect">
            <a:avLst/>
          </a:prstGeom>
        </p:spPr>
      </p:pic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8ED6951B-5176-994A-BD47-FC3DE86F3D54}"/>
              </a:ext>
            </a:extLst>
          </p:cNvPr>
          <p:cNvCxnSpPr/>
          <p:nvPr/>
        </p:nvCxnSpPr>
        <p:spPr>
          <a:xfrm flipH="1" flipV="1">
            <a:off x="2859918" y="3429000"/>
            <a:ext cx="2050025" cy="287594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965D5794-EF32-8E4C-BFCB-03B0970AF905}"/>
              </a:ext>
            </a:extLst>
          </p:cNvPr>
          <p:cNvCxnSpPr>
            <a:cxnSpLocks/>
          </p:cNvCxnSpPr>
          <p:nvPr/>
        </p:nvCxnSpPr>
        <p:spPr>
          <a:xfrm flipH="1">
            <a:off x="2845170" y="3896852"/>
            <a:ext cx="2064773" cy="636694"/>
          </a:xfrm>
          <a:prstGeom prst="straightConnector1">
            <a:avLst/>
          </a:prstGeom>
          <a:ln w="889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9178B29D-E2A1-DB4A-8A29-567D3F70AA72}"/>
              </a:ext>
            </a:extLst>
          </p:cNvPr>
          <p:cNvSpPr/>
          <p:nvPr/>
        </p:nvSpPr>
        <p:spPr>
          <a:xfrm>
            <a:off x="4909942" y="3572797"/>
            <a:ext cx="3231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Allocated at the same time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0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C37C09-9F49-8848-9232-A138E5FB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4765" y="365125"/>
            <a:ext cx="7527235" cy="1325563"/>
          </a:xfrm>
        </p:spPr>
        <p:txBody>
          <a:bodyPr/>
          <a:lstStyle/>
          <a:p>
            <a:r>
              <a:rPr kumimoji="1" lang="en-US" altLang="zh-CN" dirty="0"/>
              <a:t>Solution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04EAAC-ED32-AA48-A97E-804B23910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1891" y="1621849"/>
            <a:ext cx="6477000" cy="4351338"/>
          </a:xfrm>
        </p:spPr>
        <p:txBody>
          <a:bodyPr/>
          <a:lstStyle/>
          <a:p>
            <a:r>
              <a:rPr kumimoji="1" lang="en-US" altLang="zh-CN" dirty="0"/>
              <a:t>The allocated memory can be used by multiple object</a:t>
            </a:r>
          </a:p>
          <a:p>
            <a:r>
              <a:rPr kumimoji="1" lang="en-US" altLang="zh-CN" dirty="0"/>
              <a:t>Mat::u-&gt;</a:t>
            </a:r>
            <a:r>
              <a:rPr kumimoji="1" lang="en-US" altLang="zh-CN" dirty="0" err="1"/>
              <a:t>refcount</a:t>
            </a:r>
            <a:r>
              <a:rPr kumimoji="1" lang="en-US" altLang="zh-CN" dirty="0"/>
              <a:t> is used to count the times the memory is referenced</a:t>
            </a:r>
          </a:p>
          <a:p>
            <a:r>
              <a:rPr kumimoji="1" lang="en-US" altLang="zh-CN" dirty="0"/>
              <a:t>CV_XADD: macro for atomic add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D12E9A-9660-EE41-8A8D-4EA1CACEA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28262"/>
            <a:ext cx="4188178" cy="642973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9A13F2B9-C009-B74B-87A7-5E4B5BA02A80}"/>
              </a:ext>
            </a:extLst>
          </p:cNvPr>
          <p:cNvSpPr/>
          <p:nvPr/>
        </p:nvSpPr>
        <p:spPr>
          <a:xfrm>
            <a:off x="398067" y="-4207"/>
            <a:ext cx="292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modules/core/src/matrix.cpp</a:t>
            </a:r>
          </a:p>
        </p:txBody>
      </p:sp>
    </p:spTree>
    <p:extLst>
      <p:ext uri="{BB962C8B-B14F-4D97-AF65-F5344CB8AC3E}">
        <p14:creationId xmlns:p14="http://schemas.microsoft.com/office/powerpoint/2010/main" val="1654668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60E382A-2721-4E4B-A2B3-A4F0ECD4A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2" y="2501900"/>
            <a:ext cx="9601200" cy="43561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5098384-304A-744F-9125-9BB87337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Solution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0A3486-7B8C-7A47-8D0C-F5B18960E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487" y="1232789"/>
            <a:ext cx="5011216" cy="1498946"/>
          </a:xfrm>
        </p:spPr>
        <p:txBody>
          <a:bodyPr/>
          <a:lstStyle/>
          <a:p>
            <a:r>
              <a:rPr kumimoji="1" lang="en-US" altLang="zh-CN" dirty="0"/>
              <a:t>Copy constructor of cv::Mat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F6F204-F845-A843-81DA-70FCCA93B863}"/>
              </a:ext>
            </a:extLst>
          </p:cNvPr>
          <p:cNvSpPr/>
          <p:nvPr/>
        </p:nvSpPr>
        <p:spPr>
          <a:xfrm>
            <a:off x="517336" y="1997631"/>
            <a:ext cx="292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modules/core/src/matrix.cpp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DB9B5DE-6511-1541-A4A4-C61564C65048}"/>
              </a:ext>
            </a:extLst>
          </p:cNvPr>
          <p:cNvSpPr/>
          <p:nvPr/>
        </p:nvSpPr>
        <p:spPr>
          <a:xfrm>
            <a:off x="885798" y="3772065"/>
            <a:ext cx="2896493" cy="5228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BB301A5-6301-ED48-BB8A-7674A92B43E5}"/>
              </a:ext>
            </a:extLst>
          </p:cNvPr>
          <p:cNvSpPr/>
          <p:nvPr/>
        </p:nvSpPr>
        <p:spPr>
          <a:xfrm>
            <a:off x="6469180" y="2632364"/>
            <a:ext cx="1386347" cy="39237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73579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F8FA0-2141-A14A-B44B-1840DC1D5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6715" y="264221"/>
            <a:ext cx="4995363" cy="833631"/>
          </a:xfrm>
        </p:spPr>
        <p:txBody>
          <a:bodyPr/>
          <a:lstStyle/>
          <a:p>
            <a:r>
              <a:rPr kumimoji="1" lang="en-US" altLang="zh-CN" dirty="0"/>
              <a:t>Solution in OpenCV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00AB51-015B-0E41-9744-059C3C078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0CE9B84-6EF5-CC4E-8F26-E2AC3315F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15" y="812800"/>
            <a:ext cx="6438900" cy="604520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2669BD94-EB64-A948-982D-4C82044B9952}"/>
              </a:ext>
            </a:extLst>
          </p:cNvPr>
          <p:cNvSpPr/>
          <p:nvPr/>
        </p:nvSpPr>
        <p:spPr>
          <a:xfrm>
            <a:off x="1121283" y="214325"/>
            <a:ext cx="2929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modules/core/src/matrix.cpp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7EA5BD-5404-074B-A0C9-4966365056A5}"/>
              </a:ext>
            </a:extLst>
          </p:cNvPr>
          <p:cNvSpPr/>
          <p:nvPr/>
        </p:nvSpPr>
        <p:spPr>
          <a:xfrm>
            <a:off x="2728452" y="1326995"/>
            <a:ext cx="3510116" cy="45756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4072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1894260"/>
          </a:xfrm>
        </p:spPr>
        <p:txBody>
          <a:bodyPr>
            <a:normAutofit/>
          </a:bodyPr>
          <a:lstStyle/>
          <a:p>
            <a:r>
              <a:rPr lang="en-US" altLang="zh-CN" dirty="0"/>
              <a:t>Some Default Operations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C0E126-F9C7-0F47-857A-818364A78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78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0AEECD38-7AA0-F361-2764-453A9F859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335304"/>
              </p:ext>
            </p:extLst>
          </p:nvPr>
        </p:nvGraphicFramePr>
        <p:xfrm>
          <a:off x="746882" y="4891455"/>
          <a:ext cx="1913450" cy="1615039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305264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334837">
                <a:tc rowSpan="3">
                  <a:txBody>
                    <a:bodyPr/>
                    <a:lstStyle/>
                    <a:p>
                      <a:pPr algn="r"/>
                      <a:r>
                        <a:rPr lang="en-US" altLang="zh-C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str3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characters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856559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refcount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642632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buf_len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：</a:t>
                      </a:r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61835"/>
                  </a:ext>
                </a:extLst>
              </a:tr>
              <a:tr h="30526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D945666E-AED4-8E85-64A9-F3045A958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511073"/>
              </p:ext>
            </p:extLst>
          </p:nvPr>
        </p:nvGraphicFramePr>
        <p:xfrm>
          <a:off x="746882" y="3024638"/>
          <a:ext cx="1913450" cy="1615039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305264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334837">
                <a:tc rowSpan="3">
                  <a:txBody>
                    <a:bodyPr/>
                    <a:lstStyle/>
                    <a:p>
                      <a:pPr algn="r"/>
                      <a:r>
                        <a:rPr lang="en-US" altLang="zh-C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str2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characters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856559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refcount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642632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buf_len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：</a:t>
                      </a:r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61835"/>
                  </a:ext>
                </a:extLst>
              </a:tr>
              <a:tr h="30526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1DC97B8-11BB-FC49-9E2D-D4E5A1AB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 Memory in Objects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521349-D783-F742-9C17-4669887BDB6E}"/>
              </a:ext>
            </a:extLst>
          </p:cNvPr>
          <p:cNvSpPr/>
          <p:nvPr/>
        </p:nvSpPr>
        <p:spPr>
          <a:xfrm>
            <a:off x="6750642" y="885074"/>
            <a:ext cx="43349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"Shenzhen"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90FC4C6-52EC-8D45-9347-AF0200117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660462"/>
              </p:ext>
            </p:extLst>
          </p:nvPr>
        </p:nvGraphicFramePr>
        <p:xfrm>
          <a:off x="746882" y="1231716"/>
          <a:ext cx="1913450" cy="1615039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305264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334837">
                <a:tc rowSpan="3">
                  <a:txBody>
                    <a:bodyPr/>
                    <a:lstStyle/>
                    <a:p>
                      <a:pPr algn="r"/>
                      <a:r>
                        <a:rPr lang="en-US" altLang="zh-C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str1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characters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856559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refcount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642632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buf_len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：</a:t>
                      </a:r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61835"/>
                  </a:ext>
                </a:extLst>
              </a:tr>
              <a:tr h="30526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EEC132E-A74C-3044-82F9-C34BBF98E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0724"/>
              </p:ext>
            </p:extLst>
          </p:nvPr>
        </p:nvGraphicFramePr>
        <p:xfrm>
          <a:off x="5857634" y="990600"/>
          <a:ext cx="563042" cy="2438400"/>
        </p:xfrm>
        <a:graphic>
          <a:graphicData uri="http://schemas.openxmlformats.org/drawingml/2006/table">
            <a:tbl>
              <a:tblPr/>
              <a:tblGrid>
                <a:gridCol w="563042">
                  <a:extLst>
                    <a:ext uri="{9D8B030D-6E8A-4147-A177-3AD203B41FA5}">
                      <a16:colId xmlns:a16="http://schemas.microsoft.com/office/drawing/2014/main" val="28075973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2583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983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\0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1822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4448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087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3282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85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67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931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78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439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826694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41BE6223-CAB9-4E4C-8985-A6CFD1288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156742"/>
              </p:ext>
            </p:extLst>
          </p:nvPr>
        </p:nvGraphicFramePr>
        <p:xfrm>
          <a:off x="5857635" y="3931349"/>
          <a:ext cx="563042" cy="769756"/>
        </p:xfrm>
        <a:graphic>
          <a:graphicData uri="http://schemas.openxmlformats.org/drawingml/2006/table">
            <a:tbl>
              <a:tblPr/>
              <a:tblGrid>
                <a:gridCol w="563042">
                  <a:extLst>
                    <a:ext uri="{9D8B030D-6E8A-4147-A177-3AD203B41FA5}">
                      <a16:colId xmlns:a16="http://schemas.microsoft.com/office/drawing/2014/main" val="4121497530"/>
                    </a:ext>
                  </a:extLst>
                </a:gridCol>
              </a:tblGrid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173150"/>
                  </a:ext>
                </a:extLst>
              </a:tr>
              <a:tr h="4343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3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56879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72174"/>
                  </a:ext>
                </a:extLst>
              </a:tr>
            </a:tbl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25499CAA-F876-CF22-6E71-3856C4B89C47}"/>
              </a:ext>
            </a:extLst>
          </p:cNvPr>
          <p:cNvCxnSpPr>
            <a:cxnSpLocks/>
          </p:cNvCxnSpPr>
          <p:nvPr/>
        </p:nvCxnSpPr>
        <p:spPr>
          <a:xfrm>
            <a:off x="2540000" y="1673638"/>
            <a:ext cx="3277980" cy="151976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F519C43-108F-0BB6-9514-3ADD53544BB2}"/>
              </a:ext>
            </a:extLst>
          </p:cNvPr>
          <p:cNvCxnSpPr>
            <a:cxnSpLocks/>
          </p:cNvCxnSpPr>
          <p:nvPr/>
        </p:nvCxnSpPr>
        <p:spPr>
          <a:xfrm flipV="1">
            <a:off x="2514501" y="3209104"/>
            <a:ext cx="3317634" cy="377505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D226A5C-321E-BC7B-F40B-AC50CCE24343}"/>
              </a:ext>
            </a:extLst>
          </p:cNvPr>
          <p:cNvCxnSpPr>
            <a:cxnSpLocks/>
          </p:cNvCxnSpPr>
          <p:nvPr/>
        </p:nvCxnSpPr>
        <p:spPr>
          <a:xfrm>
            <a:off x="2514501" y="2077250"/>
            <a:ext cx="3303479" cy="240227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06B2E34-34F5-C1D2-FD4C-39FB6D9BBDA4}"/>
              </a:ext>
            </a:extLst>
          </p:cNvPr>
          <p:cNvCxnSpPr>
            <a:cxnSpLocks/>
          </p:cNvCxnSpPr>
          <p:nvPr/>
        </p:nvCxnSpPr>
        <p:spPr>
          <a:xfrm flipV="1">
            <a:off x="2540000" y="3257815"/>
            <a:ext cx="3277980" cy="2116825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46A885B-F4E8-3322-4BE0-4E169B088185}"/>
              </a:ext>
            </a:extLst>
          </p:cNvPr>
          <p:cNvSpPr txBox="1"/>
          <p:nvPr/>
        </p:nvSpPr>
        <p:spPr>
          <a:xfrm>
            <a:off x="6352107" y="2988155"/>
            <a:ext cx="14306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0x6000034dc040</a:t>
            </a:r>
          </a:p>
        </p:txBody>
      </p: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449C310-174A-7A6F-48B9-19A0A37703ED}"/>
              </a:ext>
            </a:extLst>
          </p:cNvPr>
          <p:cNvCxnSpPr>
            <a:cxnSpLocks/>
          </p:cNvCxnSpPr>
          <p:nvPr/>
        </p:nvCxnSpPr>
        <p:spPr>
          <a:xfrm>
            <a:off x="2514501" y="3870922"/>
            <a:ext cx="3303479" cy="638311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AD5BD05B-BBAC-A769-E975-D715B171E96E}"/>
              </a:ext>
            </a:extLst>
          </p:cNvPr>
          <p:cNvCxnSpPr>
            <a:cxnSpLocks/>
          </p:cNvCxnSpPr>
          <p:nvPr/>
        </p:nvCxnSpPr>
        <p:spPr>
          <a:xfrm flipV="1">
            <a:off x="2514501" y="4560854"/>
            <a:ext cx="3303479" cy="113812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DF1CD076-FA23-DFA6-2006-55A4B3CB0C62}"/>
              </a:ext>
            </a:extLst>
          </p:cNvPr>
          <p:cNvSpPr/>
          <p:nvPr/>
        </p:nvSpPr>
        <p:spPr>
          <a:xfrm>
            <a:off x="1206012" y="6488668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example3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49B4456F-A93F-20F0-CB7E-68942FEBA1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431992"/>
              </p:ext>
            </p:extLst>
          </p:nvPr>
        </p:nvGraphicFramePr>
        <p:xfrm>
          <a:off x="6907062" y="3208305"/>
          <a:ext cx="576475" cy="3018636"/>
        </p:xfrm>
        <a:graphic>
          <a:graphicData uri="http://schemas.openxmlformats.org/drawingml/2006/table">
            <a:tbl>
              <a:tblPr/>
              <a:tblGrid>
                <a:gridCol w="576475">
                  <a:extLst>
                    <a:ext uri="{9D8B030D-6E8A-4147-A177-3AD203B41FA5}">
                      <a16:colId xmlns:a16="http://schemas.microsoft.com/office/drawing/2014/main" val="4121497530"/>
                    </a:ext>
                  </a:extLst>
                </a:gridCol>
              </a:tblGrid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173150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710438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64401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1766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6106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6146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5690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2745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4057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1937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73404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820330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81730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75036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84684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3665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56879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72174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631C786-B405-FC80-95EC-2CC14382B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544426"/>
              </p:ext>
            </p:extLst>
          </p:nvPr>
        </p:nvGraphicFramePr>
        <p:xfrm>
          <a:off x="6232787" y="6014777"/>
          <a:ext cx="563042" cy="769756"/>
        </p:xfrm>
        <a:graphic>
          <a:graphicData uri="http://schemas.openxmlformats.org/drawingml/2006/table">
            <a:tbl>
              <a:tblPr/>
              <a:tblGrid>
                <a:gridCol w="563042">
                  <a:extLst>
                    <a:ext uri="{9D8B030D-6E8A-4147-A177-3AD203B41FA5}">
                      <a16:colId xmlns:a16="http://schemas.microsoft.com/office/drawing/2014/main" val="4121497530"/>
                    </a:ext>
                  </a:extLst>
                </a:gridCol>
              </a:tblGrid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173150"/>
                  </a:ext>
                </a:extLst>
              </a:tr>
              <a:tr h="43435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1</a:t>
                      </a:r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56879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72174"/>
                  </a:ext>
                </a:extLst>
              </a:tr>
            </a:tbl>
          </a:graphicData>
        </a:graphic>
      </p:graphicFrame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5AB6EA1A-B843-18D4-ACE7-169A8B6A5338}"/>
              </a:ext>
            </a:extLst>
          </p:cNvPr>
          <p:cNvCxnSpPr>
            <a:cxnSpLocks/>
          </p:cNvCxnSpPr>
          <p:nvPr/>
        </p:nvCxnSpPr>
        <p:spPr>
          <a:xfrm>
            <a:off x="2544174" y="5400450"/>
            <a:ext cx="4362888" cy="614327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B2300866-F72C-C991-0188-0C2E13EA545C}"/>
              </a:ext>
            </a:extLst>
          </p:cNvPr>
          <p:cNvCxnSpPr>
            <a:cxnSpLocks/>
          </p:cNvCxnSpPr>
          <p:nvPr/>
        </p:nvCxnSpPr>
        <p:spPr>
          <a:xfrm>
            <a:off x="2506368" y="5744778"/>
            <a:ext cx="3726419" cy="845994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405FCC42-FA15-8F6F-1F18-954668E47C18}"/>
              </a:ext>
            </a:extLst>
          </p:cNvPr>
          <p:cNvSpPr txBox="1"/>
          <p:nvPr/>
        </p:nvSpPr>
        <p:spPr>
          <a:xfrm>
            <a:off x="7393447" y="5842121"/>
            <a:ext cx="14306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0x6000023d81c0</a:t>
            </a:r>
          </a:p>
        </p:txBody>
      </p:sp>
    </p:spTree>
    <p:extLst>
      <p:ext uri="{BB962C8B-B14F-4D97-AF65-F5344CB8AC3E}">
        <p14:creationId xmlns:p14="http://schemas.microsoft.com/office/powerpoint/2010/main" val="462288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表格 17">
            <a:extLst>
              <a:ext uri="{FF2B5EF4-FFF2-40B4-BE49-F238E27FC236}">
                <a16:creationId xmlns:a16="http://schemas.microsoft.com/office/drawing/2014/main" id="{0AEECD38-7AA0-F361-2764-453A9F859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709861"/>
              </p:ext>
            </p:extLst>
          </p:nvPr>
        </p:nvGraphicFramePr>
        <p:xfrm>
          <a:off x="746882" y="4891455"/>
          <a:ext cx="1913450" cy="1615039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305264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334837">
                <a:tc rowSpan="3">
                  <a:txBody>
                    <a:bodyPr/>
                    <a:lstStyle/>
                    <a:p>
                      <a:pPr algn="r"/>
                      <a:r>
                        <a:rPr lang="en-US" altLang="zh-C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str3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characters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856559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refcount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：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3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642632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buf_len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：</a:t>
                      </a:r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61835"/>
                  </a:ext>
                </a:extLst>
              </a:tr>
              <a:tr h="30526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D945666E-AED4-8E85-64A9-F3045A9584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315052"/>
              </p:ext>
            </p:extLst>
          </p:nvPr>
        </p:nvGraphicFramePr>
        <p:xfrm>
          <a:off x="746882" y="3024638"/>
          <a:ext cx="1913450" cy="1615039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305264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334837">
                <a:tc rowSpan="3">
                  <a:txBody>
                    <a:bodyPr/>
                    <a:lstStyle/>
                    <a:p>
                      <a:pPr algn="r"/>
                      <a:r>
                        <a:rPr lang="en-US" altLang="zh-C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str2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characters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856559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refcount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：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2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642632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buf_len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：</a:t>
                      </a:r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61835"/>
                  </a:ext>
                </a:extLst>
              </a:tr>
              <a:tr h="30526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sp>
        <p:nvSpPr>
          <p:cNvPr id="2" name="标题 1">
            <a:extLst>
              <a:ext uri="{FF2B5EF4-FFF2-40B4-BE49-F238E27FC236}">
                <a16:creationId xmlns:a16="http://schemas.microsoft.com/office/drawing/2014/main" id="{61DC97B8-11BB-FC49-9E2D-D4E5A1AB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refcount</a:t>
            </a:r>
            <a:r>
              <a:rPr kumimoji="1" lang="en-US" altLang="zh-CN" dirty="0"/>
              <a:t> is not a pointer, is a int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521349-D783-F742-9C17-4669887BDB6E}"/>
              </a:ext>
            </a:extLst>
          </p:cNvPr>
          <p:cNvSpPr/>
          <p:nvPr/>
        </p:nvSpPr>
        <p:spPr>
          <a:xfrm>
            <a:off x="6750642" y="885074"/>
            <a:ext cx="43349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90FC4C6-52EC-8D45-9347-AF0200117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829279"/>
              </p:ext>
            </p:extLst>
          </p:nvPr>
        </p:nvGraphicFramePr>
        <p:xfrm>
          <a:off x="746882" y="1231716"/>
          <a:ext cx="1913450" cy="1615039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305264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334837">
                <a:tc rowSpan="3">
                  <a:txBody>
                    <a:bodyPr/>
                    <a:lstStyle/>
                    <a:p>
                      <a:pPr algn="r"/>
                      <a:r>
                        <a:rPr lang="en-US" altLang="zh-CN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str1</a:t>
                      </a:r>
                      <a:endParaRPr lang="zh-CN" altLang="en-US" sz="1400" b="1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characters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856559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refcount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：</a:t>
                      </a:r>
                      <a:r>
                        <a:rPr lang="en-US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1</a:t>
                      </a:r>
                      <a:endParaRPr lang="en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1642632"/>
                  </a:ext>
                </a:extLst>
              </a:tr>
              <a:tr h="33483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C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buf_len</a:t>
                      </a:r>
                      <a:r>
                        <a:rPr lang="zh-CN" alt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：</a:t>
                      </a:r>
                      <a:r>
                        <a:rPr lang="en" altLang="zh-C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9961835"/>
                  </a:ext>
                </a:extLst>
              </a:tr>
              <a:tr h="305264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EEC132E-A74C-3044-82F9-C34BBF98E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841904"/>
              </p:ext>
            </p:extLst>
          </p:nvPr>
        </p:nvGraphicFramePr>
        <p:xfrm>
          <a:off x="5857634" y="990600"/>
          <a:ext cx="563042" cy="2438400"/>
        </p:xfrm>
        <a:graphic>
          <a:graphicData uri="http://schemas.openxmlformats.org/drawingml/2006/table">
            <a:tbl>
              <a:tblPr/>
              <a:tblGrid>
                <a:gridCol w="563042">
                  <a:extLst>
                    <a:ext uri="{9D8B030D-6E8A-4147-A177-3AD203B41FA5}">
                      <a16:colId xmlns:a16="http://schemas.microsoft.com/office/drawing/2014/main" val="28075973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2583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983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\0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1822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4448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087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3282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85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67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931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78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439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826694"/>
                  </a:ext>
                </a:extLst>
              </a:tr>
            </a:tbl>
          </a:graphicData>
        </a:graphic>
      </p:graphicFrame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25499CAA-F876-CF22-6E71-3856C4B89C47}"/>
              </a:ext>
            </a:extLst>
          </p:cNvPr>
          <p:cNvCxnSpPr>
            <a:cxnSpLocks/>
          </p:cNvCxnSpPr>
          <p:nvPr/>
        </p:nvCxnSpPr>
        <p:spPr>
          <a:xfrm>
            <a:off x="2540000" y="1673638"/>
            <a:ext cx="3277980" cy="151976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F519C43-108F-0BB6-9514-3ADD53544BB2}"/>
              </a:ext>
            </a:extLst>
          </p:cNvPr>
          <p:cNvCxnSpPr>
            <a:cxnSpLocks/>
          </p:cNvCxnSpPr>
          <p:nvPr/>
        </p:nvCxnSpPr>
        <p:spPr>
          <a:xfrm flipV="1">
            <a:off x="2514501" y="3209104"/>
            <a:ext cx="3317634" cy="377505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06B2E34-34F5-C1D2-FD4C-39FB6D9BBDA4}"/>
              </a:ext>
            </a:extLst>
          </p:cNvPr>
          <p:cNvCxnSpPr>
            <a:cxnSpLocks/>
          </p:cNvCxnSpPr>
          <p:nvPr/>
        </p:nvCxnSpPr>
        <p:spPr>
          <a:xfrm flipV="1">
            <a:off x="2540000" y="3257815"/>
            <a:ext cx="3277980" cy="2116825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46A885B-F4E8-3322-4BE0-4E169B088185}"/>
              </a:ext>
            </a:extLst>
          </p:cNvPr>
          <p:cNvSpPr txBox="1"/>
          <p:nvPr/>
        </p:nvSpPr>
        <p:spPr>
          <a:xfrm>
            <a:off x="6352107" y="2988155"/>
            <a:ext cx="14306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0x6000034dc040</a:t>
            </a:r>
          </a:p>
        </p:txBody>
      </p:sp>
    </p:spTree>
    <p:extLst>
      <p:ext uri="{BB962C8B-B14F-4D97-AF65-F5344CB8AC3E}">
        <p14:creationId xmlns:p14="http://schemas.microsoft.com/office/powerpoint/2010/main" val="423842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B158B46-62E1-0048-BB16-52F809B5A5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Smart Pointers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884FB61E-D0FB-3047-B7C7-AA98F7BB5C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60400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D52687-A6E3-F949-BB84-BC459F078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std::</a:t>
            </a:r>
            <a:r>
              <a:rPr kumimoji="1" lang="en" altLang="zh-CN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shared_ptr</a:t>
            </a:r>
            <a:endParaRPr kumimoji="1" lang="zh-CN" altLang="en-US" dirty="0">
              <a:latin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2E7B0-09EE-BC41-ADBC-428DF2D69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Smart pointers are used to make sure that an object can be deleted when it is no longer used. 😍</a:t>
            </a:r>
          </a:p>
          <a:p>
            <a:r>
              <a:rPr kumimoji="1" lang="en-US" altLang="zh-CN" dirty="0"/>
              <a:t>Several shared pointers can share/point to the same object.</a:t>
            </a:r>
          </a:p>
          <a:p>
            <a:r>
              <a:rPr lang="en" altLang="zh-CN" dirty="0"/>
              <a:t>The object is destroyed when no </a:t>
            </a:r>
            <a:r>
              <a:rPr lang="en" altLang="zh-CN" dirty="0" err="1"/>
              <a:t>shared_ptr</a:t>
            </a:r>
            <a:r>
              <a:rPr lang="en" altLang="zh-CN" dirty="0"/>
              <a:t> points to it.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BE7D1E5-687B-E346-A6E5-AD5BF815963E}"/>
              </a:ext>
            </a:extLst>
          </p:cNvPr>
          <p:cNvSpPr/>
          <p:nvPr/>
        </p:nvSpPr>
        <p:spPr>
          <a:xfrm>
            <a:off x="1203484" y="3278828"/>
            <a:ext cx="8530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mt2 = mt1;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39E8CCA-137A-5445-A3C0-3E134040E3B2}"/>
              </a:ext>
            </a:extLst>
          </p:cNvPr>
          <p:cNvSpPr/>
          <p:nvPr/>
        </p:nvSpPr>
        <p:spPr>
          <a:xfrm>
            <a:off x="1203484" y="4064908"/>
            <a:ext cx="61815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latin typeface="Menlo" panose="020B0609030804020204" pitchFamily="49" charset="0"/>
              </a:rPr>
              <a:t>auto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mt1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make_shared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855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56C59-F0FC-0342-96A2-8B676022E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std::</a:t>
            </a:r>
            <a:r>
              <a:rPr kumimoji="1" lang="en" altLang="zh-CN" dirty="0" err="1"/>
              <a:t>unique_ptr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B6B335-C29E-314D-A624-486F21CC6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219394"/>
          </a:xfrm>
        </p:spPr>
        <p:txBody>
          <a:bodyPr/>
          <a:lstStyle/>
          <a:p>
            <a:r>
              <a:rPr kumimoji="1" lang="en-US" altLang="zh-CN" dirty="0"/>
              <a:t>Different from std::</a:t>
            </a:r>
            <a:r>
              <a:rPr kumimoji="1" lang="en-US" altLang="zh-CN" dirty="0" err="1"/>
              <a:t>shared_ptr</a:t>
            </a:r>
            <a:r>
              <a:rPr kumimoji="1" lang="en-US" altLang="zh-CN" dirty="0"/>
              <a:t>, a std::</a:t>
            </a:r>
            <a:r>
              <a:rPr kumimoji="1" lang="en-US" altLang="zh-CN" dirty="0" err="1"/>
              <a:t>unique_ptr</a:t>
            </a:r>
            <a:r>
              <a:rPr kumimoji="1" lang="en-US" altLang="zh-CN" dirty="0"/>
              <a:t> will point to an object, and not allow others to point to.</a:t>
            </a:r>
          </a:p>
          <a:p>
            <a:r>
              <a:rPr kumimoji="1" lang="en-US" altLang="zh-CN" dirty="0"/>
              <a:t>But an object pointed by a std::</a:t>
            </a:r>
            <a:r>
              <a:rPr kumimoji="1" lang="en-US" altLang="zh-CN" dirty="0" err="1"/>
              <a:t>unique_ptr</a:t>
            </a:r>
            <a:r>
              <a:rPr kumimoji="1" lang="en-US" altLang="zh-CN" dirty="0"/>
              <a:t> can be moved to another pointer.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358944E-FFF0-014D-8D9B-A1DA838FB8A1}"/>
              </a:ext>
            </a:extLst>
          </p:cNvPr>
          <p:cNvSpPr/>
          <p:nvPr/>
        </p:nvSpPr>
        <p:spPr>
          <a:xfrm>
            <a:off x="1182128" y="3084724"/>
            <a:ext cx="1001309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mt2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make_unique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</a:t>
            </a:r>
            <a:r>
              <a:rPr lang="en" altLang="zh-CN" dirty="0" err="1">
                <a:solidFill>
                  <a:srgbClr val="008000"/>
                </a:solidFill>
                <a:latin typeface="Menlo" panose="020B0609030804020204" pitchFamily="49" charset="0"/>
              </a:rPr>
              <a:t>c++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17</a:t>
            </a:r>
          </a:p>
          <a:p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unique_ptr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mt3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move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(mt1);</a:t>
            </a:r>
          </a:p>
        </p:txBody>
      </p:sp>
    </p:spTree>
    <p:extLst>
      <p:ext uri="{BB962C8B-B14F-4D97-AF65-F5344CB8AC3E}">
        <p14:creationId xmlns:p14="http://schemas.microsoft.com/office/powerpoint/2010/main" val="30707442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F3DC79-1746-7048-9BFF-3CC705D8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How to Understand Smart Pointers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B04A8-A447-2745-A6A9-E876DFC74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925524"/>
          </a:xfrm>
        </p:spPr>
        <p:txBody>
          <a:bodyPr/>
          <a:lstStyle/>
          <a:p>
            <a:r>
              <a:rPr kumimoji="1" lang="en-US" altLang="zh-CN" dirty="0"/>
              <a:t>Let’s look at their definitions.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mt1 and mt2 are two objects of type </a:t>
            </a:r>
            <a:r>
              <a:rPr kumimoji="1" lang="en-US" altLang="zh-CN" dirty="0" err="1"/>
              <a:t>shared_ptr</a:t>
            </a:r>
            <a:r>
              <a:rPr kumimoji="1" lang="en-US" altLang="zh-CN" dirty="0"/>
              <a:t>&lt;&gt;.</a:t>
            </a:r>
          </a:p>
          <a:p>
            <a:pPr lvl="1"/>
            <a:r>
              <a:rPr kumimoji="1" lang="en-US" altLang="zh-CN" dirty="0"/>
              <a:t>You can do a lot in the constructors and the destructor.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2CC6096-D63D-144D-AA0B-44E520E4D9B0}"/>
              </a:ext>
            </a:extLst>
          </p:cNvPr>
          <p:cNvSpPr/>
          <p:nvPr/>
        </p:nvSpPr>
        <p:spPr>
          <a:xfrm>
            <a:off x="1496596" y="1959774"/>
            <a:ext cx="3613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T 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DejaVuSansMono"/>
              </a:rPr>
              <a:t>shared_ptr</a:t>
            </a:r>
            <a:r>
              <a:rPr lang="en" altLang="zh-CN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9EF9E3-7818-AD4F-A167-CB1682026419}"/>
              </a:ext>
            </a:extLst>
          </p:cNvPr>
          <p:cNvSpPr/>
          <p:nvPr/>
        </p:nvSpPr>
        <p:spPr>
          <a:xfrm>
            <a:off x="1496596" y="245439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DD"/>
                </a:solidFill>
                <a:latin typeface="DejaVuSansMono"/>
              </a:rPr>
              <a:t>template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&lt;</a:t>
            </a:r>
            <a:br>
              <a:rPr lang="en" altLang="zh-CN" dirty="0"/>
            </a:b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T,</a:t>
            </a:r>
            <a:br>
              <a:rPr lang="en" altLang="zh-CN" dirty="0">
                <a:solidFill>
                  <a:srgbClr val="000000"/>
                </a:solidFill>
                <a:latin typeface="DejaVuSansMono"/>
              </a:rPr>
            </a:b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  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DejaVuSansMono"/>
              </a:rPr>
              <a:t>Deleter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3080"/>
                </a:solidFill>
                <a:latin typeface="DejaVuSansMon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std::default_delete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&lt;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T</a:t>
            </a:r>
            <a:r>
              <a:rPr lang="en" altLang="zh-CN" dirty="0">
                <a:solidFill>
                  <a:srgbClr val="000080"/>
                </a:solidFill>
                <a:latin typeface="DejaVuSansMono"/>
              </a:rPr>
              <a:t>&gt;</a:t>
            </a:r>
            <a:endParaRPr lang="en" altLang="zh-CN" dirty="0">
              <a:solidFill>
                <a:srgbClr val="000000"/>
              </a:solidFill>
              <a:latin typeface="DejaVuSansMono"/>
            </a:endParaRPr>
          </a:p>
          <a:p>
            <a:r>
              <a:rPr lang="en" altLang="zh-CN" dirty="0">
                <a:solidFill>
                  <a:srgbClr val="000080"/>
                </a:solidFill>
                <a:latin typeface="DejaVuSansMono"/>
              </a:rPr>
              <a:t>&gt;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>
                <a:solidFill>
                  <a:srgbClr val="0000DD"/>
                </a:solidFill>
                <a:latin typeface="DejaVuSansMono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DejaVuSansMono"/>
              </a:rPr>
              <a:t> </a:t>
            </a:r>
            <a:r>
              <a:rPr lang="en" altLang="zh-CN" dirty="0" err="1">
                <a:solidFill>
                  <a:srgbClr val="000000"/>
                </a:solidFill>
                <a:latin typeface="DejaVuSansMono"/>
              </a:rPr>
              <a:t>unique_ptr</a:t>
            </a:r>
            <a:r>
              <a:rPr lang="en" altLang="zh-CN" dirty="0">
                <a:solidFill>
                  <a:srgbClr val="008080"/>
                </a:solidFill>
                <a:latin typeface="DejaVuSansMono"/>
              </a:rPr>
              <a:t>;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556BB1-AFE5-D94B-A6ED-B28895CE6E2E}"/>
              </a:ext>
            </a:extLst>
          </p:cNvPr>
          <p:cNvSpPr/>
          <p:nvPr/>
        </p:nvSpPr>
        <p:spPr>
          <a:xfrm>
            <a:off x="1343528" y="5010809"/>
            <a:ext cx="85302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mt1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new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));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shared_ptr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 mt2 = mt1;</a:t>
            </a:r>
          </a:p>
        </p:txBody>
      </p:sp>
    </p:spTree>
    <p:extLst>
      <p:ext uri="{BB962C8B-B14F-4D97-AF65-F5344CB8AC3E}">
        <p14:creationId xmlns:p14="http://schemas.microsoft.com/office/powerpoint/2010/main" val="373186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C5C10-715E-6447-A259-6680CAAED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Default 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2D506C-23E4-9544-9AEC-2CACD4311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7" y="921351"/>
            <a:ext cx="11053879" cy="1143083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Default constructor: a constructor which can be called without arguments</a:t>
            </a:r>
          </a:p>
          <a:p>
            <a:r>
              <a:rPr kumimoji="1" lang="en-US" altLang="zh-CN" dirty="0"/>
              <a:t>If you define no constructors, the compiler automatically provide one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E58094F-9690-3249-A61F-92CE85F9DA93}"/>
              </a:ext>
            </a:extLst>
          </p:cNvPr>
          <p:cNvSpPr/>
          <p:nvPr/>
        </p:nvSpPr>
        <p:spPr>
          <a:xfrm>
            <a:off x="1376479" y="4775977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//two default constructors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 ...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 ...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CD0E1B2-3CB2-8049-9654-E99800D32A6E}"/>
              </a:ext>
            </a:extLst>
          </p:cNvPr>
          <p:cNvSpPr/>
          <p:nvPr/>
        </p:nvSpPr>
        <p:spPr>
          <a:xfrm>
            <a:off x="1376479" y="1864766"/>
            <a:ext cx="2694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(){}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BB268F8-1C24-8943-9647-A4C55258B84A}"/>
              </a:ext>
            </a:extLst>
          </p:cNvPr>
          <p:cNvSpPr txBox="1">
            <a:spLocks/>
          </p:cNvSpPr>
          <p:nvPr/>
        </p:nvSpPr>
        <p:spPr>
          <a:xfrm>
            <a:off x="838197" y="4406645"/>
            <a:ext cx="11053879" cy="83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To avoid ambiguous</a:t>
            </a:r>
            <a:endParaRPr kumimoji="1"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8D5D0A-32BE-7C45-83FF-F70FE1309694}"/>
              </a:ext>
            </a:extLst>
          </p:cNvPr>
          <p:cNvSpPr/>
          <p:nvPr/>
        </p:nvSpPr>
        <p:spPr>
          <a:xfrm>
            <a:off x="1376479" y="262449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 ...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4CD2F5-5AC3-E345-8ACD-A5F503F76EBB}"/>
              </a:ext>
            </a:extLst>
          </p:cNvPr>
          <p:cNvSpPr/>
          <p:nvPr/>
        </p:nvSpPr>
        <p:spPr>
          <a:xfrm>
            <a:off x="1376479" y="4105181"/>
            <a:ext cx="6096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mt;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//no appropriate constructor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E75E288A-B4C1-C04F-96D2-571F0A3E333B}"/>
              </a:ext>
            </a:extLst>
          </p:cNvPr>
          <p:cNvSpPr txBox="1">
            <a:spLocks/>
          </p:cNvSpPr>
          <p:nvPr/>
        </p:nvSpPr>
        <p:spPr>
          <a:xfrm>
            <a:off x="838197" y="2307570"/>
            <a:ext cx="11053879" cy="6934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If you define constructors, the compiler will not generate a  default one.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CF006CB-9683-A544-877E-866DBD6D45E2}"/>
              </a:ext>
            </a:extLst>
          </p:cNvPr>
          <p:cNvSpPr/>
          <p:nvPr/>
        </p:nvSpPr>
        <p:spPr>
          <a:xfrm>
            <a:off x="1376479" y="6515491"/>
            <a:ext cx="6096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mt;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//which constructor?</a:t>
            </a:r>
          </a:p>
        </p:txBody>
      </p:sp>
    </p:spTree>
    <p:extLst>
      <p:ext uri="{BB962C8B-B14F-4D97-AF65-F5344CB8AC3E}">
        <p14:creationId xmlns:p14="http://schemas.microsoft.com/office/powerpoint/2010/main" val="207797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AC64E8-31B4-8C4F-9E30-22ED1B94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Implicitly-defined Destructor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602825-E2B4-4B44-A2E8-EE8D36AAD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833631"/>
          </a:xfrm>
        </p:spPr>
        <p:txBody>
          <a:bodyPr/>
          <a:lstStyle/>
          <a:p>
            <a:r>
              <a:rPr kumimoji="1" lang="en-US" altLang="zh-CN" dirty="0"/>
              <a:t>If no destructor is defined, the compiler will generate an empty one.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30A225-EF4F-A949-A6CC-42F7FC5B4146}"/>
              </a:ext>
            </a:extLst>
          </p:cNvPr>
          <p:cNvSpPr/>
          <p:nvPr/>
        </p:nvSpPr>
        <p:spPr>
          <a:xfrm>
            <a:off x="1376479" y="1864766"/>
            <a:ext cx="2834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(){}</a:t>
            </a: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41322A1-FF6E-614A-907F-BAA7A7076018}"/>
              </a:ext>
            </a:extLst>
          </p:cNvPr>
          <p:cNvSpPr txBox="1">
            <a:spLocks/>
          </p:cNvSpPr>
          <p:nvPr/>
        </p:nvSpPr>
        <p:spPr>
          <a:xfrm>
            <a:off x="838198" y="2771869"/>
            <a:ext cx="11053879" cy="8336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Memory allocated in constructors is normally released in a destructor.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748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08A99-7B0C-5645-976E-CAA0B9182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Default Copy Constructors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F8B84-640F-064F-9C44-9AD5C6D5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598" y="3571062"/>
            <a:ext cx="11053879" cy="1768454"/>
          </a:xfrm>
        </p:spPr>
        <p:txBody>
          <a:bodyPr/>
          <a:lstStyle/>
          <a:p>
            <a:r>
              <a:rPr kumimoji="1" lang="en-US" altLang="zh-CN" dirty="0"/>
              <a:t>Default copy constructor: </a:t>
            </a:r>
          </a:p>
          <a:p>
            <a:pPr lvl="1"/>
            <a:r>
              <a:rPr kumimoji="1" lang="en-US" altLang="zh-CN" dirty="0"/>
              <a:t>If no user-defined copy constructors, </a:t>
            </a:r>
            <a:br>
              <a:rPr kumimoji="1" lang="en-US" altLang="zh-CN" dirty="0"/>
            </a:br>
            <a:r>
              <a:rPr kumimoji="1" lang="en-US" altLang="zh-CN" dirty="0"/>
              <a:t>the compiler will generate one.</a:t>
            </a:r>
          </a:p>
          <a:p>
            <a:pPr lvl="1"/>
            <a:r>
              <a:rPr kumimoji="1" lang="en-US" altLang="zh-CN" dirty="0"/>
              <a:t>Copy all non-static data members.</a:t>
            </a:r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1504431-8918-554D-B527-4FB42349DFF2}"/>
              </a:ext>
            </a:extLst>
          </p:cNvPr>
          <p:cNvSpPr/>
          <p:nvPr/>
        </p:nvSpPr>
        <p:spPr>
          <a:xfrm>
            <a:off x="1515519" y="2363608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t1)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//copy constructor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//copy constructor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D35645-D355-5343-8B7C-9E825C4DBD5F}"/>
              </a:ext>
            </a:extLst>
          </p:cNvPr>
          <p:cNvSpPr/>
          <p:nvPr/>
        </p:nvSpPr>
        <p:spPr>
          <a:xfrm>
            <a:off x="1376479" y="1864766"/>
            <a:ext cx="47868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 ... }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40F1197-6F02-3D4C-9F76-B95780B11B39}"/>
              </a:ext>
            </a:extLst>
          </p:cNvPr>
          <p:cNvSpPr txBox="1">
            <a:spLocks/>
          </p:cNvSpPr>
          <p:nvPr/>
        </p:nvSpPr>
        <p:spPr>
          <a:xfrm>
            <a:off x="990599" y="1479395"/>
            <a:ext cx="11053879" cy="975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A copy constructor. Only one parameter, or the rest have default values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932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D00B5-CCDC-2E4A-8647-0B0E9FF03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Default Copy Assignment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A6FC6A-2C54-714E-8AC8-39C3A49EB1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61534"/>
          </a:xfrm>
        </p:spPr>
        <p:txBody>
          <a:bodyPr/>
          <a:lstStyle/>
          <a:p>
            <a:r>
              <a:rPr kumimoji="1" lang="en-US" altLang="zh-CN" dirty="0"/>
              <a:t>Assignment operators: =, +=, -=, ...</a:t>
            </a:r>
          </a:p>
          <a:p>
            <a:r>
              <a:rPr kumimoji="1" lang="en-US" altLang="zh-CN" dirty="0"/>
              <a:t>Copy assignment operator  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Default copy assignment operator</a:t>
            </a:r>
          </a:p>
          <a:p>
            <a:pPr lvl="1"/>
            <a:r>
              <a:rPr kumimoji="1" lang="en-US" altLang="zh-CN" dirty="0"/>
              <a:t>If no user-defined copy assignment constructors, </a:t>
            </a:r>
            <a:br>
              <a:rPr kumimoji="1" lang="en-US" altLang="zh-CN" dirty="0"/>
            </a:br>
            <a:r>
              <a:rPr kumimoji="1" lang="en-US" altLang="zh-CN" dirty="0"/>
              <a:t>the compiler will generate one.</a:t>
            </a:r>
          </a:p>
          <a:p>
            <a:pPr lvl="1"/>
            <a:r>
              <a:rPr kumimoji="1" lang="en-US" altLang="zh-CN" dirty="0"/>
              <a:t>Copy all non-static data members.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1580FA4-71E6-9B4D-9E07-6066D1D6A50F}"/>
              </a:ext>
            </a:extLst>
          </p:cNvPr>
          <p:cNvSpPr/>
          <p:nvPr/>
        </p:nvSpPr>
        <p:spPr>
          <a:xfrm>
            <a:off x="1631981" y="2550506"/>
            <a:ext cx="60420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){...}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707CC6-8A0B-604D-98CF-7E6F930AF481}"/>
              </a:ext>
            </a:extLst>
          </p:cNvPr>
          <p:cNvSpPr/>
          <p:nvPr/>
        </p:nvSpPr>
        <p:spPr>
          <a:xfrm>
            <a:off x="1751046" y="3148981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59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 = 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//copy constructor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  <a:r>
              <a:rPr lang="en" altLang="zh-CN" dirty="0">
                <a:solidFill>
                  <a:schemeClr val="accent6">
                    <a:lumMod val="50000"/>
                  </a:schemeClr>
                </a:solidFill>
                <a:latin typeface="Menlo" panose="020B0609030804020204" pitchFamily="49" charset="0"/>
              </a:rPr>
              <a:t>//copy assignment</a:t>
            </a:r>
          </a:p>
        </p:txBody>
      </p:sp>
    </p:spTree>
    <p:extLst>
      <p:ext uri="{BB962C8B-B14F-4D97-AF65-F5344CB8AC3E}">
        <p14:creationId xmlns:p14="http://schemas.microsoft.com/office/powerpoint/2010/main" val="3271273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3B8C9D1-C1A3-F243-B2E3-22DC8F956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An Example with Dynamic Memory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5DEA0347-F152-0244-B93E-28C5E1DDB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0616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F13027-22CE-9D48-AD43-015C79CB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 Simple String Class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8AB5A6C-F9FE-F64E-B9EE-45F7957FBF88}"/>
              </a:ext>
            </a:extLst>
          </p:cNvPr>
          <p:cNvSpPr/>
          <p:nvPr/>
        </p:nvSpPr>
        <p:spPr>
          <a:xfrm>
            <a:off x="979441" y="1392603"/>
            <a:ext cx="95044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char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*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NULL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    create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buf_len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data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~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delete []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characters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...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3990FB8-EBBF-3A47-AA6D-5AA1775153D6}"/>
              </a:ext>
            </a:extLst>
          </p:cNvPr>
          <p:cNvSpPr/>
          <p:nvPr/>
        </p:nvSpPr>
        <p:spPr>
          <a:xfrm>
            <a:off x="1206012" y="6488668"/>
            <a:ext cx="1300356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example1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84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C97B8-11BB-FC49-9E2D-D4E5A1AB7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Dynamic Memory in Objects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A521349-D783-F742-9C17-4669887BDB6E}"/>
              </a:ext>
            </a:extLst>
          </p:cNvPr>
          <p:cNvSpPr/>
          <p:nvPr/>
        </p:nvSpPr>
        <p:spPr>
          <a:xfrm>
            <a:off x="6750642" y="885074"/>
            <a:ext cx="433493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"Shenzhen"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90FC4C6-52EC-8D45-9347-AF02001178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997872"/>
              </p:ext>
            </p:extLst>
          </p:nvPr>
        </p:nvGraphicFramePr>
        <p:xfrm>
          <a:off x="215589" y="877626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str1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buf_len</a:t>
                      </a:r>
                      <a:r>
                        <a:rPr lang="e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: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EEC132E-A74C-3044-82F9-C34BBF98EE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617476"/>
              </p:ext>
            </p:extLst>
          </p:nvPr>
        </p:nvGraphicFramePr>
        <p:xfrm>
          <a:off x="5857634" y="990600"/>
          <a:ext cx="563042" cy="2438400"/>
        </p:xfrm>
        <a:graphic>
          <a:graphicData uri="http://schemas.openxmlformats.org/drawingml/2006/table">
            <a:tbl>
              <a:tblPr/>
              <a:tblGrid>
                <a:gridCol w="563042">
                  <a:extLst>
                    <a:ext uri="{9D8B030D-6E8A-4147-A177-3AD203B41FA5}">
                      <a16:colId xmlns:a16="http://schemas.microsoft.com/office/drawing/2014/main" val="2807597304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25835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1798362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\0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18220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44489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40873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328219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z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468528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n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673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e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99312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h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7823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S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4392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0826694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06CB574-576F-F24F-95B4-7775C8CDB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147316"/>
              </p:ext>
            </p:extLst>
          </p:nvPr>
        </p:nvGraphicFramePr>
        <p:xfrm>
          <a:off x="223108" y="3861852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str2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buf_len</a:t>
                      </a:r>
                      <a:r>
                        <a:rPr lang="e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: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38" name="表格 37">
            <a:extLst>
              <a:ext uri="{FF2B5EF4-FFF2-40B4-BE49-F238E27FC236}">
                <a16:creationId xmlns:a16="http://schemas.microsoft.com/office/drawing/2014/main" id="{E5D37413-0ADE-0447-9111-4E0243D35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026015"/>
              </p:ext>
            </p:extLst>
          </p:nvPr>
        </p:nvGraphicFramePr>
        <p:xfrm>
          <a:off x="3124122" y="4013200"/>
          <a:ext cx="1913450" cy="2844800"/>
        </p:xfrm>
        <a:graphic>
          <a:graphicData uri="http://schemas.openxmlformats.org/drawingml/2006/table">
            <a:tbl>
              <a:tblPr/>
              <a:tblGrid>
                <a:gridCol w="628227">
                  <a:extLst>
                    <a:ext uri="{9D8B030D-6E8A-4147-A177-3AD203B41FA5}">
                      <a16:colId xmlns:a16="http://schemas.microsoft.com/office/drawing/2014/main" val="2502611317"/>
                    </a:ext>
                  </a:extLst>
                </a:gridCol>
                <a:gridCol w="1240773">
                  <a:extLst>
                    <a:ext uri="{9D8B030D-6E8A-4147-A177-3AD203B41FA5}">
                      <a16:colId xmlns:a16="http://schemas.microsoft.com/office/drawing/2014/main" val="2439046246"/>
                    </a:ext>
                  </a:extLst>
                </a:gridCol>
                <a:gridCol w="44450">
                  <a:extLst>
                    <a:ext uri="{9D8B030D-6E8A-4147-A177-3AD203B41FA5}">
                      <a16:colId xmlns:a16="http://schemas.microsoft.com/office/drawing/2014/main" val="139661585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4179037"/>
                  </a:ext>
                </a:extLst>
              </a:tr>
              <a:tr h="203200">
                <a:tc rowSpan="12">
                  <a:txBody>
                    <a:bodyPr/>
                    <a:lstStyle/>
                    <a:p>
                      <a:pPr algn="r" fontAlgn="ctr"/>
                      <a:r>
                        <a:rPr lang="e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str3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characters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268544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476419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581240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4973018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7074765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57757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042644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0579782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buf_len</a:t>
                      </a:r>
                      <a:r>
                        <a:rPr lang="e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: 64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451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5513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4020656"/>
                  </a:ext>
                </a:extLst>
              </a:tr>
              <a:tr h="2032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5510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5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等线" panose="02010600030101010101" pitchFamily="2" charset="-122"/>
                          <a:cs typeface="Courier New" panose="02070309020205020404" pitchFamily="49" charset="0"/>
                        </a:rPr>
                        <a:t>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等线" panose="02010600030101010101" pitchFamily="2" charset="-122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6613825"/>
                  </a:ext>
                </a:extLst>
              </a:tr>
            </a:tbl>
          </a:graphicData>
        </a:graphic>
      </p:graphicFrame>
      <p:graphicFrame>
        <p:nvGraphicFramePr>
          <p:cNvPr id="41" name="表格 40">
            <a:extLst>
              <a:ext uri="{FF2B5EF4-FFF2-40B4-BE49-F238E27FC236}">
                <a16:creationId xmlns:a16="http://schemas.microsoft.com/office/drawing/2014/main" id="{41BE6223-CAB9-4E4C-8985-A6CFD12888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489005"/>
              </p:ext>
            </p:extLst>
          </p:nvPr>
        </p:nvGraphicFramePr>
        <p:xfrm>
          <a:off x="6973489" y="2505189"/>
          <a:ext cx="576475" cy="4352811"/>
        </p:xfrm>
        <a:graphic>
          <a:graphicData uri="http://schemas.openxmlformats.org/drawingml/2006/table">
            <a:tbl>
              <a:tblPr/>
              <a:tblGrid>
                <a:gridCol w="576475">
                  <a:extLst>
                    <a:ext uri="{9D8B030D-6E8A-4147-A177-3AD203B41FA5}">
                      <a16:colId xmlns:a16="http://schemas.microsoft.com/office/drawing/2014/main" val="4121497530"/>
                    </a:ext>
                  </a:extLst>
                </a:gridCol>
              </a:tblGrid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2173150"/>
                  </a:ext>
                </a:extLst>
              </a:tr>
              <a:tr h="158793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582192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513732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218547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452002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6399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93771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6710438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194678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2281447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464401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21766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66106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36146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75690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02745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74057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6319375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573404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820330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9081730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750366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3846849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313665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568793"/>
                  </a:ext>
                </a:extLst>
              </a:tr>
              <a:tr h="167702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等线" panose="02010600030101010101" pitchFamily="2" charset="-122"/>
                          <a:ea typeface="等线" panose="02010600030101010101" pitchFamily="2" charset="-122"/>
                        </a:rPr>
                        <a:t>　</a:t>
                      </a:r>
                    </a:p>
                  </a:txBody>
                  <a:tcPr marL="7861" marR="7861" marT="786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272174"/>
                  </a:ext>
                </a:extLst>
              </a:tr>
            </a:tbl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A19D8BC0-2AFA-7849-BCF8-5A8FBDFD8240}"/>
              </a:ext>
            </a:extLst>
          </p:cNvPr>
          <p:cNvSpPr/>
          <p:nvPr/>
        </p:nvSpPr>
        <p:spPr>
          <a:xfrm>
            <a:off x="4662471" y="6140744"/>
            <a:ext cx="302721" cy="251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lIns="18000" tIns="18000" rIns="18000" bIns="18000">
            <a:spAutoFit/>
          </a:bodyPr>
          <a:lstStyle/>
          <a:p>
            <a:r>
              <a:rPr lang="en" altLang="zh-CN" sz="1400" b="1" dirty="0">
                <a:solidFill>
                  <a:srgbClr val="FF0000"/>
                </a:solidFill>
                <a:latin typeface="Courier New" panose="02070309020205020404" pitchFamily="49" charset="0"/>
                <a:ea typeface="等线" panose="02010600030101010101" pitchFamily="2" charset="-122"/>
                <a:cs typeface="Courier New" panose="02070309020205020404" pitchFamily="49" charset="0"/>
              </a:rPr>
              <a:t>10</a:t>
            </a:r>
            <a:endParaRPr lang="zh-CN" altLang="en-US" sz="14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5" name="直线箭头连接符 4">
            <a:extLst>
              <a:ext uri="{FF2B5EF4-FFF2-40B4-BE49-F238E27FC236}">
                <a16:creationId xmlns:a16="http://schemas.microsoft.com/office/drawing/2014/main" id="{25499CAA-F876-CF22-6E71-3856C4B89C47}"/>
              </a:ext>
            </a:extLst>
          </p:cNvPr>
          <p:cNvCxnSpPr/>
          <p:nvPr/>
        </p:nvCxnSpPr>
        <p:spPr>
          <a:xfrm>
            <a:off x="2039112" y="1911096"/>
            <a:ext cx="3818522" cy="1179576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6F519C43-108F-0BB6-9514-3ADD53544BB2}"/>
              </a:ext>
            </a:extLst>
          </p:cNvPr>
          <p:cNvCxnSpPr>
            <a:cxnSpLocks/>
          </p:cNvCxnSpPr>
          <p:nvPr/>
        </p:nvCxnSpPr>
        <p:spPr>
          <a:xfrm flipV="1">
            <a:off x="2039112" y="3155089"/>
            <a:ext cx="3818522" cy="1736366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ED226A5C-321E-BC7B-F40B-AC50CCE24343}"/>
              </a:ext>
            </a:extLst>
          </p:cNvPr>
          <p:cNvCxnSpPr>
            <a:cxnSpLocks/>
          </p:cNvCxnSpPr>
          <p:nvPr/>
        </p:nvCxnSpPr>
        <p:spPr>
          <a:xfrm>
            <a:off x="4916332" y="5051228"/>
            <a:ext cx="2057157" cy="1563234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806B2E34-34F5-C1D2-FD4C-39FB6D9BBDA4}"/>
              </a:ext>
            </a:extLst>
          </p:cNvPr>
          <p:cNvCxnSpPr>
            <a:cxnSpLocks/>
          </p:cNvCxnSpPr>
          <p:nvPr/>
        </p:nvCxnSpPr>
        <p:spPr>
          <a:xfrm flipV="1">
            <a:off x="4916331" y="3257815"/>
            <a:ext cx="901649" cy="1772730"/>
          </a:xfrm>
          <a:prstGeom prst="straightConnector1">
            <a:avLst/>
          </a:prstGeom>
          <a:ln w="222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446A885B-F4E8-3322-4BE0-4E169B088185}"/>
              </a:ext>
            </a:extLst>
          </p:cNvPr>
          <p:cNvSpPr txBox="1"/>
          <p:nvPr/>
        </p:nvSpPr>
        <p:spPr>
          <a:xfrm>
            <a:off x="6352107" y="2988155"/>
            <a:ext cx="14306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0x600002eb4030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8316582-9EFB-77AD-2E3F-F808F72EA249}"/>
              </a:ext>
            </a:extLst>
          </p:cNvPr>
          <p:cNvSpPr txBox="1"/>
          <p:nvPr/>
        </p:nvSpPr>
        <p:spPr>
          <a:xfrm>
            <a:off x="7482434" y="6483657"/>
            <a:ext cx="14306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0x6000039b01c0</a:t>
            </a:r>
          </a:p>
        </p:txBody>
      </p:sp>
    </p:spTree>
    <p:extLst>
      <p:ext uri="{BB962C8B-B14F-4D97-AF65-F5344CB8AC3E}">
        <p14:creationId xmlns:p14="http://schemas.microsoft.com/office/powerpoint/2010/main" val="383213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7" grpId="0"/>
      <p:bldP spid="10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37562</TotalTime>
  <Words>1199</Words>
  <Application>Microsoft Macintosh PowerPoint</Application>
  <PresentationFormat>宽屏</PresentationFormat>
  <Paragraphs>310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8" baseType="lpstr">
      <vt:lpstr>等线</vt:lpstr>
      <vt:lpstr>KaiTi</vt:lpstr>
      <vt:lpstr>DejaVuSansMono</vt:lpstr>
      <vt:lpstr>Arial</vt:lpstr>
      <vt:lpstr>Calibri</vt:lpstr>
      <vt:lpstr>Courier</vt:lpstr>
      <vt:lpstr>Courier New</vt:lpstr>
      <vt:lpstr>Franklin Gothic Demi</vt:lpstr>
      <vt:lpstr>Franklin Gothic Medium</vt:lpstr>
      <vt:lpstr>Menlo</vt:lpstr>
      <vt:lpstr>Wingdings</vt:lpstr>
      <vt:lpstr>Office 主题</vt:lpstr>
      <vt:lpstr>文档</vt:lpstr>
      <vt:lpstr>Advanced Programming</vt:lpstr>
      <vt:lpstr>Some Default Operations</vt:lpstr>
      <vt:lpstr>Default Constructors</vt:lpstr>
      <vt:lpstr>Implicitly-defined Destructor</vt:lpstr>
      <vt:lpstr>Default Copy Constructors</vt:lpstr>
      <vt:lpstr>Default Copy Assignment</vt:lpstr>
      <vt:lpstr>An Example with Dynamic Memory</vt:lpstr>
      <vt:lpstr>A Simple String Class</vt:lpstr>
      <vt:lpstr>Dynamic Memory in Objects</vt:lpstr>
      <vt:lpstr>Solution 1: Hard Copy</vt:lpstr>
      <vt:lpstr>Copy Constructor</vt:lpstr>
      <vt:lpstr>Copy Assignment</vt:lpstr>
      <vt:lpstr>Solution 2: Soft Copy</vt:lpstr>
      <vt:lpstr>Problem of Hard Copy</vt:lpstr>
      <vt:lpstr>CvMat struct</vt:lpstr>
      <vt:lpstr>cv::Mat class</vt:lpstr>
      <vt:lpstr>Solution in OpenCV</vt:lpstr>
      <vt:lpstr>Solution in OpenCV</vt:lpstr>
      <vt:lpstr>Solution in OpenCV</vt:lpstr>
      <vt:lpstr>Dynamic Memory in Objects</vt:lpstr>
      <vt:lpstr>If refcount is not a pointer, is a int</vt:lpstr>
      <vt:lpstr>Smart Pointers</vt:lpstr>
      <vt:lpstr>std::shared_ptr</vt:lpstr>
      <vt:lpstr>std::unique_ptr</vt:lpstr>
      <vt:lpstr>How to Understand Smart Pointers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1483</cp:revision>
  <dcterms:created xsi:type="dcterms:W3CDTF">2020-09-05T08:11:12Z</dcterms:created>
  <dcterms:modified xsi:type="dcterms:W3CDTF">2025-04-22T03:05:35Z</dcterms:modified>
  <cp:category/>
</cp:coreProperties>
</file>