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477" r:id="rId3"/>
    <p:sldId id="1111" r:id="rId4"/>
    <p:sldId id="1121" r:id="rId5"/>
    <p:sldId id="1115" r:id="rId6"/>
    <p:sldId id="1122" r:id="rId7"/>
    <p:sldId id="1123" r:id="rId8"/>
    <p:sldId id="452" r:id="rId9"/>
    <p:sldId id="420" r:id="rId10"/>
    <p:sldId id="437" r:id="rId11"/>
    <p:sldId id="1124" r:id="rId12"/>
    <p:sldId id="463" r:id="rId13"/>
    <p:sldId id="466" r:id="rId14"/>
    <p:sldId id="468" r:id="rId15"/>
    <p:sldId id="469" r:id="rId16"/>
    <p:sldId id="470" r:id="rId17"/>
    <p:sldId id="471" r:id="rId18"/>
    <p:sldId id="1117" r:id="rId19"/>
    <p:sldId id="1125" r:id="rId20"/>
    <p:sldId id="1126" r:id="rId21"/>
    <p:sldId id="1127" r:id="rId22"/>
    <p:sldId id="1065" r:id="rId23"/>
    <p:sldId id="1118" r:id="rId24"/>
    <p:sldId id="1120" r:id="rId25"/>
    <p:sldId id="112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6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Advanced</a:t>
            </a:r>
            <a:r>
              <a:rPr lang="zh-CN" altLang="en-US" b="1" dirty="0">
                <a:latin typeface="Franklin Gothic Demi" panose="020B0703020102020204" pitchFamily="34" charset="0"/>
                <a:sym typeface="+mn-ea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199" y="3233141"/>
            <a:ext cx="10040471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12, class inheritance &amp; polymorphism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廖琪梅，王大兴，于仕琪，王薇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891553" y="213855"/>
            <a:ext cx="7175037" cy="1189239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Polymorphism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293" y="1403094"/>
            <a:ext cx="11991415" cy="1960554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dirty="0"/>
              <a:t>     </a:t>
            </a:r>
            <a:r>
              <a:rPr lang="en-US" b="1" dirty="0">
                <a:solidFill>
                  <a:srgbClr val="00B0F0"/>
                </a:solidFill>
              </a:rPr>
              <a:t>Polymorphism</a:t>
            </a:r>
            <a:r>
              <a:rPr lang="en-US" dirty="0"/>
              <a:t> is one of the most important feature of object-oriented programming. </a:t>
            </a:r>
            <a:r>
              <a:rPr lang="en-US" b="1" dirty="0">
                <a:solidFill>
                  <a:srgbClr val="00B0F0"/>
                </a:solidFill>
              </a:rPr>
              <a:t>Polymorphism</a:t>
            </a:r>
            <a:r>
              <a:rPr lang="en-US" dirty="0"/>
              <a:t> works on object </a:t>
            </a:r>
            <a:r>
              <a:rPr lang="en-US" b="1" dirty="0"/>
              <a:t>pointers</a:t>
            </a:r>
            <a:r>
              <a:rPr lang="en-US" dirty="0"/>
              <a:t> and </a:t>
            </a:r>
            <a:r>
              <a:rPr lang="en-US" b="1" dirty="0"/>
              <a:t>references </a:t>
            </a:r>
            <a:r>
              <a:rPr lang="en-US" dirty="0"/>
              <a:t>using so-called </a:t>
            </a:r>
            <a:r>
              <a:rPr lang="en-US" b="1" dirty="0"/>
              <a:t>dynamic binding </a:t>
            </a:r>
            <a:r>
              <a:rPr lang="en-US" dirty="0"/>
              <a:t>at run-time. It does not work on regular objects, which uses static binding during the compile-time.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dirty="0"/>
              <a:t>  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10394" y="3149926"/>
            <a:ext cx="11550610" cy="1960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There are </a:t>
            </a:r>
            <a:r>
              <a:rPr lang="en-US" sz="2400" b="1" dirty="0"/>
              <a:t>two key mechanisms for implementing polymorphic public inheritance: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b="1" dirty="0"/>
              <a:t>1. Redefining base-class methods in a derived class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b="1" dirty="0"/>
              <a:t>2. Using virtual methods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87960" y="789940"/>
            <a:ext cx="5908040" cy="4692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#include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&lt;iostream&gt;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#include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&lt;string&gt;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using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namespace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private: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public: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),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"The base class constructor is invoked."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~Employee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"The base class destructor is invoked."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getName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{ </a:t>
            </a: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getSSN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{ </a:t>
            </a: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setName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setSSN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{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earning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 </a:t>
            </a: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virtual void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show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"Name is:"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", SSN number is: 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21730" y="829945"/>
            <a:ext cx="5845175" cy="4692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SalariedEmployee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: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public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private: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salary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public: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SalariedEmployee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),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salary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"The derived calss constructor is invoked."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 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~SalariedEmployee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"The derived class destructor is invoked."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 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SalariedEmployee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),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salary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getSalary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{ </a:t>
            </a: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salary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setSalary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double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{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salary</a:t>
            </a:r>
            <a:r>
              <a:rPr lang="en-US" altLang="zh-CN" sz="13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earning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 </a:t>
            </a: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getSalary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();}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show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"Name is:"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&lt;&lt;getName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", SSN number is: "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&lt;&lt;getSSN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", salary is:"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salary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};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97180" y="1347470"/>
            <a:ext cx="3049905" cy="342900"/>
            <a:chOff x="1076022" y="4679847"/>
            <a:chExt cx="2783690" cy="378130"/>
          </a:xfrm>
        </p:grpSpPr>
        <p:grpSp>
          <p:nvGrpSpPr>
            <p:cNvPr id="22" name="组合 21"/>
            <p:cNvGrpSpPr/>
            <p:nvPr/>
          </p:nvGrpSpPr>
          <p:grpSpPr>
            <a:xfrm>
              <a:off x="2371373" y="4679847"/>
              <a:ext cx="1488339" cy="378130"/>
              <a:chOff x="2960654" y="3311695"/>
              <a:chExt cx="1488339" cy="378130"/>
            </a:xfrm>
          </p:grpSpPr>
          <p:sp>
            <p:nvSpPr>
              <p:cNvPr id="23" name="TextBox 7"/>
              <p:cNvSpPr txBox="1"/>
              <p:nvPr/>
            </p:nvSpPr>
            <p:spPr>
              <a:xfrm>
                <a:off x="3312930" y="3311695"/>
                <a:ext cx="1136063" cy="3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35" dirty="0"/>
                  <a:t>base class</a:t>
                </a:r>
                <a:endParaRPr lang="zh-CN" altLang="en-US" sz="1635" dirty="0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H="1">
                <a:off x="2960654" y="3525457"/>
                <a:ext cx="352767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1076022" y="4751855"/>
              <a:ext cx="1239054" cy="2835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34422" y="1617171"/>
            <a:ext cx="4683334" cy="595291"/>
            <a:chOff x="1076022" y="4571984"/>
            <a:chExt cx="5160354" cy="6559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862435" y="4571984"/>
              <a:ext cx="4373941" cy="655923"/>
              <a:chOff x="2451716" y="3203832"/>
              <a:chExt cx="4373941" cy="655923"/>
            </a:xfrm>
          </p:grpSpPr>
          <p:sp>
            <p:nvSpPr>
              <p:cNvPr id="51" name="TextBox 7"/>
              <p:cNvSpPr txBox="1"/>
              <p:nvPr/>
            </p:nvSpPr>
            <p:spPr>
              <a:xfrm>
                <a:off x="3178225" y="3203832"/>
                <a:ext cx="3647432" cy="655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If the access specifier is </a:t>
                </a:r>
                <a:r>
                  <a:rPr lang="en-US" altLang="zh-CN" sz="1635" b="1" dirty="0"/>
                  <a:t>protected</a:t>
                </a:r>
                <a:r>
                  <a:rPr lang="en-US" altLang="zh-CN" sz="1635" dirty="0"/>
                  <a:t>, </a:t>
                </a:r>
              </a:p>
              <a:p>
                <a:r>
                  <a:rPr lang="en-US" altLang="zh-CN" sz="1635" dirty="0"/>
                  <a:t>the derived class can access the data</a:t>
                </a:r>
                <a:endParaRPr lang="zh-CN" altLang="en-US" sz="1635" dirty="0"/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 flipH="1">
                <a:off x="2451716" y="3393751"/>
                <a:ext cx="9303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矩形 52"/>
            <p:cNvSpPr/>
            <p:nvPr/>
          </p:nvSpPr>
          <p:spPr>
            <a:xfrm>
              <a:off x="1076022" y="4595125"/>
              <a:ext cx="857892" cy="2835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sp>
        <p:nvSpPr>
          <p:cNvPr id="54" name="TextBox 7"/>
          <p:cNvSpPr txBox="1"/>
          <p:nvPr/>
        </p:nvSpPr>
        <p:spPr>
          <a:xfrm>
            <a:off x="1792910" y="1638126"/>
            <a:ext cx="3310266" cy="595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35" dirty="0">
                <a:solidFill>
                  <a:srgbClr val="FFC000"/>
                </a:solidFill>
              </a:rPr>
              <a:t>If the access specifier is </a:t>
            </a:r>
            <a:r>
              <a:rPr lang="en-US" altLang="zh-CN" sz="1635" b="1" dirty="0">
                <a:solidFill>
                  <a:srgbClr val="FFC000"/>
                </a:solidFill>
              </a:rPr>
              <a:t>protected</a:t>
            </a:r>
            <a:r>
              <a:rPr lang="en-US" altLang="zh-CN" sz="1635" dirty="0">
                <a:solidFill>
                  <a:srgbClr val="FFC000"/>
                </a:solidFill>
              </a:rPr>
              <a:t>, </a:t>
            </a:r>
          </a:p>
          <a:p>
            <a:r>
              <a:rPr lang="en-US" altLang="zh-CN" sz="1635" dirty="0">
                <a:solidFill>
                  <a:srgbClr val="FFC000"/>
                </a:solidFill>
              </a:rPr>
              <a:t>the derived class can access the data</a:t>
            </a:r>
          </a:p>
        </p:txBody>
      </p:sp>
      <p:sp>
        <p:nvSpPr>
          <p:cNvPr id="55" name="TextBox 7"/>
          <p:cNvSpPr txBox="1"/>
          <p:nvPr/>
        </p:nvSpPr>
        <p:spPr>
          <a:xfrm>
            <a:off x="2133270" y="1342851"/>
            <a:ext cx="1021715" cy="342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35" dirty="0">
                <a:solidFill>
                  <a:srgbClr val="FFC000"/>
                </a:solidFill>
              </a:rPr>
              <a:t>base class</a:t>
            </a:r>
          </a:p>
        </p:txBody>
      </p:sp>
      <p:sp>
        <p:nvSpPr>
          <p:cNvPr id="56" name="TextBox 6"/>
          <p:cNvSpPr txBox="1"/>
          <p:nvPr/>
        </p:nvSpPr>
        <p:spPr>
          <a:xfrm>
            <a:off x="1607185" y="5587365"/>
            <a:ext cx="4489450" cy="119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If the keyword </a:t>
            </a:r>
            <a:r>
              <a:rPr lang="en-US" altLang="zh-CN" b="1" dirty="0">
                <a:solidFill>
                  <a:srgbClr val="00B0F0"/>
                </a:solidFill>
              </a:rPr>
              <a:t>virtual </a:t>
            </a:r>
            <a:r>
              <a:rPr lang="en-US" altLang="zh-CN" dirty="0"/>
              <a:t>used, the program choose a method based on the type of object the reference or pointer refers to rather than based on the reference type or 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pointer type.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endCxn id="58" idx="3"/>
          </p:cNvCxnSpPr>
          <p:nvPr/>
        </p:nvCxnSpPr>
        <p:spPr>
          <a:xfrm flipH="1" flipV="1">
            <a:off x="2382283" y="4695972"/>
            <a:ext cx="220980" cy="10039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31190" y="4618355"/>
            <a:ext cx="1751330" cy="1543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59" name="TextBox 7"/>
          <p:cNvSpPr txBox="1"/>
          <p:nvPr/>
        </p:nvSpPr>
        <p:spPr>
          <a:xfrm>
            <a:off x="7846787" y="313039"/>
            <a:ext cx="1277467" cy="34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35" dirty="0"/>
              <a:t>derived class</a:t>
            </a:r>
            <a:endParaRPr lang="zh-CN" altLang="en-US" sz="1635" dirty="0"/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8395509" y="624136"/>
            <a:ext cx="490139" cy="166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298565" y="816610"/>
            <a:ext cx="2099945" cy="257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62" name="TextBox 4"/>
          <p:cNvSpPr txBox="1"/>
          <p:nvPr/>
        </p:nvSpPr>
        <p:spPr>
          <a:xfrm>
            <a:off x="6166513" y="6278624"/>
            <a:ext cx="4414350" cy="34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35" dirty="0">
                <a:solidFill>
                  <a:schemeClr val="tx1"/>
                </a:solidFill>
              </a:rPr>
              <a:t>override the function </a:t>
            </a:r>
            <a:r>
              <a:rPr lang="en-US" altLang="zh-CN" sz="1635" b="1" dirty="0">
                <a:solidFill>
                  <a:schemeClr val="tx1"/>
                </a:solidFill>
              </a:rPr>
              <a:t>show()</a:t>
            </a:r>
            <a:r>
              <a:rPr lang="en-US" altLang="zh-CN" sz="1635" dirty="0">
                <a:solidFill>
                  <a:schemeClr val="tx1"/>
                </a:solidFill>
              </a:rPr>
              <a:t> in </a:t>
            </a:r>
            <a:r>
              <a:rPr lang="en-US" altLang="zh-CN" sz="1635" dirty="0" err="1">
                <a:solidFill>
                  <a:schemeClr val="tx1"/>
                </a:solidFill>
              </a:rPr>
              <a:t>SalariedEmployee</a:t>
            </a: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6777056" y="4645185"/>
            <a:ext cx="560705" cy="16579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658610" y="4446905"/>
            <a:ext cx="1026160" cy="216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65" name="文本框 64"/>
          <p:cNvSpPr txBox="1"/>
          <p:nvPr/>
        </p:nvSpPr>
        <p:spPr>
          <a:xfrm>
            <a:off x="399415" y="4762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000" dirty="0">
                <a:sym typeface="+mn-ea"/>
              </a:rPr>
              <a:t>Polymorphism - demo</a:t>
            </a:r>
          </a:p>
        </p:txBody>
      </p:sp>
      <p:sp>
        <p:nvSpPr>
          <p:cNvPr id="66" name="矩形 65"/>
          <p:cNvSpPr/>
          <p:nvPr/>
        </p:nvSpPr>
        <p:spPr>
          <a:xfrm>
            <a:off x="8689975" y="4618355"/>
            <a:ext cx="837565" cy="216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67" name="矩形 66"/>
          <p:cNvSpPr/>
          <p:nvPr/>
        </p:nvSpPr>
        <p:spPr>
          <a:xfrm>
            <a:off x="7595235" y="4834890"/>
            <a:ext cx="680720" cy="216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68" name="TextBox 4"/>
          <p:cNvSpPr txBox="1"/>
          <p:nvPr/>
        </p:nvSpPr>
        <p:spPr>
          <a:xfrm>
            <a:off x="7544435" y="5659120"/>
            <a:ext cx="4067810" cy="59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35" dirty="0"/>
              <a:t>invoke base class method in derived class to get the name and </a:t>
            </a:r>
            <a:r>
              <a:rPr lang="en-US" altLang="zh-CN" sz="1635" dirty="0" err="1"/>
              <a:t>snn</a:t>
            </a:r>
            <a:endParaRPr lang="zh-CN" altLang="en-US" sz="1635" dirty="0"/>
          </a:p>
        </p:txBody>
      </p:sp>
      <p:cxnSp>
        <p:nvCxnSpPr>
          <p:cNvPr id="69" name="直接箭头连接符 68"/>
          <p:cNvCxnSpPr/>
          <p:nvPr/>
        </p:nvCxnSpPr>
        <p:spPr>
          <a:xfrm flipH="1" flipV="1">
            <a:off x="8141036" y="5128420"/>
            <a:ext cx="335915" cy="6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9211011" y="4835050"/>
            <a:ext cx="164465" cy="7861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527632" y="313039"/>
            <a:ext cx="1021715" cy="342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35" dirty="0"/>
              <a:t>base class</a:t>
            </a:r>
            <a:endParaRPr lang="zh-CN" altLang="en-US" sz="1635" dirty="0"/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9609629" y="629216"/>
            <a:ext cx="490139" cy="166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211310" y="836930"/>
            <a:ext cx="735965" cy="257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096" y="2257568"/>
            <a:ext cx="5954896" cy="4971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9" y="1085520"/>
            <a:ext cx="5838825" cy="3543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99" y="2444314"/>
            <a:ext cx="2383135" cy="531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5" name="矩形 4"/>
          <p:cNvSpPr/>
          <p:nvPr/>
        </p:nvSpPr>
        <p:spPr>
          <a:xfrm>
            <a:off x="665434" y="3310831"/>
            <a:ext cx="1437740" cy="439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6" name="组合 5"/>
          <p:cNvGrpSpPr/>
          <p:nvPr/>
        </p:nvGrpSpPr>
        <p:grpSpPr>
          <a:xfrm>
            <a:off x="2102983" y="3036311"/>
            <a:ext cx="9001125" cy="1404993"/>
            <a:chOff x="2206668" y="3345553"/>
            <a:chExt cx="9917905" cy="1548088"/>
          </a:xfrm>
        </p:grpSpPr>
        <p:cxnSp>
          <p:nvCxnSpPr>
            <p:cNvPr id="7" name="直接箭头连接符 6"/>
            <p:cNvCxnSpPr>
              <a:stCxn id="9" idx="1"/>
            </p:cNvCxnSpPr>
            <p:nvPr/>
          </p:nvCxnSpPr>
          <p:spPr>
            <a:xfrm flipH="1" flipV="1">
              <a:off x="2388236" y="3345553"/>
              <a:ext cx="668538" cy="11590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9" idx="1"/>
              <a:endCxn id="5" idx="3"/>
            </p:cNvCxnSpPr>
            <p:nvPr/>
          </p:nvCxnSpPr>
          <p:spPr>
            <a:xfrm flipH="1" flipV="1">
              <a:off x="2206668" y="3890255"/>
              <a:ext cx="850106" cy="6143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56774" y="4114905"/>
              <a:ext cx="9067799" cy="778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The pointer type of </a:t>
              </a:r>
              <a:r>
                <a:rPr lang="en-US" altLang="zh-CN" sz="2000" b="1" dirty="0"/>
                <a:t>pe</a:t>
              </a:r>
              <a:r>
                <a:rPr lang="en-US" altLang="zh-CN" sz="2000" dirty="0"/>
                <a:t> is Employee, it points to a different object respectively, </a:t>
              </a:r>
            </a:p>
            <a:p>
              <a:r>
                <a:rPr lang="en-US" altLang="zh-CN" sz="2000" dirty="0"/>
                <a:t>and invokes different objects’ </a:t>
              </a:r>
              <a:r>
                <a:rPr lang="en-US" altLang="zh-CN" sz="2000" b="1" dirty="0"/>
                <a:t>show() </a:t>
              </a:r>
              <a:r>
                <a:rPr lang="en-US" altLang="zh-CN" sz="2000" dirty="0"/>
                <a:t>functions. This is polymorphism.</a:t>
              </a:r>
              <a:endParaRPr lang="zh-CN" altLang="en-US" sz="20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09915" y="2171346"/>
            <a:ext cx="7335747" cy="698207"/>
            <a:chOff x="2069877" y="2807624"/>
            <a:chExt cx="8082906" cy="769321"/>
          </a:xfrm>
        </p:grpSpPr>
        <p:sp>
          <p:nvSpPr>
            <p:cNvPr id="11" name="矩形 10"/>
            <p:cNvSpPr/>
            <p:nvPr/>
          </p:nvSpPr>
          <p:spPr>
            <a:xfrm>
              <a:off x="5850521" y="2807624"/>
              <a:ext cx="4302262" cy="360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2069877" y="3029123"/>
              <a:ext cx="3681286" cy="5478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103174" y="2521110"/>
            <a:ext cx="9876737" cy="1121746"/>
            <a:chOff x="2566918" y="1558742"/>
            <a:chExt cx="10882697" cy="1235997"/>
          </a:xfrm>
        </p:grpSpPr>
        <p:sp>
          <p:nvSpPr>
            <p:cNvPr id="15" name="矩形 14"/>
            <p:cNvSpPr/>
            <p:nvPr/>
          </p:nvSpPr>
          <p:spPr>
            <a:xfrm>
              <a:off x="6971600" y="1558742"/>
              <a:ext cx="6478015" cy="297288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2566918" y="1724430"/>
              <a:ext cx="4386852" cy="107030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879475"/>
            <a:ext cx="6219825" cy="223329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9338" y="394214"/>
            <a:ext cx="5719739" cy="588166"/>
          </a:xfrm>
        </p:spPr>
        <p:txBody>
          <a:bodyPr/>
          <a:lstStyle/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b="1" dirty="0"/>
              <a:t>Destructors: not virtual vs virtual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79220" y="2213610"/>
            <a:ext cx="10634345" cy="1914525"/>
            <a:chOff x="1518451" y="3018991"/>
            <a:chExt cx="11405255" cy="2109801"/>
          </a:xfrm>
        </p:grpSpPr>
        <p:sp>
          <p:nvSpPr>
            <p:cNvPr id="8" name="TextBox 7"/>
            <p:cNvSpPr txBox="1"/>
            <p:nvPr/>
          </p:nvSpPr>
          <p:spPr>
            <a:xfrm>
              <a:off x="6735843" y="3671875"/>
              <a:ext cx="6187863" cy="145691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If the destructors is </a:t>
              </a:r>
              <a:r>
                <a:rPr lang="en-US" altLang="zh-CN" sz="1600" b="1" dirty="0">
                  <a:solidFill>
                    <a:srgbClr val="00B0F0"/>
                  </a:solidFill>
                </a:rPr>
                <a:t>not virtual</a:t>
              </a:r>
              <a:r>
                <a:rPr lang="en-US" altLang="zh-CN" sz="1600" dirty="0"/>
                <a:t>, the delete statement invokes the </a:t>
              </a:r>
              <a:r>
                <a:rPr lang="en-US" altLang="zh-CN" sz="1600" b="1" i="1" dirty="0"/>
                <a:t>~Employee() </a:t>
              </a:r>
              <a:r>
                <a:rPr lang="en-US" altLang="zh-CN" sz="1600" dirty="0"/>
                <a:t>destructor. </a:t>
              </a:r>
            </a:p>
            <a:p>
              <a:r>
                <a:rPr lang="en-US" altLang="zh-CN" sz="1600" dirty="0"/>
                <a:t>This frees memory pointed to by the </a:t>
              </a:r>
              <a:r>
                <a:rPr lang="en-US" altLang="zh-CN" sz="1600" b="1" i="1" dirty="0"/>
                <a:t>Employee</a:t>
              </a:r>
              <a:r>
                <a:rPr lang="en-US" altLang="zh-CN" sz="1600" dirty="0"/>
                <a:t> component of the </a:t>
              </a:r>
              <a:r>
                <a:rPr lang="en-US" altLang="zh-CN" sz="1600" b="1" i="1" dirty="0" err="1"/>
                <a:t>SalariedEmployee</a:t>
              </a:r>
              <a:r>
                <a:rPr lang="en-US" altLang="zh-CN" sz="1600" dirty="0"/>
                <a:t> object not memory pointed to by </a:t>
              </a:r>
              <a:r>
                <a:rPr lang="en-US" altLang="zh-CN" sz="1600" b="1" dirty="0" err="1"/>
                <a:t>SalariedEmployee</a:t>
              </a:r>
              <a:r>
                <a:rPr lang="en-US" altLang="zh-CN" sz="1600" dirty="0"/>
                <a:t> component. 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518451" y="3018991"/>
              <a:ext cx="1552417" cy="456580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447" y="1818771"/>
            <a:ext cx="4972050" cy="8096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18770" y="3957955"/>
            <a:ext cx="2669540" cy="255333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If the destructor is </a:t>
            </a:r>
            <a:r>
              <a:rPr lang="en-US" altLang="zh-CN" sz="1600" b="1" dirty="0">
                <a:solidFill>
                  <a:srgbClr val="00B0F0"/>
                </a:solidFill>
              </a:rPr>
              <a:t>virtual</a:t>
            </a:r>
            <a:r>
              <a:rPr lang="en-US" altLang="zh-CN" sz="1600" dirty="0"/>
              <a:t>, the same code invokes the </a:t>
            </a:r>
            <a:r>
              <a:rPr lang="en-US" altLang="zh-CN" sz="1600" b="1" i="1" dirty="0"/>
              <a:t>~</a:t>
            </a:r>
            <a:r>
              <a:rPr lang="en-US" altLang="zh-CN" sz="1600" b="1" i="1" dirty="0" err="1"/>
              <a:t>SalariedEmployee</a:t>
            </a:r>
            <a:r>
              <a:rPr lang="en-US" altLang="zh-CN" sz="1600" b="1" i="1" dirty="0"/>
              <a:t>() </a:t>
            </a:r>
            <a:r>
              <a:rPr lang="en-US" altLang="zh-CN" sz="1600" dirty="0"/>
              <a:t>destructor, which frees memory pointed to by the </a:t>
            </a:r>
            <a:r>
              <a:rPr lang="en-US" altLang="zh-CN" sz="1600" b="1" dirty="0" err="1"/>
              <a:t>SalariedEmployee</a:t>
            </a:r>
            <a:r>
              <a:rPr lang="en-US" altLang="zh-CN" sz="1600" b="1" i="1" dirty="0"/>
              <a:t> </a:t>
            </a:r>
            <a:r>
              <a:rPr lang="en-US" altLang="zh-CN" sz="1600" dirty="0"/>
              <a:t>component, and then calls the </a:t>
            </a:r>
            <a:r>
              <a:rPr lang="en-US" altLang="zh-CN" sz="1600" b="1" i="1" dirty="0"/>
              <a:t>~Employee() </a:t>
            </a:r>
            <a:r>
              <a:rPr lang="en-US" altLang="zh-CN" sz="1600" dirty="0"/>
              <a:t>destructor to free memory pointed to by the </a:t>
            </a:r>
            <a:r>
              <a:rPr lang="en-US" altLang="zh-CN" sz="1600" b="1" i="1" dirty="0"/>
              <a:t>Employee</a:t>
            </a:r>
            <a:r>
              <a:rPr lang="en-US" altLang="zh-CN" sz="1600" dirty="0"/>
              <a:t> component.</a:t>
            </a:r>
            <a:endParaRPr lang="zh-CN" altLang="en-US" sz="16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613" y="4759994"/>
            <a:ext cx="4991100" cy="10001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243447" y="2416663"/>
            <a:ext cx="3595497" cy="289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01486" y="5322423"/>
            <a:ext cx="3900297" cy="437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40075" y="4358640"/>
            <a:ext cx="2951480" cy="19977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private: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public: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1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virtual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~Employee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"The base class destructor is invoked."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//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40710" y="1866265"/>
            <a:ext cx="2950210" cy="20916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private: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public: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~Employee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"The base class destructor is invoked."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//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</p:txBody>
      </p:sp>
      <p:sp>
        <p:nvSpPr>
          <p:cNvPr id="12" name="矩形 11"/>
          <p:cNvSpPr/>
          <p:nvPr/>
        </p:nvSpPr>
        <p:spPr>
          <a:xfrm>
            <a:off x="3515360" y="2931795"/>
            <a:ext cx="1080135" cy="18161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14" name="矩形 13"/>
          <p:cNvSpPr/>
          <p:nvPr/>
        </p:nvSpPr>
        <p:spPr>
          <a:xfrm>
            <a:off x="3576320" y="5094605"/>
            <a:ext cx="1562100" cy="19113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 animBg="1"/>
      <p:bldP spid="2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8998" y="-34645"/>
            <a:ext cx="10975639" cy="136815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       Inheritance and Dynamic Memory Allocation</a:t>
            </a:r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541096" y="1442275"/>
            <a:ext cx="11436565" cy="14456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a </a:t>
            </a:r>
            <a:r>
              <a:rPr lang="en-US" sz="2540" b="1" dirty="0">
                <a:solidFill>
                  <a:prstClr val="black"/>
                </a:solidFill>
              </a:rPr>
              <a:t>base class </a:t>
            </a:r>
            <a:r>
              <a:rPr lang="en-US" sz="2540" dirty="0">
                <a:solidFill>
                  <a:prstClr val="black"/>
                </a:solidFill>
              </a:rPr>
              <a:t>uses dynamic memory allocation and redefines assignment operator and a copy constructor, how does that affect the implementation of the </a:t>
            </a:r>
            <a:r>
              <a:rPr lang="en-US" sz="2540" b="1" dirty="0">
                <a:solidFill>
                  <a:prstClr val="black"/>
                </a:solidFill>
              </a:rPr>
              <a:t>derived class</a:t>
            </a:r>
            <a:r>
              <a:rPr lang="en-US" sz="2540" dirty="0">
                <a:solidFill>
                  <a:prstClr val="black"/>
                </a:solidFill>
              </a:rPr>
              <a:t>? The answer depends on the nature of the derived class.</a:t>
            </a: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endParaRPr lang="en-US" sz="2540" dirty="0">
              <a:solidFill>
                <a:prstClr val="black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41096" y="3022298"/>
            <a:ext cx="11436565" cy="108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the </a:t>
            </a:r>
            <a:r>
              <a:rPr lang="en-US" sz="2540" b="1" dirty="0">
                <a:solidFill>
                  <a:prstClr val="black"/>
                </a:solidFill>
              </a:rPr>
              <a:t>derived class does not itself use dynamic memory allocation</a:t>
            </a:r>
            <a:r>
              <a:rPr lang="en-US" sz="2540" dirty="0">
                <a:solidFill>
                  <a:prstClr val="black"/>
                </a:solidFill>
              </a:rPr>
              <a:t>, you needn’t </a:t>
            </a: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take any special steps.</a:t>
            </a: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541097" y="4195447"/>
            <a:ext cx="11436565" cy="108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the </a:t>
            </a:r>
            <a:r>
              <a:rPr lang="en-US" sz="2540" b="1" dirty="0">
                <a:solidFill>
                  <a:prstClr val="black"/>
                </a:solidFill>
              </a:rPr>
              <a:t>derived class does use new to allocate memory</a:t>
            </a:r>
            <a:r>
              <a:rPr lang="en-US" sz="2540" dirty="0">
                <a:solidFill>
                  <a:prstClr val="black"/>
                </a:solidFill>
              </a:rPr>
              <a:t>, you do have to define an explicit destructor, copy constructor, and assignment operator for the derived class.</a:t>
            </a: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6977885" y="3374980"/>
            <a:ext cx="3436111" cy="2080410"/>
            <a:chOff x="6977885" y="3374980"/>
            <a:chExt cx="3436111" cy="2080410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7885" y="3374980"/>
              <a:ext cx="3436111" cy="984739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354" y="4470651"/>
              <a:ext cx="3321760" cy="984739"/>
            </a:xfrm>
            <a:prstGeom prst="rect">
              <a:avLst/>
            </a:prstGeom>
          </p:spPr>
        </p:pic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97" y="1844563"/>
            <a:ext cx="5310413" cy="122932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804" y="172509"/>
            <a:ext cx="4189814" cy="1168034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49030" y="544744"/>
            <a:ext cx="5587616" cy="5313285"/>
            <a:chOff x="202854" y="470856"/>
            <a:chExt cx="5587616" cy="531328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388" y="470856"/>
              <a:ext cx="4631327" cy="245667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2854" y="3497768"/>
              <a:ext cx="5587616" cy="2286373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7285676" y="3934308"/>
            <a:ext cx="1463477" cy="261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6" name="矩形 5"/>
          <p:cNvSpPr/>
          <p:nvPr/>
        </p:nvSpPr>
        <p:spPr>
          <a:xfrm>
            <a:off x="7303699" y="5056717"/>
            <a:ext cx="1501274" cy="203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7" name="组合 6"/>
          <p:cNvGrpSpPr/>
          <p:nvPr/>
        </p:nvGrpSpPr>
        <p:grpSpPr>
          <a:xfrm>
            <a:off x="6015494" y="4285704"/>
            <a:ext cx="6077717" cy="2160008"/>
            <a:chOff x="3084537" y="1624013"/>
            <a:chExt cx="6696744" cy="238001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5041601" y="1624013"/>
              <a:ext cx="225731" cy="13935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4836731" y="2640311"/>
              <a:ext cx="430600" cy="3871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084537" y="2986650"/>
              <a:ext cx="6696744" cy="101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 derived class destructor automatically calls the base-class destructor, so its own responsibility is to clean up after what the derived-class destructors do.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561666" y="1187106"/>
            <a:ext cx="1699147" cy="223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15" name="矩形 14"/>
          <p:cNvSpPr/>
          <p:nvPr/>
        </p:nvSpPr>
        <p:spPr>
          <a:xfrm>
            <a:off x="496312" y="4042044"/>
            <a:ext cx="1503091" cy="184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16" name="组合 15"/>
          <p:cNvGrpSpPr/>
          <p:nvPr/>
        </p:nvGrpSpPr>
        <p:grpSpPr>
          <a:xfrm>
            <a:off x="1885534" y="1412554"/>
            <a:ext cx="5122513" cy="3198676"/>
            <a:chOff x="1105243" y="-194630"/>
            <a:chExt cx="5644255" cy="3524470"/>
          </a:xfrm>
        </p:grpSpPr>
        <p:cxnSp>
          <p:nvCxnSpPr>
            <p:cNvPr id="17" name="直接箭头连接符 16"/>
            <p:cNvCxnSpPr>
              <a:stCxn id="19" idx="1"/>
            </p:cNvCxnSpPr>
            <p:nvPr/>
          </p:nvCxnSpPr>
          <p:spPr>
            <a:xfrm flipH="1" flipV="1">
              <a:off x="1489986" y="-194630"/>
              <a:ext cx="859551" cy="28631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9" idx="1"/>
            </p:cNvCxnSpPr>
            <p:nvPr/>
          </p:nvCxnSpPr>
          <p:spPr>
            <a:xfrm flipH="1">
              <a:off x="1105243" y="2668548"/>
              <a:ext cx="1244294" cy="858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49537" y="2007255"/>
              <a:ext cx="4399961" cy="132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 data fields both in the base class </a:t>
              </a:r>
            </a:p>
            <a:p>
              <a:r>
                <a:rPr lang="en-US" altLang="zh-CN" dirty="0"/>
                <a:t>and the derived class hold pointers, </a:t>
              </a:r>
            </a:p>
            <a:p>
              <a:r>
                <a:rPr lang="en-US" altLang="zh-CN" dirty="0"/>
                <a:t>which indicate they would use dynamic </a:t>
              </a:r>
            </a:p>
            <a:p>
              <a:r>
                <a:rPr lang="en-US" altLang="zh-CN" dirty="0"/>
                <a:t>memory allocation.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3639" y="500444"/>
            <a:ext cx="2710668" cy="425994"/>
            <a:chOff x="955251" y="4769109"/>
            <a:chExt cx="2986755" cy="469382"/>
          </a:xfrm>
        </p:grpSpPr>
        <p:grpSp>
          <p:nvGrpSpPr>
            <p:cNvPr id="21" name="组合 20"/>
            <p:cNvGrpSpPr/>
            <p:nvPr/>
          </p:nvGrpSpPr>
          <p:grpSpPr>
            <a:xfrm>
              <a:off x="2420186" y="4828999"/>
              <a:ext cx="1521820" cy="409492"/>
              <a:chOff x="3009467" y="3460847"/>
              <a:chExt cx="1521820" cy="409492"/>
            </a:xfrm>
          </p:grpSpPr>
          <p:sp>
            <p:nvSpPr>
              <p:cNvPr id="23" name="TextBox 8"/>
              <p:cNvSpPr txBox="1"/>
              <p:nvPr/>
            </p:nvSpPr>
            <p:spPr>
              <a:xfrm>
                <a:off x="3292777" y="3460847"/>
                <a:ext cx="1238510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base class</a:t>
                </a:r>
                <a:endParaRPr lang="zh-CN" altLang="en-US" sz="1815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3009467" y="3508969"/>
                <a:ext cx="360040" cy="216024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>
            <a:xfrm>
              <a:off x="955251" y="4769109"/>
              <a:ext cx="1512168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6860" y="2976694"/>
            <a:ext cx="2013954" cy="820105"/>
            <a:chOff x="955252" y="4189492"/>
            <a:chExt cx="2219078" cy="903634"/>
          </a:xfrm>
        </p:grpSpPr>
        <p:grpSp>
          <p:nvGrpSpPr>
            <p:cNvPr id="26" name="组合 25"/>
            <p:cNvGrpSpPr/>
            <p:nvPr/>
          </p:nvGrpSpPr>
          <p:grpSpPr>
            <a:xfrm>
              <a:off x="1083350" y="4189492"/>
              <a:ext cx="1538070" cy="603405"/>
              <a:chOff x="1672631" y="2821340"/>
              <a:chExt cx="1538070" cy="603405"/>
            </a:xfrm>
          </p:grpSpPr>
          <p:sp>
            <p:nvSpPr>
              <p:cNvPr id="28" name="TextBox 8"/>
              <p:cNvSpPr txBox="1"/>
              <p:nvPr/>
            </p:nvSpPr>
            <p:spPr>
              <a:xfrm>
                <a:off x="1672631" y="2821340"/>
                <a:ext cx="1538070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derived class</a:t>
                </a:r>
                <a:endParaRPr lang="zh-CN" altLang="en-US" sz="1815" dirty="0"/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flipH="1">
                <a:off x="2203800" y="3116148"/>
                <a:ext cx="296577" cy="30859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955252" y="4784529"/>
              <a:ext cx="2219078" cy="30859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19891" y="194215"/>
            <a:ext cx="7050115" cy="1104357"/>
            <a:chOff x="-204098" y="4769108"/>
            <a:chExt cx="7768181" cy="1216837"/>
          </a:xfrm>
        </p:grpSpPr>
        <p:grpSp>
          <p:nvGrpSpPr>
            <p:cNvPr id="34" name="组合 33"/>
            <p:cNvGrpSpPr/>
            <p:nvPr/>
          </p:nvGrpSpPr>
          <p:grpSpPr>
            <a:xfrm>
              <a:off x="4611795" y="4988331"/>
              <a:ext cx="2952288" cy="420769"/>
              <a:chOff x="5201076" y="3620179"/>
              <a:chExt cx="2952288" cy="420769"/>
            </a:xfrm>
          </p:grpSpPr>
          <p:sp>
            <p:nvSpPr>
              <p:cNvPr id="36" name="TextBox 8"/>
              <p:cNvSpPr txBox="1"/>
              <p:nvPr/>
            </p:nvSpPr>
            <p:spPr>
              <a:xfrm>
                <a:off x="5654160" y="3631456"/>
                <a:ext cx="2499204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base class constructor</a:t>
                </a:r>
                <a:endParaRPr lang="zh-CN" altLang="en-US" sz="1815" dirty="0"/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 flipH="1" flipV="1">
                <a:off x="5201076" y="3620179"/>
                <a:ext cx="360040" cy="21602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34"/>
            <p:cNvSpPr/>
            <p:nvPr/>
          </p:nvSpPr>
          <p:spPr>
            <a:xfrm>
              <a:off x="-204098" y="4769108"/>
              <a:ext cx="4900595" cy="12168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100805" y="1355654"/>
            <a:ext cx="6747053" cy="1728249"/>
            <a:chOff x="-152923" y="4132555"/>
            <a:chExt cx="7434252" cy="1904275"/>
          </a:xfrm>
        </p:grpSpPr>
        <p:grpSp>
          <p:nvGrpSpPr>
            <p:cNvPr id="39" name="组合 38"/>
            <p:cNvGrpSpPr/>
            <p:nvPr/>
          </p:nvGrpSpPr>
          <p:grpSpPr>
            <a:xfrm>
              <a:off x="4482566" y="4132555"/>
              <a:ext cx="2798763" cy="539799"/>
              <a:chOff x="5071847" y="2764403"/>
              <a:chExt cx="2798763" cy="539799"/>
            </a:xfrm>
          </p:grpSpPr>
          <p:sp>
            <p:nvSpPr>
              <p:cNvPr id="41" name="TextBox 8"/>
              <p:cNvSpPr txBox="1"/>
              <p:nvPr/>
            </p:nvSpPr>
            <p:spPr>
              <a:xfrm>
                <a:off x="5071847" y="2764403"/>
                <a:ext cx="2798763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derived class constructor</a:t>
                </a:r>
                <a:endParaRPr lang="zh-CN" altLang="en-US" sz="1815" dirty="0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 flipH="1">
                <a:off x="6076693" y="3103141"/>
                <a:ext cx="335843" cy="201061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/>
            <p:cNvSpPr/>
            <p:nvPr/>
          </p:nvSpPr>
          <p:spPr>
            <a:xfrm>
              <a:off x="-152923" y="4571731"/>
              <a:ext cx="5976179" cy="14650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sp>
        <p:nvSpPr>
          <p:cNvPr id="2" name="椭圆 1"/>
          <p:cNvSpPr/>
          <p:nvPr/>
        </p:nvSpPr>
        <p:spPr>
          <a:xfrm>
            <a:off x="9476508" y="1789147"/>
            <a:ext cx="1066528" cy="292069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5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1" y="2941480"/>
            <a:ext cx="5357607" cy="12980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81" y="773441"/>
            <a:ext cx="6189259" cy="1490143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 bwMode="auto">
          <a:xfrm>
            <a:off x="1843426" y="96855"/>
            <a:ext cx="5425594" cy="457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prstClr val="black"/>
                </a:solidFill>
              </a:rPr>
              <a:t>Consider copy constructor: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71785" y="273623"/>
            <a:ext cx="9486117" cy="1944261"/>
            <a:chOff x="-3533232" y="3352409"/>
            <a:chExt cx="10452295" cy="2142290"/>
          </a:xfrm>
        </p:grpSpPr>
        <p:grpSp>
          <p:nvGrpSpPr>
            <p:cNvPr id="6" name="组合 5"/>
            <p:cNvGrpSpPr/>
            <p:nvPr/>
          </p:nvGrpSpPr>
          <p:grpSpPr>
            <a:xfrm>
              <a:off x="854590" y="3352409"/>
              <a:ext cx="6064473" cy="604264"/>
              <a:chOff x="1443871" y="1984257"/>
              <a:chExt cx="6064473" cy="60426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060441" y="1984257"/>
                <a:ext cx="3447903" cy="406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base-class copy constructor</a:t>
                </a:r>
                <a:endParaRPr lang="zh-CN" altLang="en-US" dirty="0"/>
              </a:p>
            </p:txBody>
          </p:sp>
          <p:cxnSp>
            <p:nvCxnSpPr>
              <p:cNvPr id="9" name="直接箭头连接符 8"/>
              <p:cNvCxnSpPr>
                <a:stCxn id="8" idx="1"/>
              </p:cNvCxnSpPr>
              <p:nvPr/>
            </p:nvCxnSpPr>
            <p:spPr>
              <a:xfrm flipH="1">
                <a:off x="1443871" y="2187732"/>
                <a:ext cx="2616570" cy="4007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-3533232" y="3852780"/>
              <a:ext cx="7004393" cy="164191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096" y="2158901"/>
            <a:ext cx="10499796" cy="2006001"/>
            <a:chOff x="-3293222" y="2989327"/>
            <a:chExt cx="11569220" cy="2210317"/>
          </a:xfrm>
        </p:grpSpPr>
        <p:grpSp>
          <p:nvGrpSpPr>
            <p:cNvPr id="13" name="组合 12"/>
            <p:cNvGrpSpPr/>
            <p:nvPr/>
          </p:nvGrpSpPr>
          <p:grpSpPr>
            <a:xfrm>
              <a:off x="155839" y="2989327"/>
              <a:ext cx="8120159" cy="1017374"/>
              <a:chOff x="745120" y="1621175"/>
              <a:chExt cx="8120159" cy="101737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924466" y="1621175"/>
                <a:ext cx="6940813" cy="1017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derived class copy constructor can only  accesses to its own</a:t>
                </a:r>
              </a:p>
              <a:p>
                <a:r>
                  <a:rPr lang="en-US" altLang="zh-CN" dirty="0"/>
                  <a:t>data, so it must invoke the </a:t>
                </a:r>
                <a:r>
                  <a:rPr lang="en-US" altLang="zh-CN" b="1" dirty="0"/>
                  <a:t>base-class </a:t>
                </a:r>
                <a:r>
                  <a:rPr lang="en-US" altLang="zh-CN" dirty="0"/>
                  <a:t>copy constructor to handle </a:t>
                </a:r>
              </a:p>
              <a:p>
                <a:r>
                  <a:rPr lang="en-US" altLang="zh-CN" dirty="0"/>
                  <a:t>the </a:t>
                </a:r>
                <a:r>
                  <a:rPr lang="en-US" altLang="zh-CN" b="1" dirty="0"/>
                  <a:t>base-class </a:t>
                </a:r>
                <a:r>
                  <a:rPr lang="en-US" altLang="zh-CN" dirty="0"/>
                  <a:t>share of the data.</a:t>
                </a:r>
                <a:endParaRPr lang="zh-CN" altLang="en-US" dirty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>
                <a:off x="745120" y="2146161"/>
                <a:ext cx="881983" cy="38458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-3293222" y="4107895"/>
              <a:ext cx="5903290" cy="109174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81235" y="2857199"/>
            <a:ext cx="9007026" cy="3020867"/>
            <a:chOff x="-977321" y="3398711"/>
            <a:chExt cx="9924408" cy="3328549"/>
          </a:xfrm>
        </p:grpSpPr>
        <p:grpSp>
          <p:nvGrpSpPr>
            <p:cNvPr id="19" name="组合 18"/>
            <p:cNvGrpSpPr/>
            <p:nvPr/>
          </p:nvGrpSpPr>
          <p:grpSpPr>
            <a:xfrm>
              <a:off x="-846678" y="3525014"/>
              <a:ext cx="9793765" cy="3202246"/>
              <a:chOff x="-257397" y="2156862"/>
              <a:chExt cx="9793765" cy="320224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-257397" y="4036523"/>
                <a:ext cx="9793765" cy="1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member initialization list passes a </a:t>
                </a:r>
                <a:r>
                  <a:rPr lang="en-US" altLang="zh-CN" b="1" dirty="0"/>
                  <a:t>Child</a:t>
                </a:r>
                <a:r>
                  <a:rPr lang="en-US" altLang="zh-CN" dirty="0"/>
                  <a:t> reference to a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constructor.</a:t>
                </a:r>
              </a:p>
              <a:p>
                <a:r>
                  <a:rPr lang="en-US" altLang="zh-CN" dirty="0"/>
                  <a:t>The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copy constructor has a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reference parameter, and a base class reference </a:t>
                </a:r>
              </a:p>
              <a:p>
                <a:r>
                  <a:rPr lang="en-US" altLang="zh-CN" dirty="0"/>
                  <a:t>can refer to a derived type. Thus, the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copy constructor uses the </a:t>
                </a:r>
                <a:r>
                  <a:rPr lang="en-US" altLang="zh-CN" b="1" dirty="0"/>
                  <a:t>Parent </a:t>
                </a:r>
                <a:r>
                  <a:rPr lang="en-US" altLang="zh-CN" dirty="0"/>
                  <a:t>portion of the </a:t>
                </a:r>
              </a:p>
              <a:p>
                <a:r>
                  <a:rPr lang="en-US" altLang="zh-CN" b="1" dirty="0"/>
                  <a:t>Child</a:t>
                </a:r>
                <a:r>
                  <a:rPr lang="en-US" altLang="zh-CN" dirty="0"/>
                  <a:t> argument to constructor the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portion of the new object.</a:t>
                </a:r>
                <a:endParaRPr lang="zh-CN" altLang="en-US" dirty="0"/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 flipH="1" flipV="1">
                <a:off x="579043" y="2156862"/>
                <a:ext cx="1636175" cy="187966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/>
            <p:nvPr/>
          </p:nvSpPr>
          <p:spPr>
            <a:xfrm>
              <a:off x="-977321" y="3398711"/>
              <a:ext cx="1143365" cy="27856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6" y="3025100"/>
            <a:ext cx="5204451" cy="280841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82" y="601380"/>
            <a:ext cx="4509274" cy="2367855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 bwMode="auto">
          <a:xfrm>
            <a:off x="1864782" y="105628"/>
            <a:ext cx="6109085" cy="3921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prstClr val="black"/>
                </a:solidFill>
              </a:rPr>
              <a:t>Consider assignment operators: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97242" y="540944"/>
            <a:ext cx="8464597" cy="2400299"/>
            <a:chOff x="-3293221" y="3657131"/>
            <a:chExt cx="9326732" cy="2644774"/>
          </a:xfrm>
        </p:grpSpPr>
        <p:grpSp>
          <p:nvGrpSpPr>
            <p:cNvPr id="6" name="组合 5"/>
            <p:cNvGrpSpPr/>
            <p:nvPr/>
          </p:nvGrpSpPr>
          <p:grpSpPr>
            <a:xfrm>
              <a:off x="1530937" y="4308114"/>
              <a:ext cx="4502574" cy="821853"/>
              <a:chOff x="2120218" y="2939962"/>
              <a:chExt cx="4502574" cy="82185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139845" y="3354866"/>
                <a:ext cx="3482947" cy="40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the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Parent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assignment operator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120218" y="2939962"/>
                <a:ext cx="1080498" cy="5760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-3293221" y="3657131"/>
              <a:ext cx="5042971" cy="264477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2036" y="3024698"/>
            <a:ext cx="11187237" cy="2808413"/>
            <a:chOff x="-3545613" y="3943308"/>
            <a:chExt cx="12326677" cy="3094454"/>
          </a:xfrm>
        </p:grpSpPr>
        <p:grpSp>
          <p:nvGrpSpPr>
            <p:cNvPr id="13" name="组合 12"/>
            <p:cNvGrpSpPr/>
            <p:nvPr/>
          </p:nvGrpSpPr>
          <p:grpSpPr>
            <a:xfrm>
              <a:off x="1530937" y="4138793"/>
              <a:ext cx="7250127" cy="1322584"/>
              <a:chOff x="2120218" y="2770641"/>
              <a:chExt cx="7250127" cy="132258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174249" y="2770641"/>
                <a:ext cx="6196096" cy="132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Because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Child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uses dynamic memory allocation,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it needs an explicit assignment operator. Being a</a:t>
                </a:r>
              </a:p>
              <a:p>
                <a:r>
                  <a:rPr lang="en-US" altLang="zh-CN" b="1" dirty="0">
                    <a:solidFill>
                      <a:prstClr val="black"/>
                    </a:solidFill>
                  </a:rPr>
                  <a:t>Child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method, it only has direct access to its own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data.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120218" y="2939963"/>
                <a:ext cx="1080498" cy="438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-3545613" y="3943308"/>
              <a:ext cx="5823507" cy="309445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5841" y="4011789"/>
            <a:ext cx="9905862" cy="2741663"/>
            <a:chOff x="-3374287" y="4670908"/>
            <a:chExt cx="10914798" cy="3020911"/>
          </a:xfrm>
        </p:grpSpPr>
        <p:grpSp>
          <p:nvGrpSpPr>
            <p:cNvPr id="19" name="组合 18"/>
            <p:cNvGrpSpPr/>
            <p:nvPr/>
          </p:nvGrpSpPr>
          <p:grpSpPr>
            <a:xfrm>
              <a:off x="-2522646" y="5003332"/>
              <a:ext cx="10063157" cy="2688487"/>
              <a:chOff x="-1933365" y="3635180"/>
              <a:chExt cx="10063157" cy="268848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-1933365" y="5306295"/>
                <a:ext cx="10063157" cy="1017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An explicit assignment operator for a derived class also has to take care of assignment for the 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inherited base class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Parent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object. You can accomplish this by explicitly calling the base class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assignment operator.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 flipH="1" flipV="1">
                <a:off x="-1112276" y="3635180"/>
                <a:ext cx="1089409" cy="177070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/>
            <p:nvPr/>
          </p:nvSpPr>
          <p:spPr>
            <a:xfrm>
              <a:off x="-3374287" y="4670908"/>
              <a:ext cx="2386783" cy="31201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66" y="951706"/>
            <a:ext cx="4026078" cy="4954588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7057014" y="100733"/>
            <a:ext cx="3646463" cy="6600156"/>
            <a:chOff x="7057014" y="119206"/>
            <a:chExt cx="3646463" cy="660015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7014" y="119206"/>
              <a:ext cx="3646463" cy="446203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7014" y="4572000"/>
              <a:ext cx="3646463" cy="2147362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740212" y="5486404"/>
            <a:ext cx="4071280" cy="807648"/>
            <a:chOff x="-50505" y="5483236"/>
            <a:chExt cx="4485947" cy="889908"/>
          </a:xfrm>
        </p:grpSpPr>
        <p:grpSp>
          <p:nvGrpSpPr>
            <p:cNvPr id="3" name="组合 2"/>
            <p:cNvGrpSpPr/>
            <p:nvPr/>
          </p:nvGrpSpPr>
          <p:grpSpPr>
            <a:xfrm>
              <a:off x="-50505" y="5483236"/>
              <a:ext cx="2498994" cy="406949"/>
              <a:chOff x="538776" y="4115084"/>
              <a:chExt cx="2498994" cy="406949"/>
            </a:xfrm>
          </p:grpSpPr>
          <p:sp>
            <p:nvSpPr>
              <p:cNvPr id="5" name="TextBox 7"/>
              <p:cNvSpPr txBox="1"/>
              <p:nvPr/>
            </p:nvSpPr>
            <p:spPr>
              <a:xfrm>
                <a:off x="538776" y="4115084"/>
                <a:ext cx="2157183" cy="40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Three child objects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" name="直接箭头连接符 6"/>
              <p:cNvCxnSpPr/>
              <p:nvPr/>
            </p:nvCxnSpPr>
            <p:spPr>
              <a:xfrm flipV="1">
                <a:off x="2673611" y="4193902"/>
                <a:ext cx="364159" cy="1933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矩形 3"/>
            <p:cNvSpPr/>
            <p:nvPr/>
          </p:nvSpPr>
          <p:spPr>
            <a:xfrm>
              <a:off x="2502267" y="5483236"/>
              <a:ext cx="1933175" cy="88990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53204" y="6294055"/>
            <a:ext cx="3953682" cy="467302"/>
            <a:chOff x="-93927" y="6144162"/>
            <a:chExt cx="4356366" cy="514897"/>
          </a:xfrm>
        </p:grpSpPr>
        <p:grpSp>
          <p:nvGrpSpPr>
            <p:cNvPr id="14" name="组合 13"/>
            <p:cNvGrpSpPr/>
            <p:nvPr/>
          </p:nvGrpSpPr>
          <p:grpSpPr>
            <a:xfrm>
              <a:off x="-93927" y="6221065"/>
              <a:ext cx="2374492" cy="437994"/>
              <a:chOff x="495354" y="4852913"/>
              <a:chExt cx="2374492" cy="437994"/>
            </a:xfrm>
          </p:grpSpPr>
          <p:sp>
            <p:nvSpPr>
              <p:cNvPr id="16" name="TextBox 7"/>
              <p:cNvSpPr txBox="1"/>
              <p:nvPr/>
            </p:nvSpPr>
            <p:spPr>
              <a:xfrm>
                <a:off x="495354" y="4883959"/>
                <a:ext cx="2349351" cy="40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Three parent objects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V="1">
                <a:off x="2514909" y="4852913"/>
                <a:ext cx="354937" cy="168117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/>
            <p:cNvSpPr/>
            <p:nvPr/>
          </p:nvSpPr>
          <p:spPr>
            <a:xfrm>
              <a:off x="2329264" y="6144162"/>
              <a:ext cx="1933175" cy="490040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3950" y="6508750"/>
            <a:ext cx="2743200" cy="365125"/>
          </a:xfrm>
        </p:spPr>
        <p:txBody>
          <a:bodyPr/>
          <a:lstStyle/>
          <a:p>
            <a:fld id="{506F4176-339E-4C4B-80E4-BBE9C4467EF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425" y="1891030"/>
            <a:ext cx="5660390" cy="44926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import 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copy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"null"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"calling Parent default constructor Parent()"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</a:t>
            </a:r>
          </a:p>
          <a:p>
            <a:pPr indent="0" fontAlgn="auto">
              <a:lnSpc>
                <a:spcPct val="100000"/>
              </a:lnSpc>
            </a:pPr>
            <a:endParaRPr lang="zh-CN" altLang="en-US" sz="11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__deepcopy__ 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memo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"calling Parent copy constructor Parent(const Parent&amp;)"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new_obj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__class__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memo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)] 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new_obj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new_obj</a:t>
            </a:r>
          </a:p>
          <a:p>
            <a:pPr indent="0" fontAlgn="auto">
              <a:lnSpc>
                <a:spcPct val="100000"/>
              </a:lnSpc>
            </a:pPr>
            <a:endParaRPr lang="en-US" altLang="zh-CN" sz="1100" b="0">
              <a:solidFill>
                <a:srgbClr val="9CDCFE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assign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 Parent assignment operator:"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is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.id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.name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</a:p>
          <a:p>
            <a:pPr indent="0" fontAlgn="auto">
              <a:lnSpc>
                <a:spcPct val="100000"/>
              </a:lnSpc>
            </a:pPr>
            <a:endParaRPr lang="en-US" altLang="zh-CN" sz="1100" b="0">
              <a:solidFill>
                <a:srgbClr val="9CDCFE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__del__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 Parent destructor."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</a:t>
            </a:r>
            <a:endParaRPr lang="zh-CN" altLang="en-US" sz="11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__str__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f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"Parent: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{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}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{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}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75350" y="1677670"/>
            <a:ext cx="6013450" cy="4831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"null"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"null"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super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().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 Child default constructor Child()"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style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age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</a:t>
            </a:r>
          </a:p>
          <a:p>
            <a:pPr indent="0" fontAlgn="auto">
              <a:lnSpc>
                <a:spcPct val="100000"/>
              </a:lnSpc>
            </a:pPr>
            <a:endParaRPr lang="en-US" altLang="zh-CN" sz="1100" b="0">
              <a:solidFill>
                <a:srgbClr val="9CDCFE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__deepcopy__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memo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"calling Child copy constructor Child(const Child&amp;)"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new_obj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__class__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style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age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memo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)] 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new_obj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new_obj</a:t>
            </a:r>
          </a:p>
          <a:p>
            <a:pPr indent="0" fontAlgn="auto">
              <a:lnSpc>
                <a:spcPct val="100000"/>
              </a:lnSpc>
            </a:pPr>
            <a:endParaRPr lang="en-US" altLang="zh-CN" sz="1100" b="0">
              <a:solidFill>
                <a:srgbClr val="9CDCFE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assign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 Child assignment operator:"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is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super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().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assign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style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.style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age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.age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</a:p>
          <a:p>
            <a:pPr indent="0" fontAlgn="auto">
              <a:lnSpc>
                <a:spcPct val="100000"/>
              </a:lnSpc>
            </a:pPr>
            <a:endParaRPr lang="en-US" altLang="zh-CN" sz="1100" b="0">
              <a:solidFill>
                <a:srgbClr val="9CDCFE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__del__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       super().__del__()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 Child destructor."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</a:t>
            </a:r>
            <a:endParaRPr lang="zh-CN" altLang="en-US" sz="11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__str__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parent_str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super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().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__str__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f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{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parent_str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}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Child: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{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style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}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{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age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}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</a:p>
        </p:txBody>
      </p:sp>
      <p:sp>
        <p:nvSpPr>
          <p:cNvPr id="9" name="矩形 8"/>
          <p:cNvSpPr/>
          <p:nvPr/>
        </p:nvSpPr>
        <p:spPr>
          <a:xfrm>
            <a:off x="6637655" y="2076450"/>
            <a:ext cx="1754505" cy="1524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 dirty="0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0175" y="196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class inheritance in Python(1)</a:t>
            </a:r>
          </a:p>
        </p:txBody>
      </p:sp>
      <p:sp>
        <p:nvSpPr>
          <p:cNvPr id="11" name="矩形 10"/>
          <p:cNvSpPr/>
          <p:nvPr/>
        </p:nvSpPr>
        <p:spPr>
          <a:xfrm>
            <a:off x="6983730" y="1736725"/>
            <a:ext cx="455295" cy="1524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2380" y="565150"/>
            <a:ext cx="10514330" cy="1098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300"/>
              <a:t>1. Inheritance in Python is </a:t>
            </a:r>
            <a:r>
              <a:rPr lang="en-US" altLang="zh-CN" sz="1300" b="1"/>
              <a:t>public inheritance</a:t>
            </a:r>
            <a:r>
              <a:rPr lang="en-US" altLang="zh-CN" sz="1300"/>
              <a:t>, providing flexible data access</a:t>
            </a:r>
          </a:p>
          <a:p>
            <a:r>
              <a:rPr lang="en-US" altLang="zh-CN" sz="1300"/>
              <a:t>2. The inheritance mechanism in Python is </a:t>
            </a:r>
            <a:r>
              <a:rPr lang="en-US" altLang="zh-CN" sz="1300" b="1"/>
              <a:t>explicit </a:t>
            </a:r>
            <a:r>
              <a:rPr lang="en-US" altLang="zh-CN" sz="1300"/>
              <a:t>and</a:t>
            </a:r>
            <a:r>
              <a:rPr lang="en-US" altLang="zh-CN" sz="1300" b="1"/>
              <a:t> requires calling the constructor of the parent class during initialization</a:t>
            </a:r>
            <a:r>
              <a:rPr lang="en-US" altLang="zh-CN" sz="1300"/>
              <a:t>, which can be implemented through </a:t>
            </a:r>
            <a:r>
              <a:rPr lang="en-US" altLang="zh-CN" sz="1300" b="1"/>
              <a:t>super</a:t>
            </a:r>
            <a:r>
              <a:rPr lang="en-US" altLang="zh-CN" sz="1300"/>
              <a:t>()</a:t>
            </a:r>
          </a:p>
          <a:p>
            <a:r>
              <a:rPr lang="en-US" altLang="zh-CN" sz="1300"/>
              <a:t>3. Assignment in Python is usually a reference, and deep copy requires the </a:t>
            </a:r>
            <a:r>
              <a:rPr lang="en-US" altLang="zh-CN" sz="1300" b="1"/>
              <a:t>deepcopy </a:t>
            </a:r>
            <a:r>
              <a:rPr lang="en-US" altLang="zh-CN" sz="1300"/>
              <a:t>method of the copy module</a:t>
            </a:r>
          </a:p>
          <a:p>
            <a:r>
              <a:rPr lang="en-US" altLang="zh-CN" sz="1300"/>
              <a:t>4. Python </a:t>
            </a:r>
            <a:r>
              <a:rPr lang="en-US" altLang="zh-CN" sz="1300" b="1"/>
              <a:t>does not allow overloading operator</a:t>
            </a:r>
            <a:r>
              <a:rPr lang="en-US" altLang="zh-CN" sz="1300"/>
              <a:t>, using method instead( </a:t>
            </a:r>
            <a:r>
              <a:rPr lang="en-US" altLang="zh-CN" sz="1300" b="1"/>
              <a:t>assign</a:t>
            </a:r>
            <a:r>
              <a:rPr lang="en-US" altLang="zh-CN" sz="1300"/>
              <a:t>,</a:t>
            </a:r>
            <a:r>
              <a:rPr lang="en-US" altLang="zh-CN" sz="1300" b="1"/>
              <a:t> __str__</a:t>
            </a:r>
            <a:r>
              <a:rPr lang="en-US" altLang="zh-CN" sz="1300"/>
              <a:t> here)</a:t>
            </a:r>
          </a:p>
          <a:p>
            <a:endParaRPr lang="zh-CN" altLang="en-US" sz="1300"/>
          </a:p>
        </p:txBody>
      </p:sp>
      <p:sp>
        <p:nvSpPr>
          <p:cNvPr id="13" name="矩形 12"/>
          <p:cNvSpPr/>
          <p:nvPr/>
        </p:nvSpPr>
        <p:spPr>
          <a:xfrm>
            <a:off x="773430" y="3127375"/>
            <a:ext cx="1973580" cy="1524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425" y="1895475"/>
            <a:ext cx="1002665" cy="23812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69405" y="5594350"/>
            <a:ext cx="1430655" cy="1905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>
                <a:sym typeface="+mn-ea"/>
              </a:rPr>
              <a:t>Topic</a:t>
            </a:r>
            <a:endParaRPr lang="en-US" altLang="zh-CN" sz="4000" b="1" i="0" dirty="0">
              <a:solidFill>
                <a:srgbClr val="24292F"/>
              </a:solidFill>
              <a:effectLst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565" y="1676400"/>
            <a:ext cx="10673715" cy="46132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class inheritance &amp; polymorphism in C++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Class 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Polymorphism (virtual function)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Inheritance and dynamic memory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class inheritance &amp; polymorphism in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Public inheritance, explicit call, dynamic resource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Duck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8980" y="1729105"/>
            <a:ext cx="3587750" cy="43287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__name__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"__main__"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p1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p2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101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"Liming"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p2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p2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p3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copy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deepcopy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p3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p3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assign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p2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p1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endParaRPr lang="zh-CN" altLang="en-US" sz="11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c1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201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"Wuhong"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"teenager"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15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c2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c3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copy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deepcopy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c3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c3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assign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c1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endParaRPr lang="zh-CN" altLang="en-US" sz="11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del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c3, c2, c1, p3, p2, p1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00175" y="273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class inheritance in Python(2)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8980" y="6136640"/>
            <a:ext cx="5971540" cy="31051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r>
              <a:rPr lang="en-US" altLang="zh-CN" sz="1300"/>
              <a:t>Python garbage collection timing uncertain, m</a:t>
            </a:r>
            <a:r>
              <a:rPr lang="en-US" altLang="zh-CN" sz="1300">
                <a:sym typeface="+mn-ea"/>
              </a:rPr>
              <a:t>anually triggering decomposition here.</a:t>
            </a:r>
            <a:endParaRPr lang="zh-CN" altLang="en-US" sz="1300"/>
          </a:p>
        </p:txBody>
      </p:sp>
      <p:sp>
        <p:nvSpPr>
          <p:cNvPr id="9" name="矩形 8"/>
          <p:cNvSpPr/>
          <p:nvPr/>
        </p:nvSpPr>
        <p:spPr>
          <a:xfrm>
            <a:off x="1417955" y="5657850"/>
            <a:ext cx="1983740" cy="24765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 dirty="0">
              <a:solidFill>
                <a:prstClr val="white"/>
              </a:solidFill>
            </a:endParaRPr>
          </a:p>
        </p:txBody>
      </p:sp>
      <p:cxnSp>
        <p:nvCxnSpPr>
          <p:cNvPr id="8" name="曲线连接符 7"/>
          <p:cNvCxnSpPr/>
          <p:nvPr/>
        </p:nvCxnSpPr>
        <p:spPr>
          <a:xfrm rot="10800000">
            <a:off x="3303905" y="5967730"/>
            <a:ext cx="721995" cy="203835"/>
          </a:xfrm>
          <a:prstGeom prst="curvedConnector3">
            <a:avLst>
              <a:gd name="adj1" fmla="val 4995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62380" y="641350"/>
            <a:ext cx="4010025" cy="1098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300"/>
              <a:t>5. Destructors in Python rely on garbage collection mechanisms.</a:t>
            </a:r>
          </a:p>
          <a:p>
            <a:endParaRPr lang="en-US" altLang="zh-CN" sz="1300"/>
          </a:p>
          <a:p>
            <a:r>
              <a:rPr lang="en-US" altLang="zh-CN" sz="1300"/>
              <a:t>6. Rewriting __del__ requires caution and attention to potential memory risks.</a:t>
            </a:r>
          </a:p>
          <a:p>
            <a:endParaRPr lang="zh-CN" altLang="en-US" sz="13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05" y="641350"/>
            <a:ext cx="3582670" cy="54952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0" y="3055620"/>
            <a:ext cx="2295525" cy="18288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8915400" y="2533015"/>
            <a:ext cx="2947035" cy="1701165"/>
            <a:chOff x="1188011" y="5088627"/>
            <a:chExt cx="3247431" cy="1284517"/>
          </a:xfrm>
        </p:grpSpPr>
        <p:grpSp>
          <p:nvGrpSpPr>
            <p:cNvPr id="16" name="组合 15"/>
            <p:cNvGrpSpPr/>
            <p:nvPr/>
          </p:nvGrpSpPr>
          <p:grpSpPr>
            <a:xfrm>
              <a:off x="1188011" y="5088627"/>
              <a:ext cx="2157183" cy="473562"/>
              <a:chOff x="1777292" y="3720475"/>
              <a:chExt cx="2157183" cy="473562"/>
            </a:xfrm>
          </p:grpSpPr>
          <p:sp>
            <p:nvSpPr>
              <p:cNvPr id="17" name="TextBox 7"/>
              <p:cNvSpPr txBox="1"/>
              <p:nvPr/>
            </p:nvSpPr>
            <p:spPr>
              <a:xfrm>
                <a:off x="1777292" y="3720475"/>
                <a:ext cx="2157183" cy="278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Three child objects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2561655" y="4044440"/>
                <a:ext cx="475814" cy="14959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/>
            <p:cNvSpPr/>
            <p:nvPr/>
          </p:nvSpPr>
          <p:spPr>
            <a:xfrm>
              <a:off x="2502267" y="5483236"/>
              <a:ext cx="1933175" cy="88990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827669" y="4293805"/>
            <a:ext cx="3014345" cy="1171517"/>
            <a:chOff x="409139" y="4422961"/>
            <a:chExt cx="3321357" cy="1290837"/>
          </a:xfrm>
        </p:grpSpPr>
        <p:grpSp>
          <p:nvGrpSpPr>
            <p:cNvPr id="21" name="组合 20"/>
            <p:cNvGrpSpPr/>
            <p:nvPr/>
          </p:nvGrpSpPr>
          <p:grpSpPr>
            <a:xfrm>
              <a:off x="409139" y="5072898"/>
              <a:ext cx="2349351" cy="640900"/>
              <a:chOff x="998420" y="3704746"/>
              <a:chExt cx="2349351" cy="640900"/>
            </a:xfrm>
          </p:grpSpPr>
          <p:sp>
            <p:nvSpPr>
              <p:cNvPr id="22" name="TextBox 7"/>
              <p:cNvSpPr txBox="1"/>
              <p:nvPr/>
            </p:nvSpPr>
            <p:spPr>
              <a:xfrm>
                <a:off x="998420" y="3938698"/>
                <a:ext cx="2349351" cy="40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Three parent objects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V="1">
                <a:off x="2609365" y="3704746"/>
                <a:ext cx="354937" cy="168117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/>
            <p:cNvSpPr/>
            <p:nvPr/>
          </p:nvSpPr>
          <p:spPr>
            <a:xfrm>
              <a:off x="1797294" y="4422961"/>
              <a:ext cx="1933202" cy="584229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4610" y="12700"/>
            <a:ext cx="10029190" cy="1325880"/>
          </a:xfrm>
        </p:spPr>
        <p:txBody>
          <a:bodyPr/>
          <a:lstStyle/>
          <a:p>
            <a:r>
              <a:rPr lang="en-US" altLang="zh-CN">
                <a:sym typeface="+mn-ea"/>
              </a:rPr>
              <a:t>Duck type in Python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835" y="1111250"/>
            <a:ext cx="10134600" cy="1642110"/>
          </a:xfrm>
        </p:spPr>
        <p:txBody>
          <a:bodyPr>
            <a:normAutofit fontScale="60000"/>
          </a:bodyPr>
          <a:lstStyle/>
          <a:p>
            <a:r>
              <a:rPr lang="en-US" altLang="zh-CN" b="1"/>
              <a:t>Polymorphism</a:t>
            </a:r>
            <a:r>
              <a:rPr lang="en-US" altLang="zh-CN"/>
              <a:t>: allowing different objects of the same class to exhibit different behaviors towards the same method name.</a:t>
            </a:r>
          </a:p>
          <a:p>
            <a:r>
              <a:rPr lang="en-US" altLang="zh-CN" b="1"/>
              <a:t>Duck type</a:t>
            </a:r>
            <a:r>
              <a:rPr lang="en-US" altLang="zh-CN"/>
              <a:t> in Python: focuses on the behavior of objects (whether methods or properties exist), rather than their specific types or inheritance relationships. </a:t>
            </a:r>
          </a:p>
          <a:p>
            <a:pPr lvl="1"/>
            <a:r>
              <a:rPr lang="en-US" altLang="zh-CN"/>
              <a:t>For example, as long as an object has a speak() method, it can be called uniformly, regardless of whether it inherits from the same parent class or not.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370" y="4135120"/>
            <a:ext cx="1571625" cy="717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80100" y="3248660"/>
            <a:ext cx="3271520" cy="24917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testSpeak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duck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duck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.Speak()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__name__ </a:t>
            </a:r>
            <a:r>
              <a:rPr lang="en-US" altLang="zh-CN" sz="13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== 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"__main__"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duck</a:t>
            </a:r>
            <a:r>
              <a:rPr lang="en-US" altLang="zh-CN" sz="13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Duck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'Tommy'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dog</a:t>
            </a:r>
            <a:r>
              <a:rPr lang="en-US" altLang="zh-CN" sz="13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Dog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'Fox'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robot</a:t>
            </a:r>
            <a:r>
              <a:rPr lang="en-US" altLang="zh-CN" sz="13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Robot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'Wall-E'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testSpeak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duck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testSpeak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dog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testSpeak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robot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30325" y="2895600"/>
            <a:ext cx="4255135" cy="36925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Animal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Duck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Animal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super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Duck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).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Speak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' Quack'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Dog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Animal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super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Dog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).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Speak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' Quack'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Robot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      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Speak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 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'Beep'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           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3243" y="1204774"/>
            <a:ext cx="11505513" cy="633262"/>
          </a:xfrm>
        </p:spPr>
        <p:txBody>
          <a:bodyPr>
            <a:normAutofit/>
          </a:bodyPr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1. Please find the errors of the following code and explain why to SA.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4620" y="1752033"/>
            <a:ext cx="2715489" cy="45243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class Base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private:</a:t>
            </a:r>
          </a:p>
          <a:p>
            <a:r>
              <a:rPr lang="en-US" altLang="zh-CN" sz="1600" b="0" dirty="0">
                <a:effectLst/>
              </a:rPr>
              <a:t>        int x;</a:t>
            </a:r>
          </a:p>
          <a:p>
            <a:r>
              <a:rPr lang="en-US" altLang="zh-CN" sz="1600" b="0" dirty="0">
                <a:effectLst/>
              </a:rPr>
              <a:t>    protected:</a:t>
            </a:r>
          </a:p>
          <a:p>
            <a:r>
              <a:rPr lang="en-US" altLang="zh-CN" sz="1600" b="0" dirty="0">
                <a:effectLst/>
              </a:rPr>
              <a:t>        int y;</a:t>
            </a:r>
          </a:p>
          <a:p>
            <a:r>
              <a:rPr lang="en-US" altLang="zh-CN" sz="1600" b="0" dirty="0">
                <a:effectLst/>
              </a:rPr>
              <a:t>    public:</a:t>
            </a:r>
          </a:p>
          <a:p>
            <a:r>
              <a:rPr lang="en-US" altLang="zh-CN" sz="1600" b="0" dirty="0">
                <a:effectLst/>
              </a:rPr>
              <a:t>        int z;</a:t>
            </a:r>
          </a:p>
          <a:p>
            <a:r>
              <a:rPr lang="en-US" altLang="zh-CN" sz="1600" b="0" dirty="0">
                <a:effectLst/>
              </a:rPr>
              <a:t>    void </a:t>
            </a:r>
            <a:r>
              <a:rPr lang="en-US" altLang="zh-CN" sz="1600" b="0" dirty="0" err="1">
                <a:effectLst/>
              </a:rPr>
              <a:t>funBase</a:t>
            </a:r>
            <a:r>
              <a:rPr lang="en-US" altLang="zh-CN" sz="1600" b="0" dirty="0">
                <a:effectLst/>
              </a:rPr>
              <a:t> (Base&amp; b)</a:t>
            </a:r>
          </a:p>
          <a:p>
            <a:r>
              <a:rPr lang="en-US" altLang="zh-CN" sz="1600" b="0" dirty="0">
                <a:effectLst/>
              </a:rPr>
              <a:t>    {</a:t>
            </a:r>
          </a:p>
          <a:p>
            <a:r>
              <a:rPr lang="en-US" altLang="zh-CN" sz="1600" b="0" dirty="0">
                <a:effectLst/>
              </a:rPr>
              <a:t>        ++x;</a:t>
            </a:r>
          </a:p>
          <a:p>
            <a:r>
              <a:rPr lang="en-US" altLang="zh-CN" sz="1600" b="0" dirty="0">
                <a:effectLst/>
              </a:rPr>
              <a:t>        ++y;</a:t>
            </a:r>
          </a:p>
          <a:p>
            <a:r>
              <a:rPr lang="en-US" altLang="zh-CN" sz="1600" b="0" dirty="0">
                <a:effectLst/>
              </a:rPr>
              <a:t>        ++z;</a:t>
            </a:r>
          </a:p>
          <a:p>
            <a:r>
              <a:rPr lang="en-US" altLang="zh-CN" sz="1600" b="0" dirty="0">
                <a:effectLst/>
              </a:rPr>
              <a:t>        ++</a:t>
            </a:r>
            <a:r>
              <a:rPr lang="en-US" altLang="zh-CN" sz="1600" b="0" dirty="0" err="1">
                <a:effectLst/>
              </a:rPr>
              <a:t>b.x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++</a:t>
            </a:r>
            <a:r>
              <a:rPr lang="en-US" altLang="zh-CN" sz="1600" b="0" dirty="0" err="1">
                <a:effectLst/>
              </a:rPr>
              <a:t>b.y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++</a:t>
            </a:r>
            <a:r>
              <a:rPr lang="en-US" altLang="zh-CN" sz="1600" b="0" dirty="0" err="1">
                <a:effectLst/>
              </a:rPr>
              <a:t>b.z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14534" y="1944958"/>
            <a:ext cx="3796146" cy="40318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class </a:t>
            </a:r>
            <a:r>
              <a:rPr lang="en-US" altLang="zh-CN" sz="1600" b="0" dirty="0" err="1">
                <a:effectLst/>
              </a:rPr>
              <a:t>Derived:public</a:t>
            </a:r>
            <a:r>
              <a:rPr lang="en-US" altLang="zh-CN" sz="1600" b="0" dirty="0">
                <a:effectLst/>
              </a:rPr>
              <a:t> Base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public:</a:t>
            </a:r>
          </a:p>
          <a:p>
            <a:r>
              <a:rPr lang="en-US" altLang="zh-CN" sz="1600" b="0" dirty="0">
                <a:effectLst/>
              </a:rPr>
              <a:t>        void </a:t>
            </a:r>
            <a:r>
              <a:rPr lang="en-US" altLang="zh-CN" sz="1600" b="0" dirty="0" err="1">
                <a:effectLst/>
              </a:rPr>
              <a:t>funDerived</a:t>
            </a:r>
            <a:r>
              <a:rPr lang="en-US" altLang="zh-CN" sz="1600" b="0" dirty="0">
                <a:effectLst/>
              </a:rPr>
              <a:t> (Base&amp; b, Derived&amp; d)</a:t>
            </a:r>
          </a:p>
          <a:p>
            <a:r>
              <a:rPr lang="en-US" altLang="zh-CN" sz="1600" b="0" dirty="0">
                <a:effectLst/>
              </a:rPr>
              <a:t>        {</a:t>
            </a:r>
          </a:p>
          <a:p>
            <a:r>
              <a:rPr lang="en-US" altLang="zh-CN" sz="1600" b="0" dirty="0">
                <a:effectLst/>
              </a:rPr>
              <a:t>            ++x;</a:t>
            </a:r>
          </a:p>
          <a:p>
            <a:r>
              <a:rPr lang="en-US" altLang="zh-CN" sz="1600" b="0" dirty="0">
                <a:effectLst/>
              </a:rPr>
              <a:t>            ++y;</a:t>
            </a:r>
          </a:p>
          <a:p>
            <a:r>
              <a:rPr lang="en-US" altLang="zh-CN" sz="1600" b="0" dirty="0">
                <a:effectLst/>
              </a:rPr>
              <a:t>            ++z;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b.x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b.y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b.z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d.x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d.y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d.z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835106" y="2139758"/>
            <a:ext cx="2687782" cy="30469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void fun(Base&amp; b, Derived&amp; d)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++x;</a:t>
            </a:r>
          </a:p>
          <a:p>
            <a:r>
              <a:rPr lang="en-US" altLang="zh-CN" sz="1600" b="0" dirty="0">
                <a:effectLst/>
              </a:rPr>
              <a:t>    ++y;</a:t>
            </a:r>
          </a:p>
          <a:p>
            <a:r>
              <a:rPr lang="en-US" altLang="zh-CN" sz="1600" b="0" dirty="0">
                <a:effectLst/>
              </a:rPr>
              <a:t>    ++z;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b.x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b.y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b.z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d.x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d.y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d.z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3243" y="1204774"/>
            <a:ext cx="11505513" cy="522426"/>
          </a:xfrm>
        </p:spPr>
        <p:txBody>
          <a:bodyPr>
            <a:normAutofit/>
          </a:bodyPr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2. Run the following program, and explain the result to SA.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8279" y="2190413"/>
            <a:ext cx="2851466" cy="35394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#include &lt;iostream&gt;</a:t>
            </a:r>
          </a:p>
          <a:p>
            <a:r>
              <a:rPr lang="en-US" altLang="zh-CN" sz="1600" b="0" dirty="0">
                <a:effectLst/>
              </a:rPr>
              <a:t>using namespace std;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protected:</a:t>
            </a:r>
          </a:p>
          <a:p>
            <a:r>
              <a:rPr lang="en-US" altLang="zh-CN" sz="1600" b="0" dirty="0">
                <a:effectLst/>
              </a:rPr>
              <a:t>    int width, height;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void </a:t>
            </a:r>
            <a:r>
              <a:rPr lang="en-US" altLang="zh-CN" sz="1600" b="0" dirty="0" err="1">
                <a:effectLst/>
              </a:rPr>
              <a:t>set_values</a:t>
            </a:r>
            <a:r>
              <a:rPr lang="en-US" altLang="zh-CN" sz="1600" b="0" dirty="0">
                <a:effectLst/>
              </a:rPr>
              <a:t> (int a, int b)</a:t>
            </a:r>
          </a:p>
          <a:p>
            <a:r>
              <a:rPr lang="en-US" altLang="zh-CN" sz="1600" b="0" dirty="0">
                <a:effectLst/>
              </a:rPr>
              <a:t>      { width=a; height=b; }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{ return 0;}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endParaRPr lang="en-US" altLang="zh-CN" sz="1600" b="0" dirty="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6442" y="2190413"/>
            <a:ext cx="3080066" cy="37856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Rectangle: public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  { return width * height;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Triangle: public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  { return width*height/2;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endParaRPr lang="en-US" altLang="zh-CN" sz="1600" b="0" dirty="0"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5345" y="2003401"/>
            <a:ext cx="3325091" cy="40318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int main ()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Rectangle </a:t>
            </a:r>
            <a:r>
              <a:rPr lang="en-US" altLang="zh-CN" sz="1600" b="0" dirty="0" err="1">
                <a:effectLst/>
              </a:rPr>
              <a:t>rect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Triangle </a:t>
            </a:r>
            <a:r>
              <a:rPr lang="en-US" altLang="zh-CN" sz="1600" b="0" dirty="0" err="1">
                <a:effectLst/>
              </a:rPr>
              <a:t>trgl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Polygon * ppoly1 = &amp;</a:t>
            </a:r>
            <a:r>
              <a:rPr lang="en-US" altLang="zh-CN" sz="1600" b="0" dirty="0" err="1">
                <a:effectLst/>
              </a:rPr>
              <a:t>rect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Polygon * ppoly2 = &amp;</a:t>
            </a:r>
            <a:r>
              <a:rPr lang="en-US" altLang="zh-CN" sz="1600" b="0" dirty="0" err="1">
                <a:effectLst/>
              </a:rPr>
              <a:t>trgl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ppoly1-&gt;</a:t>
            </a:r>
            <a:r>
              <a:rPr lang="en-US" altLang="zh-CN" sz="1600" b="0" dirty="0" err="1">
                <a:effectLst/>
              </a:rPr>
              <a:t>set_values</a:t>
            </a:r>
            <a:r>
              <a:rPr lang="en-US" altLang="zh-CN" sz="1600" b="0" dirty="0">
                <a:effectLst/>
              </a:rPr>
              <a:t> (4,5);</a:t>
            </a:r>
          </a:p>
          <a:p>
            <a:r>
              <a:rPr lang="en-US" altLang="zh-CN" sz="1600" b="0" dirty="0">
                <a:effectLst/>
              </a:rPr>
              <a:t>  ppoly2-&gt;</a:t>
            </a:r>
            <a:r>
              <a:rPr lang="en-US" altLang="zh-CN" sz="1600" b="0" dirty="0" err="1">
                <a:effectLst/>
              </a:rPr>
              <a:t>set_values</a:t>
            </a:r>
            <a:r>
              <a:rPr lang="en-US" altLang="zh-CN" sz="1600" b="0" dirty="0">
                <a:effectLst/>
              </a:rPr>
              <a:t> (2,5);</a:t>
            </a:r>
          </a:p>
          <a:p>
            <a:endParaRPr lang="en-US" altLang="zh-CN" sz="1600" b="0" dirty="0">
              <a:effectLst/>
            </a:endParaRPr>
          </a:p>
          <a:p>
            <a:r>
              <a:rPr lang="en-US" altLang="zh-CN" sz="1600" b="0" dirty="0">
                <a:effectLst/>
              </a:rPr>
              <a:t> 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</a:t>
            </a:r>
            <a:r>
              <a:rPr lang="en-US" altLang="zh-CN" sz="1600" b="0" dirty="0" err="1">
                <a:effectLst/>
              </a:rPr>
              <a:t>rect.area</a:t>
            </a:r>
            <a:r>
              <a:rPr lang="en-US" altLang="zh-CN" sz="1600" b="0" dirty="0">
                <a:effectLst/>
              </a:rPr>
              <a:t>() &lt;&lt; </a:t>
            </a:r>
            <a:r>
              <a:rPr lang="en-US" altLang="zh-CN" sz="1600" b="0" dirty="0" err="1">
                <a:effectLst/>
              </a:rPr>
              <a:t>endl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</a:t>
            </a:r>
            <a:r>
              <a:rPr lang="en-US" altLang="zh-CN" sz="1600" b="0" dirty="0" err="1">
                <a:effectLst/>
              </a:rPr>
              <a:t>trgl.area</a:t>
            </a:r>
            <a:r>
              <a:rPr lang="en-US" altLang="zh-CN" sz="1600" b="0" dirty="0">
                <a:effectLst/>
              </a:rPr>
              <a:t>() &lt;&lt; </a:t>
            </a:r>
            <a:r>
              <a:rPr lang="en-US" altLang="zh-CN" sz="1600" b="0" dirty="0" err="1">
                <a:effectLst/>
              </a:rPr>
              <a:t>endl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ppoly1-&gt;area() &lt;&lt; </a:t>
            </a:r>
            <a:r>
              <a:rPr lang="en-US" altLang="zh-CN" sz="1600" b="0" dirty="0" err="1">
                <a:effectLst/>
              </a:rPr>
              <a:t>endl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ppoly2-&gt;area() &lt;&lt; </a:t>
            </a:r>
            <a:r>
              <a:rPr lang="en-US" altLang="zh-CN" sz="1600" b="0" dirty="0" err="1">
                <a:effectLst/>
              </a:rPr>
              <a:t>endl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return 0;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3243" y="1204773"/>
            <a:ext cx="11505513" cy="833631"/>
          </a:xfrm>
        </p:spPr>
        <p:txBody>
          <a:bodyPr>
            <a:normAutofit/>
          </a:bodyPr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3. </a:t>
            </a:r>
            <a:r>
              <a:rPr lang="en-US" altLang="zh-CN" sz="2500" dirty="0"/>
              <a:t>Run the following program, and explain the result to SA. Is there any problem in the program?</a:t>
            </a:r>
            <a:endParaRPr lang="en-US" sz="2500" dirty="0"/>
          </a:p>
        </p:txBody>
      </p:sp>
      <p:sp>
        <p:nvSpPr>
          <p:cNvPr id="4" name="文本框 3"/>
          <p:cNvSpPr txBox="1"/>
          <p:nvPr/>
        </p:nvSpPr>
        <p:spPr>
          <a:xfrm>
            <a:off x="334757" y="2145325"/>
            <a:ext cx="4100946" cy="37856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// dynamic allocation and polymorphism</a:t>
            </a:r>
          </a:p>
          <a:p>
            <a:r>
              <a:rPr lang="en-US" altLang="zh-CN" sz="1600" b="0" dirty="0">
                <a:effectLst/>
              </a:rPr>
              <a:t>#include &lt;iostream&gt;</a:t>
            </a:r>
          </a:p>
          <a:p>
            <a:r>
              <a:rPr lang="en-US" altLang="zh-CN" sz="1600" b="0" dirty="0">
                <a:effectLst/>
              </a:rPr>
              <a:t>using namespace std;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protected:</a:t>
            </a:r>
          </a:p>
          <a:p>
            <a:r>
              <a:rPr lang="en-US" altLang="zh-CN" sz="1600" b="0" dirty="0">
                <a:effectLst/>
              </a:rPr>
              <a:t>    int width, height;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Polygon (int a, int b) : width(a), height(b) {}</a:t>
            </a:r>
          </a:p>
          <a:p>
            <a:r>
              <a:rPr lang="en-US" altLang="zh-CN" sz="1600" b="0" dirty="0">
                <a:effectLst/>
              </a:rPr>
              <a:t>    virtual int area (void) =0;</a:t>
            </a:r>
          </a:p>
          <a:p>
            <a:r>
              <a:rPr lang="en-US" altLang="zh-CN" sz="1600" b="0" dirty="0">
                <a:effectLst/>
              </a:rPr>
              <a:t>    void </a:t>
            </a:r>
            <a:r>
              <a:rPr lang="en-US" altLang="zh-CN" sz="1600" b="0" dirty="0" err="1">
                <a:effectLst/>
              </a:rPr>
              <a:t>printarea</a:t>
            </a:r>
            <a:r>
              <a:rPr lang="en-US" altLang="zh-CN" sz="1600" b="0" dirty="0">
                <a:effectLst/>
              </a:rPr>
              <a:t>()</a:t>
            </a:r>
          </a:p>
          <a:p>
            <a:r>
              <a:rPr lang="en-US" altLang="zh-CN" sz="1600" b="0" dirty="0">
                <a:effectLst/>
              </a:rPr>
              <a:t>      {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this-&gt;area() &lt;&lt; '\n';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endParaRPr lang="en-US" altLang="zh-CN" sz="1600" b="0" dirty="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1999" y="1894790"/>
            <a:ext cx="3602182" cy="45243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Rectangle: public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Rectangle(int </a:t>
            </a:r>
            <a:r>
              <a:rPr lang="en-US" altLang="zh-CN" sz="1600" b="0" dirty="0" err="1">
                <a:effectLst/>
              </a:rPr>
              <a:t>a,int</a:t>
            </a:r>
            <a:r>
              <a:rPr lang="en-US" altLang="zh-CN" sz="1600" b="0" dirty="0">
                <a:effectLst/>
              </a:rPr>
              <a:t> b) : Polygon(</a:t>
            </a:r>
            <a:r>
              <a:rPr lang="en-US" altLang="zh-CN" sz="1600" b="0" dirty="0" err="1">
                <a:effectLst/>
              </a:rPr>
              <a:t>a,b</a:t>
            </a:r>
            <a:r>
              <a:rPr lang="en-US" altLang="zh-CN" sz="1600" b="0" dirty="0">
                <a:effectLst/>
              </a:rPr>
              <a:t>) {}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  { return width*height;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Triangle: public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Triangle(int </a:t>
            </a:r>
            <a:r>
              <a:rPr lang="en-US" altLang="zh-CN" sz="1600" b="0" dirty="0" err="1">
                <a:effectLst/>
              </a:rPr>
              <a:t>a,int</a:t>
            </a:r>
            <a:r>
              <a:rPr lang="en-US" altLang="zh-CN" sz="1600" b="0" dirty="0">
                <a:effectLst/>
              </a:rPr>
              <a:t> b) : Polygon(</a:t>
            </a:r>
            <a:r>
              <a:rPr lang="en-US" altLang="zh-CN" sz="1600" b="0" dirty="0" err="1">
                <a:effectLst/>
              </a:rPr>
              <a:t>a,b</a:t>
            </a:r>
            <a:r>
              <a:rPr lang="en-US" altLang="zh-CN" sz="1600" b="0" dirty="0">
                <a:effectLst/>
              </a:rPr>
              <a:t>) {}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  { return width*height/2;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endParaRPr lang="en-US" altLang="zh-CN" sz="1600" b="0" dirty="0"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17567" y="2265052"/>
            <a:ext cx="3546764" cy="2554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int main ()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Polygon * </a:t>
            </a:r>
            <a:r>
              <a:rPr lang="en-US" altLang="zh-CN" sz="1600" b="0" dirty="0" err="1">
                <a:effectLst/>
              </a:rPr>
              <a:t>ppoly</a:t>
            </a:r>
            <a:r>
              <a:rPr lang="en-US" altLang="zh-CN" sz="1600" b="0" dirty="0">
                <a:effectLst/>
              </a:rPr>
              <a:t> = new Rectangle (4,5);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ppoly</a:t>
            </a:r>
            <a:r>
              <a:rPr lang="en-US" altLang="zh-CN" sz="1600" b="0" dirty="0">
                <a:effectLst/>
              </a:rPr>
              <a:t>-&gt;</a:t>
            </a:r>
            <a:r>
              <a:rPr lang="en-US" altLang="zh-CN" sz="1600" b="0" dirty="0" err="1">
                <a:effectLst/>
              </a:rPr>
              <a:t>printarea</a:t>
            </a:r>
            <a:r>
              <a:rPr lang="en-US" altLang="zh-CN" sz="1600" b="0" dirty="0">
                <a:effectLst/>
              </a:rPr>
              <a:t>();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ppoly</a:t>
            </a:r>
            <a:r>
              <a:rPr lang="en-US" altLang="zh-CN" sz="1600" b="0" dirty="0">
                <a:effectLst/>
              </a:rPr>
              <a:t> = new Triangle (2,5);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ppoly</a:t>
            </a:r>
            <a:r>
              <a:rPr lang="en-US" altLang="zh-CN" sz="1600" b="0" dirty="0">
                <a:effectLst/>
              </a:rPr>
              <a:t>-&gt;</a:t>
            </a:r>
            <a:r>
              <a:rPr lang="en-US" altLang="zh-CN" sz="1600" b="0" dirty="0" err="1">
                <a:effectLst/>
              </a:rPr>
              <a:t>printarea</a:t>
            </a:r>
            <a:r>
              <a:rPr lang="en-US" altLang="zh-CN" sz="1600" b="0" dirty="0">
                <a:effectLst/>
              </a:rPr>
              <a:t>();</a:t>
            </a:r>
          </a:p>
          <a:p>
            <a:endParaRPr lang="en-US" altLang="zh-CN" sz="1600" b="0" dirty="0">
              <a:effectLst/>
            </a:endParaRPr>
          </a:p>
          <a:p>
            <a:r>
              <a:rPr lang="en-US" altLang="zh-CN" sz="1600" b="0" dirty="0">
                <a:effectLst/>
              </a:rPr>
              <a:t>  return 0;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7454C-0DF0-DC93-A4A4-BCE01554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CFF1-14E7-1EA3-B3B0-CE67657E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 a simple Rust</a:t>
            </a:r>
            <a:r>
              <a:rPr kumimoji="1" lang="zh-CN" altLang="en-US"/>
              <a:t> </a:t>
            </a:r>
            <a:r>
              <a:rPr kumimoji="1" lang="en-US" altLang="zh-CN"/>
              <a:t>“</a:t>
            </a:r>
            <a:r>
              <a:rPr kumimoji="1" lang="en-US" altLang="zh-CN" dirty="0"/>
              <a:t>Hello world” program, compile and run it.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5590C-9A10-B7D9-EB99-3B638B6F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89233" y="272492"/>
            <a:ext cx="5745943" cy="869195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Class inheritance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38532" y="1044782"/>
            <a:ext cx="10775437" cy="522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   </a:t>
            </a:r>
            <a:r>
              <a:rPr lang="en-US" sz="2540" b="1" dirty="0"/>
              <a:t>Inheritance</a:t>
            </a:r>
            <a:r>
              <a:rPr lang="en-US" sz="2540" dirty="0"/>
              <a:t> syntax: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</a:t>
            </a: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621668" y="1533679"/>
            <a:ext cx="9918255" cy="20970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>
                <a:solidFill>
                  <a:srgbClr val="00B0F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00000"/>
                </a:solidFill>
              </a:rPr>
              <a:t>derived_class_name</a:t>
            </a:r>
            <a:r>
              <a:rPr lang="en-US" sz="2400" dirty="0"/>
              <a:t> : </a:t>
            </a:r>
            <a:r>
              <a:rPr lang="en-US" sz="2400" dirty="0" err="1"/>
              <a:t>access_mode</a:t>
            </a:r>
            <a:r>
              <a:rPr lang="en-US" sz="2400" dirty="0"/>
              <a:t>   </a:t>
            </a:r>
            <a:r>
              <a:rPr lang="en-US" sz="2400" dirty="0" err="1"/>
              <a:t>base_class_name</a:t>
            </a:r>
            <a:endParaRPr lang="en-US" sz="240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{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B050"/>
                </a:solidFill>
              </a:rPr>
              <a:t>// body of subclass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};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174377" y="2056493"/>
            <a:ext cx="3091774" cy="522815"/>
          </a:xfrm>
          <a:prstGeom prst="wedgeRoundRectCallout">
            <a:avLst>
              <a:gd name="adj1" fmla="val -6467"/>
              <a:gd name="adj2" fmla="val -704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 err="1"/>
              <a:t>Subclass,Derived</a:t>
            </a:r>
            <a:r>
              <a:rPr lang="en-US" altLang="zh-CN" sz="1635" dirty="0"/>
              <a:t> class, Child class</a:t>
            </a:r>
            <a:endParaRPr lang="zh-CN" altLang="en-US" sz="1635" dirty="0"/>
          </a:p>
        </p:txBody>
      </p:sp>
      <p:sp>
        <p:nvSpPr>
          <p:cNvPr id="8" name="圆角矩形标注 7"/>
          <p:cNvSpPr/>
          <p:nvPr/>
        </p:nvSpPr>
        <p:spPr>
          <a:xfrm>
            <a:off x="4462205" y="2160361"/>
            <a:ext cx="2483369" cy="418948"/>
          </a:xfrm>
          <a:prstGeom prst="wedgeRoundRectCallout">
            <a:avLst>
              <a:gd name="adj1" fmla="val -19575"/>
              <a:gd name="adj2" fmla="val -10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/>
              <a:t>public, protected, private</a:t>
            </a:r>
            <a:endParaRPr lang="zh-CN" altLang="en-US" sz="1635" dirty="0"/>
          </a:p>
        </p:txBody>
      </p:sp>
      <p:sp>
        <p:nvSpPr>
          <p:cNvPr id="9" name="圆角矩形标注 8"/>
          <p:cNvSpPr/>
          <p:nvPr/>
        </p:nvSpPr>
        <p:spPr>
          <a:xfrm>
            <a:off x="7263456" y="2107974"/>
            <a:ext cx="3270071" cy="418948"/>
          </a:xfrm>
          <a:prstGeom prst="wedgeRoundRectCallout">
            <a:avLst>
              <a:gd name="adj1" fmla="val -38172"/>
              <a:gd name="adj2" fmla="val -100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/>
              <a:t>Base class, Super class, Parent class</a:t>
            </a:r>
            <a:endParaRPr lang="zh-CN" altLang="en-US" sz="1635" dirty="0"/>
          </a:p>
        </p:txBody>
      </p:sp>
      <p:sp>
        <p:nvSpPr>
          <p:cNvPr id="3" name="文本框 2"/>
          <p:cNvSpPr txBox="1"/>
          <p:nvPr/>
        </p:nvSpPr>
        <p:spPr>
          <a:xfrm>
            <a:off x="262602" y="4891900"/>
            <a:ext cx="11866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 you do not provide a copy constructor or an assignment operator for the base class and the </a:t>
            </a:r>
          </a:p>
          <a:p>
            <a:r>
              <a:rPr lang="en-US" altLang="zh-CN" sz="2400" dirty="0"/>
              <a:t>derived class, the compiler will generate a copy constructor and assignment operator for both</a:t>
            </a:r>
          </a:p>
          <a:p>
            <a:r>
              <a:rPr lang="en-US" altLang="zh-CN" sz="2400" dirty="0"/>
              <a:t>of them respectively.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38532" y="3777848"/>
            <a:ext cx="11485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inheritance </a:t>
            </a:r>
            <a:r>
              <a:rPr lang="en-US" altLang="zh-CN" sz="2400" dirty="0"/>
              <a:t>represents an </a:t>
            </a:r>
            <a:r>
              <a:rPr lang="en-US" altLang="zh-CN" sz="2400" b="1" i="1" dirty="0"/>
              <a:t>is-a</a:t>
            </a:r>
            <a:r>
              <a:rPr lang="en-US" altLang="zh-CN" sz="2400" dirty="0"/>
              <a:t> relationship, it means every derived-class object </a:t>
            </a:r>
            <a:r>
              <a:rPr lang="en-US" altLang="zh-CN" sz="2400" b="1" i="1" dirty="0"/>
              <a:t>is an </a:t>
            </a:r>
            <a:r>
              <a:rPr lang="en-US" altLang="zh-CN" sz="2400" dirty="0"/>
              <a:t>object of its base class.  </a:t>
            </a: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  <p:bldP spid="8" grpId="0" animBg="1"/>
      <p:bldP spid="9" grpId="0" animBg="1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23581"/>
            <a:ext cx="10515600" cy="833631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Default copy constructor and assignment operator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1230"/>
            <a:ext cx="10261600" cy="622300"/>
          </a:xfrm>
        </p:spPr>
        <p:txBody>
          <a:bodyPr>
            <a:normAutofit fontScale="60000"/>
          </a:bodyPr>
          <a:lstStyle/>
          <a:p>
            <a:r>
              <a:rPr lang="en-US" altLang="zh-CN" dirty="0">
                <a:sym typeface="+mn-ea"/>
              </a:rPr>
              <a:t>If no copy constructor or an assignment operator are designed for the class, the compiler will generate a copy constructor and assignment operator for the class.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3055" y="1593850"/>
            <a:ext cx="6118860" cy="3167380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private: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public: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():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),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"null"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"calling default constructor Parent()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),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"calling default constructor Parent(int,string)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friend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ostream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operator&lt;&lt;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ostream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os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"Parent:"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","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50025" y="1765935"/>
            <a:ext cx="5439410" cy="25761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>
              <a:lnSpc>
                <a:spcPts val="114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101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"Liming"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p1: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  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p2: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p2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  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p3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"before assignment, values in p3: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p3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  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p3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p3: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p3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   return 0;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10" y="4514215"/>
            <a:ext cx="3465195" cy="2214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03085" y="2491740"/>
            <a:ext cx="1502410" cy="196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79285" y="3350260"/>
            <a:ext cx="709930" cy="196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74510" y="5149215"/>
            <a:ext cx="1502410" cy="401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74510" y="6233160"/>
            <a:ext cx="1502410" cy="401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97610" y="5066665"/>
            <a:ext cx="4765675" cy="167005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/>
              <a:t>The behavior of the default copy constructor and overloaded assignment operator generated by the compiler is:</a:t>
            </a:r>
          </a:p>
          <a:p>
            <a:r>
              <a:rPr lang="en-US" altLang="zh-CN"/>
              <a:t>No extra information printed, assign the attribute values in the rhs object to the target object's attributes.</a:t>
            </a:r>
          </a:p>
          <a:p>
            <a:endParaRPr lang="en-US" altLang="zh-CN"/>
          </a:p>
        </p:txBody>
      </p:sp>
      <p:cxnSp>
        <p:nvCxnSpPr>
          <p:cNvPr id="15" name="曲线连接符 14"/>
          <p:cNvCxnSpPr/>
          <p:nvPr/>
        </p:nvCxnSpPr>
        <p:spPr>
          <a:xfrm flipV="1">
            <a:off x="5844540" y="5369560"/>
            <a:ext cx="997585" cy="504190"/>
          </a:xfrm>
          <a:prstGeom prst="curvedConnector3">
            <a:avLst>
              <a:gd name="adj1" fmla="val 50032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>
            <a:off x="5833110" y="5882640"/>
            <a:ext cx="936625" cy="566420"/>
          </a:xfrm>
          <a:prstGeom prst="curvedConnector3">
            <a:avLst>
              <a:gd name="adj1" fmla="val 5003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403" y="312850"/>
            <a:ext cx="4242026" cy="319853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116052" y="369456"/>
            <a:ext cx="3976254" cy="6344736"/>
            <a:chOff x="1547092" y="369456"/>
            <a:chExt cx="3976254" cy="634473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092" y="369456"/>
              <a:ext cx="3976254" cy="294242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5564" y="3490701"/>
              <a:ext cx="3834415" cy="3223491"/>
            </a:xfrm>
            <a:prstGeom prst="rect">
              <a:avLst/>
            </a:prstGeom>
          </p:spPr>
        </p:pic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106" y="3409787"/>
            <a:ext cx="3058781" cy="3385318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2282307" y="3595788"/>
            <a:ext cx="5949231" cy="1456283"/>
            <a:chOff x="1713347" y="3595788"/>
            <a:chExt cx="5949231" cy="1456283"/>
          </a:xfrm>
        </p:grpSpPr>
        <p:grpSp>
          <p:nvGrpSpPr>
            <p:cNvPr id="14" name="组合 13"/>
            <p:cNvGrpSpPr/>
            <p:nvPr/>
          </p:nvGrpSpPr>
          <p:grpSpPr>
            <a:xfrm>
              <a:off x="1717964" y="3595788"/>
              <a:ext cx="5944614" cy="883853"/>
              <a:chOff x="2013799" y="161995"/>
              <a:chExt cx="5944614" cy="792163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013799" y="768713"/>
                <a:ext cx="1150341" cy="18544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stCxn id="15" idx="7"/>
              </p:cNvCxnSpPr>
              <p:nvPr/>
            </p:nvCxnSpPr>
            <p:spPr>
              <a:xfrm flipV="1">
                <a:off x="2995676" y="540244"/>
                <a:ext cx="468232" cy="255627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981473" y="161995"/>
                <a:ext cx="4976940" cy="468942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The derived class will call the default constructor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of the base class</a:t>
                </a:r>
              </a:p>
              <a:p>
                <a:r>
                  <a:rPr lang="en-US" altLang="zh-CN" sz="1400" dirty="0"/>
                  <a:t>to initialize the data members.</a:t>
                </a: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713347" y="4850001"/>
              <a:ext cx="1726855" cy="20207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 flipV="1">
              <a:off x="3168073" y="4017818"/>
              <a:ext cx="90563" cy="90866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8339524" y="3912511"/>
            <a:ext cx="1088959" cy="2188116"/>
            <a:chOff x="8207444" y="3912511"/>
            <a:chExt cx="1088959" cy="2188116"/>
          </a:xfrm>
        </p:grpSpPr>
        <p:sp>
          <p:nvSpPr>
            <p:cNvPr id="24" name="椭圆 23"/>
            <p:cNvSpPr/>
            <p:nvPr/>
          </p:nvSpPr>
          <p:spPr>
            <a:xfrm>
              <a:off x="8207444" y="3912511"/>
              <a:ext cx="1075102" cy="197672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221301" y="5902955"/>
              <a:ext cx="1075102" cy="197672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055078" y="1544514"/>
            <a:ext cx="3565588" cy="389840"/>
            <a:chOff x="1757082" y="1516804"/>
            <a:chExt cx="3565588" cy="389840"/>
          </a:xfrm>
        </p:grpSpPr>
        <p:sp>
          <p:nvSpPr>
            <p:cNvPr id="27" name="矩形 26"/>
            <p:cNvSpPr/>
            <p:nvPr/>
          </p:nvSpPr>
          <p:spPr>
            <a:xfrm>
              <a:off x="1757082" y="1708725"/>
              <a:ext cx="1133882" cy="197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844533" y="1516804"/>
              <a:ext cx="2478137" cy="307777"/>
              <a:chOff x="5045565" y="3340865"/>
              <a:chExt cx="2730537" cy="339123"/>
            </a:xfrm>
          </p:grpSpPr>
          <p:sp>
            <p:nvSpPr>
              <p:cNvPr id="29" name="TextBox 34"/>
              <p:cNvSpPr txBox="1"/>
              <p:nvPr/>
            </p:nvSpPr>
            <p:spPr>
              <a:xfrm>
                <a:off x="5357230" y="3340865"/>
                <a:ext cx="2418872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Call Child copy constructor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30" name="直接箭头连接符 29"/>
              <p:cNvCxnSpPr/>
              <p:nvPr/>
            </p:nvCxnSpPr>
            <p:spPr>
              <a:xfrm flipH="1">
                <a:off x="5045565" y="3510427"/>
                <a:ext cx="336122" cy="6688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/>
          <p:cNvGrpSpPr/>
          <p:nvPr/>
        </p:nvGrpSpPr>
        <p:grpSpPr>
          <a:xfrm>
            <a:off x="4316497" y="5206730"/>
            <a:ext cx="3252313" cy="427452"/>
            <a:chOff x="1757082" y="1516803"/>
            <a:chExt cx="3252313" cy="427452"/>
          </a:xfrm>
        </p:grpSpPr>
        <p:sp>
          <p:nvSpPr>
            <p:cNvPr id="38" name="矩形 37"/>
            <p:cNvSpPr/>
            <p:nvPr/>
          </p:nvSpPr>
          <p:spPr>
            <a:xfrm>
              <a:off x="1757082" y="1708725"/>
              <a:ext cx="630499" cy="2355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387580" y="1516803"/>
              <a:ext cx="2621815" cy="307777"/>
              <a:chOff x="4542071" y="3340864"/>
              <a:chExt cx="2888849" cy="339123"/>
            </a:xfrm>
          </p:grpSpPr>
          <p:sp>
            <p:nvSpPr>
              <p:cNvPr id="40" name="TextBox 34"/>
              <p:cNvSpPr txBox="1"/>
              <p:nvPr/>
            </p:nvSpPr>
            <p:spPr>
              <a:xfrm>
                <a:off x="4967750" y="3340864"/>
                <a:ext cx="2463170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Call Parent copy constructor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 flipH="1">
                <a:off x="4542071" y="3510426"/>
                <a:ext cx="336122" cy="6688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/>
          <p:cNvGrpSpPr/>
          <p:nvPr/>
        </p:nvGrpSpPr>
        <p:grpSpPr>
          <a:xfrm>
            <a:off x="7031987" y="2489808"/>
            <a:ext cx="3499276" cy="391275"/>
            <a:chOff x="1757082" y="1515369"/>
            <a:chExt cx="3499276" cy="391275"/>
          </a:xfrm>
        </p:grpSpPr>
        <p:sp>
          <p:nvSpPr>
            <p:cNvPr id="48" name="矩形 47"/>
            <p:cNvSpPr/>
            <p:nvPr/>
          </p:nvSpPr>
          <p:spPr>
            <a:xfrm>
              <a:off x="1757082" y="1708725"/>
              <a:ext cx="757660" cy="197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2467036" y="1515369"/>
              <a:ext cx="2789322" cy="307777"/>
              <a:chOff x="4629622" y="3339284"/>
              <a:chExt cx="3073418" cy="339123"/>
            </a:xfrm>
          </p:grpSpPr>
          <p:sp>
            <p:nvSpPr>
              <p:cNvPr id="50" name="TextBox 34"/>
              <p:cNvSpPr txBox="1"/>
              <p:nvPr/>
            </p:nvSpPr>
            <p:spPr>
              <a:xfrm>
                <a:off x="4965744" y="3339284"/>
                <a:ext cx="2737296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Call Child assignment operator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51" name="直接箭头连接符 50"/>
              <p:cNvCxnSpPr/>
              <p:nvPr/>
            </p:nvCxnSpPr>
            <p:spPr>
              <a:xfrm flipH="1">
                <a:off x="4629622" y="3552814"/>
                <a:ext cx="336122" cy="6688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组合 58"/>
          <p:cNvGrpSpPr/>
          <p:nvPr/>
        </p:nvGrpSpPr>
        <p:grpSpPr>
          <a:xfrm>
            <a:off x="8786900" y="4996864"/>
            <a:ext cx="1244713" cy="1768342"/>
            <a:chOff x="8217940" y="4996864"/>
            <a:chExt cx="1244713" cy="1768342"/>
          </a:xfrm>
        </p:grpSpPr>
        <p:sp>
          <p:nvSpPr>
            <p:cNvPr id="52" name="矩形 51"/>
            <p:cNvSpPr/>
            <p:nvPr/>
          </p:nvSpPr>
          <p:spPr>
            <a:xfrm>
              <a:off x="8241026" y="4996864"/>
              <a:ext cx="1221627" cy="4244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217940" y="6340750"/>
              <a:ext cx="1221627" cy="4244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7019290" y="753110"/>
            <a:ext cx="1111250" cy="1955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955790" y="2187575"/>
            <a:ext cx="1111250" cy="1955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115820" y="1214755"/>
            <a:ext cx="3621405" cy="719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345" y="1698625"/>
            <a:ext cx="1766570" cy="293560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r>
              <a:rPr lang="en-US" altLang="zh-CN" sz="1400" dirty="0">
                <a:sym typeface="+mn-ea"/>
              </a:rPr>
              <a:t>If </a:t>
            </a:r>
            <a:r>
              <a:rPr lang="en-US" altLang="zh-CN" sz="1400" b="1" dirty="0">
                <a:sym typeface="+mn-ea"/>
              </a:rPr>
              <a:t>no copy constructor or assignment operator provided for the base class and the </a:t>
            </a:r>
            <a:endParaRPr lang="en-US" altLang="zh-CN" sz="1400" b="1" dirty="0"/>
          </a:p>
          <a:p>
            <a:r>
              <a:rPr lang="en-US" altLang="zh-CN" sz="1400" b="1" dirty="0">
                <a:sym typeface="+mn-ea"/>
              </a:rPr>
              <a:t>derived class</a:t>
            </a:r>
            <a:r>
              <a:rPr lang="en-US" altLang="zh-CN" sz="1400" dirty="0">
                <a:sym typeface="+mn-ea"/>
              </a:rPr>
              <a:t>, </a:t>
            </a:r>
          </a:p>
          <a:p>
            <a:endParaRPr lang="en-US" altLang="zh-CN" sz="1400" dirty="0">
              <a:sym typeface="+mn-ea"/>
            </a:endParaRPr>
          </a:p>
          <a:p>
            <a:r>
              <a:rPr lang="en-US" altLang="zh-CN" sz="1400" dirty="0">
                <a:sym typeface="+mn-ea"/>
              </a:rPr>
              <a:t>the </a:t>
            </a:r>
            <a:r>
              <a:rPr lang="en-US" altLang="zh-CN" sz="1400" b="1" dirty="0">
                <a:sym typeface="+mn-ea"/>
              </a:rPr>
              <a:t>compiler will generate</a:t>
            </a:r>
            <a:r>
              <a:rPr lang="en-US" altLang="zh-CN" sz="1400" dirty="0">
                <a:sym typeface="+mn-ea"/>
              </a:rPr>
              <a:t> a copy constructor and assignment operator for both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of them respectively.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5" y="1307583"/>
            <a:ext cx="5277376" cy="73458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41314" y="856428"/>
            <a:ext cx="5859809" cy="691302"/>
            <a:chOff x="1662112" y="1289607"/>
            <a:chExt cx="5859809" cy="691302"/>
          </a:xfrm>
        </p:grpSpPr>
        <p:sp>
          <p:nvSpPr>
            <p:cNvPr id="7" name="矩形 6"/>
            <p:cNvSpPr/>
            <p:nvPr/>
          </p:nvSpPr>
          <p:spPr>
            <a:xfrm>
              <a:off x="1757082" y="1740762"/>
              <a:ext cx="2759498" cy="2401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62112" y="1289607"/>
              <a:ext cx="5859809" cy="451155"/>
              <a:chOff x="3742724" y="3090529"/>
              <a:chExt cx="6456651" cy="497104"/>
            </a:xfrm>
          </p:grpSpPr>
          <p:sp>
            <p:nvSpPr>
              <p:cNvPr id="9" name="TextBox 34"/>
              <p:cNvSpPr txBox="1"/>
              <p:nvPr/>
            </p:nvSpPr>
            <p:spPr>
              <a:xfrm>
                <a:off x="3742724" y="3090529"/>
                <a:ext cx="6456651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Define copy constructor of Child without initializing the base class component.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H="1">
                <a:off x="4373877" y="3430353"/>
                <a:ext cx="325959" cy="1572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3250" y="2185670"/>
            <a:ext cx="5450205" cy="3892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101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"Liming"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19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c1: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20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c2: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c3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c3: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c3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"Before assignment, values in c4: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c4: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  return 0;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889000" y="4938395"/>
            <a:ext cx="5472430" cy="994410"/>
            <a:chOff x="1646250" y="1815578"/>
            <a:chExt cx="5472556" cy="994435"/>
          </a:xfrm>
        </p:grpSpPr>
        <p:sp>
          <p:nvSpPr>
            <p:cNvPr id="45" name="矩形 44"/>
            <p:cNvSpPr/>
            <p:nvPr/>
          </p:nvSpPr>
          <p:spPr>
            <a:xfrm>
              <a:off x="1646250" y="1815578"/>
              <a:ext cx="1147756" cy="3077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6" name="直接箭头连接符 45"/>
            <p:cNvCxnSpPr>
              <a:endCxn id="47" idx="1"/>
            </p:cNvCxnSpPr>
            <p:nvPr/>
          </p:nvCxnSpPr>
          <p:spPr>
            <a:xfrm>
              <a:off x="2794006" y="1904752"/>
              <a:ext cx="4324800" cy="9052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34"/>
          <p:cNvSpPr txBox="1"/>
          <p:nvPr/>
        </p:nvSpPr>
        <p:spPr>
          <a:xfrm>
            <a:off x="2294528" y="3715666"/>
            <a:ext cx="3472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>
              <a:defRPr/>
            </a:pPr>
            <a:r>
              <a:rPr lang="en-US" altLang="zh-CN" sz="1400" dirty="0">
                <a:solidFill>
                  <a:srgbClr val="FFC000"/>
                </a:solidFill>
                <a:latin typeface="Calibri" panose="020F0502020204030204"/>
                <a:ea typeface="宋体" panose="02010600030101010101" pitchFamily="2" charset="-122"/>
              </a:rPr>
              <a:t>without initializing the base class component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941705"/>
            <a:ext cx="4724400" cy="5377180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6527795" y="5741219"/>
            <a:ext cx="1794284" cy="577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6332460" y="3904198"/>
            <a:ext cx="1490740" cy="191127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88365" y="3705860"/>
            <a:ext cx="6851650" cy="617220"/>
            <a:chOff x="911957" y="3289684"/>
            <a:chExt cx="6828116" cy="617298"/>
          </a:xfrm>
        </p:grpSpPr>
        <p:grpSp>
          <p:nvGrpSpPr>
            <p:cNvPr id="54" name="组合 53"/>
            <p:cNvGrpSpPr/>
            <p:nvPr/>
          </p:nvGrpSpPr>
          <p:grpSpPr>
            <a:xfrm>
              <a:off x="911957" y="3289684"/>
              <a:ext cx="5472440" cy="313362"/>
              <a:chOff x="1646250" y="1622514"/>
              <a:chExt cx="5472440" cy="313362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646250" y="1622514"/>
                <a:ext cx="1382709" cy="30806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 flipV="1">
                <a:off x="3016125" y="1879344"/>
                <a:ext cx="4102565" cy="565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矩形 56"/>
            <p:cNvSpPr/>
            <p:nvPr/>
          </p:nvSpPr>
          <p:spPr>
            <a:xfrm>
              <a:off x="6384513" y="3329428"/>
              <a:ext cx="1355560" cy="5775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431800" y="260985"/>
            <a:ext cx="9295130" cy="408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1076960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Copy Constructor of Child(1):  without initializing the base class component.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51800" y="6356350"/>
            <a:ext cx="2743200" cy="365125"/>
          </a:xfrm>
        </p:spPr>
        <p:txBody>
          <a:bodyPr/>
          <a:lstStyle/>
          <a:p>
            <a:fld id="{506F4176-339E-4C4B-80E4-BBE9C4467EF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4450" y="2185670"/>
            <a:ext cx="5450205" cy="3892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101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"Liming"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19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c1: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20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c2: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c3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c3: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c3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"Before assignment, values in c4: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c4: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  return 0;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30200" y="4938395"/>
            <a:ext cx="5272405" cy="994410"/>
            <a:chOff x="1646250" y="1815578"/>
            <a:chExt cx="5472556" cy="994435"/>
          </a:xfrm>
        </p:grpSpPr>
        <p:sp>
          <p:nvSpPr>
            <p:cNvPr id="45" name="矩形 44"/>
            <p:cNvSpPr/>
            <p:nvPr/>
          </p:nvSpPr>
          <p:spPr>
            <a:xfrm>
              <a:off x="1646250" y="1815578"/>
              <a:ext cx="1147756" cy="3077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6" name="直接箭头连接符 45"/>
            <p:cNvCxnSpPr>
              <a:endCxn id="47" idx="1"/>
            </p:cNvCxnSpPr>
            <p:nvPr/>
          </p:nvCxnSpPr>
          <p:spPr>
            <a:xfrm>
              <a:off x="2794006" y="1904752"/>
              <a:ext cx="4324800" cy="9052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06680" y="866140"/>
            <a:ext cx="5579745" cy="442595"/>
            <a:chOff x="1188584" y="3069084"/>
            <a:chExt cx="6148442" cy="487534"/>
          </a:xfrm>
        </p:grpSpPr>
        <p:sp>
          <p:nvSpPr>
            <p:cNvPr id="43" name="TextBox 34"/>
            <p:cNvSpPr txBox="1"/>
            <p:nvPr/>
          </p:nvSpPr>
          <p:spPr>
            <a:xfrm>
              <a:off x="1188584" y="3069084"/>
              <a:ext cx="6148442" cy="337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076960">
                <a:defRPr/>
              </a:pP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  <a:sym typeface="+mn-ea"/>
                </a:rPr>
                <a:t>Define copy constructor of Child with initializing the base class component.</a:t>
              </a:r>
              <a:endParaRPr lang="zh-CN" altLang="en-US" sz="1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3758462" y="3424279"/>
              <a:ext cx="227846" cy="1323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34"/>
          <p:cNvSpPr txBox="1"/>
          <p:nvPr/>
        </p:nvSpPr>
        <p:spPr>
          <a:xfrm>
            <a:off x="2329815" y="3660775"/>
            <a:ext cx="2865120" cy="3886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76960">
              <a:defRPr/>
            </a:pPr>
            <a:r>
              <a:rPr lang="en-US" altLang="zh-CN" sz="1400" dirty="0">
                <a:solidFill>
                  <a:srgbClr val="FFC000"/>
                </a:solidFill>
                <a:latin typeface="Calibri" panose="020F0502020204030204"/>
                <a:ea typeface="宋体" panose="02010600030101010101" pitchFamily="2" charset="-122"/>
              </a:rPr>
              <a:t>initializing the base class component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75" y="1252220"/>
            <a:ext cx="6600825" cy="498157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651740" y="3904198"/>
            <a:ext cx="1490740" cy="191127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29565" y="3705860"/>
            <a:ext cx="6813550" cy="617220"/>
            <a:chOff x="911957" y="3289684"/>
            <a:chExt cx="6977684" cy="617298"/>
          </a:xfrm>
        </p:grpSpPr>
        <p:grpSp>
          <p:nvGrpSpPr>
            <p:cNvPr id="12" name="组合 11"/>
            <p:cNvGrpSpPr/>
            <p:nvPr/>
          </p:nvGrpSpPr>
          <p:grpSpPr>
            <a:xfrm>
              <a:off x="911957" y="3289684"/>
              <a:ext cx="5472440" cy="313362"/>
              <a:chOff x="1646250" y="1622514"/>
              <a:chExt cx="5472440" cy="31336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646250" y="1622514"/>
                <a:ext cx="1382709" cy="30806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V="1">
                <a:off x="3016125" y="1879344"/>
                <a:ext cx="4102565" cy="565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6384204" y="3329694"/>
              <a:ext cx="1505437" cy="577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603235" y="5629459"/>
            <a:ext cx="1794284" cy="577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680" y="1262380"/>
            <a:ext cx="5450205" cy="822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Child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),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age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age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>
              <a:lnSpc>
                <a:spcPts val="114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"calling Child copy constructor Child(const Child&amp; c) with Parent initialed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</p:txBody>
      </p:sp>
      <p:sp>
        <p:nvSpPr>
          <p:cNvPr id="20" name="矩形 19"/>
          <p:cNvSpPr/>
          <p:nvPr/>
        </p:nvSpPr>
        <p:spPr>
          <a:xfrm>
            <a:off x="2186940" y="1308735"/>
            <a:ext cx="834390" cy="130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216535" y="260985"/>
            <a:ext cx="9510395" cy="408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1076960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Copy Constructor of Child(2) :  with initializing the base class component.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10642" y="1677576"/>
            <a:ext cx="11505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186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When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creating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an object of a derived class,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program first 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base-class constructor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then 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derived-class constructor. The base-class constructor is responsible for initializing the inherited data member. The derived-class constructor is responsible for initializing any added data members. A derived-class constructor always calls a base-class constructor. 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343721" y="3872374"/>
            <a:ext cx="11676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186815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To destroy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 </a:t>
            </a:r>
            <a:r>
              <a:rPr lang="en-US" altLang="zh-CN" sz="2400" dirty="0">
                <a:solidFill>
                  <a:prstClr val="black"/>
                </a:solidFill>
              </a:rPr>
              <a:t>derived class 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object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the program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first 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derived-class destructor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then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base-class destructor. That is,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destroying an object occurs in the opposite order used to constructor an object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1186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0692" y="1154356"/>
            <a:ext cx="1015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Note: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>
          <a:xfrm>
            <a:off x="320695" y="549288"/>
            <a:ext cx="11550610" cy="1307036"/>
          </a:xfrm>
          <a:prstGeom prst="rect">
            <a:avLst/>
          </a:prstGeom>
        </p:spPr>
        <p:txBody>
          <a:bodyPr/>
          <a:lstStyle>
            <a:lvl1pPr marL="445135" indent="-44513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4565" indent="-370840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36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7708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7017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390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699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071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380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The table </a:t>
            </a:r>
            <a:r>
              <a:rPr lang="en-US" altLang="zh-CN" sz="2540" dirty="0"/>
              <a:t>below </a:t>
            </a:r>
            <a:r>
              <a:rPr lang="en-US" sz="2540" dirty="0"/>
              <a:t>shows the access specifier of the members of base class in the sub class when derived in public, protected and private modes:</a:t>
            </a:r>
            <a:endParaRPr lang="zh-CN" altLang="zh-CN" sz="254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endParaRPr lang="en-US" sz="254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99" y="1634036"/>
            <a:ext cx="6296931" cy="242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31687" y="4392967"/>
            <a:ext cx="10806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 a base class definition, if a member declared as </a:t>
            </a:r>
            <a:r>
              <a:rPr lang="en-US" altLang="zh-CN" sz="2400" b="1" dirty="0"/>
              <a:t>protected</a:t>
            </a:r>
            <a:r>
              <a:rPr lang="en-US" altLang="zh-CN" sz="2400" dirty="0"/>
              <a:t> can be directly accessed by the </a:t>
            </a:r>
            <a:r>
              <a:rPr lang="en-US" altLang="zh-CN" sz="2400" b="1" dirty="0"/>
              <a:t>derived classes </a:t>
            </a:r>
            <a:r>
              <a:rPr lang="en-US" altLang="zh-CN" sz="2400" dirty="0"/>
              <a:t>but cannot be directly accessed by the general program. 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3663</Words>
  <Application>Microsoft Macintosh PowerPoint</Application>
  <PresentationFormat>宽屏</PresentationFormat>
  <Paragraphs>539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Arial</vt:lpstr>
      <vt:lpstr>Calibri</vt:lpstr>
      <vt:lpstr>Consolas</vt:lpstr>
      <vt:lpstr>Franklin Gothic Demi</vt:lpstr>
      <vt:lpstr>Franklin Gothic Medium</vt:lpstr>
      <vt:lpstr>Wingdings</vt:lpstr>
      <vt:lpstr>Office 主题</vt:lpstr>
      <vt:lpstr>Advanced Programming</vt:lpstr>
      <vt:lpstr>Topic</vt:lpstr>
      <vt:lpstr> Class inheritance</vt:lpstr>
      <vt:lpstr>Default copy constructor and assignment operator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Polymorphism</vt:lpstr>
      <vt:lpstr>PowerPoint 演示文稿</vt:lpstr>
      <vt:lpstr>PowerPoint 演示文稿</vt:lpstr>
      <vt:lpstr>PowerPoint 演示文稿</vt:lpstr>
      <vt:lpstr>        Inheritance and Dynamic Memory Allocation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Duck type in Python</vt:lpstr>
      <vt:lpstr>Exercise:</vt:lpstr>
      <vt:lpstr>Exercise:</vt:lpstr>
      <vt:lpstr>Exercise:</vt:lpstr>
      <vt:lpstr>Exercise: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1017</cp:revision>
  <dcterms:created xsi:type="dcterms:W3CDTF">2020-09-05T08:11:00Z</dcterms:created>
  <dcterms:modified xsi:type="dcterms:W3CDTF">2025-04-30T03:13:39Z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2052-12.1.0.20784</vt:lpwstr>
  </property>
</Properties>
</file>