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583" r:id="rId4"/>
    <p:sldId id="568" r:id="rId5"/>
    <p:sldId id="468" r:id="rId7"/>
    <p:sldId id="569" r:id="rId8"/>
    <p:sldId id="470" r:id="rId9"/>
    <p:sldId id="570" r:id="rId10"/>
    <p:sldId id="571" r:id="rId11"/>
    <p:sldId id="572" r:id="rId12"/>
    <p:sldId id="469" r:id="rId13"/>
    <p:sldId id="459" r:id="rId14"/>
    <p:sldId id="616" r:id="rId15"/>
    <p:sldId id="617" r:id="rId16"/>
    <p:sldId id="585" r:id="rId17"/>
    <p:sldId id="604" r:id="rId18"/>
    <p:sldId id="586" r:id="rId19"/>
    <p:sldId id="606" r:id="rId20"/>
    <p:sldId id="587" r:id="rId21"/>
    <p:sldId id="607" r:id="rId22"/>
    <p:sldId id="589" r:id="rId23"/>
    <p:sldId id="588" r:id="rId24"/>
    <p:sldId id="567" r:id="rId25"/>
    <p:sldId id="479" r:id="rId26"/>
    <p:sldId id="564" r:id="rId27"/>
    <p:sldId id="566" r:id="rId28"/>
    <p:sldId id="573" r:id="rId29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7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gs" Target="tags/tag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exponent  </a:t>
            </a:r>
            <a:r>
              <a:rPr lang="zh-CN" altLang="en-US"/>
              <a:t>指数</a:t>
            </a:r>
            <a:endParaRPr lang="zh-CN" altLang="en-US"/>
          </a:p>
          <a:p>
            <a:r>
              <a:rPr lang="zh-CN" altLang="en-US"/>
              <a:t>科学计数法一般用于指数大于等于</a:t>
            </a:r>
            <a:r>
              <a:rPr lang="en-US" altLang="zh-CN"/>
              <a:t>6</a:t>
            </a:r>
            <a:r>
              <a:rPr lang="zh-CN" altLang="en-US"/>
              <a:t>或者小于等于</a:t>
            </a:r>
            <a:r>
              <a:rPr lang="en-US" altLang="zh-CN"/>
              <a:t>-5</a:t>
            </a:r>
            <a:r>
              <a:rPr lang="zh-CN" altLang="en-US"/>
              <a:t>的</a:t>
            </a:r>
            <a:r>
              <a:rPr lang="zh-CN" altLang="en-US"/>
              <a:t>情况</a:t>
            </a:r>
            <a:endParaRPr lang="zh-CN" altLang="en-US"/>
          </a:p>
          <a:p>
            <a:r>
              <a:rPr lang="zh-CN" altLang="en-US"/>
              <a:t>图中示例是</a:t>
            </a:r>
            <a:r>
              <a:rPr lang="en-US" altLang="zh-CN"/>
              <a:t>c++</a:t>
            </a:r>
            <a:r>
              <a:rPr lang="zh-CN" altLang="en-US"/>
              <a:t>，</a:t>
            </a:r>
            <a:r>
              <a:rPr lang="en-US" altLang="zh-CN"/>
              <a:t>c</a:t>
            </a:r>
            <a:r>
              <a:rPr lang="zh-CN" altLang="en-US"/>
              <a:t>语言里也如此</a:t>
            </a:r>
            <a:r>
              <a:rPr lang="zh-CN" altLang="en-US"/>
              <a:t>吗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溢出的</a:t>
            </a:r>
            <a:r>
              <a:rPr lang="zh-CN" altLang="en-US"/>
              <a:t>问题</a:t>
            </a:r>
            <a:endParaRPr lang="zh-CN" altLang="en-US"/>
          </a:p>
          <a:p>
            <a:r>
              <a:rPr lang="zh-CN" altLang="en-US"/>
              <a:t>结合先加后用，先用后加的问题</a:t>
            </a:r>
            <a:r>
              <a:rPr lang="en-US" altLang="zh-CN"/>
              <a:t> </a:t>
            </a:r>
            <a:r>
              <a:rPr lang="zh-CN" altLang="en-US"/>
              <a:t>（找到临界点的数字，</a:t>
            </a:r>
            <a:r>
              <a:rPr lang="en-US" altLang="zh-CN"/>
              <a:t>/2 * </a:t>
            </a:r>
            <a:r>
              <a:rPr lang="zh-CN" altLang="en-US"/>
              <a:t>一个</a:t>
            </a:r>
            <a:r>
              <a:rPr lang="en-US" altLang="zh-CN"/>
              <a:t> </a:t>
            </a:r>
            <a:r>
              <a:rPr lang="en-US" altLang="zh-CN"/>
              <a:t>i++</a:t>
            </a:r>
            <a:endParaRPr lang="en-US" altLang="zh-CN"/>
          </a:p>
          <a:p>
            <a:r>
              <a:rPr lang="zh-CN" altLang="en-US"/>
              <a:t>或者结合移位进行</a:t>
            </a:r>
            <a:r>
              <a:rPr lang="zh-CN" altLang="en-US"/>
              <a:t>判断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浮点数的大小</a:t>
            </a:r>
            <a:r>
              <a:rPr lang="en-US" altLang="zh-CN"/>
              <a:t> </a:t>
            </a:r>
            <a:r>
              <a:rPr lang="zh-CN" altLang="en-US"/>
              <a:t>以及</a:t>
            </a:r>
            <a:r>
              <a:rPr lang="en-US" altLang="zh-CN"/>
              <a:t> </a:t>
            </a:r>
            <a:r>
              <a:rPr lang="zh-CN" altLang="en-US"/>
              <a:t>浮点数的</a:t>
            </a:r>
            <a:r>
              <a:rPr lang="zh-CN" altLang="en-US"/>
              <a:t>比对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lecture</a:t>
            </a:r>
            <a:r>
              <a:rPr lang="zh-CN" altLang="en-US"/>
              <a:t>上介绍的方法来</a:t>
            </a:r>
            <a:r>
              <a:rPr lang="zh-CN" altLang="en-US"/>
              <a:t>解决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数据类型转换：强制转换</a:t>
            </a:r>
            <a:r>
              <a:rPr lang="en-US" altLang="zh-CN"/>
              <a:t> </a:t>
            </a:r>
            <a:r>
              <a:rPr lang="zh-CN" altLang="en-US"/>
              <a:t>以及</a:t>
            </a:r>
            <a:r>
              <a:rPr lang="en-US" altLang="zh-CN"/>
              <a:t> </a:t>
            </a:r>
            <a:r>
              <a:rPr lang="zh-CN" altLang="en-US"/>
              <a:t>自动</a:t>
            </a:r>
            <a:r>
              <a:rPr lang="zh-CN" altLang="en-US"/>
              <a:t>转换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记录</a:t>
            </a:r>
            <a:r>
              <a:rPr lang="en-US" altLang="zh-CN"/>
              <a:t>c</a:t>
            </a:r>
            <a:r>
              <a:rPr lang="zh-CN" altLang="en-US"/>
              <a:t>和</a:t>
            </a:r>
            <a:r>
              <a:rPr lang="en-US" altLang="zh-CN"/>
              <a:t>d</a:t>
            </a:r>
            <a:r>
              <a:rPr lang="zh-CN" altLang="en-US"/>
              <a:t>中的</a:t>
            </a:r>
            <a:r>
              <a:rPr lang="en-US" altLang="zh-CN"/>
              <a:t>16</a:t>
            </a:r>
            <a:r>
              <a:rPr lang="zh-CN" altLang="en-US"/>
              <a:t>进制数</a:t>
            </a:r>
            <a:r>
              <a:rPr lang="en-US" altLang="zh-CN"/>
              <a:t> </a:t>
            </a:r>
            <a:r>
              <a:rPr lang="zh-CN" altLang="en-US"/>
              <a:t>进行展示（可以打印，也可以用</a:t>
            </a:r>
            <a:r>
              <a:rPr lang="en-US" altLang="zh-CN"/>
              <a:t>debug</a:t>
            </a:r>
            <a:r>
              <a:rPr lang="zh-CN" altLang="en-US"/>
              <a:t>的方式进行</a:t>
            </a:r>
            <a:r>
              <a:rPr lang="zh-CN" altLang="en-US"/>
              <a:t>展示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r>
              <a:rPr lang="zh-CN" altLang="en-US" dirty="0"/>
              <a:t>两种</a:t>
            </a:r>
            <a:r>
              <a:rPr lang="zh-CN" altLang="en-US" dirty="0"/>
              <a:t>方法：</a:t>
            </a:r>
            <a:endParaRPr lang="zh-CN" altLang="en-US" dirty="0"/>
          </a:p>
          <a:p>
            <a:pPr marL="542925" indent="-542925" eaLnBrk="1" hangingPunct="1">
              <a:spcBef>
                <a:spcPct val="0"/>
              </a:spcBef>
            </a:pPr>
            <a:r>
              <a:rPr lang="en-US" altLang="zh-CN" dirty="0"/>
              <a:t>1. ios</a:t>
            </a:r>
            <a:r>
              <a:rPr lang="zh-CN" altLang="en-US" dirty="0"/>
              <a:t>中的成员</a:t>
            </a:r>
            <a:r>
              <a:rPr lang="zh-CN" altLang="en-US" dirty="0"/>
              <a:t>函数</a:t>
            </a:r>
            <a:endParaRPr lang="zh-CN" altLang="en-US" dirty="0"/>
          </a:p>
          <a:p>
            <a:pPr marL="542925" indent="-542925" eaLnBrk="1" hangingPunct="1">
              <a:spcBef>
                <a:spcPct val="0"/>
              </a:spcBef>
            </a:pPr>
            <a:r>
              <a:rPr lang="en-US" altLang="zh-CN" dirty="0"/>
              <a:t>cout </a:t>
            </a:r>
            <a:r>
              <a:rPr lang="zh-CN" altLang="en-US" dirty="0"/>
              <a:t>与</a:t>
            </a:r>
            <a:r>
              <a:rPr lang="en-US" altLang="zh-CN" dirty="0"/>
              <a:t>ios</a:t>
            </a:r>
            <a:r>
              <a:rPr lang="zh-CN" altLang="en-US" dirty="0"/>
              <a:t>的关系</a:t>
            </a:r>
            <a:r>
              <a:rPr lang="zh-CN" altLang="en-US" dirty="0"/>
              <a:t>是？</a:t>
            </a:r>
            <a:endParaRPr lang="zh-CN" altLang="en-US" dirty="0"/>
          </a:p>
          <a:p>
            <a:pPr marL="542925" indent="-542925" eaLnBrk="1" hangingPunct="1">
              <a:spcBef>
                <a:spcPct val="0"/>
              </a:spcBef>
            </a:pPr>
            <a:r>
              <a:rPr lang="en-US" altLang="zh-CN" dirty="0"/>
              <a:t>1.1 setf</a:t>
            </a:r>
            <a:endParaRPr lang="zh-CN" altLang="en-US" dirty="0"/>
          </a:p>
          <a:p>
            <a:pPr marL="542925" indent="-542925" eaLnBrk="1" hangingPunct="1">
              <a:spcBef>
                <a:spcPct val="0"/>
              </a:spcBef>
            </a:pPr>
            <a:r>
              <a:rPr lang="en-US" altLang="zh-CN" dirty="0"/>
              <a:t>2. iomanip</a:t>
            </a:r>
            <a:r>
              <a:rPr lang="zh-CN" altLang="en-US" dirty="0"/>
              <a:t>的</a:t>
            </a:r>
            <a:r>
              <a:rPr lang="en-US" altLang="zh-CN" dirty="0"/>
              <a:t> manipulator </a:t>
            </a:r>
            <a:r>
              <a:rPr lang="zh-CN" altLang="en-US" dirty="0"/>
              <a:t>？操纵</a:t>
            </a:r>
            <a:r>
              <a:rPr lang="zh-CN" altLang="en-US" dirty="0"/>
              <a:t>符</a:t>
            </a:r>
            <a:endParaRPr lang="zh-CN" altLang="en-US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r>
              <a:rPr lang="zh-CN" altLang="en-US" dirty="0"/>
              <a:t>科学计数法默认精度是</a:t>
            </a:r>
            <a:r>
              <a:rPr lang="en-US" altLang="zh-CN" dirty="0"/>
              <a:t> &gt;=6, 123.256 (1.2e2) </a:t>
            </a:r>
            <a:r>
              <a:rPr lang="zh-CN" altLang="en-US" dirty="0"/>
              <a:t>为什么也用</a:t>
            </a:r>
            <a:r>
              <a:rPr lang="zh-CN" altLang="en-US" dirty="0"/>
              <a:t>科学计数法？</a:t>
            </a:r>
            <a:endParaRPr lang="zh-CN" altLang="en-US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究竟是</a:t>
            </a:r>
            <a:r>
              <a:rPr lang="en-US" altLang="zh-CN"/>
              <a:t> unset</a:t>
            </a:r>
            <a:r>
              <a:rPr lang="zh-CN" altLang="en-US"/>
              <a:t>（原文）</a:t>
            </a:r>
            <a:r>
              <a:rPr lang="en-US" altLang="zh-CN"/>
              <a:t> </a:t>
            </a:r>
            <a:r>
              <a:rPr lang="zh-CN" altLang="en-US"/>
              <a:t>还是</a:t>
            </a:r>
            <a:r>
              <a:rPr lang="en-US" altLang="zh-CN"/>
              <a:t> unsetf</a:t>
            </a:r>
            <a:r>
              <a:rPr lang="zh-CN" altLang="en-US"/>
              <a:t>（代码</a:t>
            </a:r>
            <a:r>
              <a:rPr lang="zh-CN" altLang="en-US"/>
              <a:t>中）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cout&lt;&lt;b </a:t>
            </a:r>
            <a:r>
              <a:rPr lang="zh-CN" altLang="en-US"/>
              <a:t>是否按</a:t>
            </a:r>
            <a:r>
              <a:rPr lang="en-US" altLang="zh-CN"/>
              <a:t>fixed</a:t>
            </a:r>
            <a:r>
              <a:rPr lang="zh-CN" altLang="en-US"/>
              <a:t>来操作？（从代码的运行结果来</a:t>
            </a:r>
            <a:r>
              <a:rPr lang="zh-CN" altLang="en-US"/>
              <a:t>看是</a:t>
            </a:r>
            <a:r>
              <a:rPr lang="zh-CN" altLang="en-US"/>
              <a:t>的）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printf  vs cout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zh-CN" altLang="en-US"/>
              <a:t>性能，资源，</a:t>
            </a:r>
            <a:r>
              <a:rPr lang="en-US" altLang="zh-CN"/>
              <a:t> </a:t>
            </a:r>
            <a:r>
              <a:rPr lang="zh-CN" altLang="en-US"/>
              <a:t>实现原理上</a:t>
            </a:r>
            <a:r>
              <a:rPr lang="zh-CN" altLang="en-US"/>
              <a:t>区分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tags" Target="../tags/tag1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  <a:sym typeface="+mn-ea"/>
              </a:rPr>
              <a:t>Advanced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Programming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2, data types and arithmetic operators in C/C++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廖琪梅，于仕琪，王大兴</a:t>
            </a:r>
            <a:r>
              <a:rPr lang="en-US" altLang="zh-CN" dirty="0">
                <a:latin typeface="Franklin Gothic Medium" panose="020B0603020102020204" pitchFamily="34" charset="0"/>
                <a:sym typeface="+mn-ea"/>
              </a:rPr>
              <a:t>, </a:t>
            </a:r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王薇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991545" y="97468"/>
            <a:ext cx="53562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i="1" dirty="0">
                <a:solidFill>
                  <a:prstClr val="black"/>
                </a:solidFill>
              </a:rPr>
              <a:t>1.2 Using </a:t>
            </a:r>
            <a:r>
              <a:rPr lang="en-US" altLang="zh-CN" sz="2800" b="1" i="1" dirty="0" err="1">
                <a:solidFill>
                  <a:prstClr val="black"/>
                </a:solidFill>
              </a:rPr>
              <a:t>iomanip</a:t>
            </a:r>
            <a:r>
              <a:rPr lang="en-US" altLang="zh-CN" sz="2800" b="1" i="1" dirty="0">
                <a:solidFill>
                  <a:prstClr val="black"/>
                </a:solidFill>
              </a:rPr>
              <a:t> manipulators</a:t>
            </a:r>
            <a:endParaRPr lang="zh-CN" altLang="en-US" sz="2800" b="1" i="1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7006" y="897052"/>
            <a:ext cx="821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1.  </a:t>
            </a:r>
            <a:r>
              <a:rPr lang="en-US" altLang="zh-CN" sz="2400" dirty="0" err="1">
                <a:solidFill>
                  <a:prstClr val="black"/>
                </a:solidFill>
              </a:rPr>
              <a:t>setw</a:t>
            </a:r>
            <a:r>
              <a:rPr lang="en-US" altLang="zh-CN" sz="2400" dirty="0">
                <a:solidFill>
                  <a:prstClr val="black"/>
                </a:solidFill>
              </a:rPr>
              <a:t>(p)     2.  </a:t>
            </a:r>
            <a:r>
              <a:rPr lang="en-US" altLang="zh-CN" sz="2400" dirty="0" err="1">
                <a:solidFill>
                  <a:prstClr val="black"/>
                </a:solidFill>
              </a:rPr>
              <a:t>setfill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en-US" altLang="zh-CN" sz="2400" dirty="0" err="1">
                <a:solidFill>
                  <a:prstClr val="black"/>
                </a:solidFill>
              </a:rPr>
              <a:t>ch</a:t>
            </a:r>
            <a:r>
              <a:rPr lang="en-US" altLang="zh-CN" sz="2400" dirty="0">
                <a:solidFill>
                  <a:prstClr val="black"/>
                </a:solidFill>
              </a:rPr>
              <a:t>)     3.  </a:t>
            </a:r>
            <a:r>
              <a:rPr lang="en-US" altLang="zh-CN" sz="2400" dirty="0" err="1">
                <a:solidFill>
                  <a:prstClr val="black"/>
                </a:solidFill>
              </a:rPr>
              <a:t>setprecision</a:t>
            </a:r>
            <a:r>
              <a:rPr lang="en-US" altLang="zh-CN" sz="2400" dirty="0">
                <a:solidFill>
                  <a:prstClr val="black"/>
                </a:solidFill>
              </a:rPr>
              <a:t>(d)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7006" y="529603"/>
            <a:ext cx="8219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</a:rPr>
              <a:t>#include &lt;</a:t>
            </a:r>
            <a:r>
              <a:rPr lang="en-US" altLang="zh-CN" sz="2400" b="1" dirty="0" err="1">
                <a:solidFill>
                  <a:prstClr val="black"/>
                </a:solidFill>
              </a:rPr>
              <a:t>iomanip</a:t>
            </a:r>
            <a:r>
              <a:rPr lang="en-US" altLang="zh-CN" sz="2400" b="1" dirty="0">
                <a:solidFill>
                  <a:prstClr val="black"/>
                </a:solidFill>
              </a:rPr>
              <a:t>&gt;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43496" y="3645024"/>
            <a:ext cx="4080496" cy="2553316"/>
            <a:chOff x="419496" y="3645024"/>
            <a:chExt cx="4080496" cy="2553316"/>
          </a:xfrm>
        </p:grpSpPr>
        <p:sp>
          <p:nvSpPr>
            <p:cNvPr id="7" name="矩形 6"/>
            <p:cNvSpPr/>
            <p:nvPr/>
          </p:nvSpPr>
          <p:spPr>
            <a:xfrm>
              <a:off x="1115616" y="3645024"/>
              <a:ext cx="3384376" cy="216024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19496" y="5982316"/>
              <a:ext cx="1632224" cy="216024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919536" y="3933056"/>
            <a:ext cx="4392488" cy="2605244"/>
            <a:chOff x="395536" y="3933056"/>
            <a:chExt cx="4392488" cy="2605244"/>
          </a:xfrm>
        </p:grpSpPr>
        <p:sp>
          <p:nvSpPr>
            <p:cNvPr id="9" name="矩形 8"/>
            <p:cNvSpPr/>
            <p:nvPr/>
          </p:nvSpPr>
          <p:spPr>
            <a:xfrm>
              <a:off x="1083555" y="3933056"/>
              <a:ext cx="3704469" cy="455676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95536" y="6203012"/>
              <a:ext cx="1080120" cy="335288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417006" y="1332406"/>
            <a:ext cx="5480050" cy="5507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#include &lt;iostream&gt;</a:t>
            </a:r>
            <a:endParaRPr lang="en-US" altLang="zh-CN" sz="1600" dirty="0"/>
          </a:p>
          <a:p>
            <a:r>
              <a:rPr lang="en-US" altLang="zh-CN" sz="1600" b="1" dirty="0"/>
              <a:t>#include &lt;</a:t>
            </a:r>
            <a:r>
              <a:rPr lang="en-US" altLang="zh-CN" sz="1600" b="1" dirty="0" err="1"/>
              <a:t>iomanip</a:t>
            </a:r>
            <a:r>
              <a:rPr lang="en-US" altLang="zh-CN" sz="1600" b="1" dirty="0"/>
              <a:t>&gt;</a:t>
            </a:r>
            <a:endParaRPr lang="en-US" altLang="zh-CN" sz="1600" b="1" dirty="0"/>
          </a:p>
          <a:p>
            <a:r>
              <a:rPr lang="en-US" altLang="zh-CN" sz="1600" dirty="0"/>
              <a:t>using namespace std;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int main()</a:t>
            </a:r>
            <a:endParaRPr lang="en-US" altLang="zh-CN" sz="1600" dirty="0"/>
          </a:p>
          <a:p>
            <a:r>
              <a:rPr lang="en-US" altLang="zh-CN" sz="1600" dirty="0"/>
              <a:t>{</a:t>
            </a:r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cout.setf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ios_base</a:t>
            </a:r>
            <a:r>
              <a:rPr lang="en-US" altLang="zh-CN" sz="1600" dirty="0"/>
              <a:t>::fixed, </a:t>
            </a:r>
            <a:r>
              <a:rPr lang="en-US" altLang="zh-CN" sz="1600" dirty="0" err="1"/>
              <a:t>ios_base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floatfield</a:t>
            </a:r>
            <a:r>
              <a:rPr lang="en-US" altLang="zh-CN" sz="1600" dirty="0"/>
              <a:t>);</a:t>
            </a:r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56.8 &lt;&lt; </a:t>
            </a:r>
            <a:r>
              <a:rPr lang="en-US" altLang="zh-CN" sz="1600" b="1" dirty="0" err="1"/>
              <a:t>setw</a:t>
            </a:r>
            <a:r>
              <a:rPr lang="en-US" altLang="zh-CN" sz="1600" dirty="0"/>
              <a:t>(12) &lt;&lt; </a:t>
            </a:r>
            <a:r>
              <a:rPr lang="en-US" altLang="zh-CN" sz="1600" b="1" dirty="0" err="1"/>
              <a:t>setfill</a:t>
            </a:r>
            <a:r>
              <a:rPr lang="en-US" altLang="zh-CN" sz="1600" dirty="0"/>
              <a:t>('#') &lt;&lt; 456.77 &lt;&lt; 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</a:t>
            </a:r>
            <a:r>
              <a:rPr lang="en-US" altLang="zh-CN" sz="1600" b="1" dirty="0"/>
              <a:t>left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</a:t>
            </a:r>
            <a:r>
              <a:rPr lang="en-US" altLang="zh-CN" sz="1600" b="1" dirty="0" err="1"/>
              <a:t>setw</a:t>
            </a:r>
            <a:r>
              <a:rPr lang="en-US" altLang="zh-CN" sz="1600" dirty="0"/>
              <a:t>(12) &lt;&lt; </a:t>
            </a:r>
            <a:r>
              <a:rPr lang="en-US" altLang="zh-CN" sz="1600" b="1" dirty="0" err="1"/>
              <a:t>setprecision</a:t>
            </a:r>
            <a:r>
              <a:rPr lang="en-US" altLang="zh-CN" sz="1600" dirty="0"/>
              <a:t>(2) &lt;&lt; 123.356 &lt;&lt; 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</a:t>
            </a:r>
            <a:r>
              <a:rPr lang="en-US" altLang="zh-CN" sz="1600" b="1" dirty="0" err="1"/>
              <a:t>setw</a:t>
            </a:r>
            <a:r>
              <a:rPr lang="en-US" altLang="zh-CN" sz="1600" dirty="0"/>
              <a:t>(12) &lt;&lt; </a:t>
            </a:r>
            <a:r>
              <a:rPr lang="en-US" altLang="zh-CN" sz="1600" b="1" dirty="0" err="1"/>
              <a:t>setprecision</a:t>
            </a:r>
            <a:r>
              <a:rPr lang="en-US" altLang="zh-CN" sz="1600" dirty="0"/>
              <a:t>(5) &lt;&lt; 3897.6784385 &lt;&lt; 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</a:t>
            </a:r>
            <a:r>
              <a:rPr lang="en-US" altLang="zh-CN" sz="1600" b="1" dirty="0"/>
              <a:t>right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</a:t>
            </a:r>
            <a:r>
              <a:rPr lang="en-US" altLang="zh-CN" sz="1600" b="1" dirty="0" err="1"/>
              <a:t>setw</a:t>
            </a:r>
            <a:r>
              <a:rPr lang="en-US" altLang="zh-CN" sz="1600" dirty="0"/>
              <a:t>(12) &lt;&lt; </a:t>
            </a:r>
            <a:r>
              <a:rPr lang="en-US" altLang="zh-CN" sz="1600" b="1" dirty="0" err="1"/>
              <a:t>setfill</a:t>
            </a:r>
            <a:r>
              <a:rPr lang="en-US" altLang="zh-CN" sz="1600" dirty="0"/>
              <a:t>(' ') &lt;&lt; 123.356 &lt;&lt; 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</a:t>
            </a:r>
            <a:r>
              <a:rPr lang="en-US" altLang="zh-CN" sz="1600" b="1" dirty="0" err="1"/>
              <a:t>setw</a:t>
            </a:r>
            <a:r>
              <a:rPr lang="en-US" altLang="zh-CN" sz="1600" dirty="0"/>
              <a:t>(12) &lt;&lt; </a:t>
            </a:r>
            <a:r>
              <a:rPr lang="en-US" altLang="zh-CN" sz="1600" b="1" dirty="0" err="1"/>
              <a:t>setfill</a:t>
            </a:r>
            <a:r>
              <a:rPr lang="en-US" altLang="zh-CN" sz="1600" dirty="0"/>
              <a:t>(' ') &lt;&lt; 3897.6784385 &lt;&lt; 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cout.unsetf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ios_base</a:t>
            </a:r>
            <a:r>
              <a:rPr lang="en-US" altLang="zh-CN" sz="1600" dirty="0"/>
              <a:t>::fixed);</a:t>
            </a:r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56.8 &lt;&lt; </a:t>
            </a:r>
            <a:r>
              <a:rPr lang="en-US" altLang="zh-CN" sz="1600" b="1" dirty="0" err="1"/>
              <a:t>setw</a:t>
            </a:r>
            <a:r>
              <a:rPr lang="en-US" altLang="zh-CN" sz="1600" dirty="0"/>
              <a:t>(12) &lt;&lt; </a:t>
            </a:r>
            <a:r>
              <a:rPr lang="en-US" altLang="zh-CN" sz="1600" b="1" dirty="0" err="1"/>
              <a:t>setfill</a:t>
            </a:r>
            <a:r>
              <a:rPr lang="en-US" altLang="zh-CN" sz="1600" dirty="0"/>
              <a:t>('$') &lt;&lt; 456.77 &lt;&lt; 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    return 0;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1253" y="3472710"/>
            <a:ext cx="2563242" cy="1483982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597504" y="2854981"/>
            <a:ext cx="8904241" cy="884215"/>
            <a:chOff x="-125252" y="3577681"/>
            <a:chExt cx="8904241" cy="884215"/>
          </a:xfrm>
        </p:grpSpPr>
        <p:sp>
          <p:nvSpPr>
            <p:cNvPr id="16" name="矩形 15"/>
            <p:cNvSpPr/>
            <p:nvPr/>
          </p:nvSpPr>
          <p:spPr>
            <a:xfrm>
              <a:off x="-125252" y="3577681"/>
              <a:ext cx="4914131" cy="486737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308497" y="4151700"/>
              <a:ext cx="2470492" cy="31019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25490" y="3555101"/>
            <a:ext cx="8010605" cy="833632"/>
            <a:chOff x="-272582" y="3966107"/>
            <a:chExt cx="8010605" cy="833632"/>
          </a:xfrm>
        </p:grpSpPr>
        <p:sp>
          <p:nvSpPr>
            <p:cNvPr id="19" name="矩形 18"/>
            <p:cNvSpPr/>
            <p:nvPr/>
          </p:nvSpPr>
          <p:spPr>
            <a:xfrm>
              <a:off x="-272582" y="3966107"/>
              <a:ext cx="5227642" cy="833632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133180" y="4180974"/>
              <a:ext cx="1604843" cy="386396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608067" y="4200074"/>
            <a:ext cx="7976378" cy="1129296"/>
            <a:chOff x="-114689" y="4119217"/>
            <a:chExt cx="7976378" cy="1129296"/>
          </a:xfrm>
        </p:grpSpPr>
        <p:sp>
          <p:nvSpPr>
            <p:cNvPr id="22" name="矩形 21"/>
            <p:cNvSpPr/>
            <p:nvPr/>
          </p:nvSpPr>
          <p:spPr>
            <a:xfrm>
              <a:off x="-114689" y="4426727"/>
              <a:ext cx="4903567" cy="821786"/>
            </a:xfrm>
            <a:prstGeom prst="rect">
              <a:avLst/>
            </a:prstGeom>
            <a:noFill/>
            <a:ln w="19050" cmpd="sng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308494" y="4119217"/>
              <a:ext cx="1553195" cy="461666"/>
            </a:xfrm>
            <a:prstGeom prst="rect">
              <a:avLst/>
            </a:prstGeom>
            <a:noFill/>
            <a:ln w="19050" cmpd="sng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625489" y="4710545"/>
            <a:ext cx="8405201" cy="1373615"/>
            <a:chOff x="-272583" y="4317994"/>
            <a:chExt cx="8405201" cy="1373615"/>
          </a:xfrm>
        </p:grpSpPr>
        <p:sp>
          <p:nvSpPr>
            <p:cNvPr id="25" name="矩形 24"/>
            <p:cNvSpPr/>
            <p:nvPr/>
          </p:nvSpPr>
          <p:spPr>
            <a:xfrm>
              <a:off x="-272583" y="5062080"/>
              <a:ext cx="4812255" cy="629529"/>
            </a:xfrm>
            <a:prstGeom prst="rect">
              <a:avLst/>
            </a:prstGeom>
            <a:noFill/>
            <a:ln w="19050" cmpd="sng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133179" y="4317994"/>
              <a:ext cx="1999439" cy="246147"/>
            </a:xfrm>
            <a:prstGeom prst="rect">
              <a:avLst/>
            </a:prstGeom>
            <a:noFill/>
            <a:ln w="19050" cmpd="sng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556" y="699294"/>
            <a:ext cx="2087723" cy="614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788" y="676498"/>
            <a:ext cx="1732987" cy="618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5806705" y="2645645"/>
            <a:ext cx="4582327" cy="2232248"/>
            <a:chOff x="4561673" y="620688"/>
            <a:chExt cx="4582327" cy="2232248"/>
          </a:xfrm>
        </p:grpSpPr>
        <p:pic>
          <p:nvPicPr>
            <p:cNvPr id="717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1673" y="1052736"/>
              <a:ext cx="4582327" cy="18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561673" y="620688"/>
              <a:ext cx="1039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Example: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745024" y="5309941"/>
            <a:ext cx="4555651" cy="1165324"/>
            <a:chOff x="4499992" y="3284984"/>
            <a:chExt cx="4555651" cy="1165324"/>
          </a:xfrm>
        </p:grpSpPr>
        <p:pic>
          <p:nvPicPr>
            <p:cNvPr id="7175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3658220"/>
              <a:ext cx="4555651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561673" y="3284984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Sample output:</a:t>
              </a:r>
              <a:endParaRPr lang="zh-CN" altLang="en-US" dirty="0"/>
            </a:p>
          </p:txBody>
        </p:sp>
      </p:grpSp>
      <p:sp>
        <p:nvSpPr>
          <p:cNvPr id="6" name="内容占位符 2"/>
          <p:cNvSpPr txBox="1"/>
          <p:nvPr/>
        </p:nvSpPr>
        <p:spPr>
          <a:xfrm>
            <a:off x="6096000" y="676499"/>
            <a:ext cx="5911273" cy="1537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 err="1">
                <a:solidFill>
                  <a:schemeClr val="tx1"/>
                </a:solidFill>
              </a:rPr>
              <a:t>printf</a:t>
            </a:r>
            <a:r>
              <a:rPr lang="en-US" altLang="zh-CN" sz="4000" dirty="0">
                <a:solidFill>
                  <a:schemeClr val="tx1"/>
                </a:solidFill>
              </a:rPr>
              <a:t>() vs </a:t>
            </a:r>
            <a:r>
              <a:rPr lang="en-US" altLang="zh-CN" sz="4000" dirty="0" err="1">
                <a:solidFill>
                  <a:schemeClr val="tx1"/>
                </a:solidFill>
              </a:rPr>
              <a:t>cout</a:t>
            </a:r>
            <a:endParaRPr lang="en-US" altLang="zh-CN" sz="4000" dirty="0">
              <a:solidFill>
                <a:schemeClr val="tx1"/>
              </a:solidFill>
            </a:endParaRPr>
          </a:p>
          <a:p>
            <a:r>
              <a:rPr lang="en-US" altLang="zh-CN" sz="4000" dirty="0">
                <a:solidFill>
                  <a:schemeClr val="tx1"/>
                </a:solidFill>
              </a:rPr>
              <a:t>Which one do you prefer? 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</a:t>
            </a:r>
            <a:r>
              <a:rPr lang="en-US" altLang="zh-CN" b="1" dirty="0">
                <a:sym typeface="+mn-ea"/>
              </a:rPr>
              <a:t>Debug </a:t>
            </a:r>
            <a:r>
              <a:rPr lang="en-US" altLang="zh-CN" dirty="0">
                <a:sym typeface="+mn-ea"/>
              </a:rPr>
              <a:t>C/C++ by using gdb in VScode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0" y="1327150"/>
            <a:ext cx="7114540" cy="4850130"/>
          </a:xfrm>
        </p:spPr>
        <p:txBody>
          <a:bodyPr/>
          <a:p>
            <a:r>
              <a:rPr lang="en-US" altLang="zh-CN"/>
              <a:t>2.1 </a:t>
            </a:r>
            <a:r>
              <a:rPr lang="en-US" altLang="zh-CN" b="1"/>
              <a:t>Install “gdb” (the debug tool of  C/C++)</a:t>
            </a:r>
            <a:endParaRPr lang="en-US" altLang="zh-CN" b="1"/>
          </a:p>
          <a:p>
            <a:pPr lvl="1"/>
            <a:r>
              <a:rPr lang="en-US" altLang="zh-CN"/>
              <a:t>using cmd “</a:t>
            </a:r>
            <a:r>
              <a:rPr lang="en-US" altLang="zh-CN" b="1"/>
              <a:t>which gdb</a:t>
            </a:r>
            <a:r>
              <a:rPr lang="en-US" altLang="zh-CN"/>
              <a:t>” to check whether gdb is installed or no</a:t>
            </a:r>
            <a:endParaRPr lang="en-US" altLang="zh-CN"/>
          </a:p>
          <a:p>
            <a:pPr lvl="2"/>
            <a:r>
              <a:rPr lang="en-US" altLang="zh-CN"/>
              <a:t>if there is no info about gbd after running command “</a:t>
            </a:r>
            <a:r>
              <a:rPr lang="en-US" altLang="zh-CN" b="1"/>
              <a:t>which gdb</a:t>
            </a:r>
            <a:r>
              <a:rPr lang="en-US" altLang="zh-CN"/>
              <a:t>”, it means that gdb is not installed, then</a:t>
            </a:r>
            <a:endParaRPr lang="en-US" altLang="zh-CN"/>
          </a:p>
          <a:p>
            <a:pPr lvl="3"/>
            <a:r>
              <a:rPr lang="en-US" altLang="zh-CN">
                <a:sym typeface="+mn-ea"/>
              </a:rPr>
              <a:t>1. using “</a:t>
            </a:r>
            <a:r>
              <a:rPr lang="en-US" altLang="zh-CN" sz="2400" b="1">
                <a:sym typeface="+mn-ea"/>
              </a:rPr>
              <a:t>sudo apt undate</a:t>
            </a:r>
            <a:r>
              <a:rPr lang="en-US" altLang="zh-CN">
                <a:sym typeface="+mn-ea"/>
              </a:rPr>
              <a:t>” to update package list</a:t>
            </a:r>
            <a:endParaRPr lang="en-US" altLang="zh-CN"/>
          </a:p>
          <a:p>
            <a:pPr lvl="3"/>
            <a:r>
              <a:rPr lang="en-US" altLang="zh-CN">
                <a:sym typeface="+mn-ea"/>
              </a:rPr>
              <a:t>2. using “</a:t>
            </a:r>
            <a:r>
              <a:rPr lang="en-US" altLang="zh-CN" sz="2400" b="1">
                <a:sym typeface="+mn-ea"/>
              </a:rPr>
              <a:t>sudo apt install gdb</a:t>
            </a:r>
            <a:r>
              <a:rPr lang="en-US" altLang="zh-CN">
                <a:sym typeface="+mn-ea"/>
              </a:rPr>
              <a:t>” to install gdb</a:t>
            </a:r>
            <a:endParaRPr lang="en-US" altLang="zh-CN">
              <a:sym typeface="+mn-ea"/>
            </a:endParaRPr>
          </a:p>
          <a:p>
            <a:pPr lvl="3"/>
            <a:endParaRPr lang="en-US" altLang="zh-CN"/>
          </a:p>
          <a:p>
            <a:pPr lvl="2"/>
            <a:r>
              <a:rPr lang="en-US" altLang="zh-CN"/>
              <a:t>If the installation directory of gdb is displayed after running  command “</a:t>
            </a:r>
            <a:r>
              <a:rPr lang="en-US" altLang="zh-CN" b="1"/>
              <a:t>which gdb</a:t>
            </a:r>
            <a:r>
              <a:rPr lang="en-US" altLang="zh-CN"/>
              <a:t>” is executed, it means that gdb has been successfully installed.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3320" y="1734820"/>
            <a:ext cx="4378960" cy="16275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622540" y="4403090"/>
            <a:ext cx="4269105" cy="5816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commands for install gdb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76170" y="1020445"/>
            <a:ext cx="6833235" cy="53695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 </a:t>
            </a:r>
            <a:r>
              <a:rPr lang="en-US" altLang="zh-CN" b="1" dirty="0">
                <a:sym typeface="+mn-ea"/>
              </a:rPr>
              <a:t>Debug </a:t>
            </a:r>
            <a:r>
              <a:rPr lang="en-US" altLang="zh-CN" dirty="0">
                <a:sym typeface="+mn-ea"/>
              </a:rPr>
              <a:t>C/C++ by using gdb in VScode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545" y="1327150"/>
            <a:ext cx="8206105" cy="4850130"/>
          </a:xfrm>
        </p:spPr>
        <p:txBody>
          <a:bodyPr/>
          <a:p>
            <a:r>
              <a:rPr lang="en-US" altLang="zh-CN"/>
              <a:t>2.2 </a:t>
            </a:r>
            <a:r>
              <a:rPr lang="en-US" altLang="zh-CN"/>
              <a:t>configure VSCode for using gdb to debug C/C++ code</a:t>
            </a:r>
            <a:endParaRPr lang="zh-CN" altLang="en-US"/>
          </a:p>
          <a:p>
            <a:pPr lvl="1"/>
            <a:r>
              <a:rPr lang="en-US" altLang="zh-CN"/>
              <a:t>create and edit “.vscode” folder and json files</a:t>
            </a:r>
            <a:endParaRPr lang="en-US" altLang="zh-CN"/>
          </a:p>
          <a:p>
            <a:pPr lvl="2"/>
            <a:r>
              <a:rPr lang="en-US" altLang="zh-CN"/>
              <a:t>step1. create a new folder named “.vscode” in the directory of C/C++ codes</a:t>
            </a:r>
            <a:endParaRPr lang="en-US" altLang="zh-CN"/>
          </a:p>
          <a:p>
            <a:pPr lvl="2"/>
            <a:endParaRPr lang="en-US" altLang="zh-CN" sz="1800"/>
          </a:p>
          <a:p>
            <a:pPr lvl="2"/>
            <a:r>
              <a:rPr lang="en-US" altLang="zh-CN"/>
              <a:t>step2. create a new json file named “launch.json” in the “.vscode” folder which is created in step1</a:t>
            </a:r>
            <a:endParaRPr lang="zh-CN" altLang="en-US"/>
          </a:p>
          <a:p>
            <a:pPr lvl="3"/>
            <a:r>
              <a:rPr lang="en-US" altLang="zh-CN"/>
              <a:t>edit “</a:t>
            </a:r>
            <a:r>
              <a:rPr lang="en-US" altLang="zh-CN">
                <a:sym typeface="+mn-ea"/>
              </a:rPr>
              <a:t>launch.json</a:t>
            </a:r>
            <a:r>
              <a:rPr lang="en-US" altLang="zh-CN"/>
              <a:t>” to set gdb for debugging the execute file which is created by “g++ -g" / “gcc -g”</a:t>
            </a:r>
            <a:endParaRPr lang="en-US" altLang="zh-CN"/>
          </a:p>
          <a:p>
            <a:pPr lvl="4"/>
            <a:r>
              <a:rPr lang="en-US" altLang="zh-CN"/>
              <a:t>tips: option “-g” used with gcc/g++ is to generate information for debugging  while compiling the C/C++ source code.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015490" y="4364038"/>
            <a:ext cx="5080000" cy="6350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sp>
        <p:nvSpPr>
          <p:cNvPr id="6" name="文本框 5"/>
          <p:cNvSpPr txBox="1"/>
          <p:nvPr/>
        </p:nvSpPr>
        <p:spPr>
          <a:xfrm>
            <a:off x="2015490" y="6246813"/>
            <a:ext cx="5080000" cy="6350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sp>
        <p:nvSpPr>
          <p:cNvPr id="7" name="文本框 6"/>
          <p:cNvSpPr txBox="1"/>
          <p:nvPr/>
        </p:nvSpPr>
        <p:spPr>
          <a:xfrm>
            <a:off x="3556000" y="1936750"/>
            <a:ext cx="5080000" cy="6350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sp>
        <p:nvSpPr>
          <p:cNvPr id="9" name="文本框 8"/>
          <p:cNvSpPr txBox="1"/>
          <p:nvPr/>
        </p:nvSpPr>
        <p:spPr>
          <a:xfrm>
            <a:off x="3556000" y="4286250"/>
            <a:ext cx="5080000" cy="6350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sp>
        <p:nvSpPr>
          <p:cNvPr id="10" name="文本框 9"/>
          <p:cNvSpPr txBox="1"/>
          <p:nvPr/>
        </p:nvSpPr>
        <p:spPr>
          <a:xfrm>
            <a:off x="6713220" y="6247130"/>
            <a:ext cx="5108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https://code.visualstudio.com/docs/cpp/config-linux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22410" y="2483485"/>
            <a:ext cx="2616200" cy="1511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297940" y="140970"/>
            <a:ext cx="5154295" cy="63119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noAutofit/>
          </a:bodyPr>
          <a:p>
            <a:r>
              <a:rPr lang="en-US" altLang="zh-CN" sz="1400"/>
              <a:t>{</a:t>
            </a:r>
            <a:endParaRPr lang="en-US" altLang="zh-CN" sz="1400"/>
          </a:p>
          <a:p>
            <a:r>
              <a:rPr lang="en-US" altLang="zh-CN" sz="1400"/>
              <a:t>    "version": "0.2.0",</a:t>
            </a:r>
            <a:endParaRPr lang="en-US" altLang="zh-CN" sz="1400"/>
          </a:p>
          <a:p>
            <a:r>
              <a:rPr lang="en-US" altLang="zh-CN" sz="1400"/>
              <a:t>    "configurations": [</a:t>
            </a:r>
            <a:endParaRPr lang="en-US" altLang="zh-CN" sz="1400"/>
          </a:p>
          <a:p>
            <a:r>
              <a:rPr lang="en-US" altLang="zh-CN" sz="1400"/>
              <a:t>        {</a:t>
            </a:r>
            <a:endParaRPr lang="en-US" altLang="zh-CN" sz="1400"/>
          </a:p>
          <a:p>
            <a:r>
              <a:rPr lang="en-US" altLang="zh-CN" sz="1400"/>
              <a:t>            "name": "(gdb) Launch",</a:t>
            </a:r>
            <a:endParaRPr lang="en-US" altLang="zh-CN" sz="1400"/>
          </a:p>
          <a:p>
            <a:r>
              <a:rPr lang="en-US" altLang="zh-CN" sz="1400"/>
              <a:t>            "type": "cppdbg",</a:t>
            </a:r>
            <a:endParaRPr lang="en-US" altLang="zh-CN" sz="1400"/>
          </a:p>
          <a:p>
            <a:r>
              <a:rPr lang="en-US" altLang="zh-CN" sz="1400"/>
              <a:t>            "request": "launch",</a:t>
            </a:r>
            <a:endParaRPr lang="en-US" altLang="zh-CN" sz="1400"/>
          </a:p>
          <a:p>
            <a:r>
              <a:rPr lang="en-US" altLang="zh-CN" sz="1400"/>
              <a:t>            "program": "</a:t>
            </a:r>
            <a:r>
              <a:rPr lang="en-US" altLang="zh-CN" sz="1400">
                <a:highlight>
                  <a:srgbClr val="FFFF00"/>
                </a:highlight>
              </a:rPr>
              <a:t>${fileDirname}/${fileBasenameNoExtension}</a:t>
            </a:r>
            <a:r>
              <a:rPr lang="en-US" altLang="zh-CN" sz="1400"/>
              <a:t>",</a:t>
            </a:r>
            <a:endParaRPr lang="en-US" altLang="zh-CN" sz="1400"/>
          </a:p>
          <a:p>
            <a:r>
              <a:rPr lang="en-US" altLang="zh-CN" sz="1400"/>
              <a:t>            "args": [],</a:t>
            </a:r>
            <a:endParaRPr lang="en-US" altLang="zh-CN" sz="1400"/>
          </a:p>
          <a:p>
            <a:r>
              <a:rPr lang="en-US" altLang="zh-CN" sz="1400"/>
              <a:t>            "stopAtEntry": false,</a:t>
            </a:r>
            <a:endParaRPr lang="en-US" altLang="zh-CN" sz="1400"/>
          </a:p>
          <a:p>
            <a:r>
              <a:rPr lang="en-US" altLang="zh-CN" sz="1400"/>
              <a:t>            "cwd": "${workspaceFolder}",</a:t>
            </a:r>
            <a:endParaRPr lang="en-US" altLang="zh-CN" sz="1400"/>
          </a:p>
          <a:p>
            <a:r>
              <a:rPr lang="en-US" altLang="zh-CN" sz="1400"/>
              <a:t>            "environment": [],</a:t>
            </a:r>
            <a:endParaRPr lang="en-US" altLang="zh-CN" sz="1400"/>
          </a:p>
          <a:p>
            <a:r>
              <a:rPr lang="en-US" altLang="zh-CN" sz="1400"/>
              <a:t>            "externalConsole": false,</a:t>
            </a:r>
            <a:endParaRPr lang="en-US" altLang="zh-CN" sz="1400"/>
          </a:p>
          <a:p>
            <a:r>
              <a:rPr lang="en-US" altLang="zh-CN" sz="1400"/>
              <a:t>            "MIMode": "gdb",</a:t>
            </a:r>
            <a:endParaRPr lang="en-US" altLang="zh-CN" sz="1400"/>
          </a:p>
          <a:p>
            <a:r>
              <a:rPr lang="en-US" altLang="zh-CN" sz="1400"/>
              <a:t>            "setupCommands": [</a:t>
            </a:r>
            <a:endParaRPr lang="en-US" altLang="zh-CN" sz="1400"/>
          </a:p>
          <a:p>
            <a:r>
              <a:rPr lang="en-US" altLang="zh-CN" sz="1400"/>
              <a:t>                {</a:t>
            </a:r>
            <a:endParaRPr lang="en-US" altLang="zh-CN" sz="1400"/>
          </a:p>
          <a:p>
            <a:r>
              <a:rPr lang="en-US" altLang="zh-CN" sz="1400"/>
              <a:t>                    "description": "Enable pretty-printing for gdb",</a:t>
            </a:r>
            <a:endParaRPr lang="en-US" altLang="zh-CN" sz="1400"/>
          </a:p>
          <a:p>
            <a:r>
              <a:rPr lang="en-US" altLang="zh-CN" sz="1400"/>
              <a:t>                    "text": "-enable-pretty-printing",</a:t>
            </a:r>
            <a:endParaRPr lang="en-US" altLang="zh-CN" sz="1400"/>
          </a:p>
          <a:p>
            <a:r>
              <a:rPr lang="en-US" altLang="zh-CN" sz="1400"/>
              <a:t>                    "ignoreFailures": true</a:t>
            </a:r>
            <a:endParaRPr lang="en-US" altLang="zh-CN" sz="1400"/>
          </a:p>
          <a:p>
            <a:r>
              <a:rPr lang="en-US" altLang="zh-CN" sz="1400"/>
              <a:t>                },</a:t>
            </a:r>
            <a:endParaRPr lang="en-US" altLang="zh-CN" sz="1400"/>
          </a:p>
          <a:p>
            <a:r>
              <a:rPr lang="en-US" altLang="zh-CN" sz="1400"/>
              <a:t>                {</a:t>
            </a:r>
            <a:endParaRPr lang="en-US" altLang="zh-CN" sz="1400"/>
          </a:p>
          <a:p>
            <a:r>
              <a:rPr lang="en-US" altLang="zh-CN" sz="1400"/>
              <a:t>                    "description": "Set Disassembly Flavor to Intel",</a:t>
            </a:r>
            <a:endParaRPr lang="en-US" altLang="zh-CN" sz="1400"/>
          </a:p>
          <a:p>
            <a:r>
              <a:rPr lang="en-US" altLang="zh-CN" sz="1400"/>
              <a:t>                    "text": "-gdb-set disassembly-flavor intel",</a:t>
            </a:r>
            <a:endParaRPr lang="en-US" altLang="zh-CN" sz="1400"/>
          </a:p>
          <a:p>
            <a:r>
              <a:rPr lang="en-US" altLang="zh-CN" sz="1400"/>
              <a:t>                    "ignoreFailures": true</a:t>
            </a:r>
            <a:endParaRPr lang="en-US" altLang="zh-CN" sz="1400"/>
          </a:p>
          <a:p>
            <a:r>
              <a:rPr lang="en-US" altLang="zh-CN" sz="1400"/>
              <a:t>                }</a:t>
            </a:r>
            <a:endParaRPr lang="en-US" altLang="zh-CN" sz="1400"/>
          </a:p>
          <a:p>
            <a:r>
              <a:rPr lang="en-US" altLang="zh-CN" sz="1400"/>
              <a:t>            ]</a:t>
            </a:r>
            <a:endParaRPr lang="en-US" altLang="zh-CN" sz="1400"/>
          </a:p>
          <a:p>
            <a:r>
              <a:rPr lang="en-US" altLang="zh-CN" sz="1400"/>
              <a:t>        }</a:t>
            </a:r>
            <a:endParaRPr lang="en-US" altLang="zh-CN" sz="1400"/>
          </a:p>
          <a:p>
            <a:r>
              <a:rPr lang="en-US" altLang="zh-CN" sz="1400"/>
              <a:t>    ]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</p:txBody>
      </p:sp>
      <p:sp>
        <p:nvSpPr>
          <p:cNvPr id="12" name="文本框 11"/>
          <p:cNvSpPr txBox="1"/>
          <p:nvPr/>
        </p:nvSpPr>
        <p:spPr>
          <a:xfrm>
            <a:off x="6829425" y="1666875"/>
            <a:ext cx="43522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&lt;---    An example of </a:t>
            </a:r>
            <a:r>
              <a:rPr lang="en-US" altLang="zh-CN"/>
              <a:t>launch.json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547485" y="4506595"/>
            <a:ext cx="52108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https://code.visualstudio.com/docs/cpp/config-linux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64120" y="2370455"/>
            <a:ext cx="2616200" cy="1511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 </a:t>
            </a:r>
            <a:r>
              <a:rPr lang="en-US" altLang="zh-CN" b="1" dirty="0">
                <a:sym typeface="+mn-ea"/>
              </a:rPr>
              <a:t>Debug </a:t>
            </a:r>
            <a:r>
              <a:rPr lang="en-US" altLang="zh-CN" dirty="0">
                <a:sym typeface="+mn-ea"/>
              </a:rPr>
              <a:t>C/C++ by using gdb in VScode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145" y="1212215"/>
            <a:ext cx="9176385" cy="5151120"/>
          </a:xfrm>
        </p:spPr>
        <p:txBody>
          <a:bodyPr/>
          <a:p>
            <a:r>
              <a:rPr lang="en-US" altLang="zh-CN"/>
              <a:t>2.3 lunch gdb to debug in VS Code by “Run and Debug” </a:t>
            </a:r>
            <a:endParaRPr lang="en-US" altLang="zh-CN"/>
          </a:p>
          <a:p>
            <a:pPr lvl="1"/>
            <a:r>
              <a:rPr lang="en-US" altLang="zh-CN"/>
              <a:t>compile the souce code with “</a:t>
            </a:r>
            <a:r>
              <a:rPr lang="en-US" altLang="zh-CN" b="1"/>
              <a:t>-g</a:t>
            </a:r>
            <a:r>
              <a:rPr lang="en-US" altLang="zh-CN"/>
              <a:t>” option to generate information for debug and generate the executable file</a:t>
            </a:r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766570" y="2571433"/>
            <a:ext cx="7677150" cy="12477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81375" y="3633470"/>
            <a:ext cx="5080000" cy="6350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2114550" y="4103370"/>
            <a:ext cx="6267450" cy="2209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81375" y="6478270"/>
            <a:ext cx="5080000" cy="6350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cxnSp>
        <p:nvCxnSpPr>
          <p:cNvPr id="10" name="曲线连接符 9"/>
          <p:cNvCxnSpPr/>
          <p:nvPr/>
        </p:nvCxnSpPr>
        <p:spPr>
          <a:xfrm rot="5400000">
            <a:off x="6671945" y="3952240"/>
            <a:ext cx="2263140" cy="750570"/>
          </a:xfrm>
          <a:prstGeom prst="curvedConnector3">
            <a:avLst>
              <a:gd name="adj1" fmla="val 50028"/>
            </a:avLst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rot="5400000">
            <a:off x="5067300" y="4549140"/>
            <a:ext cx="1748155" cy="174625"/>
          </a:xfrm>
          <a:prstGeom prst="curvedConnector3">
            <a:avLst>
              <a:gd name="adj1" fmla="val 50018"/>
            </a:avLst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956165" y="1624331"/>
            <a:ext cx="5080000" cy="6350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sp>
        <p:nvSpPr>
          <p:cNvPr id="14" name="文本框 13"/>
          <p:cNvSpPr txBox="1"/>
          <p:nvPr/>
        </p:nvSpPr>
        <p:spPr>
          <a:xfrm>
            <a:off x="9956165" y="5993129"/>
            <a:ext cx="5080000" cy="6350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295" y="1212215"/>
            <a:ext cx="523875" cy="4667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 </a:t>
            </a:r>
            <a:r>
              <a:rPr lang="en-US" altLang="zh-CN" b="1" dirty="0">
                <a:sym typeface="+mn-ea"/>
              </a:rPr>
              <a:t>Debug </a:t>
            </a:r>
            <a:r>
              <a:rPr lang="en-US" altLang="zh-CN" dirty="0">
                <a:sym typeface="+mn-ea"/>
              </a:rPr>
              <a:t>C/C++ by using gdb in VScode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2.4 set “breakpoint” on source file, lunch gdb to run and debug  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3556000" y="2794000"/>
            <a:ext cx="5080000" cy="6350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sp>
        <p:nvSpPr>
          <p:cNvPr id="5" name="文本框 4"/>
          <p:cNvSpPr txBox="1"/>
          <p:nvPr/>
        </p:nvSpPr>
        <p:spPr>
          <a:xfrm>
            <a:off x="3556000" y="3429000"/>
            <a:ext cx="5080000" cy="6350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sp>
        <p:nvSpPr>
          <p:cNvPr id="6" name="文本框 5"/>
          <p:cNvSpPr txBox="1"/>
          <p:nvPr/>
        </p:nvSpPr>
        <p:spPr>
          <a:xfrm>
            <a:off x="3556000" y="2794000"/>
            <a:ext cx="5080000" cy="6350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sp>
        <p:nvSpPr>
          <p:cNvPr id="7" name="文本框 6"/>
          <p:cNvSpPr txBox="1"/>
          <p:nvPr/>
        </p:nvSpPr>
        <p:spPr>
          <a:xfrm>
            <a:off x="3556000" y="3429000"/>
            <a:ext cx="5080000" cy="6350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sp>
        <p:nvSpPr>
          <p:cNvPr id="8" name="文本框 7"/>
          <p:cNvSpPr txBox="1"/>
          <p:nvPr/>
        </p:nvSpPr>
        <p:spPr>
          <a:xfrm>
            <a:off x="3556000" y="2794000"/>
            <a:ext cx="5080000" cy="6350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sp>
        <p:nvSpPr>
          <p:cNvPr id="9" name="文本框 8"/>
          <p:cNvSpPr txBox="1"/>
          <p:nvPr/>
        </p:nvSpPr>
        <p:spPr>
          <a:xfrm>
            <a:off x="3556000" y="3429000"/>
            <a:ext cx="5080000" cy="6350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" y="2072005"/>
            <a:ext cx="6438900" cy="34004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808980" y="199390"/>
            <a:ext cx="4044950" cy="46736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pic>
        <p:nvPicPr>
          <p:cNvPr id="16" name="图片 15"/>
          <p:cNvPicPr/>
          <p:nvPr/>
        </p:nvPicPr>
        <p:blipFill>
          <a:blip r:embed="rId2"/>
          <a:stretch>
            <a:fillRect/>
          </a:stretch>
        </p:blipFill>
        <p:spPr>
          <a:xfrm>
            <a:off x="6605270" y="1948180"/>
            <a:ext cx="5420995" cy="36893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808980" y="6244590"/>
            <a:ext cx="4044950" cy="46736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sp>
        <p:nvSpPr>
          <p:cNvPr id="18" name="文本框 17"/>
          <p:cNvSpPr txBox="1"/>
          <p:nvPr/>
        </p:nvSpPr>
        <p:spPr>
          <a:xfrm>
            <a:off x="2080895" y="608393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https://code.visualstudio.com/docs/cpp/config-linux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 </a:t>
            </a:r>
            <a:r>
              <a:rPr lang="en-US" altLang="zh-CN" b="1" dirty="0">
                <a:sym typeface="+mn-ea"/>
              </a:rPr>
              <a:t>Debug </a:t>
            </a:r>
            <a:r>
              <a:rPr lang="en-US" altLang="zh-CN" dirty="0">
                <a:sym typeface="+mn-ea"/>
              </a:rPr>
              <a:t>C/C++ by using gdb in VScode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7450"/>
            <a:ext cx="6125845" cy="5325110"/>
          </a:xfrm>
        </p:spPr>
        <p:txBody>
          <a:bodyPr/>
          <a:p>
            <a:r>
              <a:rPr lang="en-US" altLang="zh-CN"/>
              <a:t>2.5 View the data stored in a variable by gdb(optional)</a:t>
            </a:r>
            <a:endParaRPr lang="en-US" altLang="zh-CN"/>
          </a:p>
          <a:p>
            <a:pPr lvl="1"/>
            <a:r>
              <a:rPr lang="en-US" altLang="zh-CN"/>
              <a:t>During debugging, you can use GDB commands to view the data stored in variable(s).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</a:t>
            </a:r>
            <a:endParaRPr lang="en-US" altLang="zh-CN"/>
          </a:p>
          <a:p>
            <a:pPr lvl="2"/>
            <a:r>
              <a:rPr lang="en-US" altLang="zh-CN"/>
              <a:t>step1.  choose “DEBUG CONSOLE” window.</a:t>
            </a:r>
            <a:endParaRPr lang="en-US" altLang="zh-CN"/>
          </a:p>
          <a:p>
            <a:pPr lvl="2"/>
            <a:endParaRPr lang="en-US" altLang="zh-CN"/>
          </a:p>
          <a:p>
            <a:pPr lvl="2"/>
            <a:r>
              <a:rPr lang="en-US" altLang="zh-CN"/>
              <a:t>step2.  run the command in command line in the </a:t>
            </a:r>
            <a:r>
              <a:rPr lang="en-US" altLang="zh-CN">
                <a:sym typeface="+mn-ea"/>
              </a:rPr>
              <a:t> “DEBUG CONSOLE” window.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/>
              <a:t>-exec [gdb command] in vscode</a:t>
            </a:r>
            <a:endParaRPr lang="en-US" altLang="zh-CN"/>
          </a:p>
          <a:p>
            <a:pPr lvl="2"/>
            <a:endParaRPr lang="en-US" altLang="zh-CN"/>
          </a:p>
          <a:p>
            <a:pPr lvl="2"/>
            <a:r>
              <a:rPr lang="en-US" altLang="zh-CN"/>
              <a:t>step3.  View the results after executing the command </a:t>
            </a:r>
            <a:r>
              <a:rPr lang="en-US" altLang="zh-CN">
                <a:sym typeface="+mn-ea"/>
              </a:rPr>
              <a:t>in the </a:t>
            </a:r>
            <a:r>
              <a:rPr lang="en-US" altLang="zh-CN">
                <a:sym typeface="+mn-ea"/>
              </a:rPr>
              <a:t> “DEBUG CONSOLE” window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556000" y="2794000"/>
            <a:ext cx="5080000" cy="6350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sp>
        <p:nvSpPr>
          <p:cNvPr id="5" name="文本框 4"/>
          <p:cNvSpPr txBox="1"/>
          <p:nvPr/>
        </p:nvSpPr>
        <p:spPr>
          <a:xfrm>
            <a:off x="3556000" y="3429000"/>
            <a:ext cx="5080000" cy="6350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sp>
        <p:nvSpPr>
          <p:cNvPr id="6" name="文本框 5"/>
          <p:cNvSpPr txBox="1"/>
          <p:nvPr/>
        </p:nvSpPr>
        <p:spPr>
          <a:xfrm>
            <a:off x="5234940" y="-1113155"/>
            <a:ext cx="3465195" cy="53213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sp>
        <p:nvSpPr>
          <p:cNvPr id="8" name="文本框 7"/>
          <p:cNvSpPr txBox="1"/>
          <p:nvPr/>
        </p:nvSpPr>
        <p:spPr>
          <a:xfrm>
            <a:off x="5234940" y="7541895"/>
            <a:ext cx="3465195" cy="53213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sp>
        <p:nvSpPr>
          <p:cNvPr id="9" name="文本框 8"/>
          <p:cNvSpPr txBox="1"/>
          <p:nvPr/>
        </p:nvSpPr>
        <p:spPr>
          <a:xfrm>
            <a:off x="3556000" y="698501"/>
            <a:ext cx="5080000" cy="6350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sp>
        <p:nvSpPr>
          <p:cNvPr id="11" name="文本框 10"/>
          <p:cNvSpPr txBox="1"/>
          <p:nvPr/>
        </p:nvSpPr>
        <p:spPr>
          <a:xfrm>
            <a:off x="3556000" y="5524499"/>
            <a:ext cx="5080000" cy="6350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sp>
        <p:nvSpPr>
          <p:cNvPr id="12" name="文本框 11"/>
          <p:cNvSpPr txBox="1"/>
          <p:nvPr/>
        </p:nvSpPr>
        <p:spPr>
          <a:xfrm>
            <a:off x="3556000" y="693738"/>
            <a:ext cx="5080000" cy="6350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pic>
        <p:nvPicPr>
          <p:cNvPr id="13" name="图片 12"/>
          <p:cNvPicPr/>
          <p:nvPr/>
        </p:nvPicPr>
        <p:blipFill>
          <a:blip r:embed="rId1"/>
          <a:stretch>
            <a:fillRect/>
          </a:stretch>
        </p:blipFill>
        <p:spPr>
          <a:xfrm>
            <a:off x="7359650" y="1323975"/>
            <a:ext cx="4048760" cy="476440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556000" y="5529263"/>
            <a:ext cx="5080000" cy="635000"/>
          </a:xfrm>
          <a:prstGeom prst="rect">
            <a:avLst/>
          </a:prstGeom>
        </p:spPr>
        <p:txBody>
          <a:bodyPr/>
          <a:p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 </a:t>
            </a:r>
            <a:r>
              <a:rPr lang="en-US" altLang="zh-CN" b="1" dirty="0">
                <a:sym typeface="+mn-ea"/>
              </a:rPr>
              <a:t>Debug </a:t>
            </a:r>
            <a:r>
              <a:rPr lang="en-US" altLang="zh-CN" dirty="0">
                <a:sym typeface="+mn-ea"/>
              </a:rPr>
              <a:t>C/C++ by using </a:t>
            </a:r>
            <a:r>
              <a:rPr lang="en-US" altLang="zh-CN" b="1" dirty="0">
                <a:sym typeface="+mn-ea"/>
              </a:rPr>
              <a:t>gdb</a:t>
            </a:r>
            <a:r>
              <a:rPr lang="en-US" altLang="zh-CN" dirty="0">
                <a:sym typeface="+mn-ea"/>
              </a:rPr>
              <a:t> in VScode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8610" y="1117600"/>
            <a:ext cx="7190740" cy="2252980"/>
          </a:xfrm>
        </p:spPr>
        <p:txBody>
          <a:bodyPr>
            <a:normAutofit fontScale="90000"/>
          </a:bodyPr>
          <a:p>
            <a:pPr lvl="1"/>
            <a:r>
              <a:rPr lang="en-US" altLang="zh-CN"/>
              <a:t>Using the command x (for “examine”) to examine memory in any of several formats, independently of your program’s data types.</a:t>
            </a:r>
            <a:endParaRPr lang="en-US" altLang="zh-CN"/>
          </a:p>
          <a:p>
            <a:pPr lvl="2"/>
            <a:r>
              <a:rPr lang="en-US" altLang="zh-CN"/>
              <a:t>x /nfu  addr</a:t>
            </a:r>
            <a:endParaRPr lang="en-US" altLang="zh-CN"/>
          </a:p>
          <a:p>
            <a:pPr lvl="3"/>
            <a:r>
              <a:rPr lang="en-US" altLang="zh-CN"/>
              <a:t>n, the repeat count</a:t>
            </a:r>
            <a:endParaRPr lang="en-US" altLang="zh-CN" sz="1800"/>
          </a:p>
          <a:p>
            <a:pPr lvl="3"/>
            <a:r>
              <a:rPr lang="en-US" altLang="zh-CN"/>
              <a:t>f, the display format</a:t>
            </a:r>
            <a:endParaRPr lang="en-US" altLang="zh-CN" sz="1800"/>
          </a:p>
          <a:p>
            <a:pPr lvl="3"/>
            <a:r>
              <a:rPr lang="en-US" altLang="zh-CN"/>
              <a:t>u, the unit size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556000" y="2794000"/>
            <a:ext cx="5080000" cy="6350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sp>
        <p:nvSpPr>
          <p:cNvPr id="5" name="文本框 4"/>
          <p:cNvSpPr txBox="1"/>
          <p:nvPr/>
        </p:nvSpPr>
        <p:spPr>
          <a:xfrm>
            <a:off x="3556000" y="3429000"/>
            <a:ext cx="5080000" cy="6350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sp>
        <p:nvSpPr>
          <p:cNvPr id="6" name="文本框 5"/>
          <p:cNvSpPr txBox="1"/>
          <p:nvPr/>
        </p:nvSpPr>
        <p:spPr>
          <a:xfrm>
            <a:off x="5234940" y="-1113155"/>
            <a:ext cx="3465195" cy="53213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sp>
        <p:nvSpPr>
          <p:cNvPr id="8" name="文本框 7"/>
          <p:cNvSpPr txBox="1"/>
          <p:nvPr/>
        </p:nvSpPr>
        <p:spPr>
          <a:xfrm>
            <a:off x="5234940" y="7541895"/>
            <a:ext cx="3465195" cy="53213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sp>
        <p:nvSpPr>
          <p:cNvPr id="9" name="文本框 8"/>
          <p:cNvSpPr txBox="1"/>
          <p:nvPr/>
        </p:nvSpPr>
        <p:spPr>
          <a:xfrm>
            <a:off x="3556000" y="698501"/>
            <a:ext cx="5080000" cy="6350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sp>
        <p:nvSpPr>
          <p:cNvPr id="11" name="文本框 10"/>
          <p:cNvSpPr txBox="1"/>
          <p:nvPr/>
        </p:nvSpPr>
        <p:spPr>
          <a:xfrm>
            <a:off x="3556000" y="5524499"/>
            <a:ext cx="5080000" cy="6350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sp>
        <p:nvSpPr>
          <p:cNvPr id="12" name="文本框 11"/>
          <p:cNvSpPr txBox="1"/>
          <p:nvPr/>
        </p:nvSpPr>
        <p:spPr>
          <a:xfrm>
            <a:off x="3556000" y="989013"/>
            <a:ext cx="5080000" cy="6350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pic>
        <p:nvPicPr>
          <p:cNvPr id="13" name="图片 12"/>
          <p:cNvPicPr/>
          <p:nvPr/>
        </p:nvPicPr>
        <p:blipFill>
          <a:blip r:embed="rId1"/>
          <a:stretch>
            <a:fillRect/>
          </a:stretch>
        </p:blipFill>
        <p:spPr>
          <a:xfrm>
            <a:off x="7726045" y="1118235"/>
            <a:ext cx="4166235" cy="55689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556000" y="5233988"/>
            <a:ext cx="5080000" cy="6350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80" y="3805555"/>
            <a:ext cx="5393690" cy="279908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89915" y="3267710"/>
            <a:ext cx="7136130" cy="3968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1600"/>
              <a:t>https://sourceware.org/gdb/current/onlinedocs/gdb.html/Memory.html#Memory</a:t>
            </a:r>
            <a:endParaRPr lang="zh-CN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</a:t>
            </a:r>
            <a:r>
              <a:rPr lang="en-US" altLang="zh-CN" dirty="0"/>
              <a:t>opics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6871" y="1326995"/>
            <a:ext cx="11605207" cy="484996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ym typeface="+mn-ea"/>
              </a:rPr>
              <a:t>1. </a:t>
            </a:r>
            <a:r>
              <a:rPr lang="en-US" altLang="zh-CN" b="1" dirty="0">
                <a:sym typeface="+mn-ea"/>
              </a:rPr>
              <a:t>Formatting with </a:t>
            </a:r>
            <a:r>
              <a:rPr lang="en-US" altLang="zh-CN" b="1" dirty="0" err="1">
                <a:sym typeface="+mn-ea"/>
              </a:rPr>
              <a:t>cout</a:t>
            </a:r>
            <a:endParaRPr lang="en-US" altLang="zh-CN" b="1" dirty="0" err="1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tx1"/>
                </a:solidFill>
                <a:sym typeface="+mn-ea"/>
              </a:rPr>
              <a:t>1.1 </a:t>
            </a:r>
            <a:r>
              <a:rPr lang="en-US" altLang="zh-CN" i="1" dirty="0">
                <a:solidFill>
                  <a:schemeClr val="tx1"/>
                </a:solidFill>
                <a:sym typeface="+mn-ea"/>
              </a:rPr>
              <a:t>Using member functions of </a:t>
            </a:r>
            <a:r>
              <a:rPr lang="en-US" altLang="zh-CN" i="1" dirty="0" err="1">
                <a:solidFill>
                  <a:schemeClr val="tx1"/>
                </a:solidFill>
                <a:sym typeface="+mn-ea"/>
              </a:rPr>
              <a:t>ios</a:t>
            </a:r>
            <a:r>
              <a:rPr lang="en-US" altLang="zh-CN" i="1" dirty="0">
                <a:solidFill>
                  <a:schemeClr val="tx1"/>
                </a:solidFill>
                <a:sym typeface="+mn-ea"/>
              </a:rPr>
              <a:t> class</a:t>
            </a:r>
            <a:endParaRPr lang="en-US" altLang="zh-CN" sz="2400" dirty="0" err="1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tx1"/>
                </a:solidFill>
                <a:sym typeface="+mn-ea"/>
              </a:rPr>
              <a:t>1.2 </a:t>
            </a:r>
            <a:r>
              <a:rPr lang="en-US" altLang="zh-CN" i="1" dirty="0">
                <a:solidFill>
                  <a:schemeClr val="tx1"/>
                </a:solidFill>
                <a:sym typeface="+mn-ea"/>
              </a:rPr>
              <a:t>Using </a:t>
            </a:r>
            <a:r>
              <a:rPr lang="en-US" altLang="zh-CN" i="1" dirty="0" err="1">
                <a:solidFill>
                  <a:schemeClr val="tx1"/>
                </a:solidFill>
                <a:sym typeface="+mn-ea"/>
              </a:rPr>
              <a:t>iomanip</a:t>
            </a:r>
            <a:r>
              <a:rPr lang="en-US" altLang="zh-CN" i="1" dirty="0">
                <a:solidFill>
                  <a:schemeClr val="tx1"/>
                </a:solidFill>
                <a:sym typeface="+mn-ea"/>
              </a:rPr>
              <a:t> manipulators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2. </a:t>
            </a:r>
            <a:r>
              <a:rPr lang="en-US" altLang="zh-CN" b="1" dirty="0">
                <a:sym typeface="+mn-ea"/>
              </a:rPr>
              <a:t>Debug </a:t>
            </a:r>
            <a:r>
              <a:rPr lang="en-US" altLang="zh-CN" dirty="0">
                <a:sym typeface="+mn-ea"/>
              </a:rPr>
              <a:t>C/C++ by using gdb in VScode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3. </a:t>
            </a:r>
            <a:r>
              <a:rPr lang="en-US" altLang="zh-CN" b="1" dirty="0">
                <a:sym typeface="+mn-ea"/>
              </a:rPr>
              <a:t>Data type conversions and calculations</a:t>
            </a:r>
            <a:endParaRPr lang="en-US" altLang="zh-CN" b="1" dirty="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data storage, integer vs float</a:t>
            </a:r>
            <a:endParaRPr lang="en-US" altLang="zh-CN" dirty="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Integer promotions of </a:t>
            </a:r>
            <a:r>
              <a:rPr lang="en-US" altLang="zh-CN">
                <a:sym typeface="+mn-ea"/>
              </a:rPr>
              <a:t>Implicit conversions</a:t>
            </a:r>
            <a:r>
              <a:rPr lang="en-US" altLang="zh-CN" dirty="0">
                <a:sym typeface="+mn-ea"/>
              </a:rPr>
              <a:t> 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4. </a:t>
            </a:r>
            <a:r>
              <a:rPr lang="en-US" altLang="zh-CN" b="1" dirty="0">
                <a:sym typeface="+mn-ea"/>
              </a:rPr>
              <a:t>Practices</a:t>
            </a:r>
            <a:endParaRPr lang="en-US" altLang="zh-CN" dirty="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data types and arithmetic operators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 </a:t>
            </a:r>
            <a:r>
              <a:rPr lang="en-US" altLang="zh-CN" dirty="0">
                <a:sym typeface="+mn-ea"/>
              </a:rPr>
              <a:t>Data type conversions and calculations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97280"/>
            <a:ext cx="11054080" cy="5080000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3.1 data storage: integer vs float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0" y="1590675"/>
            <a:ext cx="6434455" cy="36772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290" y="5450205"/>
            <a:ext cx="3962400" cy="9620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33210" y="665163"/>
            <a:ext cx="5080000" cy="6350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6633210" y="1300163"/>
            <a:ext cx="5372100" cy="53625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33210" y="6662738"/>
            <a:ext cx="5080000" cy="635000"/>
          </a:xfrm>
          <a:prstGeom prst="rect">
            <a:avLst/>
          </a:prstGeom>
        </p:spPr>
        <p:txBody>
          <a:bodyPr/>
          <a:p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 </a:t>
            </a:r>
            <a:r>
              <a:rPr lang="en-US" altLang="zh-CN" dirty="0">
                <a:sym typeface="+mn-ea"/>
              </a:rPr>
              <a:t>Data type conversions and calculations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97280"/>
            <a:ext cx="11054080" cy="5080000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3.2 Signed vs Unsigned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Integer promotions of </a:t>
            </a:r>
            <a:r>
              <a:rPr lang="en-US" altLang="zh-CN"/>
              <a:t>Implicit conversions 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00125" y="2183130"/>
            <a:ext cx="5440680" cy="34150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#include &lt;stdio.h&gt;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int main(){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en-US" altLang="zh-CN" b="1"/>
              <a:t>char </a:t>
            </a:r>
            <a:r>
              <a:rPr lang="en-US" altLang="zh-CN"/>
              <a:t>x=0xff;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en-US" altLang="zh-CN" b="1"/>
              <a:t>unsigned char </a:t>
            </a:r>
            <a:r>
              <a:rPr lang="en-US" altLang="zh-CN"/>
              <a:t>y=0xff;</a:t>
            </a:r>
            <a:endParaRPr lang="en-US" altLang="zh-CN"/>
          </a:p>
          <a:p>
            <a:r>
              <a:rPr lang="en-US" altLang="zh-CN"/>
              <a:t>    printf("x: 0x</a:t>
            </a:r>
            <a:r>
              <a:rPr lang="en-US" altLang="zh-CN" b="1"/>
              <a:t>%x</a:t>
            </a:r>
            <a:r>
              <a:rPr lang="en-US" altLang="zh-CN"/>
              <a:t>, %d , </a:t>
            </a:r>
            <a:r>
              <a:rPr lang="en-US" altLang="zh-CN" b="1"/>
              <a:t>%u</a:t>
            </a:r>
            <a:r>
              <a:rPr lang="en-US" altLang="zh-CN"/>
              <a:t>\n",x,x,x);</a:t>
            </a:r>
            <a:endParaRPr lang="en-US" altLang="zh-CN"/>
          </a:p>
          <a:p>
            <a:r>
              <a:rPr lang="en-US" altLang="zh-CN"/>
              <a:t>    printf("y: 0x</a:t>
            </a:r>
            <a:r>
              <a:rPr lang="en-US" altLang="zh-CN" b="1"/>
              <a:t>%x</a:t>
            </a:r>
            <a:r>
              <a:rPr lang="en-US" altLang="zh-CN"/>
              <a:t>, %d , </a:t>
            </a:r>
            <a:r>
              <a:rPr lang="en-US" altLang="zh-CN" b="1"/>
              <a:t>%u</a:t>
            </a:r>
            <a:r>
              <a:rPr lang="en-US" altLang="zh-CN"/>
              <a:t>\n",y,y,y);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printf("x&gt;&gt;2: 0x</a:t>
            </a:r>
            <a:r>
              <a:rPr lang="en-US" altLang="zh-CN" b="1"/>
              <a:t>%x</a:t>
            </a:r>
            <a:r>
              <a:rPr lang="en-US" altLang="zh-CN"/>
              <a:t>, %d , </a:t>
            </a:r>
            <a:r>
              <a:rPr lang="en-US" altLang="zh-CN" b="1"/>
              <a:t>%u</a:t>
            </a:r>
            <a:r>
              <a:rPr lang="en-US" altLang="zh-CN"/>
              <a:t>\n",x&gt;&gt;2,x&gt;&gt;2,x&gt;&gt;2);</a:t>
            </a:r>
            <a:endParaRPr lang="en-US" altLang="zh-CN"/>
          </a:p>
          <a:p>
            <a:r>
              <a:rPr lang="en-US" altLang="zh-CN"/>
              <a:t>    printf("y&gt;&gt;2: 0x</a:t>
            </a:r>
            <a:r>
              <a:rPr lang="en-US" altLang="zh-CN" b="1"/>
              <a:t>%x</a:t>
            </a:r>
            <a:r>
              <a:rPr lang="en-US" altLang="zh-CN"/>
              <a:t>, %d , %u\n",y&gt;&gt;2,y&gt;&gt;2,y&gt;&gt;2);</a:t>
            </a:r>
            <a:endParaRPr lang="en-US" altLang="zh-CN"/>
          </a:p>
          <a:p>
            <a:r>
              <a:rPr lang="en-US" altLang="zh-CN"/>
              <a:t>    return 0;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556000" y="2379663"/>
            <a:ext cx="5080000" cy="6350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pic>
        <p:nvPicPr>
          <p:cNvPr id="7" name="图片 6"/>
          <p:cNvPicPr/>
          <p:nvPr/>
        </p:nvPicPr>
        <p:blipFill>
          <a:blip r:embed="rId1"/>
          <a:stretch>
            <a:fillRect/>
          </a:stretch>
        </p:blipFill>
        <p:spPr>
          <a:xfrm>
            <a:off x="6988175" y="3014980"/>
            <a:ext cx="4357370" cy="16916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556000" y="3843338"/>
            <a:ext cx="5080000" cy="6350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sp>
        <p:nvSpPr>
          <p:cNvPr id="9" name="文本框 8"/>
          <p:cNvSpPr txBox="1"/>
          <p:nvPr/>
        </p:nvSpPr>
        <p:spPr>
          <a:xfrm>
            <a:off x="5887085" y="607441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https://en.cppreference.com/w/c/language/conversion</a:t>
            </a:r>
            <a:endParaRPr lang="en-US" altLang="zh-CN"/>
          </a:p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97610" y="3606800"/>
            <a:ext cx="3575685" cy="693420"/>
          </a:xfrm>
          <a:prstGeom prst="rect">
            <a:avLst/>
          </a:prstGeom>
          <a:noFill/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988175" y="3044190"/>
            <a:ext cx="4051935" cy="753745"/>
          </a:xfrm>
          <a:prstGeom prst="rect">
            <a:avLst/>
          </a:prstGeom>
          <a:noFill/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8870" y="750420"/>
            <a:ext cx="11381793" cy="1257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ym typeface="+mn-ea"/>
              </a:rPr>
              <a:t>4.1.Compile and run the following program, what is the result? 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sz="2800" dirty="0">
                <a:sym typeface="+mn-ea"/>
              </a:rPr>
              <a:t>You need to explain the reason to a SA to pass the test.</a:t>
            </a:r>
            <a:endParaRPr lang="en-US" altLang="zh-CN" dirty="0">
              <a:sym typeface="+mn-ea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358650" y="125502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4. Exercises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99130" y="1844675"/>
            <a:ext cx="4420235" cy="43999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#include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 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int main()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{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>
                <a:effectLst/>
                <a:latin typeface="Consolas" panose="020B0609020204030204" pitchFamily="49" charset="0"/>
              </a:rPr>
              <a:t>    signed char 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a = 127</a:t>
            </a:r>
            <a:r>
              <a:rPr lang="en-US" altLang="zh-CN" sz="1400" dirty="0">
                <a:effectLst/>
                <a:latin typeface="Consolas" panose="020B0609020204030204" pitchFamily="49" charset="0"/>
                <a:sym typeface="+mn-ea"/>
              </a:rPr>
              <a:t>;</a:t>
            </a:r>
            <a:endParaRPr lang="en-US" altLang="zh-CN" sz="1400" dirty="0">
              <a:effectLst/>
              <a:latin typeface="Consolas" panose="020B0609020204030204" pitchFamily="49" charset="0"/>
              <a:sym typeface="+mn-ea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unsigned char b = 0x7f; 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effectLst/>
                <a:latin typeface="Consolas" panose="020B0609020204030204" pitchFamily="49" charset="0"/>
                <a:sym typeface="+mn-ea"/>
              </a:rPr>
              <a:t>char c = 0x7f;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a=a&lt;&lt;1;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b=b&lt;&lt;1;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c=c&lt;&lt;1;            </a:t>
            </a:r>
            <a:r>
              <a:rPr lang="en-US" altLang="zh-CN" sz="1400" dirty="0" err="1">
                <a:effectLst/>
                <a:latin typeface="Consolas" panose="020B0609020204030204" pitchFamily="49" charset="0"/>
                <a:sym typeface="+mn-ea"/>
              </a:rPr>
              <a:t>printf</a:t>
            </a:r>
            <a:r>
              <a:rPr lang="en-US" altLang="zh-CN" sz="1400" dirty="0">
                <a:effectLst/>
                <a:latin typeface="Consolas" panose="020B0609020204030204" pitchFamily="49" charset="0"/>
                <a:sym typeface="+mn-ea"/>
              </a:rPr>
              <a:t>("a=%x\</a:t>
            </a:r>
            <a:r>
              <a:rPr lang="en-US" altLang="zh-CN" sz="1400" dirty="0" err="1">
                <a:effectLst/>
                <a:latin typeface="Consolas" panose="020B0609020204030204" pitchFamily="49" charset="0"/>
                <a:sym typeface="+mn-ea"/>
              </a:rPr>
              <a:t>nb</a:t>
            </a:r>
            <a:r>
              <a:rPr lang="en-US" altLang="zh-CN" sz="1400" dirty="0">
                <a:effectLst/>
                <a:latin typeface="Consolas" panose="020B0609020204030204" pitchFamily="49" charset="0"/>
                <a:sym typeface="+mn-ea"/>
              </a:rPr>
              <a:t>=%x\</a:t>
            </a:r>
            <a:r>
              <a:rPr lang="en-US" altLang="zh-CN" sz="1400" dirty="0" err="1">
                <a:effectLst/>
                <a:latin typeface="Consolas" panose="020B0609020204030204" pitchFamily="49" charset="0"/>
                <a:sym typeface="+mn-ea"/>
              </a:rPr>
              <a:t>nc</a:t>
            </a:r>
            <a:r>
              <a:rPr lang="en-US" altLang="zh-CN" sz="1400" dirty="0">
                <a:effectLst/>
                <a:latin typeface="Consolas" panose="020B0609020204030204" pitchFamily="49" charset="0"/>
                <a:sym typeface="+mn-ea"/>
              </a:rPr>
              <a:t>=%x\n",</a:t>
            </a:r>
            <a:r>
              <a:rPr lang="en-US" altLang="zh-CN" sz="1400" dirty="0" err="1">
                <a:effectLst/>
                <a:latin typeface="Consolas" panose="020B0609020204030204" pitchFamily="49" charset="0"/>
                <a:sym typeface="+mn-ea"/>
              </a:rPr>
              <a:t>a,b,c</a:t>
            </a:r>
            <a:r>
              <a:rPr lang="en-US" altLang="zh-CN" sz="1400" dirty="0">
                <a:effectLst/>
                <a:latin typeface="Consolas" panose="020B0609020204030204" pitchFamily="49" charset="0"/>
                <a:sym typeface="+mn-ea"/>
              </a:rPr>
              <a:t>);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("a=%d\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nb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=%d\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nc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=%d\n",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a,b,c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);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dirty="0">
                <a:effectLst/>
                <a:latin typeface="Consolas" panose="020B0609020204030204" pitchFamily="49" charset="0"/>
                <a:sym typeface="+mn-ea"/>
              </a:rPr>
              <a:t>    a=a&gt;&gt;1;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dirty="0">
                <a:effectLst/>
                <a:latin typeface="Consolas" panose="020B0609020204030204" pitchFamily="49" charset="0"/>
                <a:sym typeface="+mn-ea"/>
              </a:rPr>
              <a:t>    b=b&gt;&gt;1;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dirty="0">
                <a:effectLst/>
                <a:latin typeface="Consolas" panose="020B0609020204030204" pitchFamily="49" charset="0"/>
                <a:sym typeface="+mn-ea"/>
              </a:rPr>
              <a:t>    c=c&gt;&gt;1;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effectLst/>
                <a:latin typeface="Consolas" panose="020B0609020204030204" pitchFamily="49" charset="0"/>
                <a:sym typeface="+mn-ea"/>
              </a:rPr>
              <a:t>printf</a:t>
            </a:r>
            <a:r>
              <a:rPr lang="en-US" altLang="zh-CN" sz="1400" dirty="0">
                <a:effectLst/>
                <a:latin typeface="Consolas" panose="020B0609020204030204" pitchFamily="49" charset="0"/>
                <a:sym typeface="+mn-ea"/>
              </a:rPr>
              <a:t>("a=%x\</a:t>
            </a:r>
            <a:r>
              <a:rPr lang="en-US" altLang="zh-CN" sz="1400" dirty="0" err="1">
                <a:effectLst/>
                <a:latin typeface="Consolas" panose="020B0609020204030204" pitchFamily="49" charset="0"/>
                <a:sym typeface="+mn-ea"/>
              </a:rPr>
              <a:t>nb</a:t>
            </a:r>
            <a:r>
              <a:rPr lang="en-US" altLang="zh-CN" sz="1400" dirty="0">
                <a:effectLst/>
                <a:latin typeface="Consolas" panose="020B0609020204030204" pitchFamily="49" charset="0"/>
                <a:sym typeface="+mn-ea"/>
              </a:rPr>
              <a:t>=%x\</a:t>
            </a:r>
            <a:r>
              <a:rPr lang="en-US" altLang="zh-CN" sz="1400" dirty="0" err="1">
                <a:effectLst/>
                <a:latin typeface="Consolas" panose="020B0609020204030204" pitchFamily="49" charset="0"/>
                <a:sym typeface="+mn-ea"/>
              </a:rPr>
              <a:t>nc</a:t>
            </a:r>
            <a:r>
              <a:rPr lang="en-US" altLang="zh-CN" sz="1400" dirty="0">
                <a:effectLst/>
                <a:latin typeface="Consolas" panose="020B0609020204030204" pitchFamily="49" charset="0"/>
                <a:sym typeface="+mn-ea"/>
              </a:rPr>
              <a:t>=%x\n",</a:t>
            </a:r>
            <a:r>
              <a:rPr lang="en-US" altLang="zh-CN" sz="1400" dirty="0" err="1">
                <a:effectLst/>
                <a:latin typeface="Consolas" panose="020B0609020204030204" pitchFamily="49" charset="0"/>
                <a:sym typeface="+mn-ea"/>
              </a:rPr>
              <a:t>a,b,c</a:t>
            </a:r>
            <a:r>
              <a:rPr lang="en-US" altLang="zh-CN" sz="1400" dirty="0">
                <a:effectLst/>
                <a:latin typeface="Consolas" panose="020B0609020204030204" pitchFamily="49" charset="0"/>
                <a:sym typeface="+mn-ea"/>
              </a:rPr>
              <a:t>);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dirty="0">
                <a:effectLst/>
                <a:latin typeface="Consolas" panose="020B0609020204030204" pitchFamily="49" charset="0"/>
                <a:sym typeface="+mn-ea"/>
              </a:rPr>
              <a:t>    </a:t>
            </a:r>
            <a:r>
              <a:rPr lang="en-US" altLang="zh-CN" sz="1400" dirty="0" err="1">
                <a:effectLst/>
                <a:latin typeface="Consolas" panose="020B0609020204030204" pitchFamily="49" charset="0"/>
                <a:sym typeface="+mn-ea"/>
              </a:rPr>
              <a:t>printf</a:t>
            </a:r>
            <a:r>
              <a:rPr lang="en-US" altLang="zh-CN" sz="1400" dirty="0">
                <a:effectLst/>
                <a:latin typeface="Consolas" panose="020B0609020204030204" pitchFamily="49" charset="0"/>
                <a:sym typeface="+mn-ea"/>
              </a:rPr>
              <a:t>("a=%d\</a:t>
            </a:r>
            <a:r>
              <a:rPr lang="en-US" altLang="zh-CN" sz="1400" dirty="0" err="1">
                <a:effectLst/>
                <a:latin typeface="Consolas" panose="020B0609020204030204" pitchFamily="49" charset="0"/>
                <a:sym typeface="+mn-ea"/>
              </a:rPr>
              <a:t>nb</a:t>
            </a:r>
            <a:r>
              <a:rPr lang="en-US" altLang="zh-CN" sz="1400" dirty="0">
                <a:effectLst/>
                <a:latin typeface="Consolas" panose="020B0609020204030204" pitchFamily="49" charset="0"/>
                <a:sym typeface="+mn-ea"/>
              </a:rPr>
              <a:t>=%d\</a:t>
            </a:r>
            <a:r>
              <a:rPr lang="en-US" altLang="zh-CN" sz="1400" dirty="0" err="1">
                <a:effectLst/>
                <a:latin typeface="Consolas" panose="020B0609020204030204" pitchFamily="49" charset="0"/>
                <a:sym typeface="+mn-ea"/>
              </a:rPr>
              <a:t>nc</a:t>
            </a:r>
            <a:r>
              <a:rPr lang="en-US" altLang="zh-CN" sz="1400" dirty="0">
                <a:effectLst/>
                <a:latin typeface="Consolas" panose="020B0609020204030204" pitchFamily="49" charset="0"/>
                <a:sym typeface="+mn-ea"/>
              </a:rPr>
              <a:t>=%d\n",</a:t>
            </a:r>
            <a:r>
              <a:rPr lang="en-US" altLang="zh-CN" sz="1400" dirty="0" err="1">
                <a:effectLst/>
                <a:latin typeface="Consolas" panose="020B0609020204030204" pitchFamily="49" charset="0"/>
                <a:sym typeface="+mn-ea"/>
              </a:rPr>
              <a:t>a,b,c</a:t>
            </a:r>
            <a:r>
              <a:rPr lang="en-US" altLang="zh-CN" sz="1400" dirty="0">
                <a:effectLst/>
                <a:latin typeface="Consolas" panose="020B0609020204030204" pitchFamily="49" charset="0"/>
                <a:sym typeface="+mn-ea"/>
              </a:rPr>
              <a:t>);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return 0;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}</a:t>
            </a:r>
            <a:endParaRPr lang="en-US" altLang="zh-CN" sz="14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68" y="1043709"/>
            <a:ext cx="11135414" cy="2073523"/>
          </a:xfrm>
        </p:spPr>
        <p:txBody>
          <a:bodyPr>
            <a:normAutofit fontScale="90000"/>
          </a:bodyPr>
          <a:lstStyle/>
          <a:p>
            <a:r>
              <a:rPr lang="en-US" altLang="zh-CN" sz="2800" dirty="0">
                <a:sym typeface="+mn-ea"/>
              </a:rPr>
              <a:t>4.2. Write a program to calculate integer multiplication: 56789 * 23456789, and then print the result. Verify the result using a calculator.</a:t>
            </a:r>
            <a:br>
              <a:rPr lang="en-US" altLang="zh-CN" sz="2800" dirty="0">
                <a:sym typeface="+mn-ea"/>
              </a:rPr>
            </a:br>
            <a:r>
              <a:rPr lang="en-US" altLang="zh-CN" sz="2800" dirty="0">
                <a:sym typeface="+mn-ea"/>
              </a:rPr>
              <a:t>If the result is wrong, what could be the reason? How to get the correct result for this exercise?</a:t>
            </a:r>
            <a:br>
              <a:rPr lang="en-US" altLang="zh-CN" sz="2800" dirty="0">
                <a:sym typeface="+mn-ea"/>
              </a:rPr>
            </a:br>
            <a:br>
              <a:rPr lang="en-US" altLang="zh-CN" sz="2800" dirty="0">
                <a:sym typeface="+mn-ea"/>
              </a:rPr>
            </a:br>
            <a:r>
              <a:rPr lang="en-US" altLang="zh-CN" sz="2800" dirty="0">
                <a:sym typeface="+mn-ea"/>
              </a:rPr>
              <a:t>You need to explain the reason to a SA to pass the test.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076" y="4543530"/>
            <a:ext cx="7086600" cy="1019175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358650" y="125502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4. Exercises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j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239" y="3395328"/>
            <a:ext cx="4178671" cy="29917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237352" y="396090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4. Exercises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33755" y="1075055"/>
            <a:ext cx="11054080" cy="50419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dirty="0"/>
              <a:t>4.3. Run the following source code and explain the result.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215900" y="1722120"/>
            <a:ext cx="6147435" cy="4486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400" dirty="0">
                <a:latin typeface="Courier" pitchFamily="2" charset="0"/>
              </a:rPr>
              <a:t>#include &lt;iostream&gt;  //file name: lab3_p4_3.cpp</a:t>
            </a:r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using namespace std;</a:t>
            </a:r>
            <a:endParaRPr lang="en-US" altLang="zh-CN" sz="1400" dirty="0">
              <a:latin typeface="Courier" pitchFamily="2" charset="0"/>
            </a:endParaRP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int main() </a:t>
            </a:r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{</a:t>
            </a:r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 &lt;&lt; fixed;</a:t>
            </a:r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float f1 = 1.0f;</a:t>
            </a:r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&lt;&lt;"f1 = "&lt;&lt;f1&lt;&lt;</a:t>
            </a:r>
            <a:r>
              <a:rPr lang="en-US" altLang="zh-CN" sz="1400" dirty="0" err="1">
                <a:latin typeface="Courier" pitchFamily="2" charset="0"/>
              </a:rPr>
              <a:t>endl</a:t>
            </a:r>
            <a:r>
              <a:rPr lang="en-US" altLang="zh-CN" sz="1400" dirty="0">
                <a:latin typeface="Courier" pitchFamily="2" charset="0"/>
              </a:rPr>
              <a:t>;</a:t>
            </a:r>
            <a:endParaRPr lang="en-US" altLang="zh-CN" sz="1400" dirty="0">
              <a:latin typeface="Courier" pitchFamily="2" charset="0"/>
            </a:endParaRP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float a = 0.1f;</a:t>
            </a:r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float f2 = </a:t>
            </a:r>
            <a:r>
              <a:rPr lang="en-US" altLang="zh-CN" sz="1400" dirty="0" err="1">
                <a:latin typeface="Courier" pitchFamily="2" charset="0"/>
              </a:rPr>
              <a:t>a+a+a+a+a+a+a+a+a+a</a:t>
            </a:r>
            <a:r>
              <a:rPr lang="en-US" altLang="zh-CN" sz="1400" dirty="0">
                <a:latin typeface="Courier" pitchFamily="2" charset="0"/>
              </a:rPr>
              <a:t>;</a:t>
            </a:r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&lt;&lt;"f2 = "&lt;&lt;f2&lt;&lt;</a:t>
            </a:r>
            <a:r>
              <a:rPr lang="en-US" altLang="zh-CN" sz="1400" dirty="0" err="1">
                <a:latin typeface="Courier" pitchFamily="2" charset="0"/>
              </a:rPr>
              <a:t>endl</a:t>
            </a:r>
            <a:r>
              <a:rPr lang="en-US" altLang="zh-CN" sz="1400" dirty="0">
                <a:latin typeface="Courier" pitchFamily="2" charset="0"/>
              </a:rPr>
              <a:t>;</a:t>
            </a:r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  <a:r>
              <a:rPr lang="en-US" altLang="zh-CN" sz="1400" dirty="0">
                <a:highlight>
                  <a:srgbClr val="FFFF00"/>
                </a:highlight>
                <a:latin typeface="Courier" pitchFamily="2" charset="0"/>
              </a:rPr>
              <a:t>if(f1 == f2)  //TIPS: Modify the code here</a:t>
            </a:r>
            <a:endParaRPr lang="en-US" altLang="zh-CN" sz="1400" dirty="0">
              <a:highlight>
                <a:srgbClr val="FFFF00"/>
              </a:highlight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    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 &lt;&lt; "f1 == f2" &lt;&lt; </a:t>
            </a:r>
            <a:r>
              <a:rPr lang="en-US" altLang="zh-CN" sz="1400" dirty="0" err="1">
                <a:latin typeface="Courier" pitchFamily="2" charset="0"/>
              </a:rPr>
              <a:t>endl</a:t>
            </a:r>
            <a:r>
              <a:rPr lang="en-US" altLang="zh-CN" sz="1400" dirty="0">
                <a:latin typeface="Courier" pitchFamily="2" charset="0"/>
              </a:rPr>
              <a:t>;</a:t>
            </a:r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else</a:t>
            </a:r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    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 &lt;&lt; "f1 != f2" &lt;&lt; </a:t>
            </a:r>
            <a:r>
              <a:rPr lang="en-US" altLang="zh-CN" sz="1400" dirty="0" err="1">
                <a:latin typeface="Courier" pitchFamily="2" charset="0"/>
              </a:rPr>
              <a:t>endl</a:t>
            </a:r>
            <a:r>
              <a:rPr lang="en-US" altLang="zh-CN" sz="1400" dirty="0">
                <a:latin typeface="Courier" pitchFamily="2" charset="0"/>
              </a:rPr>
              <a:t>;</a:t>
            </a:r>
            <a:endParaRPr lang="en-US" altLang="zh-CN" sz="1400" dirty="0">
              <a:latin typeface="Courier" pitchFamily="2" charset="0"/>
            </a:endParaRP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return 0;</a:t>
            </a:r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}</a:t>
            </a:r>
            <a:endParaRPr lang="zh-CN" altLang="en-US" sz="1400" dirty="0">
              <a:latin typeface="Courier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49060" y="2609850"/>
            <a:ext cx="5362575" cy="3598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 dirty="0"/>
              <a:t>Th</a:t>
            </a:r>
            <a:r>
              <a:rPr lang="en-US" altLang="zh-CN" sz="2800" dirty="0">
                <a:sym typeface="+mn-ea"/>
              </a:rPr>
              <a:t>en using the method learnt in lecture2 to make the output of the code same as following picture .</a:t>
            </a:r>
            <a:endParaRPr lang="en-US" altLang="zh-CN" sz="2800" dirty="0">
              <a:sym typeface="+mn-ea"/>
            </a:endParaRPr>
          </a:p>
          <a:p>
            <a:endParaRPr lang="en-US" altLang="zh-CN" sz="2800" dirty="0">
              <a:sym typeface="+mn-ea"/>
            </a:endParaRPr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NOTE: DO NOT use if (f1=f2) instead of if(f1==f2).</a:t>
            </a:r>
            <a:endParaRPr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4185" y="4078605"/>
            <a:ext cx="1833245" cy="9099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675" y="999490"/>
            <a:ext cx="2040890" cy="9931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550" y="1506855"/>
            <a:ext cx="4880610" cy="4203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4.4. Complete the following source code to print the variables as the following picture and explain the result.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Why the value of a and b are not equal? Explain the division operation with different types.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You need to explain the reason to a SA to pass the test.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9" name="Title 1"/>
          <p:cNvSpPr txBox="1"/>
          <p:nvPr/>
        </p:nvSpPr>
        <p:spPr>
          <a:xfrm>
            <a:off x="1255824" y="196990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4.Exercises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77402" y="1311209"/>
            <a:ext cx="6017443" cy="43999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urier" pitchFamily="2" charset="0"/>
              </a:rPr>
              <a:t>#include &lt;iostream&gt;</a:t>
            </a:r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using namespace std;</a:t>
            </a:r>
            <a:endParaRPr lang="en-US" altLang="zh-CN" sz="1400" dirty="0">
              <a:latin typeface="Courier" pitchFamily="2" charset="0"/>
            </a:endParaRP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int main()</a:t>
            </a:r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{</a:t>
            </a:r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int a, b;</a:t>
            </a:r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double c, d,f,g;</a:t>
            </a:r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char h;</a:t>
            </a:r>
            <a:endParaRPr lang="en-US" altLang="zh-CN" sz="1400" dirty="0">
              <a:latin typeface="Courier" pitchFamily="2" charset="0"/>
            </a:endParaRP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a = 19.99 + 21.99;</a:t>
            </a:r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b = (int)19.99 + 21.99;</a:t>
            </a:r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c = 23 / 3;</a:t>
            </a:r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d = 23 / 3.0;</a:t>
            </a:r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f = 23 / 3.0e4;</a:t>
            </a:r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g = 23 / 3.0e5;</a:t>
            </a:r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h = 'b' - 32;</a:t>
            </a:r>
            <a:endParaRPr lang="en-US" altLang="zh-CN" sz="1400" dirty="0">
              <a:latin typeface="Courier" pitchFamily="2" charset="0"/>
            </a:endParaRP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</a:t>
            </a:r>
            <a:r>
              <a:rPr lang="en-US" altLang="zh-CN" sz="1400" dirty="0">
                <a:highlight>
                  <a:srgbClr val="FFFF00"/>
                </a:highlight>
                <a:latin typeface="Courier" pitchFamily="2" charset="0"/>
              </a:rPr>
              <a:t> //complete code here</a:t>
            </a:r>
            <a:endParaRPr lang="en-US" altLang="zh-CN" sz="1400" dirty="0">
              <a:highlight>
                <a:srgbClr val="FFFF00"/>
              </a:highlight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return 0;   </a:t>
            </a:r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}</a:t>
            </a:r>
            <a:endParaRPr lang="en-US" altLang="zh-CN" sz="1400" dirty="0">
              <a:latin typeface="Courier" pitchFamily="2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0265" y="2787650"/>
            <a:ext cx="1649730" cy="197421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7836" y="1073696"/>
            <a:ext cx="11053879" cy="1669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4.5. What is the output of the code as follows? What is the meaning of </a:t>
            </a:r>
            <a:r>
              <a:rPr lang="en-US" altLang="zh-CN" b="1" dirty="0"/>
              <a:t>auto </a:t>
            </a:r>
            <a:r>
              <a:rPr lang="en-US" altLang="zh-CN" dirty="0"/>
              <a:t>when defines a variable in C++?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You need to explain the reason to a SA to pass the test.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9" name="Title 1"/>
          <p:cNvSpPr txBox="1"/>
          <p:nvPr/>
        </p:nvSpPr>
        <p:spPr>
          <a:xfrm>
            <a:off x="1255824" y="196990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4.Exercises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j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92475" y="2597150"/>
            <a:ext cx="4689475" cy="37534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p>
            <a:r>
              <a:rPr lang="en-US" altLang="zh-CN" sz="1400" dirty="0">
                <a:latin typeface="Courier" pitchFamily="2" charset="0"/>
              </a:rPr>
              <a:t>#include &lt;iostream&gt; </a:t>
            </a:r>
            <a:endParaRPr lang="en-US" altLang="zh-CN" sz="1400" dirty="0">
              <a:latin typeface="Courier" pitchFamily="2" charset="0"/>
            </a:endParaRP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int main()</a:t>
            </a:r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{</a:t>
            </a:r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auto a = 10;</a:t>
            </a:r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a = 20.5;</a:t>
            </a:r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a += 10.5;</a:t>
            </a:r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std::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 &lt;&lt; a &lt;&lt; std::</a:t>
            </a:r>
            <a:r>
              <a:rPr lang="en-US" altLang="zh-CN" sz="1400" dirty="0" err="1">
                <a:latin typeface="Courier" pitchFamily="2" charset="0"/>
              </a:rPr>
              <a:t>endl</a:t>
            </a:r>
            <a:r>
              <a:rPr lang="en-US" altLang="zh-CN" sz="1400" dirty="0">
                <a:latin typeface="Courier" pitchFamily="2" charset="0"/>
              </a:rPr>
              <a:t>;</a:t>
            </a:r>
            <a:endParaRPr lang="en-US" altLang="zh-CN" sz="1400" dirty="0">
              <a:latin typeface="Courier" pitchFamily="2" charset="0"/>
            </a:endParaRPr>
          </a:p>
          <a:p>
            <a:endParaRPr lang="en-US" altLang="zh-CN" sz="1400" dirty="0">
              <a:latin typeface="Courier" pitchFamily="2" charset="0"/>
            </a:endParaRPr>
          </a:p>
          <a:p>
            <a:pPr indent="457200"/>
            <a:r>
              <a:rPr lang="en-US" altLang="zh-CN" sz="1400" dirty="0">
                <a:latin typeface="Courier" pitchFamily="2" charset="0"/>
              </a:rPr>
              <a:t>auto b=10.0;</a:t>
            </a:r>
            <a:endParaRPr lang="en-US" altLang="zh-CN" sz="1400" dirty="0">
              <a:latin typeface="Courier" pitchFamily="2" charset="0"/>
            </a:endParaRPr>
          </a:p>
          <a:p>
            <a:pPr indent="457200"/>
            <a:r>
              <a:rPr lang="en-US" altLang="zh-CN" sz="1400" dirty="0">
                <a:latin typeface="Courier" pitchFamily="2" charset="0"/>
              </a:rPr>
              <a:t>b = 20.5;</a:t>
            </a:r>
            <a:endParaRPr lang="en-US" altLang="zh-CN" sz="1400" dirty="0">
              <a:latin typeface="Courier" pitchFamily="2" charset="0"/>
            </a:endParaRPr>
          </a:p>
          <a:p>
            <a:pPr indent="457200"/>
            <a:r>
              <a:rPr lang="en-US" altLang="zh-CN" sz="1400" dirty="0">
                <a:latin typeface="Courier" pitchFamily="2" charset="0"/>
              </a:rPr>
              <a:t>b +=a;</a:t>
            </a:r>
            <a:endParaRPr lang="en-US" altLang="zh-CN" sz="1400" dirty="0">
              <a:latin typeface="Courier" pitchFamily="2" charset="0"/>
            </a:endParaRPr>
          </a:p>
          <a:p>
            <a:pPr indent="457200"/>
            <a:r>
              <a:rPr lang="en-US" altLang="zh-CN" sz="1400" dirty="0">
                <a:latin typeface="Courier" pitchFamily="2" charset="0"/>
                <a:sym typeface="+mn-ea"/>
              </a:rPr>
              <a:t>std::</a:t>
            </a:r>
            <a:r>
              <a:rPr lang="en-US" altLang="zh-CN" sz="1400" dirty="0" err="1">
                <a:latin typeface="Courier" pitchFamily="2" charset="0"/>
                <a:sym typeface="+mn-ea"/>
              </a:rPr>
              <a:t>cout</a:t>
            </a:r>
            <a:r>
              <a:rPr lang="en-US" altLang="zh-CN" sz="1400" dirty="0">
                <a:latin typeface="Courier" pitchFamily="2" charset="0"/>
                <a:sym typeface="+mn-ea"/>
              </a:rPr>
              <a:t> &lt;&lt; b &lt;&lt; std::</a:t>
            </a:r>
            <a:r>
              <a:rPr lang="en-US" altLang="zh-CN" sz="1400" dirty="0" err="1">
                <a:latin typeface="Courier" pitchFamily="2" charset="0"/>
                <a:sym typeface="+mn-ea"/>
              </a:rPr>
              <a:t>endl</a:t>
            </a:r>
            <a:r>
              <a:rPr lang="en-US" altLang="zh-CN" sz="1400" dirty="0">
                <a:latin typeface="Courier" pitchFamily="2" charset="0"/>
                <a:sym typeface="+mn-ea"/>
              </a:rPr>
              <a:t>;</a:t>
            </a:r>
            <a:endParaRPr lang="en-US" altLang="zh-CN" sz="1400" dirty="0">
              <a:latin typeface="Courier" pitchFamily="2" charset="0"/>
            </a:endParaRP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return 0;</a:t>
            </a:r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}</a:t>
            </a:r>
            <a:endParaRPr lang="zh-CN" altLang="en-US" sz="1400" dirty="0">
              <a:latin typeface="Courier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61027"/>
            <a:ext cx="8155448" cy="833631"/>
          </a:xfrm>
        </p:spPr>
        <p:txBody>
          <a:bodyPr/>
          <a:lstStyle/>
          <a:p>
            <a:r>
              <a:rPr lang="en-US" altLang="zh-CN" dirty="0"/>
              <a:t>1. Formatting with </a:t>
            </a:r>
            <a:r>
              <a:rPr lang="en-US" altLang="zh-CN" dirty="0" err="1"/>
              <a:t>cout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34467" y="780681"/>
            <a:ext cx="105848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Floating-point types are displayed with a total of six digits, except that trailing zeros aren’t displayed. The float number is displayed in </a:t>
            </a:r>
            <a:r>
              <a:rPr lang="en-US" altLang="zh-CN" sz="2000" i="1" dirty="0">
                <a:solidFill>
                  <a:srgbClr val="00B0F0"/>
                </a:solidFill>
              </a:rPr>
              <a:t>fixed-point notation </a:t>
            </a:r>
            <a:r>
              <a:rPr lang="en-US" altLang="zh-CN" sz="2000" dirty="0"/>
              <a:t>or else in </a:t>
            </a:r>
            <a:r>
              <a:rPr lang="en-US" altLang="zh-CN" sz="2000" i="1" dirty="0">
                <a:solidFill>
                  <a:srgbClr val="00B0F0"/>
                </a:solidFill>
              </a:rPr>
              <a:t>E notation </a:t>
            </a:r>
            <a:r>
              <a:rPr lang="en-US" altLang="zh-CN" sz="2000" dirty="0"/>
              <a:t>depending on the value of the number. In particular, </a:t>
            </a:r>
            <a:r>
              <a:rPr lang="en-US" altLang="zh-CN" sz="2000" i="1" dirty="0">
                <a:solidFill>
                  <a:srgbClr val="00B0F0"/>
                </a:solidFill>
              </a:rPr>
              <a:t>E notation</a:t>
            </a:r>
            <a:r>
              <a:rPr lang="en-US" altLang="zh-CN" sz="2000" dirty="0"/>
              <a:t> is used if the exponent is 6 or larger or -5 or smaller.</a:t>
            </a:r>
            <a:endParaRPr lang="zh-CN" altLang="en-US" sz="2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182247" y="1796344"/>
            <a:ext cx="5975935" cy="4770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int main()</a:t>
            </a:r>
            <a:endParaRPr lang="en-US" altLang="zh-CN" sz="1600" dirty="0"/>
          </a:p>
          <a:p>
            <a:r>
              <a:rPr lang="en-US" altLang="zh-CN" sz="1600" dirty="0"/>
              <a:t>{</a:t>
            </a:r>
            <a:endParaRPr lang="en-US" altLang="zh-CN" sz="1600" dirty="0"/>
          </a:p>
          <a:p>
            <a:r>
              <a:rPr lang="en-US" altLang="zh-CN" sz="1600" dirty="0"/>
              <a:t>    double f1 = 1.200;</a:t>
            </a:r>
            <a:endParaRPr lang="en-US" altLang="zh-CN" sz="1600" dirty="0"/>
          </a:p>
          <a:p>
            <a:r>
              <a:rPr lang="en-US" altLang="zh-CN" sz="1600" dirty="0"/>
              <a:t>    std::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"f1 = " &lt;&lt; f1 &lt;&lt; std::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r>
              <a:rPr lang="en-US" altLang="zh-CN" sz="1600" dirty="0"/>
              <a:t>    std::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"f1 + 1.0/9.0 = " &lt;&lt; f1 + 1.0/9.0 &lt;&lt; std::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    double f2 = 1.67E2;</a:t>
            </a:r>
            <a:endParaRPr lang="en-US" altLang="zh-CN" sz="1600" dirty="0"/>
          </a:p>
          <a:p>
            <a:r>
              <a:rPr lang="en-US" altLang="zh-CN" sz="1600" dirty="0"/>
              <a:t>    std::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"f2 = " &lt;&lt; f2 &lt;&lt; std::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    double f3 = f2 + 1.0/9.0;</a:t>
            </a:r>
            <a:endParaRPr lang="en-US" altLang="zh-CN" sz="1600" dirty="0"/>
          </a:p>
          <a:p>
            <a:r>
              <a:rPr lang="en-US" altLang="zh-CN" sz="1600" dirty="0"/>
              <a:t>    std::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"f3 = " &lt;&lt; f3 &lt;&lt; std::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r>
              <a:rPr lang="en-US" altLang="zh-CN" sz="1600" dirty="0"/>
              <a:t>    std::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"f3 * 1.0e10 + 100 = " &lt;&lt; f3 * 1.0e10 + 100 &lt;&lt; std::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    double f4 = 2.3e-4;</a:t>
            </a:r>
            <a:endParaRPr lang="en-US" altLang="zh-CN" sz="1600" dirty="0"/>
          </a:p>
          <a:p>
            <a:r>
              <a:rPr lang="en-US" altLang="zh-CN" sz="1600" dirty="0"/>
              <a:t>    std::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"f4 = " &lt;&lt; f4 &lt;&lt; std::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r>
              <a:rPr lang="en-US" altLang="zh-CN" sz="1600" dirty="0"/>
              <a:t>    std::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"f4/10 = " &lt;&lt; f4/10 &lt;&lt; std::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    return 0;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5859" y="4563052"/>
            <a:ext cx="3342191" cy="1625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1544" y="1710569"/>
            <a:ext cx="59696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prstClr val="black"/>
                </a:solidFill>
              </a:rPr>
              <a:t>1.1 Using member functions of </a:t>
            </a:r>
            <a:r>
              <a:rPr lang="en-US" altLang="zh-CN" sz="2800" b="1" i="1" dirty="0" err="1">
                <a:solidFill>
                  <a:srgbClr val="FF0000"/>
                </a:solidFill>
              </a:rPr>
              <a:t>ios</a:t>
            </a:r>
            <a:r>
              <a:rPr lang="en-US" altLang="zh-CN" sz="2800" b="1" i="1" dirty="0">
                <a:solidFill>
                  <a:srgbClr val="FF0000"/>
                </a:solidFill>
              </a:rPr>
              <a:t> </a:t>
            </a:r>
            <a:r>
              <a:rPr lang="en-US" altLang="zh-CN" sz="2800" b="1" i="1" dirty="0">
                <a:solidFill>
                  <a:prstClr val="black"/>
                </a:solidFill>
              </a:rPr>
              <a:t>class</a:t>
            </a:r>
            <a:endParaRPr lang="en-US" altLang="zh-CN" sz="2800" b="1" i="1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91543" y="2229144"/>
            <a:ext cx="939421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zh-CN" sz="2400" b="1" dirty="0" err="1">
                <a:solidFill>
                  <a:prstClr val="black"/>
                </a:solidFill>
              </a:rPr>
              <a:t>1.1.1 cout.setf</a:t>
            </a:r>
            <a:r>
              <a:rPr lang="en-US" altLang="zh-CN" sz="2400" b="1" dirty="0">
                <a:solidFill>
                  <a:prstClr val="black"/>
                </a:solidFill>
              </a:rPr>
              <a:t>()</a:t>
            </a:r>
            <a:r>
              <a:rPr lang="en-US" altLang="zh-CN" sz="2400" dirty="0">
                <a:solidFill>
                  <a:prstClr val="black"/>
                </a:solidFill>
              </a:rPr>
              <a:t>: The </a:t>
            </a:r>
            <a:r>
              <a:rPr lang="en-US" altLang="zh-CN" sz="2400" dirty="0" err="1">
                <a:solidFill>
                  <a:prstClr val="black"/>
                </a:solidFill>
              </a:rPr>
              <a:t>setf</a:t>
            </a:r>
            <a:r>
              <a:rPr lang="en-US" altLang="zh-CN" sz="2400" dirty="0">
                <a:solidFill>
                  <a:prstClr val="black"/>
                </a:solidFill>
              </a:rPr>
              <a:t>() function has two prototypes,the first one is:</a:t>
            </a: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>
                <a:solidFill>
                  <a:prstClr val="black"/>
                </a:solidFill>
              </a:rPr>
              <a:t>           </a:t>
            </a:r>
            <a:r>
              <a:rPr lang="en-US" altLang="zh-CN" sz="2400" dirty="0" err="1">
                <a:solidFill>
                  <a:prstClr val="black"/>
                </a:solidFill>
              </a:rPr>
              <a:t>cout.set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en-US" altLang="zh-CN" sz="2400" dirty="0" err="1">
                <a:solidFill>
                  <a:prstClr val="black"/>
                </a:solidFill>
              </a:rPr>
              <a:t>fmtflags</a:t>
            </a:r>
            <a:r>
              <a:rPr lang="en-US" altLang="zh-CN" sz="2400" dirty="0">
                <a:solidFill>
                  <a:prstClr val="black"/>
                </a:solidFill>
              </a:rPr>
              <a:t>);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27782"/>
            <a:ext cx="841057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solidFill>
                  <a:prstClr val="black"/>
                </a:solidFill>
              </a:rPr>
              <a:t>C++ </a:t>
            </a:r>
            <a:r>
              <a:rPr lang="en-US" altLang="zh-CN" sz="2800" dirty="0">
                <a:solidFill>
                  <a:prstClr val="black"/>
                </a:solidFill>
              </a:rPr>
              <a:t>provides two methods to control the </a:t>
            </a:r>
            <a:r>
              <a:rPr lang="en-US" altLang="zh-CN" sz="2800" b="1" dirty="0">
                <a:solidFill>
                  <a:srgbClr val="00B0F0"/>
                </a:solidFill>
              </a:rPr>
              <a:t>output formats</a:t>
            </a:r>
            <a:endParaRPr lang="en-US" altLang="zh-CN" sz="2800" b="1" dirty="0">
              <a:solidFill>
                <a:srgbClr val="00B0F0"/>
              </a:solidFill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prstClr val="black"/>
                </a:solidFill>
              </a:rPr>
              <a:t>1.1 Using member functions of </a:t>
            </a:r>
            <a:r>
              <a:rPr lang="en-US" altLang="zh-CN" sz="2800" b="1" i="1" dirty="0" err="1">
                <a:solidFill>
                  <a:srgbClr val="FF0000"/>
                </a:solidFill>
              </a:rPr>
              <a:t>ios</a:t>
            </a:r>
            <a:r>
              <a:rPr lang="en-US" altLang="zh-CN" sz="2800" b="1" i="1" dirty="0">
                <a:solidFill>
                  <a:srgbClr val="FF0000"/>
                </a:solidFill>
              </a:rPr>
              <a:t> </a:t>
            </a:r>
            <a:r>
              <a:rPr lang="en-US" altLang="zh-CN" sz="2800" b="1" i="1" dirty="0">
                <a:solidFill>
                  <a:prstClr val="black"/>
                </a:solidFill>
              </a:rPr>
              <a:t>class</a:t>
            </a:r>
            <a:endParaRPr lang="en-US" altLang="zh-CN" sz="2800" b="1" i="1" dirty="0">
              <a:solidFill>
                <a:prstClr val="black"/>
              </a:solidFill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prstClr val="black"/>
                </a:solidFill>
              </a:rPr>
              <a:t>1.2 Using </a:t>
            </a:r>
            <a:r>
              <a:rPr lang="en-US" altLang="zh-CN" sz="2800" b="1" i="1" dirty="0" err="1">
                <a:solidFill>
                  <a:srgbClr val="FF0000"/>
                </a:solidFill>
              </a:rPr>
              <a:t>iomanip</a:t>
            </a:r>
            <a:r>
              <a:rPr lang="en-US" altLang="zh-CN" sz="2800" b="1" i="1" dirty="0">
                <a:solidFill>
                  <a:srgbClr val="FF0000"/>
                </a:solidFill>
              </a:rPr>
              <a:t> </a:t>
            </a:r>
            <a:r>
              <a:rPr lang="en-US" altLang="zh-CN" sz="2800" b="1" i="1" dirty="0">
                <a:solidFill>
                  <a:prstClr val="black"/>
                </a:solidFill>
              </a:rPr>
              <a:t>manipulators</a:t>
            </a:r>
            <a:endParaRPr lang="zh-CN" altLang="en-US" sz="2800" b="1" i="1" dirty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3054" y="4793518"/>
            <a:ext cx="5446073" cy="18919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271" y="3275694"/>
            <a:ext cx="7297632" cy="140479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54655" y="55060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1543" y="519062"/>
            <a:ext cx="59696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prstClr val="black"/>
                </a:solidFill>
              </a:rPr>
              <a:t>1.1 Using member functions of </a:t>
            </a:r>
            <a:r>
              <a:rPr lang="en-US" altLang="zh-CN" sz="2800" b="1" i="1" dirty="0" err="1">
                <a:solidFill>
                  <a:prstClr val="black"/>
                </a:solidFill>
              </a:rPr>
              <a:t>ios</a:t>
            </a:r>
            <a:r>
              <a:rPr lang="en-US" altLang="zh-CN" sz="2800" b="1" i="1" dirty="0">
                <a:solidFill>
                  <a:prstClr val="black"/>
                </a:solidFill>
              </a:rPr>
              <a:t> class</a:t>
            </a:r>
            <a:endParaRPr lang="en-US" altLang="zh-CN" sz="2800" b="1" i="1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91543" y="1217891"/>
            <a:ext cx="9394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The second  one is:</a:t>
            </a: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>
                <a:solidFill>
                  <a:prstClr val="black"/>
                </a:solidFill>
              </a:rPr>
              <a:t>    </a:t>
            </a:r>
            <a:r>
              <a:rPr lang="en-US" altLang="zh-CN" sz="2400" dirty="0" err="1">
                <a:solidFill>
                  <a:prstClr val="black"/>
                </a:solidFill>
              </a:rPr>
              <a:t>cout.set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en-US" altLang="zh-CN" sz="2400" dirty="0" err="1">
                <a:solidFill>
                  <a:prstClr val="black"/>
                </a:solidFill>
              </a:rPr>
              <a:t>fmtflags,fmtflags</a:t>
            </a:r>
            <a:r>
              <a:rPr lang="en-US" altLang="zh-CN" sz="2400" dirty="0">
                <a:solidFill>
                  <a:prstClr val="black"/>
                </a:solidFill>
              </a:rPr>
              <a:t>);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177" y="2224497"/>
            <a:ext cx="7825157" cy="342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9557" y="4667653"/>
            <a:ext cx="1496898" cy="92386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18599" y="1814506"/>
            <a:ext cx="3188373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#include &lt;iostream&gt;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56.8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cout.width</a:t>
            </a:r>
            <a:r>
              <a:rPr lang="en-US" altLang="zh-CN" dirty="0"/>
              <a:t>(12);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cout.fill</a:t>
            </a:r>
            <a:r>
              <a:rPr lang="en-US" altLang="zh-CN" dirty="0"/>
              <a:t>('+');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456.77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cout.precision</a:t>
            </a:r>
            <a:r>
              <a:rPr lang="en-US" altLang="zh-CN" dirty="0"/>
              <a:t>(2);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123.356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cout.precision</a:t>
            </a:r>
            <a:r>
              <a:rPr lang="en-US" altLang="zh-CN" dirty="0"/>
              <a:t>(5);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3897.678485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return 0;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TextBox 1"/>
          <p:cNvSpPr txBox="1"/>
          <p:nvPr/>
        </p:nvSpPr>
        <p:spPr>
          <a:xfrm>
            <a:off x="1991544" y="97468"/>
            <a:ext cx="59696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prstClr val="black"/>
                </a:solidFill>
              </a:rPr>
              <a:t>1.1 Using member functions of </a:t>
            </a:r>
            <a:r>
              <a:rPr lang="en-US" altLang="zh-CN" sz="2800" b="1" i="1" dirty="0" err="1">
                <a:solidFill>
                  <a:prstClr val="black"/>
                </a:solidFill>
              </a:rPr>
              <a:t>ios</a:t>
            </a:r>
            <a:r>
              <a:rPr lang="en-US" altLang="zh-CN" sz="2800" b="1" i="1" dirty="0">
                <a:solidFill>
                  <a:prstClr val="black"/>
                </a:solidFill>
              </a:rPr>
              <a:t> class</a:t>
            </a:r>
            <a:endParaRPr lang="en-US" altLang="zh-CN" sz="2800" b="1" i="1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72665" y="556260"/>
            <a:ext cx="83648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</a:rPr>
              <a:t>1.1.2.  </a:t>
            </a:r>
            <a:r>
              <a:rPr lang="en-US" altLang="zh-CN" sz="2000" dirty="0" err="1">
                <a:solidFill>
                  <a:prstClr val="black"/>
                </a:solidFill>
              </a:rPr>
              <a:t>cout.</a:t>
            </a:r>
            <a:r>
              <a:rPr lang="en-US" altLang="zh-CN" sz="2000" b="1" dirty="0" err="1">
                <a:solidFill>
                  <a:prstClr val="black"/>
                </a:solidFill>
              </a:rPr>
              <a:t>width</a:t>
            </a:r>
            <a:r>
              <a:rPr lang="en-US" altLang="zh-CN" sz="2000" dirty="0">
                <a:solidFill>
                  <a:prstClr val="black"/>
                </a:solidFill>
              </a:rPr>
              <a:t>(</a:t>
            </a:r>
            <a:r>
              <a:rPr lang="en-US" altLang="zh-CN" sz="2000" dirty="0" err="1">
                <a:solidFill>
                  <a:prstClr val="black"/>
                </a:solidFill>
              </a:rPr>
              <a:t>len</a:t>
            </a:r>
            <a:r>
              <a:rPr lang="en-US" altLang="zh-CN" sz="2000" dirty="0">
                <a:solidFill>
                  <a:prstClr val="black"/>
                </a:solidFill>
              </a:rPr>
              <a:t>)               </a:t>
            </a:r>
            <a:r>
              <a:rPr lang="en-US" altLang="zh-CN" sz="2000" dirty="0">
                <a:solidFill>
                  <a:srgbClr val="00B050"/>
                </a:solidFill>
              </a:rPr>
              <a:t>//set the field width</a:t>
            </a:r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en-US" altLang="zh-CN" sz="2000" dirty="0">
                <a:solidFill>
                  <a:prstClr val="black"/>
                </a:solidFill>
              </a:rPr>
              <a:t>1.1.3.  </a:t>
            </a:r>
            <a:r>
              <a:rPr lang="en-US" altLang="zh-CN" sz="2000" dirty="0" err="1">
                <a:solidFill>
                  <a:prstClr val="black"/>
                </a:solidFill>
              </a:rPr>
              <a:t>cout.</a:t>
            </a:r>
            <a:r>
              <a:rPr lang="en-US" altLang="zh-CN" sz="2000" b="1" dirty="0" err="1">
                <a:solidFill>
                  <a:prstClr val="black"/>
                </a:solidFill>
              </a:rPr>
              <a:t>fill</a:t>
            </a:r>
            <a:r>
              <a:rPr lang="en-US" altLang="zh-CN" sz="2000" dirty="0">
                <a:solidFill>
                  <a:prstClr val="black"/>
                </a:solidFill>
              </a:rPr>
              <a:t>(</a:t>
            </a:r>
            <a:r>
              <a:rPr lang="en-US" altLang="zh-CN" sz="2000" dirty="0" err="1">
                <a:solidFill>
                  <a:prstClr val="black"/>
                </a:solidFill>
              </a:rPr>
              <a:t>ch</a:t>
            </a:r>
            <a:r>
              <a:rPr lang="en-US" altLang="zh-CN" sz="2000" dirty="0">
                <a:solidFill>
                  <a:prstClr val="black"/>
                </a:solidFill>
              </a:rPr>
              <a:t>)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// fill character to be used with justified field</a:t>
            </a:r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en-US" altLang="zh-CN" sz="2000" dirty="0">
                <a:solidFill>
                  <a:prstClr val="black"/>
                </a:solidFill>
              </a:rPr>
              <a:t>1.1.4.  </a:t>
            </a:r>
            <a:r>
              <a:rPr lang="en-US" altLang="zh-CN" sz="2000" dirty="0" err="1">
                <a:solidFill>
                  <a:prstClr val="black"/>
                </a:solidFill>
              </a:rPr>
              <a:t>cout.</a:t>
            </a:r>
            <a:r>
              <a:rPr lang="en-US" altLang="zh-CN" sz="2000" b="1" dirty="0" err="1">
                <a:solidFill>
                  <a:prstClr val="black"/>
                </a:solidFill>
              </a:rPr>
              <a:t>precision</a:t>
            </a:r>
            <a:r>
              <a:rPr lang="en-US" altLang="zh-CN" sz="2000" dirty="0">
                <a:solidFill>
                  <a:prstClr val="black"/>
                </a:solidFill>
              </a:rPr>
              <a:t>(p)      </a:t>
            </a:r>
            <a:r>
              <a:rPr lang="en-US" altLang="zh-CN" sz="2000" dirty="0">
                <a:solidFill>
                  <a:srgbClr val="00B050"/>
                </a:solidFill>
              </a:rPr>
              <a:t>// set the precision of floating-point numbers</a:t>
            </a:r>
            <a:endParaRPr lang="en-US" altLang="zh-CN" sz="2000" dirty="0">
              <a:solidFill>
                <a:srgbClr val="00B050"/>
              </a:solidFill>
            </a:endParaRPr>
          </a:p>
          <a:p>
            <a:endParaRPr lang="en-US" altLang="zh-CN" sz="2000" dirty="0">
              <a:solidFill>
                <a:prstClr val="black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38057" y="3518635"/>
            <a:ext cx="4760413" cy="1563197"/>
            <a:chOff x="310184" y="3978105"/>
            <a:chExt cx="4760413" cy="1563197"/>
          </a:xfrm>
        </p:grpSpPr>
        <p:sp>
          <p:nvSpPr>
            <p:cNvPr id="6" name="矩形 5"/>
            <p:cNvSpPr/>
            <p:nvPr/>
          </p:nvSpPr>
          <p:spPr>
            <a:xfrm>
              <a:off x="310184" y="3978105"/>
              <a:ext cx="2451326" cy="866498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73699" y="5373219"/>
              <a:ext cx="1496898" cy="168083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1184" y="4579618"/>
            <a:ext cx="4187761" cy="1211587"/>
            <a:chOff x="70201" y="4727394"/>
            <a:chExt cx="4187761" cy="1211587"/>
          </a:xfrm>
        </p:grpSpPr>
        <p:sp>
          <p:nvSpPr>
            <p:cNvPr id="8" name="矩形 7"/>
            <p:cNvSpPr/>
            <p:nvPr/>
          </p:nvSpPr>
          <p:spPr>
            <a:xfrm>
              <a:off x="70201" y="4727394"/>
              <a:ext cx="2922381" cy="1211587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292173" y="5274419"/>
              <a:ext cx="965789" cy="464877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747478" y="1725388"/>
            <a:ext cx="4814972" cy="5078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#include &lt;iostream&gt;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cout.setf</a:t>
            </a:r>
            <a:r>
              <a:rPr lang="en-US" altLang="zh-CN" b="1" dirty="0"/>
              <a:t>(</a:t>
            </a:r>
            <a:r>
              <a:rPr lang="en-US" altLang="zh-CN" b="1" dirty="0" err="1"/>
              <a:t>ios_base</a:t>
            </a:r>
            <a:r>
              <a:rPr lang="en-US" altLang="zh-CN" b="1" dirty="0"/>
              <a:t>::fixed, </a:t>
            </a:r>
            <a:r>
              <a:rPr lang="en-US" altLang="zh-CN" b="1" dirty="0" err="1"/>
              <a:t>ios_base</a:t>
            </a:r>
            <a:r>
              <a:rPr lang="en-US" altLang="zh-CN" b="1" dirty="0"/>
              <a:t>::</a:t>
            </a:r>
            <a:r>
              <a:rPr lang="en-US" altLang="zh-CN" b="1" dirty="0" err="1"/>
              <a:t>floatfield</a:t>
            </a:r>
            <a:r>
              <a:rPr lang="en-US" altLang="zh-CN" b="1" dirty="0"/>
              <a:t>);</a:t>
            </a:r>
            <a:endParaRPr lang="en-US" altLang="zh-CN" b="1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56.8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cout.width</a:t>
            </a:r>
            <a:r>
              <a:rPr lang="en-US" altLang="zh-CN" dirty="0"/>
              <a:t>(12);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cout.fill</a:t>
            </a:r>
            <a:r>
              <a:rPr lang="en-US" altLang="zh-CN" dirty="0"/>
              <a:t>('+');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456.77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cout.precision</a:t>
            </a:r>
            <a:r>
              <a:rPr lang="en-US" altLang="zh-CN" dirty="0"/>
              <a:t>(2);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123.356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cout.precision</a:t>
            </a:r>
            <a:r>
              <a:rPr lang="en-US" altLang="zh-CN" dirty="0"/>
              <a:t>(5);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3897.678485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return 0;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9164" y="5081832"/>
            <a:ext cx="1326385" cy="863203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6023057" y="3429000"/>
            <a:ext cx="5987288" cy="2066636"/>
            <a:chOff x="310184" y="3736070"/>
            <a:chExt cx="5987288" cy="2066636"/>
          </a:xfrm>
        </p:grpSpPr>
        <p:sp>
          <p:nvSpPr>
            <p:cNvPr id="20" name="矩形 19"/>
            <p:cNvSpPr/>
            <p:nvPr/>
          </p:nvSpPr>
          <p:spPr>
            <a:xfrm>
              <a:off x="310184" y="3736070"/>
              <a:ext cx="2451326" cy="1108533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986863" y="5373219"/>
              <a:ext cx="1310609" cy="429487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958390" y="4732018"/>
            <a:ext cx="5812427" cy="1234672"/>
            <a:chOff x="70201" y="4727394"/>
            <a:chExt cx="5812427" cy="1234672"/>
          </a:xfrm>
        </p:grpSpPr>
        <p:sp>
          <p:nvSpPr>
            <p:cNvPr id="23" name="矩形 22"/>
            <p:cNvSpPr/>
            <p:nvPr/>
          </p:nvSpPr>
          <p:spPr>
            <a:xfrm>
              <a:off x="70201" y="4727394"/>
              <a:ext cx="2922381" cy="1211587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779811" y="5514563"/>
              <a:ext cx="1102817" cy="447503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601572" y="5591520"/>
            <a:ext cx="1693862" cy="606191"/>
            <a:chOff x="3601572" y="5591520"/>
            <a:chExt cx="1693862" cy="606191"/>
          </a:xfrm>
        </p:grpSpPr>
        <p:cxnSp>
          <p:nvCxnSpPr>
            <p:cNvPr id="26" name="直接箭头连接符 25"/>
            <p:cNvCxnSpPr/>
            <p:nvPr/>
          </p:nvCxnSpPr>
          <p:spPr>
            <a:xfrm flipH="1" flipV="1">
              <a:off x="3879273" y="5591520"/>
              <a:ext cx="277091" cy="273571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3601572" y="5828379"/>
              <a:ext cx="1693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significant digits</a:t>
              </a:r>
              <a:endParaRPr lang="zh-CN" altLang="en-US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0496541" y="5966690"/>
            <a:ext cx="1697388" cy="882089"/>
            <a:chOff x="3601572" y="5592621"/>
            <a:chExt cx="1697388" cy="882089"/>
          </a:xfrm>
        </p:grpSpPr>
        <p:cxnSp>
          <p:nvCxnSpPr>
            <p:cNvPr id="30" name="直接箭头连接符 29"/>
            <p:cNvCxnSpPr/>
            <p:nvPr/>
          </p:nvCxnSpPr>
          <p:spPr>
            <a:xfrm flipV="1">
              <a:off x="4156364" y="5592621"/>
              <a:ext cx="300158" cy="27247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3601572" y="5828379"/>
              <a:ext cx="16973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precision of </a:t>
              </a:r>
              <a:endParaRPr lang="en-US" altLang="zh-CN" dirty="0"/>
            </a:p>
            <a:p>
              <a:r>
                <a:rPr lang="en-US" altLang="zh-CN" dirty="0"/>
                <a:t>floating number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9791" y="415871"/>
            <a:ext cx="58407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The effect of calling </a:t>
            </a:r>
            <a:r>
              <a:rPr lang="en-US" altLang="zh-CN" sz="2000" b="1" i="1" dirty="0" err="1"/>
              <a:t>setf</a:t>
            </a:r>
            <a:r>
              <a:rPr lang="en-US" altLang="zh-CN" sz="2000" b="1" i="1" dirty="0"/>
              <a:t>() </a:t>
            </a:r>
            <a:r>
              <a:rPr lang="en-US" altLang="zh-CN" sz="2000" dirty="0"/>
              <a:t>can be undone with </a:t>
            </a:r>
            <a:r>
              <a:rPr lang="en-US" altLang="zh-CN" sz="2000" b="1" i="1" dirty="0" err="1"/>
              <a:t>unsetf</a:t>
            </a:r>
            <a:r>
              <a:rPr lang="en-US" altLang="zh-CN" sz="2000" b="1" i="1" dirty="0"/>
              <a:t>()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810328" y="1080490"/>
            <a:ext cx="2992581" cy="56311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&lt;iostream&gt;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    bool flag = true;</a:t>
            </a:r>
            <a:endParaRPr lang="en-US" altLang="zh-CN" dirty="0"/>
          </a:p>
          <a:p>
            <a:r>
              <a:rPr lang="en-US" altLang="zh-CN" dirty="0"/>
              <a:t>    float f = 0.20f;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cout.setf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showpoint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cout.setf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boolalpha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flag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f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cout.unsetf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boolalpha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cout.unsetf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showpoint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flag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f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return 0;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4940898"/>
            <a:ext cx="1096553" cy="989282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2060648" y="3392056"/>
            <a:ext cx="5145163" cy="2029692"/>
            <a:chOff x="310184" y="3736070"/>
            <a:chExt cx="5145163" cy="2029692"/>
          </a:xfrm>
        </p:grpSpPr>
        <p:sp>
          <p:nvSpPr>
            <p:cNvPr id="9" name="矩形 8"/>
            <p:cNvSpPr/>
            <p:nvPr/>
          </p:nvSpPr>
          <p:spPr>
            <a:xfrm>
              <a:off x="310184" y="3736070"/>
              <a:ext cx="2451326" cy="1108533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358794" y="5336275"/>
              <a:ext cx="1096553" cy="429487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032926" y="4695074"/>
            <a:ext cx="4663439" cy="1225436"/>
            <a:chOff x="107146" y="4727394"/>
            <a:chExt cx="4663439" cy="1225436"/>
          </a:xfrm>
        </p:grpSpPr>
        <p:sp>
          <p:nvSpPr>
            <p:cNvPr id="12" name="矩形 11"/>
            <p:cNvSpPr/>
            <p:nvPr/>
          </p:nvSpPr>
          <p:spPr>
            <a:xfrm>
              <a:off x="107146" y="4727394"/>
              <a:ext cx="2696092" cy="1211587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70215" y="5505327"/>
              <a:ext cx="600370" cy="447503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653309" y="401843"/>
            <a:ext cx="609600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Standard Manipulators</a:t>
            </a:r>
            <a:endParaRPr lang="zh-CN" altLang="en-US" sz="2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422399" y="863508"/>
            <a:ext cx="107696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/>
              <a:t>C++ offers several manipulators to invoke </a:t>
            </a:r>
            <a:r>
              <a:rPr lang="en-US" altLang="zh-CN" sz="2200" dirty="0" err="1"/>
              <a:t>setf</a:t>
            </a:r>
            <a:r>
              <a:rPr lang="en-US" altLang="zh-CN" sz="2200" dirty="0"/>
              <a:t>(),automatically supplying the right arguments.</a:t>
            </a:r>
            <a:endParaRPr lang="zh-CN" altLang="en-US" sz="22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427904" y="1481534"/>
            <a:ext cx="5671641" cy="3133433"/>
            <a:chOff x="427904" y="1481534"/>
            <a:chExt cx="5671641" cy="3133433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7904" y="1481534"/>
              <a:ext cx="5671641" cy="1577078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3669" y="3105057"/>
              <a:ext cx="5398367" cy="1509910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6217948" y="2822210"/>
            <a:ext cx="5546148" cy="3362030"/>
            <a:chOff x="6217948" y="2822210"/>
            <a:chExt cx="5546148" cy="336203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7948" y="3058612"/>
              <a:ext cx="5546148" cy="3125628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7948" y="2822210"/>
              <a:ext cx="3953164" cy="23640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73382" y="612844"/>
            <a:ext cx="3819956" cy="5632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#include &lt;iostream&gt;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    bool flag = false;</a:t>
            </a:r>
            <a:endParaRPr lang="en-US" altLang="zh-CN" dirty="0"/>
          </a:p>
          <a:p>
            <a:r>
              <a:rPr lang="en-US" altLang="zh-CN" dirty="0"/>
              <a:t>    double a = 2.3876;</a:t>
            </a:r>
            <a:endParaRPr lang="en-US" altLang="zh-CN" dirty="0"/>
          </a:p>
          <a:p>
            <a:r>
              <a:rPr lang="en-US" altLang="zh-CN" dirty="0"/>
              <a:t>    double b = 0.46e2;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boolalpha</a:t>
            </a:r>
            <a:r>
              <a:rPr lang="en-US" altLang="zh-CN" dirty="0"/>
              <a:t> &lt;&lt; flag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fixed &lt;&lt; a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b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noboolalpha</a:t>
            </a:r>
            <a:r>
              <a:rPr lang="en-US" altLang="zh-CN" dirty="0"/>
              <a:t> &lt;&lt; flag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cout.unsetf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::fixed);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a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b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return 0;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9057" y="4521204"/>
            <a:ext cx="1154979" cy="144664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2032940" y="3013370"/>
            <a:ext cx="5874834" cy="2205175"/>
            <a:chOff x="310184" y="3736070"/>
            <a:chExt cx="5874834" cy="2205175"/>
          </a:xfrm>
        </p:grpSpPr>
        <p:sp>
          <p:nvSpPr>
            <p:cNvPr id="8" name="矩形 7"/>
            <p:cNvSpPr/>
            <p:nvPr/>
          </p:nvSpPr>
          <p:spPr>
            <a:xfrm>
              <a:off x="310184" y="3736070"/>
              <a:ext cx="3351860" cy="967503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088465" y="5262387"/>
              <a:ext cx="1096553" cy="678858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005218" y="4242500"/>
            <a:ext cx="5642491" cy="1678467"/>
            <a:chOff x="107146" y="4653506"/>
            <a:chExt cx="5642491" cy="1678467"/>
          </a:xfrm>
        </p:grpSpPr>
        <p:sp>
          <p:nvSpPr>
            <p:cNvPr id="11" name="矩形 10"/>
            <p:cNvSpPr/>
            <p:nvPr/>
          </p:nvSpPr>
          <p:spPr>
            <a:xfrm>
              <a:off x="107146" y="4653506"/>
              <a:ext cx="3490418" cy="1211587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909121" y="5653115"/>
              <a:ext cx="840516" cy="678858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MTM4NzBlMWU3ODgyMDBmYTBjYWFjMTgxZWUwMmYyND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9861</Words>
  <Application>WPS 演示</Application>
  <PresentationFormat>宽屏</PresentationFormat>
  <Paragraphs>426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Arial</vt:lpstr>
      <vt:lpstr>宋体</vt:lpstr>
      <vt:lpstr>Wingdings</vt:lpstr>
      <vt:lpstr>Calibri</vt:lpstr>
      <vt:lpstr>Franklin Gothic Demi</vt:lpstr>
      <vt:lpstr>Yu Gothic UI Semibold</vt:lpstr>
      <vt:lpstr>Franklin Gothic Medium</vt:lpstr>
      <vt:lpstr>微软雅黑</vt:lpstr>
      <vt:lpstr>Arial Unicode MS</vt:lpstr>
      <vt:lpstr>等线</vt:lpstr>
      <vt:lpstr>Calibri</vt:lpstr>
      <vt:lpstr>Consolas</vt:lpstr>
      <vt:lpstr>Courier</vt:lpstr>
      <vt:lpstr>Courier New</vt:lpstr>
      <vt:lpstr>Office 主题</vt:lpstr>
      <vt:lpstr>Advanced Programming</vt:lpstr>
      <vt:lpstr>Topics</vt:lpstr>
      <vt:lpstr>1. Formatting with cout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Debug C/C++ by using gdb in VScode</vt:lpstr>
      <vt:lpstr>commands for install gdb</vt:lpstr>
      <vt:lpstr>2. Debug C/C++ by using gdb in VScode</vt:lpstr>
      <vt:lpstr>PowerPoint 演示文稿</vt:lpstr>
      <vt:lpstr>2. Debug C/C++ by using gdb in VScode</vt:lpstr>
      <vt:lpstr>2. Debug C/C++ by using gdb in VScode</vt:lpstr>
      <vt:lpstr>2. Debug C/C++ by using gdb in VScode</vt:lpstr>
      <vt:lpstr>2. Debug C/C++ by using gdb in VScode</vt:lpstr>
      <vt:lpstr>3. Data type conversions and calculations</vt:lpstr>
      <vt:lpstr>3. Data type conversions and calculations</vt:lpstr>
      <vt:lpstr>PowerPoint 演示文稿</vt:lpstr>
      <vt:lpstr>4.2. Write a program to calculate integer multiplication: 56789 * 23456789, and then print the result. Verify the result using a calculator. If the result is wrong, what could be the reason? How to get the correct result for this exercise?  You need to explain the reason to a SA to pass the test.</vt:lpstr>
      <vt:lpstr>PowerPoint 演示文稿</vt:lpstr>
      <vt:lpstr>PowerPoint 演示文稿</vt:lpstr>
      <vt:lpstr>PowerPoint 演示文稿</vt:lpstr>
    </vt:vector>
  </TitlesOfParts>
  <Company>Southern University of Science and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薇</cp:lastModifiedBy>
  <cp:revision>439</cp:revision>
  <dcterms:created xsi:type="dcterms:W3CDTF">2020-09-05T08:11:00Z</dcterms:created>
  <dcterms:modified xsi:type="dcterms:W3CDTF">2025-02-22T06:04:14Z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2052-12.1.0.16250</vt:lpwstr>
  </property>
</Properties>
</file>