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44"/>
  </p:notesMasterIdLst>
  <p:sldIdLst>
    <p:sldId id="256" r:id="rId3"/>
    <p:sldId id="603" r:id="rId4"/>
    <p:sldId id="478" r:id="rId5"/>
    <p:sldId id="588" r:id="rId6"/>
    <p:sldId id="579" r:id="rId7"/>
    <p:sldId id="587" r:id="rId8"/>
    <p:sldId id="593" r:id="rId9"/>
    <p:sldId id="580" r:id="rId10"/>
    <p:sldId id="584" r:id="rId11"/>
    <p:sldId id="595" r:id="rId12"/>
    <p:sldId id="586" r:id="rId13"/>
    <p:sldId id="601" r:id="rId14"/>
    <p:sldId id="581" r:id="rId15"/>
    <p:sldId id="620" r:id="rId16"/>
    <p:sldId id="621" r:id="rId17"/>
    <p:sldId id="594" r:id="rId18"/>
    <p:sldId id="573" r:id="rId19"/>
    <p:sldId id="574" r:id="rId20"/>
    <p:sldId id="577" r:id="rId21"/>
    <p:sldId id="596" r:id="rId22"/>
    <p:sldId id="605" r:id="rId23"/>
    <p:sldId id="606" r:id="rId24"/>
    <p:sldId id="607" r:id="rId25"/>
    <p:sldId id="608" r:id="rId26"/>
    <p:sldId id="609" r:id="rId27"/>
    <p:sldId id="610" r:id="rId28"/>
    <p:sldId id="611" r:id="rId29"/>
    <p:sldId id="612" r:id="rId30"/>
    <p:sldId id="613" r:id="rId31"/>
    <p:sldId id="614" r:id="rId32"/>
    <p:sldId id="615" r:id="rId33"/>
    <p:sldId id="616" r:id="rId34"/>
    <p:sldId id="617" r:id="rId35"/>
    <p:sldId id="618" r:id="rId36"/>
    <p:sldId id="619" r:id="rId37"/>
    <p:sldId id="597" r:id="rId38"/>
    <p:sldId id="622" r:id="rId39"/>
    <p:sldId id="623" r:id="rId40"/>
    <p:sldId id="598" r:id="rId41"/>
    <p:sldId id="599" r:id="rId42"/>
    <p:sldId id="600"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56938551" name="薇" initials="薇"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00" autoAdjust="0"/>
    <p:restoredTop sz="94660"/>
  </p:normalViewPr>
  <p:slideViewPr>
    <p:cSldViewPr snapToGrid="0">
      <p:cViewPr>
        <p:scale>
          <a:sx n="114" d="100"/>
          <a:sy n="114" d="100"/>
        </p:scale>
        <p:origin x="352"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29</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30</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31</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保留，数据</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22</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5.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6.png"/><Relationship Id="rId1" Type="http://schemas.openxmlformats.org/officeDocument/2006/relationships/slideLayout" Target="../slideLayouts/slideLayout5.xml"/><Relationship Id="rId4" Type="http://schemas.openxmlformats.org/officeDocument/2006/relationships/image" Target="../media/image57.wmf"/></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65.png"/></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Advanced Programming </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41425" y="3260090"/>
            <a:ext cx="10186670" cy="2767330"/>
          </a:xfrm>
        </p:spPr>
        <p:txBody>
          <a:bodyPr>
            <a:normAutofit/>
          </a:bodyPr>
          <a:lstStyle/>
          <a:p>
            <a:r>
              <a:rPr lang="en-US" altLang="zh-CN" sz="3600" dirty="0">
                <a:latin typeface="Franklin Gothic Medium" panose="020B0603020102020204" pitchFamily="34" charset="0"/>
                <a:sym typeface="+mn-ea"/>
              </a:rPr>
              <a:t>Lab 3  </a:t>
            </a:r>
            <a:r>
              <a:rPr lang="en-US" altLang="zh-CN" sz="3600" dirty="0">
                <a:latin typeface="Franklin Gothic Medium" panose="020B0603020102020204" pitchFamily="34" charset="0"/>
              </a:rPr>
              <a:t>Common Commands in Linux,  Makefile</a:t>
            </a: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于仕琪，王大兴，廖琪梅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196125"/>
            <a:ext cx="10515600" cy="833631"/>
          </a:xfrm>
        </p:spPr>
        <p:txBody>
          <a:bodyPr>
            <a:normAutofit/>
          </a:bodyPr>
          <a:lstStyle/>
          <a:p>
            <a:r>
              <a:rPr lang="en-US" altLang="zh-CN" b="1" dirty="0" err="1">
                <a:sym typeface="+mn-ea"/>
              </a:rPr>
              <a:t>rmdir</a:t>
            </a:r>
            <a:r>
              <a:rPr lang="en-US" altLang="zh-CN" dirty="0">
                <a:sym typeface="+mn-ea"/>
              </a:rPr>
              <a:t> command</a:t>
            </a:r>
            <a:endParaRPr lang="zh-CN" altLang="en-US" dirty="0"/>
          </a:p>
        </p:txBody>
      </p:sp>
      <p:sp>
        <p:nvSpPr>
          <p:cNvPr id="3" name="TextBox 1"/>
          <p:cNvSpPr txBox="1"/>
          <p:nvPr/>
        </p:nvSpPr>
        <p:spPr>
          <a:xfrm>
            <a:off x="1133288" y="1097850"/>
            <a:ext cx="11301904" cy="489128"/>
          </a:xfrm>
          <a:prstGeom prst="rect">
            <a:avLst/>
          </a:prstGeom>
          <a:noFill/>
        </p:spPr>
        <p:txBody>
          <a:bodyPr wrap="square" lIns="118637" tIns="59319" rIns="118637" bIns="59319" rtlCol="0">
            <a:spAutoFit/>
          </a:bodyPr>
          <a:lstStyle/>
          <a:p>
            <a:pPr algn="l"/>
            <a:r>
              <a:rPr lang="en-US" altLang="zh-CN" sz="2400" b="0" i="0" dirty="0">
                <a:solidFill>
                  <a:srgbClr val="36344D"/>
                </a:solidFill>
                <a:effectLst/>
                <a:latin typeface="Muli"/>
              </a:rPr>
              <a:t>Use the </a:t>
            </a:r>
            <a:r>
              <a:rPr lang="en-US" altLang="zh-CN" sz="2400" b="1" i="0" dirty="0" err="1">
                <a:solidFill>
                  <a:srgbClr val="00B0F0"/>
                </a:solidFill>
                <a:effectLst/>
                <a:latin typeface="Muli"/>
              </a:rPr>
              <a:t>rmdir</a:t>
            </a:r>
            <a:r>
              <a:rPr lang="en-US" altLang="zh-CN" sz="2400" b="0" i="0" dirty="0">
                <a:solidFill>
                  <a:srgbClr val="36344D"/>
                </a:solidFill>
                <a:effectLst/>
                <a:latin typeface="Muli"/>
              </a:rPr>
              <a:t> command to permanently delete an empty directory.</a:t>
            </a:r>
          </a:p>
        </p:txBody>
      </p:sp>
      <p:pic>
        <p:nvPicPr>
          <p:cNvPr id="5" name="图片 4"/>
          <p:cNvPicPr>
            <a:picLocks noChangeAspect="1"/>
          </p:cNvPicPr>
          <p:nvPr/>
        </p:nvPicPr>
        <p:blipFill>
          <a:blip r:embed="rId2"/>
          <a:stretch>
            <a:fillRect/>
          </a:stretch>
        </p:blipFill>
        <p:spPr>
          <a:xfrm>
            <a:off x="1025558" y="1812485"/>
            <a:ext cx="9382125" cy="3038475"/>
          </a:xfrm>
          <a:prstGeom prst="rect">
            <a:avLst/>
          </a:prstGeom>
        </p:spPr>
      </p:pic>
      <p:grpSp>
        <p:nvGrpSpPr>
          <p:cNvPr id="6" name="组合 5"/>
          <p:cNvGrpSpPr/>
          <p:nvPr/>
        </p:nvGrpSpPr>
        <p:grpSpPr>
          <a:xfrm>
            <a:off x="4916547" y="3155497"/>
            <a:ext cx="4644936" cy="723428"/>
            <a:chOff x="4241260" y="1132138"/>
            <a:chExt cx="4644936" cy="723428"/>
          </a:xfrm>
        </p:grpSpPr>
        <p:sp>
          <p:nvSpPr>
            <p:cNvPr id="7" name="文本框 6"/>
            <p:cNvSpPr txBox="1"/>
            <p:nvPr/>
          </p:nvSpPr>
          <p:spPr>
            <a:xfrm>
              <a:off x="4686072" y="1132138"/>
              <a:ext cx="4200124" cy="400110"/>
            </a:xfrm>
            <a:prstGeom prst="rect">
              <a:avLst/>
            </a:prstGeom>
            <a:noFill/>
          </p:spPr>
          <p:txBody>
            <a:bodyPr wrap="none" rtlCol="0">
              <a:spAutoFit/>
            </a:bodyPr>
            <a:lstStyle/>
            <a:p>
              <a:r>
                <a:rPr lang="en-US" altLang="zh-CN" sz="2000" dirty="0">
                  <a:solidFill>
                    <a:schemeClr val="bg1"/>
                  </a:solidFill>
                </a:rPr>
                <a:t>Delete demo1 in  the current directory</a:t>
              </a:r>
              <a:endParaRPr lang="zh-CN" altLang="en-US" sz="2000" dirty="0">
                <a:solidFill>
                  <a:schemeClr val="bg1"/>
                </a:solidFill>
              </a:endParaRPr>
            </a:p>
          </p:txBody>
        </p:sp>
        <p:grpSp>
          <p:nvGrpSpPr>
            <p:cNvPr id="8" name="组合 7"/>
            <p:cNvGrpSpPr/>
            <p:nvPr/>
          </p:nvGrpSpPr>
          <p:grpSpPr>
            <a:xfrm>
              <a:off x="4241260" y="1455455"/>
              <a:ext cx="1179453" cy="400111"/>
              <a:chOff x="4241260" y="3644188"/>
              <a:chExt cx="1179453" cy="400111"/>
            </a:xfrm>
          </p:grpSpPr>
          <p:sp>
            <p:nvSpPr>
              <p:cNvPr id="9" name="矩形 8"/>
              <p:cNvSpPr/>
              <p:nvPr/>
            </p:nvSpPr>
            <p:spPr>
              <a:xfrm>
                <a:off x="4241260" y="3858201"/>
                <a:ext cx="1179453" cy="18609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4656890" y="3644188"/>
                <a:ext cx="384437" cy="1962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2" name="组合 11"/>
          <p:cNvGrpSpPr/>
          <p:nvPr/>
        </p:nvGrpSpPr>
        <p:grpSpPr>
          <a:xfrm>
            <a:off x="4913303" y="3461708"/>
            <a:ext cx="5494380" cy="1017094"/>
            <a:chOff x="4241260" y="1052482"/>
            <a:chExt cx="5494380" cy="1017094"/>
          </a:xfrm>
        </p:grpSpPr>
        <p:sp>
          <p:nvSpPr>
            <p:cNvPr id="13" name="文本框 12"/>
            <p:cNvSpPr txBox="1"/>
            <p:nvPr/>
          </p:nvSpPr>
          <p:spPr>
            <a:xfrm>
              <a:off x="5870415" y="1052482"/>
              <a:ext cx="3865225" cy="590931"/>
            </a:xfrm>
            <a:prstGeom prst="rect">
              <a:avLst/>
            </a:prstGeom>
            <a:noFill/>
          </p:spPr>
          <p:txBody>
            <a:bodyPr wrap="none" rtlCol="0">
              <a:spAutoFit/>
            </a:bodyPr>
            <a:lstStyle/>
            <a:p>
              <a:pPr>
                <a:lnSpc>
                  <a:spcPct val="80000"/>
                </a:lnSpc>
              </a:pPr>
              <a:r>
                <a:rPr lang="en-US" altLang="zh-CN" sz="2000" dirty="0">
                  <a:solidFill>
                    <a:schemeClr val="bg1"/>
                  </a:solidFill>
                </a:rPr>
                <a:t>First delete the directory in demo1,</a:t>
              </a:r>
            </a:p>
            <a:p>
              <a:pPr>
                <a:lnSpc>
                  <a:spcPct val="80000"/>
                </a:lnSpc>
              </a:pPr>
              <a:r>
                <a:rPr lang="en-US" altLang="zh-CN" sz="2000" dirty="0">
                  <a:solidFill>
                    <a:schemeClr val="bg1"/>
                  </a:solidFill>
                </a:rPr>
                <a:t>then delete demo1</a:t>
              </a:r>
              <a:endParaRPr lang="zh-CN" altLang="en-US" sz="2000" dirty="0">
                <a:solidFill>
                  <a:schemeClr val="bg1"/>
                </a:solidFill>
              </a:endParaRPr>
            </a:p>
          </p:txBody>
        </p:sp>
        <p:grpSp>
          <p:nvGrpSpPr>
            <p:cNvPr id="14" name="组合 13"/>
            <p:cNvGrpSpPr/>
            <p:nvPr/>
          </p:nvGrpSpPr>
          <p:grpSpPr>
            <a:xfrm>
              <a:off x="4241260" y="1502740"/>
              <a:ext cx="2460263" cy="566836"/>
              <a:chOff x="4241260" y="3691473"/>
              <a:chExt cx="2460263" cy="566836"/>
            </a:xfrm>
          </p:grpSpPr>
          <p:sp>
            <p:nvSpPr>
              <p:cNvPr id="15" name="矩形 14"/>
              <p:cNvSpPr/>
              <p:nvPr/>
            </p:nvSpPr>
            <p:spPr>
              <a:xfrm>
                <a:off x="4241260" y="3858200"/>
                <a:ext cx="2460263" cy="40010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箭头连接符 15"/>
              <p:cNvCxnSpPr/>
              <p:nvPr/>
            </p:nvCxnSpPr>
            <p:spPr>
              <a:xfrm flipH="1">
                <a:off x="5577799" y="3691473"/>
                <a:ext cx="384437" cy="1962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灯片编号占位符 3"/>
          <p:cNvSpPr>
            <a:spLocks noGrp="1"/>
          </p:cNvSpPr>
          <p:nvPr>
            <p:ph type="sldNum" sz="quarter" idx="12"/>
          </p:nvPr>
        </p:nvSpPr>
        <p:spPr/>
        <p:txBody>
          <a:bodyPr/>
          <a:lstStyle/>
          <a:p>
            <a:fld id="{506F4176-339E-4C4B-80E4-BBE9C4467EFE}"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90096" y="2134924"/>
            <a:ext cx="6997231" cy="2865936"/>
            <a:chOff x="890096" y="2134924"/>
            <a:chExt cx="6997231" cy="2865936"/>
          </a:xfrm>
        </p:grpSpPr>
        <p:pic>
          <p:nvPicPr>
            <p:cNvPr id="5" name="图片 4"/>
            <p:cNvPicPr>
              <a:picLocks noChangeAspect="1"/>
            </p:cNvPicPr>
            <p:nvPr/>
          </p:nvPicPr>
          <p:blipFill>
            <a:blip r:embed="rId2"/>
            <a:stretch>
              <a:fillRect/>
            </a:stretch>
          </p:blipFill>
          <p:spPr>
            <a:xfrm>
              <a:off x="890096" y="2134924"/>
              <a:ext cx="6997231" cy="2047970"/>
            </a:xfrm>
            <a:prstGeom prst="rect">
              <a:avLst/>
            </a:prstGeom>
          </p:spPr>
        </p:pic>
        <p:pic>
          <p:nvPicPr>
            <p:cNvPr id="21" name="图片 20"/>
            <p:cNvPicPr>
              <a:picLocks noChangeAspect="1"/>
            </p:cNvPicPr>
            <p:nvPr/>
          </p:nvPicPr>
          <p:blipFill>
            <a:blip r:embed="rId3"/>
            <a:stretch>
              <a:fillRect/>
            </a:stretch>
          </p:blipFill>
          <p:spPr>
            <a:xfrm>
              <a:off x="890096" y="4181710"/>
              <a:ext cx="6997231" cy="819150"/>
            </a:xfrm>
            <a:prstGeom prst="rect">
              <a:avLst/>
            </a:prstGeom>
          </p:spPr>
        </p:pic>
      </p:grpSp>
      <p:sp>
        <p:nvSpPr>
          <p:cNvPr id="2" name="标题 1"/>
          <p:cNvSpPr>
            <a:spLocks noGrp="1"/>
          </p:cNvSpPr>
          <p:nvPr>
            <p:ph type="title"/>
          </p:nvPr>
        </p:nvSpPr>
        <p:spPr>
          <a:xfrm>
            <a:off x="1376479" y="196125"/>
            <a:ext cx="10515600" cy="833631"/>
          </a:xfrm>
        </p:spPr>
        <p:txBody>
          <a:bodyPr>
            <a:normAutofit/>
          </a:bodyPr>
          <a:lstStyle/>
          <a:p>
            <a:r>
              <a:rPr lang="en-US" altLang="zh-CN" b="1" dirty="0">
                <a:sym typeface="+mn-ea"/>
              </a:rPr>
              <a:t>rm</a:t>
            </a:r>
            <a:r>
              <a:rPr lang="en-US" altLang="zh-CN" dirty="0">
                <a:sym typeface="+mn-ea"/>
              </a:rPr>
              <a:t> command</a:t>
            </a:r>
            <a:endParaRPr lang="zh-CN" altLang="en-US" dirty="0"/>
          </a:p>
        </p:txBody>
      </p:sp>
      <p:sp>
        <p:nvSpPr>
          <p:cNvPr id="10" name="TextBox 1"/>
          <p:cNvSpPr txBox="1"/>
          <p:nvPr/>
        </p:nvSpPr>
        <p:spPr>
          <a:xfrm>
            <a:off x="695543" y="1153110"/>
            <a:ext cx="11301904" cy="858460"/>
          </a:xfrm>
          <a:prstGeom prst="rect">
            <a:avLst/>
          </a:prstGeom>
          <a:noFill/>
        </p:spPr>
        <p:txBody>
          <a:bodyPr wrap="square" lIns="118637" tIns="59319" rIns="118637" bIns="59319" rtlCol="0">
            <a:spAutoFit/>
          </a:bodyPr>
          <a:lstStyle/>
          <a:p>
            <a:pPr algn="l"/>
            <a:r>
              <a:rPr lang="en-US" altLang="zh-CN" sz="2400" b="0" i="0" dirty="0">
                <a:solidFill>
                  <a:srgbClr val="36344D"/>
                </a:solidFill>
                <a:effectLst/>
              </a:rPr>
              <a:t>The </a:t>
            </a:r>
            <a:r>
              <a:rPr lang="en-US" altLang="zh-CN" sz="2400" b="1" i="0" dirty="0">
                <a:solidFill>
                  <a:srgbClr val="00B0F0"/>
                </a:solidFill>
                <a:effectLst/>
              </a:rPr>
              <a:t>rm</a:t>
            </a:r>
            <a:r>
              <a:rPr lang="en-US" altLang="zh-CN" sz="2400" b="0" i="0" dirty="0">
                <a:solidFill>
                  <a:srgbClr val="36344D"/>
                </a:solidFill>
                <a:effectLst/>
              </a:rPr>
              <a:t> command is used to delete files within a directory. Make sure that the user performing this command has write permissions.</a:t>
            </a:r>
          </a:p>
        </p:txBody>
      </p:sp>
      <p:sp>
        <p:nvSpPr>
          <p:cNvPr id="3" name="TextBox 1"/>
          <p:cNvSpPr txBox="1"/>
          <p:nvPr/>
        </p:nvSpPr>
        <p:spPr>
          <a:xfrm>
            <a:off x="1088059" y="5064751"/>
            <a:ext cx="7806432" cy="1597124"/>
          </a:xfrm>
          <a:prstGeom prst="rect">
            <a:avLst/>
          </a:prstGeom>
          <a:noFill/>
        </p:spPr>
        <p:txBody>
          <a:bodyPr wrap="square" lIns="118637" tIns="59319" rIns="118637" bIns="59319" rtlCol="0">
            <a:spAutoFit/>
          </a:bodyPr>
          <a:lstStyle/>
          <a:p>
            <a:pPr algn="l"/>
            <a:r>
              <a:rPr lang="en-US" altLang="zh-CN" sz="2400" b="0" i="0" dirty="0">
                <a:solidFill>
                  <a:srgbClr val="36344D"/>
                </a:solidFill>
                <a:effectLst/>
              </a:rPr>
              <a:t>Here are some acceptable options you can add:</a:t>
            </a:r>
          </a:p>
          <a:p>
            <a:pPr algn="l">
              <a:buFont typeface="Arial" panose="020B0604020202020204" pitchFamily="34" charset="0"/>
              <a:buChar char="•"/>
            </a:pPr>
            <a:r>
              <a:rPr lang="en-US" altLang="zh-CN" sz="2400" b="1" i="0" dirty="0">
                <a:solidFill>
                  <a:srgbClr val="36344D"/>
                </a:solidFill>
                <a:effectLst/>
              </a:rPr>
              <a:t>-</a:t>
            </a:r>
            <a:r>
              <a:rPr lang="en-US" altLang="zh-CN" sz="2400" b="1" i="0" dirty="0" err="1">
                <a:solidFill>
                  <a:srgbClr val="36344D"/>
                </a:solidFill>
                <a:effectLst/>
              </a:rPr>
              <a:t>i</a:t>
            </a:r>
            <a:r>
              <a:rPr lang="en-US" altLang="zh-CN" sz="2400" b="0" i="0" dirty="0">
                <a:solidFill>
                  <a:srgbClr val="36344D"/>
                </a:solidFill>
                <a:effectLst/>
              </a:rPr>
              <a:t> prompts system confirmation before deleting a file.</a:t>
            </a:r>
          </a:p>
          <a:p>
            <a:pPr algn="l">
              <a:buFont typeface="Arial" panose="020B0604020202020204" pitchFamily="34" charset="0"/>
              <a:buChar char="•"/>
            </a:pPr>
            <a:r>
              <a:rPr lang="en-US" altLang="zh-CN" sz="2400" b="1" i="0" dirty="0">
                <a:solidFill>
                  <a:srgbClr val="36344D"/>
                </a:solidFill>
                <a:effectLst/>
              </a:rPr>
              <a:t>-f</a:t>
            </a:r>
            <a:r>
              <a:rPr lang="en-US" altLang="zh-CN" sz="2400" b="0" i="0" dirty="0">
                <a:solidFill>
                  <a:srgbClr val="36344D"/>
                </a:solidFill>
                <a:effectLst/>
              </a:rPr>
              <a:t> allows the system to remove without a confirmation.</a:t>
            </a:r>
          </a:p>
          <a:p>
            <a:pPr algn="l">
              <a:buFont typeface="Arial" panose="020B0604020202020204" pitchFamily="34" charset="0"/>
              <a:buChar char="•"/>
            </a:pPr>
            <a:r>
              <a:rPr lang="en-US" altLang="zh-CN" sz="2400" b="1" i="0" dirty="0">
                <a:solidFill>
                  <a:srgbClr val="36344D"/>
                </a:solidFill>
                <a:effectLst/>
              </a:rPr>
              <a:t>-r</a:t>
            </a:r>
            <a:r>
              <a:rPr lang="en-US" altLang="zh-CN" sz="2400" b="0" i="0" dirty="0">
                <a:solidFill>
                  <a:srgbClr val="36344D"/>
                </a:solidFill>
                <a:effectLst/>
              </a:rPr>
              <a:t> deletes files and directories recursively.</a:t>
            </a:r>
          </a:p>
        </p:txBody>
      </p:sp>
      <p:grpSp>
        <p:nvGrpSpPr>
          <p:cNvPr id="6" name="组合 5"/>
          <p:cNvGrpSpPr/>
          <p:nvPr/>
        </p:nvGrpSpPr>
        <p:grpSpPr>
          <a:xfrm>
            <a:off x="5578031" y="2297949"/>
            <a:ext cx="6309258" cy="657254"/>
            <a:chOff x="4241260" y="1208448"/>
            <a:chExt cx="6309258" cy="657254"/>
          </a:xfrm>
        </p:grpSpPr>
        <p:sp>
          <p:nvSpPr>
            <p:cNvPr id="7" name="文本框 6"/>
            <p:cNvSpPr txBox="1"/>
            <p:nvPr/>
          </p:nvSpPr>
          <p:spPr>
            <a:xfrm>
              <a:off x="6460552" y="1208448"/>
              <a:ext cx="4089966" cy="400110"/>
            </a:xfrm>
            <a:prstGeom prst="rect">
              <a:avLst/>
            </a:prstGeom>
            <a:noFill/>
          </p:spPr>
          <p:txBody>
            <a:bodyPr wrap="none" rtlCol="0">
              <a:spAutoFit/>
            </a:bodyPr>
            <a:lstStyle/>
            <a:p>
              <a:r>
                <a:rPr lang="en-US" altLang="zh-CN" sz="2000" dirty="0"/>
                <a:t>Delete two files without confirmation</a:t>
              </a:r>
              <a:endParaRPr lang="zh-CN" altLang="en-US" sz="2000" dirty="0"/>
            </a:p>
          </p:txBody>
        </p:sp>
        <p:grpSp>
          <p:nvGrpSpPr>
            <p:cNvPr id="8" name="组合 7"/>
            <p:cNvGrpSpPr/>
            <p:nvPr/>
          </p:nvGrpSpPr>
          <p:grpSpPr>
            <a:xfrm>
              <a:off x="4241260" y="1408503"/>
              <a:ext cx="2219292" cy="457199"/>
              <a:chOff x="4241260" y="3597236"/>
              <a:chExt cx="2219292" cy="457199"/>
            </a:xfrm>
          </p:grpSpPr>
          <p:sp>
            <p:nvSpPr>
              <p:cNvPr id="9" name="矩形 8"/>
              <p:cNvSpPr/>
              <p:nvPr/>
            </p:nvSpPr>
            <p:spPr>
              <a:xfrm>
                <a:off x="4241260" y="3858200"/>
                <a:ext cx="1484250" cy="196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a:stCxn id="7" idx="1"/>
              </p:cNvCxnSpPr>
              <p:nvPr/>
            </p:nvCxnSpPr>
            <p:spPr>
              <a:xfrm flipH="1">
                <a:off x="5725510" y="3597236"/>
                <a:ext cx="735042" cy="3989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3" name="组合 12"/>
          <p:cNvGrpSpPr/>
          <p:nvPr/>
        </p:nvGrpSpPr>
        <p:grpSpPr>
          <a:xfrm>
            <a:off x="5603969" y="2917281"/>
            <a:ext cx="5574249" cy="657254"/>
            <a:chOff x="4241260" y="1208448"/>
            <a:chExt cx="5574249" cy="657254"/>
          </a:xfrm>
        </p:grpSpPr>
        <p:sp>
          <p:nvSpPr>
            <p:cNvPr id="14" name="文本框 13"/>
            <p:cNvSpPr txBox="1"/>
            <p:nvPr/>
          </p:nvSpPr>
          <p:spPr>
            <a:xfrm>
              <a:off x="6460552" y="1208448"/>
              <a:ext cx="3354957" cy="400110"/>
            </a:xfrm>
            <a:prstGeom prst="rect">
              <a:avLst/>
            </a:prstGeom>
            <a:noFill/>
          </p:spPr>
          <p:txBody>
            <a:bodyPr wrap="none" rtlCol="0">
              <a:spAutoFit/>
            </a:bodyPr>
            <a:lstStyle/>
            <a:p>
              <a:r>
                <a:rPr lang="en-US" altLang="zh-CN" sz="2000" dirty="0"/>
                <a:t>Delete a file with confirmation</a:t>
              </a:r>
              <a:endParaRPr lang="zh-CN" altLang="en-US" sz="2000" dirty="0"/>
            </a:p>
          </p:txBody>
        </p:sp>
        <p:grpSp>
          <p:nvGrpSpPr>
            <p:cNvPr id="15" name="组合 14"/>
            <p:cNvGrpSpPr/>
            <p:nvPr/>
          </p:nvGrpSpPr>
          <p:grpSpPr>
            <a:xfrm>
              <a:off x="4241260" y="1408503"/>
              <a:ext cx="2219292" cy="457199"/>
              <a:chOff x="4241260" y="3597236"/>
              <a:chExt cx="2219292" cy="457199"/>
            </a:xfrm>
          </p:grpSpPr>
          <p:sp>
            <p:nvSpPr>
              <p:cNvPr id="16" name="矩形 15"/>
              <p:cNvSpPr/>
              <p:nvPr/>
            </p:nvSpPr>
            <p:spPr>
              <a:xfrm>
                <a:off x="4241260" y="3858200"/>
                <a:ext cx="1484250" cy="196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a:stCxn id="14" idx="1"/>
              </p:cNvCxnSpPr>
              <p:nvPr/>
            </p:nvCxnSpPr>
            <p:spPr>
              <a:xfrm flipH="1">
                <a:off x="5725510" y="3597236"/>
                <a:ext cx="735042" cy="3989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4672289" y="3618710"/>
            <a:ext cx="6375892" cy="739820"/>
            <a:chOff x="4241260" y="1125882"/>
            <a:chExt cx="6375892" cy="739820"/>
          </a:xfrm>
        </p:grpSpPr>
        <p:sp>
          <p:nvSpPr>
            <p:cNvPr id="24" name="文本框 23"/>
            <p:cNvSpPr txBox="1"/>
            <p:nvPr/>
          </p:nvSpPr>
          <p:spPr>
            <a:xfrm>
              <a:off x="7515918" y="1125882"/>
              <a:ext cx="3101234" cy="400110"/>
            </a:xfrm>
            <a:prstGeom prst="rect">
              <a:avLst/>
            </a:prstGeom>
            <a:noFill/>
          </p:spPr>
          <p:txBody>
            <a:bodyPr wrap="none" rtlCol="0">
              <a:spAutoFit/>
            </a:bodyPr>
            <a:lstStyle/>
            <a:p>
              <a:r>
                <a:rPr lang="en-US" altLang="zh-CN" sz="2000" dirty="0"/>
                <a:t>Delete all the files in demo2</a:t>
              </a:r>
              <a:endParaRPr lang="zh-CN" altLang="en-US" sz="2000" dirty="0"/>
            </a:p>
          </p:txBody>
        </p:sp>
        <p:grpSp>
          <p:nvGrpSpPr>
            <p:cNvPr id="25" name="组合 24"/>
            <p:cNvGrpSpPr/>
            <p:nvPr/>
          </p:nvGrpSpPr>
          <p:grpSpPr>
            <a:xfrm>
              <a:off x="4241260" y="1325937"/>
              <a:ext cx="3274658" cy="539765"/>
              <a:chOff x="4241260" y="3514670"/>
              <a:chExt cx="3274658" cy="539765"/>
            </a:xfrm>
          </p:grpSpPr>
          <p:sp>
            <p:nvSpPr>
              <p:cNvPr id="26" name="矩形 25"/>
              <p:cNvSpPr/>
              <p:nvPr/>
            </p:nvSpPr>
            <p:spPr>
              <a:xfrm>
                <a:off x="4241260" y="3858200"/>
                <a:ext cx="1484250" cy="196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p:cNvCxnSpPr>
                <a:stCxn id="24" idx="1"/>
                <a:endCxn id="26" idx="3"/>
              </p:cNvCxnSpPr>
              <p:nvPr/>
            </p:nvCxnSpPr>
            <p:spPr>
              <a:xfrm flipH="1">
                <a:off x="5725510" y="3514670"/>
                <a:ext cx="1790408" cy="4416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灯片编号占位符 3"/>
          <p:cNvSpPr>
            <a:spLocks noGrp="1"/>
          </p:cNvSpPr>
          <p:nvPr>
            <p:ph type="sldNum" sz="quarter" idx="12"/>
          </p:nvPr>
        </p:nvSpPr>
        <p:spPr/>
        <p:txBody>
          <a:bodyPr/>
          <a:lstStyle/>
          <a:p>
            <a:fld id="{506F4176-339E-4C4B-80E4-BBE9C4467EFE}"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0747" y="1097852"/>
            <a:ext cx="11053879" cy="655534"/>
          </a:xfrm>
        </p:spPr>
        <p:txBody>
          <a:bodyPr>
            <a:normAutofit/>
          </a:bodyPr>
          <a:lstStyle/>
          <a:p>
            <a:pPr marL="0" indent="0" algn="just">
              <a:buNone/>
            </a:pPr>
            <a:r>
              <a:rPr lang="en-US" altLang="zh-CN" sz="2400" b="0" i="0" dirty="0">
                <a:solidFill>
                  <a:srgbClr val="333333"/>
                </a:solidFill>
                <a:effectLst/>
              </a:rPr>
              <a:t>The </a:t>
            </a:r>
            <a:r>
              <a:rPr lang="en-US" altLang="zh-CN" sz="2400" b="1" i="0" u="none" strike="noStrike" dirty="0">
                <a:effectLst/>
              </a:rPr>
              <a:t>cp</a:t>
            </a:r>
            <a:r>
              <a:rPr lang="en-US" altLang="zh-CN" sz="2400" b="0" i="0" dirty="0">
                <a:solidFill>
                  <a:srgbClr val="333333"/>
                </a:solidFill>
                <a:effectLst/>
              </a:rPr>
              <a:t> command is used to copy a file or directory.</a:t>
            </a:r>
          </a:p>
        </p:txBody>
      </p:sp>
      <p:sp>
        <p:nvSpPr>
          <p:cNvPr id="5" name="标题 1"/>
          <p:cNvSpPr>
            <a:spLocks noGrp="1"/>
          </p:cNvSpPr>
          <p:nvPr>
            <p:ph type="title"/>
          </p:nvPr>
        </p:nvSpPr>
        <p:spPr>
          <a:xfrm>
            <a:off x="1229886" y="264221"/>
            <a:ext cx="10515600" cy="833631"/>
          </a:xfrm>
        </p:spPr>
        <p:txBody>
          <a:bodyPr>
            <a:normAutofit/>
          </a:bodyPr>
          <a:lstStyle/>
          <a:p>
            <a:r>
              <a:rPr lang="en-US" altLang="zh-CN" b="1" dirty="0">
                <a:sym typeface="+mn-ea"/>
              </a:rPr>
              <a:t>cp command and mv command</a:t>
            </a:r>
            <a:endParaRPr lang="zh-CN" altLang="en-US" b="1" dirty="0"/>
          </a:p>
        </p:txBody>
      </p:sp>
      <p:pic>
        <p:nvPicPr>
          <p:cNvPr id="9" name="图片 8"/>
          <p:cNvPicPr>
            <a:picLocks noChangeAspect="1"/>
          </p:cNvPicPr>
          <p:nvPr/>
        </p:nvPicPr>
        <p:blipFill>
          <a:blip r:embed="rId2"/>
          <a:stretch>
            <a:fillRect/>
          </a:stretch>
        </p:blipFill>
        <p:spPr>
          <a:xfrm>
            <a:off x="894759" y="1753386"/>
            <a:ext cx="9586772" cy="1076813"/>
          </a:xfrm>
          <a:prstGeom prst="rect">
            <a:avLst/>
          </a:prstGeom>
        </p:spPr>
      </p:pic>
      <p:grpSp>
        <p:nvGrpSpPr>
          <p:cNvPr id="10" name="组合 9"/>
          <p:cNvGrpSpPr/>
          <p:nvPr/>
        </p:nvGrpSpPr>
        <p:grpSpPr>
          <a:xfrm>
            <a:off x="5170333" y="2059442"/>
            <a:ext cx="4708495" cy="400110"/>
            <a:chOff x="4241259" y="1547817"/>
            <a:chExt cx="4708495" cy="400110"/>
          </a:xfrm>
        </p:grpSpPr>
        <p:sp>
          <p:nvSpPr>
            <p:cNvPr id="11" name="文本框 10"/>
            <p:cNvSpPr txBox="1"/>
            <p:nvPr/>
          </p:nvSpPr>
          <p:spPr>
            <a:xfrm>
              <a:off x="6422844" y="1547817"/>
              <a:ext cx="2526910" cy="400110"/>
            </a:xfrm>
            <a:prstGeom prst="rect">
              <a:avLst/>
            </a:prstGeom>
            <a:noFill/>
          </p:spPr>
          <p:txBody>
            <a:bodyPr wrap="none" rtlCol="0">
              <a:spAutoFit/>
            </a:bodyPr>
            <a:lstStyle/>
            <a:p>
              <a:r>
                <a:rPr lang="en-US" altLang="zh-CN" sz="2000" dirty="0">
                  <a:solidFill>
                    <a:schemeClr val="bg1"/>
                  </a:solidFill>
                </a:rPr>
                <a:t>Copy a file into demo2</a:t>
              </a:r>
              <a:endParaRPr lang="zh-CN" altLang="en-US" sz="2000" dirty="0">
                <a:solidFill>
                  <a:schemeClr val="bg1"/>
                </a:solidFill>
              </a:endParaRPr>
            </a:p>
          </p:txBody>
        </p:sp>
        <p:grpSp>
          <p:nvGrpSpPr>
            <p:cNvPr id="12" name="组合 11"/>
            <p:cNvGrpSpPr/>
            <p:nvPr/>
          </p:nvGrpSpPr>
          <p:grpSpPr>
            <a:xfrm>
              <a:off x="4241259" y="1669467"/>
              <a:ext cx="2219293" cy="227828"/>
              <a:chOff x="4241259" y="3858200"/>
              <a:chExt cx="2219293" cy="227828"/>
            </a:xfrm>
          </p:grpSpPr>
          <p:sp>
            <p:nvSpPr>
              <p:cNvPr id="13" name="矩形 12"/>
              <p:cNvSpPr/>
              <p:nvPr/>
            </p:nvSpPr>
            <p:spPr>
              <a:xfrm>
                <a:off x="4241259" y="3858200"/>
                <a:ext cx="1899769" cy="22782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4" name="直接箭头连接符 13"/>
              <p:cNvCxnSpPr/>
              <p:nvPr/>
            </p:nvCxnSpPr>
            <p:spPr>
              <a:xfrm flipH="1">
                <a:off x="6041007" y="3952817"/>
                <a:ext cx="419545" cy="1048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6" name="文本框 15"/>
          <p:cNvSpPr txBox="1"/>
          <p:nvPr/>
        </p:nvSpPr>
        <p:spPr>
          <a:xfrm>
            <a:off x="819345" y="3086730"/>
            <a:ext cx="10784739" cy="830997"/>
          </a:xfrm>
          <a:prstGeom prst="rect">
            <a:avLst/>
          </a:prstGeom>
          <a:noFill/>
        </p:spPr>
        <p:txBody>
          <a:bodyPr wrap="square">
            <a:spAutoFit/>
          </a:bodyPr>
          <a:lstStyle/>
          <a:p>
            <a:pPr algn="just"/>
            <a:r>
              <a:rPr lang="en-US" altLang="zh-CN" sz="2400" b="0" i="0" dirty="0">
                <a:solidFill>
                  <a:srgbClr val="333333"/>
                </a:solidFill>
                <a:effectLst/>
              </a:rPr>
              <a:t>The </a:t>
            </a:r>
            <a:r>
              <a:rPr lang="en-US" altLang="zh-CN" sz="2400" b="1" i="0" u="none" strike="noStrike" dirty="0">
                <a:effectLst/>
              </a:rPr>
              <a:t>mv</a:t>
            </a:r>
            <a:r>
              <a:rPr lang="en-US" altLang="zh-CN" sz="2400" b="0" i="0" dirty="0">
                <a:solidFill>
                  <a:srgbClr val="333333"/>
                </a:solidFill>
                <a:effectLst/>
              </a:rPr>
              <a:t> command is used to move a file or a directory form one location to another location.</a:t>
            </a:r>
          </a:p>
        </p:txBody>
      </p:sp>
      <p:pic>
        <p:nvPicPr>
          <p:cNvPr id="18" name="图片 17"/>
          <p:cNvPicPr>
            <a:picLocks noChangeAspect="1"/>
          </p:cNvPicPr>
          <p:nvPr/>
        </p:nvPicPr>
        <p:blipFill>
          <a:blip r:embed="rId3"/>
          <a:stretch>
            <a:fillRect/>
          </a:stretch>
        </p:blipFill>
        <p:spPr>
          <a:xfrm>
            <a:off x="960747" y="3933875"/>
            <a:ext cx="8918081" cy="1204826"/>
          </a:xfrm>
          <a:prstGeom prst="rect">
            <a:avLst/>
          </a:prstGeom>
        </p:spPr>
      </p:pic>
      <p:grpSp>
        <p:nvGrpSpPr>
          <p:cNvPr id="19" name="组合 18"/>
          <p:cNvGrpSpPr/>
          <p:nvPr/>
        </p:nvGrpSpPr>
        <p:grpSpPr>
          <a:xfrm>
            <a:off x="5690380" y="3565466"/>
            <a:ext cx="5658726" cy="570063"/>
            <a:chOff x="4241259" y="1298886"/>
            <a:chExt cx="5658726" cy="570063"/>
          </a:xfrm>
        </p:grpSpPr>
        <p:sp>
          <p:nvSpPr>
            <p:cNvPr id="20" name="文本框 19"/>
            <p:cNvSpPr txBox="1"/>
            <p:nvPr/>
          </p:nvSpPr>
          <p:spPr>
            <a:xfrm>
              <a:off x="7255222" y="1298886"/>
              <a:ext cx="2644763" cy="400110"/>
            </a:xfrm>
            <a:prstGeom prst="rect">
              <a:avLst/>
            </a:prstGeom>
            <a:noFill/>
          </p:spPr>
          <p:txBody>
            <a:bodyPr wrap="none" rtlCol="0">
              <a:spAutoFit/>
            </a:bodyPr>
            <a:lstStyle/>
            <a:p>
              <a:r>
                <a:rPr lang="en-US" altLang="zh-CN" sz="2000" dirty="0"/>
                <a:t>Move a file into demo2</a:t>
              </a:r>
              <a:endParaRPr lang="zh-CN" altLang="en-US" sz="2000" dirty="0"/>
            </a:p>
          </p:txBody>
        </p:sp>
        <p:grpSp>
          <p:nvGrpSpPr>
            <p:cNvPr id="21" name="组合 20"/>
            <p:cNvGrpSpPr/>
            <p:nvPr/>
          </p:nvGrpSpPr>
          <p:grpSpPr>
            <a:xfrm>
              <a:off x="4241259" y="1530146"/>
              <a:ext cx="3060677" cy="338803"/>
              <a:chOff x="4241259" y="3718879"/>
              <a:chExt cx="3060677" cy="338803"/>
            </a:xfrm>
          </p:grpSpPr>
          <p:sp>
            <p:nvSpPr>
              <p:cNvPr id="22" name="矩形 21"/>
              <p:cNvSpPr/>
              <p:nvPr/>
            </p:nvSpPr>
            <p:spPr>
              <a:xfrm>
                <a:off x="4241259" y="3858200"/>
                <a:ext cx="2897439" cy="1994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3" name="直接箭头连接符 22"/>
              <p:cNvCxnSpPr/>
              <p:nvPr/>
            </p:nvCxnSpPr>
            <p:spPr>
              <a:xfrm flipH="1">
                <a:off x="6882391" y="3718879"/>
                <a:ext cx="419545" cy="1048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4" name="椭圆 23"/>
          <p:cNvSpPr/>
          <p:nvPr/>
        </p:nvSpPr>
        <p:spPr>
          <a:xfrm>
            <a:off x="904185" y="4383460"/>
            <a:ext cx="1650478" cy="30165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978551" y="4899149"/>
            <a:ext cx="10650875" cy="714517"/>
            <a:chOff x="4241259" y="1669466"/>
            <a:chExt cx="10650875" cy="714517"/>
          </a:xfrm>
        </p:grpSpPr>
        <p:sp>
          <p:nvSpPr>
            <p:cNvPr id="26" name="文本框 25"/>
            <p:cNvSpPr txBox="1"/>
            <p:nvPr/>
          </p:nvSpPr>
          <p:spPr>
            <a:xfrm>
              <a:off x="5421446" y="1983873"/>
              <a:ext cx="9470688" cy="400110"/>
            </a:xfrm>
            <a:prstGeom prst="rect">
              <a:avLst/>
            </a:prstGeom>
            <a:noFill/>
          </p:spPr>
          <p:txBody>
            <a:bodyPr wrap="square" rtlCol="0">
              <a:spAutoFit/>
            </a:bodyPr>
            <a:lstStyle/>
            <a:p>
              <a:r>
                <a:rPr lang="en-US" altLang="zh-CN" sz="2000" dirty="0"/>
                <a:t>The CMakeLists.txt is not in the examples directory because it is moved into demo2.</a:t>
              </a:r>
              <a:endParaRPr lang="zh-CN" altLang="en-US" sz="2000" dirty="0"/>
            </a:p>
          </p:txBody>
        </p:sp>
        <p:grpSp>
          <p:nvGrpSpPr>
            <p:cNvPr id="27" name="组合 26"/>
            <p:cNvGrpSpPr/>
            <p:nvPr/>
          </p:nvGrpSpPr>
          <p:grpSpPr>
            <a:xfrm>
              <a:off x="4241259" y="1669466"/>
              <a:ext cx="9098703" cy="436724"/>
              <a:chOff x="4241259" y="3858199"/>
              <a:chExt cx="9098703" cy="436724"/>
            </a:xfrm>
          </p:grpSpPr>
          <p:sp>
            <p:nvSpPr>
              <p:cNvPr id="28" name="矩形 27"/>
              <p:cNvSpPr/>
              <p:nvPr/>
            </p:nvSpPr>
            <p:spPr>
              <a:xfrm>
                <a:off x="4241259" y="3858199"/>
                <a:ext cx="9098703" cy="30165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 name="直接箭头连接符 28"/>
              <p:cNvCxnSpPr/>
              <p:nvPr/>
            </p:nvCxnSpPr>
            <p:spPr>
              <a:xfrm flipH="1" flipV="1">
                <a:off x="4911585" y="4024789"/>
                <a:ext cx="465869" cy="2701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32" name="图片 31"/>
          <p:cNvPicPr>
            <a:picLocks noChangeAspect="1"/>
          </p:cNvPicPr>
          <p:nvPr/>
        </p:nvPicPr>
        <p:blipFill>
          <a:blip r:embed="rId4"/>
          <a:stretch>
            <a:fillRect/>
          </a:stretch>
        </p:blipFill>
        <p:spPr>
          <a:xfrm>
            <a:off x="1389766" y="5956856"/>
            <a:ext cx="8900957" cy="667025"/>
          </a:xfrm>
          <a:prstGeom prst="rect">
            <a:avLst/>
          </a:prstGeom>
        </p:spPr>
      </p:pic>
      <p:grpSp>
        <p:nvGrpSpPr>
          <p:cNvPr id="33" name="组合 32"/>
          <p:cNvGrpSpPr/>
          <p:nvPr/>
        </p:nvGrpSpPr>
        <p:grpSpPr>
          <a:xfrm>
            <a:off x="5842780" y="5538129"/>
            <a:ext cx="5252568" cy="616309"/>
            <a:chOff x="4241259" y="1252640"/>
            <a:chExt cx="5252568" cy="616309"/>
          </a:xfrm>
        </p:grpSpPr>
        <p:sp>
          <p:nvSpPr>
            <p:cNvPr id="34" name="文本框 33"/>
            <p:cNvSpPr txBox="1"/>
            <p:nvPr/>
          </p:nvSpPr>
          <p:spPr>
            <a:xfrm>
              <a:off x="4886165" y="1252640"/>
              <a:ext cx="4607662" cy="400110"/>
            </a:xfrm>
            <a:prstGeom prst="rect">
              <a:avLst/>
            </a:prstGeom>
            <a:noFill/>
          </p:spPr>
          <p:txBody>
            <a:bodyPr wrap="square" rtlCol="0">
              <a:spAutoFit/>
            </a:bodyPr>
            <a:lstStyle/>
            <a:p>
              <a:r>
                <a:rPr lang="en-US" altLang="zh-CN" sz="2000" dirty="0"/>
                <a:t>Use mv command to rename a file</a:t>
              </a:r>
              <a:endParaRPr lang="zh-CN" altLang="en-US" sz="2000" dirty="0"/>
            </a:p>
          </p:txBody>
        </p:sp>
        <p:grpSp>
          <p:nvGrpSpPr>
            <p:cNvPr id="35" name="组合 34"/>
            <p:cNvGrpSpPr/>
            <p:nvPr/>
          </p:nvGrpSpPr>
          <p:grpSpPr>
            <a:xfrm>
              <a:off x="4241259" y="1536300"/>
              <a:ext cx="2897439" cy="332649"/>
              <a:chOff x="4241259" y="3725033"/>
              <a:chExt cx="2897439" cy="332649"/>
            </a:xfrm>
          </p:grpSpPr>
          <p:sp>
            <p:nvSpPr>
              <p:cNvPr id="36" name="矩形 35"/>
              <p:cNvSpPr/>
              <p:nvPr/>
            </p:nvSpPr>
            <p:spPr>
              <a:xfrm>
                <a:off x="4241259" y="3858200"/>
                <a:ext cx="2897439" cy="1994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直接箭头连接符 36"/>
              <p:cNvCxnSpPr/>
              <p:nvPr/>
            </p:nvCxnSpPr>
            <p:spPr>
              <a:xfrm flipH="1">
                <a:off x="4466620" y="3725033"/>
                <a:ext cx="323232" cy="997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灯片编号占位符 1"/>
          <p:cNvSpPr>
            <a:spLocks noGrp="1"/>
          </p:cNvSpPr>
          <p:nvPr>
            <p:ph type="sldNum" sz="quarter" idx="12"/>
          </p:nvPr>
        </p:nvSpPr>
        <p:spPr/>
        <p:txBody>
          <a:bodyPr/>
          <a:lstStyle/>
          <a:p>
            <a:fld id="{506F4176-339E-4C4B-80E4-BBE9C4467EFE}"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196125"/>
            <a:ext cx="10515600" cy="833631"/>
          </a:xfrm>
        </p:spPr>
        <p:txBody>
          <a:bodyPr>
            <a:normAutofit/>
          </a:bodyPr>
          <a:lstStyle/>
          <a:p>
            <a:r>
              <a:rPr lang="en-US" altLang="zh-CN" b="1" dirty="0">
                <a:sym typeface="+mn-ea"/>
              </a:rPr>
              <a:t>cat</a:t>
            </a:r>
            <a:r>
              <a:rPr lang="en-US" altLang="zh-CN" dirty="0">
                <a:sym typeface="+mn-ea"/>
              </a:rPr>
              <a:t> command</a:t>
            </a:r>
            <a:endParaRPr lang="zh-CN" altLang="en-US" dirty="0"/>
          </a:p>
        </p:txBody>
      </p:sp>
      <p:sp>
        <p:nvSpPr>
          <p:cNvPr id="10" name="TextBox 1"/>
          <p:cNvSpPr txBox="1"/>
          <p:nvPr/>
        </p:nvSpPr>
        <p:spPr>
          <a:xfrm>
            <a:off x="890096" y="1029756"/>
            <a:ext cx="11001983" cy="1227792"/>
          </a:xfrm>
          <a:prstGeom prst="rect">
            <a:avLst/>
          </a:prstGeom>
          <a:noFill/>
        </p:spPr>
        <p:txBody>
          <a:bodyPr wrap="square" lIns="118637" tIns="59319" rIns="118637" bIns="59319"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Concatenate, or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cat</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is one of the most frequently used Linux commands. It lists, combines, and writes file content to the standard output. To run the cat command, type </a:t>
            </a: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cat</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followed by the file name and its extension. </a:t>
            </a:r>
          </a:p>
        </p:txBody>
      </p:sp>
      <p:sp>
        <p:nvSpPr>
          <p:cNvPr id="3" name="TextBox 1"/>
          <p:cNvSpPr txBox="1"/>
          <p:nvPr/>
        </p:nvSpPr>
        <p:spPr>
          <a:xfrm>
            <a:off x="946825" y="4405750"/>
            <a:ext cx="10356715" cy="1966456"/>
          </a:xfrm>
          <a:prstGeom prst="rect">
            <a:avLst/>
          </a:prstGeom>
          <a:noFill/>
        </p:spPr>
        <p:txBody>
          <a:bodyPr wrap="square" lIns="118637" tIns="59319" rIns="118637" bIns="59319"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Here are other ways to use the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cat command</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cat &gt; filename.txt </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creates a new file.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cat filename1.txt filename2.txt &gt; filename3.txt  </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merges </a:t>
            </a: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filename1.txt</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and </a:t>
            </a: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filename2.txt</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and stores the output in </a:t>
            </a: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filename3.txt</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tac filename.txt </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displays content in reverse order.</a:t>
            </a:r>
          </a:p>
        </p:txBody>
      </p:sp>
      <p:pic>
        <p:nvPicPr>
          <p:cNvPr id="5" name="图片 4"/>
          <p:cNvPicPr>
            <a:picLocks noChangeAspect="1"/>
          </p:cNvPicPr>
          <p:nvPr/>
        </p:nvPicPr>
        <p:blipFill>
          <a:blip r:embed="rId3"/>
          <a:stretch>
            <a:fillRect/>
          </a:stretch>
        </p:blipFill>
        <p:spPr>
          <a:xfrm>
            <a:off x="1009462" y="2329619"/>
            <a:ext cx="5381625" cy="1943100"/>
          </a:xfrm>
          <a:prstGeom prst="rect">
            <a:avLst/>
          </a:prstGeom>
        </p:spPr>
      </p:pic>
      <p:sp>
        <p:nvSpPr>
          <p:cNvPr id="4" name="矩形 3"/>
          <p:cNvSpPr/>
          <p:nvPr/>
        </p:nvSpPr>
        <p:spPr>
          <a:xfrm>
            <a:off x="4581727" y="2321228"/>
            <a:ext cx="1809360" cy="2663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fld id="{506F4176-339E-4C4B-80E4-BBE9C4467EFE}"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1.2 lists of commands, pipelines</a:t>
            </a:r>
            <a:endParaRPr lang="zh-CN" altLang="en-US"/>
          </a:p>
        </p:txBody>
      </p:sp>
      <p:sp>
        <p:nvSpPr>
          <p:cNvPr id="3" name="内容占位符 2"/>
          <p:cNvSpPr>
            <a:spLocks noGrp="1"/>
          </p:cNvSpPr>
          <p:nvPr>
            <p:ph idx="1"/>
          </p:nvPr>
        </p:nvSpPr>
        <p:spPr>
          <a:xfrm>
            <a:off x="838200" y="1022350"/>
            <a:ext cx="10789920" cy="3437890"/>
          </a:xfrm>
        </p:spPr>
        <p:txBody>
          <a:bodyPr>
            <a:normAutofit fontScale="80000"/>
          </a:bodyPr>
          <a:lstStyle/>
          <a:p>
            <a:r>
              <a:rPr lang="en-US" altLang="zh-CN"/>
              <a:t>1.2.1 lists of commands</a:t>
            </a:r>
          </a:p>
          <a:p>
            <a:pPr lvl="1"/>
            <a:r>
              <a:rPr lang="en-US" altLang="zh-CN"/>
              <a:t>An </a:t>
            </a:r>
            <a:r>
              <a:rPr lang="en-US" altLang="zh-CN" b="1"/>
              <a:t>AND list</a:t>
            </a:r>
            <a:r>
              <a:rPr lang="en-US" altLang="zh-CN"/>
              <a:t> has the form</a:t>
            </a:r>
            <a:r>
              <a:rPr lang="zh-CN" altLang="en-US"/>
              <a:t>：</a:t>
            </a:r>
            <a:r>
              <a:rPr lang="en-US" altLang="zh-CN"/>
              <a:t> command1 </a:t>
            </a:r>
            <a:r>
              <a:rPr lang="en-US" altLang="zh-CN" b="1">
                <a:highlight>
                  <a:srgbClr val="FFFF00"/>
                </a:highlight>
              </a:rPr>
              <a:t>&amp;&amp;</a:t>
            </a:r>
            <a:r>
              <a:rPr lang="en-US" altLang="zh-CN"/>
              <a:t> command2</a:t>
            </a:r>
          </a:p>
          <a:p>
            <a:pPr lvl="2"/>
            <a:r>
              <a:rPr lang="en-US" altLang="zh-CN" b="1"/>
              <a:t>command2 is executed if, and only if, command1 returns an exit status of zero (success).</a:t>
            </a:r>
            <a:endParaRPr lang="en-US" altLang="zh-CN"/>
          </a:p>
          <a:p>
            <a:pPr lvl="1"/>
            <a:r>
              <a:rPr lang="en-US" altLang="zh-CN"/>
              <a:t>An </a:t>
            </a:r>
            <a:r>
              <a:rPr lang="en-US" altLang="zh-CN" b="1"/>
              <a:t>OR list</a:t>
            </a:r>
            <a:r>
              <a:rPr lang="en-US" altLang="zh-CN"/>
              <a:t> has the form</a:t>
            </a:r>
            <a:r>
              <a:rPr lang="zh-CN" altLang="en-US"/>
              <a:t>：</a:t>
            </a:r>
            <a:r>
              <a:rPr lang="en-US" altLang="zh-CN"/>
              <a:t> command1</a:t>
            </a:r>
            <a:r>
              <a:rPr lang="en-US" altLang="zh-CN" b="1"/>
              <a:t> </a:t>
            </a:r>
            <a:r>
              <a:rPr lang="en-US" altLang="zh-CN" b="1">
                <a:highlight>
                  <a:srgbClr val="FFFF00"/>
                </a:highlight>
              </a:rPr>
              <a:t>||</a:t>
            </a:r>
            <a:r>
              <a:rPr lang="en-US" altLang="zh-CN"/>
              <a:t> command2</a:t>
            </a:r>
          </a:p>
          <a:p>
            <a:pPr lvl="2"/>
            <a:r>
              <a:rPr lang="en-US" altLang="zh-CN" b="1"/>
              <a:t>command2 is executed if, and only if, command1 returns a non-zero exit status.</a:t>
            </a:r>
            <a:endParaRPr lang="en-US" altLang="zh-CN"/>
          </a:p>
          <a:p>
            <a:pPr lvl="1"/>
            <a:r>
              <a:rPr lang="en-US" altLang="zh-CN" b="1"/>
              <a:t>Command Sequence</a:t>
            </a:r>
            <a:r>
              <a:rPr lang="en-US" altLang="zh-CN"/>
              <a:t>:   command1</a:t>
            </a:r>
            <a:r>
              <a:rPr lang="en-US" altLang="zh-CN" b="1"/>
              <a:t> </a:t>
            </a:r>
            <a:r>
              <a:rPr lang="en-US" altLang="zh-CN" b="1">
                <a:highlight>
                  <a:srgbClr val="FFFF00"/>
                </a:highlight>
              </a:rPr>
              <a:t>; </a:t>
            </a:r>
            <a:r>
              <a:rPr lang="en-US" altLang="zh-CN"/>
              <a:t>command2</a:t>
            </a:r>
          </a:p>
          <a:p>
            <a:pPr lvl="2"/>
            <a:r>
              <a:rPr lang="en-US" altLang="zh-CN" b="1"/>
              <a:t>Commands separated by a ‘</a:t>
            </a:r>
            <a:r>
              <a:rPr lang="en-US" altLang="zh-CN" b="1">
                <a:highlight>
                  <a:srgbClr val="FFFF00"/>
                </a:highlight>
              </a:rPr>
              <a:t>;</a:t>
            </a:r>
            <a:r>
              <a:rPr lang="en-US" altLang="zh-CN" b="1"/>
              <a:t>’ are executed sequentially;</a:t>
            </a:r>
          </a:p>
          <a:p>
            <a:pPr lvl="1"/>
            <a:r>
              <a:rPr lang="en-US" altLang="zh-CN"/>
              <a:t>TIPS:</a:t>
            </a:r>
          </a:p>
          <a:p>
            <a:pPr lvl="2"/>
            <a:r>
              <a:rPr lang="en-US" altLang="zh-CN"/>
              <a:t>For the shell’s purposes, a command which </a:t>
            </a:r>
            <a:r>
              <a:rPr lang="en-US" altLang="zh-CN" b="1"/>
              <a:t>exits with a zero exit status has succeeded</a:t>
            </a:r>
            <a:r>
              <a:rPr lang="en-US" altLang="zh-CN"/>
              <a:t>. A non-zero exit status indicates failure.</a:t>
            </a:r>
          </a:p>
          <a:p>
            <a:pPr lvl="2"/>
            <a:r>
              <a:rPr lang="en-US" altLang="zh-CN"/>
              <a:t>The exit status of the last command is available in the special parameter </a:t>
            </a:r>
            <a:r>
              <a:rPr lang="en-US" altLang="zh-CN" b="1"/>
              <a:t>$?</a:t>
            </a:r>
          </a:p>
        </p:txBody>
      </p:sp>
      <p:sp>
        <p:nvSpPr>
          <p:cNvPr id="4" name="文本框 3"/>
          <p:cNvSpPr txBox="1"/>
          <p:nvPr/>
        </p:nvSpPr>
        <p:spPr>
          <a:xfrm>
            <a:off x="5320030" y="1022350"/>
            <a:ext cx="5293995" cy="306705"/>
          </a:xfrm>
          <a:prstGeom prst="rect">
            <a:avLst/>
          </a:prstGeom>
          <a:noFill/>
        </p:spPr>
        <p:txBody>
          <a:bodyPr wrap="square" rtlCol="0" anchor="t">
            <a:spAutoFit/>
          </a:bodyPr>
          <a:lstStyle/>
          <a:p>
            <a:r>
              <a:rPr lang="en-US" altLang="zh-CN" sz="1400" i="1"/>
              <a:t>https://www.gnu.org/software/bash/manual/bash.html#Lists</a:t>
            </a:r>
            <a:endParaRPr lang="zh-CN" altLang="en-US" sz="1400" i="1"/>
          </a:p>
        </p:txBody>
      </p:sp>
      <p:sp>
        <p:nvSpPr>
          <p:cNvPr id="5" name="文本框 4"/>
          <p:cNvSpPr txBox="1"/>
          <p:nvPr/>
        </p:nvSpPr>
        <p:spPr>
          <a:xfrm>
            <a:off x="5320665" y="3237865"/>
            <a:ext cx="5537200" cy="307975"/>
          </a:xfrm>
          <a:prstGeom prst="rect">
            <a:avLst/>
          </a:prstGeom>
          <a:noFill/>
        </p:spPr>
        <p:txBody>
          <a:bodyPr wrap="square" rtlCol="0" anchor="t">
            <a:noAutofit/>
          </a:bodyPr>
          <a:lstStyle/>
          <a:p>
            <a:r>
              <a:rPr lang="en-US" altLang="zh-CN" sz="1400" i="1"/>
              <a:t>https://www.gnu.org/software/bash/manual/bash.html#Exit-Status</a:t>
            </a:r>
            <a:endParaRPr lang="zh-CN" altLang="en-US" sz="1400" i="1"/>
          </a:p>
        </p:txBody>
      </p:sp>
      <p:pic>
        <p:nvPicPr>
          <p:cNvPr id="8" name="图片 7"/>
          <p:cNvPicPr/>
          <p:nvPr/>
        </p:nvPicPr>
        <p:blipFill>
          <a:blip r:embed="rId3"/>
          <a:stretch>
            <a:fillRect/>
          </a:stretch>
        </p:blipFill>
        <p:spPr>
          <a:xfrm>
            <a:off x="1866265" y="4471988"/>
            <a:ext cx="9210675" cy="1971675"/>
          </a:xfrm>
          <a:prstGeom prst="rect">
            <a:avLst/>
          </a:prstGeom>
        </p:spPr>
      </p:pic>
      <p:sp>
        <p:nvSpPr>
          <p:cNvPr id="9" name="文本框 8"/>
          <p:cNvSpPr txBox="1"/>
          <p:nvPr/>
        </p:nvSpPr>
        <p:spPr>
          <a:xfrm>
            <a:off x="3556000" y="4536758"/>
            <a:ext cx="5080000" cy="635000"/>
          </a:xfrm>
          <a:prstGeom prst="rect">
            <a:avLst/>
          </a:prstGeom>
        </p:spPr>
        <p:txBody>
          <a:bodyPr/>
          <a:lstStyle/>
          <a:p>
            <a:endParaRPr sz="1600"/>
          </a:p>
        </p:txBody>
      </p:sp>
      <p:sp>
        <p:nvSpPr>
          <p:cNvPr id="10" name="灯片编号占位符 9"/>
          <p:cNvSpPr>
            <a:spLocks noGrp="1"/>
          </p:cNvSpPr>
          <p:nvPr>
            <p:ph type="sldNum" sz="quarter" idx="12"/>
          </p:nvPr>
        </p:nvSpPr>
        <p:spPr/>
        <p:txBody>
          <a:bodyPr/>
          <a:lstStyle/>
          <a:p>
            <a:fld id="{506F4176-339E-4C4B-80E4-BBE9C4467EFE}"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1.2 lists of commands, pipelines</a:t>
            </a:r>
            <a:endParaRPr lang="zh-CN" altLang="en-US"/>
          </a:p>
        </p:txBody>
      </p:sp>
      <p:sp>
        <p:nvSpPr>
          <p:cNvPr id="3" name="内容占位符 2"/>
          <p:cNvSpPr>
            <a:spLocks noGrp="1"/>
          </p:cNvSpPr>
          <p:nvPr>
            <p:ph idx="1"/>
          </p:nvPr>
        </p:nvSpPr>
        <p:spPr>
          <a:xfrm>
            <a:off x="838200" y="1042670"/>
            <a:ext cx="11054080" cy="1784985"/>
          </a:xfrm>
        </p:spPr>
        <p:txBody>
          <a:bodyPr>
            <a:normAutofit fontScale="70000"/>
          </a:bodyPr>
          <a:lstStyle/>
          <a:p>
            <a:r>
              <a:rPr lang="en-US" altLang="zh-CN"/>
              <a:t>1.2.2 pipelines</a:t>
            </a:r>
          </a:p>
          <a:p>
            <a:pPr lvl="1"/>
            <a:r>
              <a:rPr lang="en-US" altLang="zh-CN"/>
              <a:t>A pipeline is a sequence of one or more commands separated by one of the control operators ‘|’ or ‘|&amp;’.</a:t>
            </a:r>
          </a:p>
          <a:p>
            <a:pPr lvl="1"/>
            <a:r>
              <a:rPr lang="en-US" altLang="zh-CN"/>
              <a:t>The output of each command in the pipeline is connected via a pipe to the input of the next command. That is, each command reads the previous command’s output. This connection is performed before any redirections specified by command1.</a:t>
            </a:r>
          </a:p>
        </p:txBody>
      </p:sp>
      <p:sp>
        <p:nvSpPr>
          <p:cNvPr id="4" name="文本框 3"/>
          <p:cNvSpPr txBox="1"/>
          <p:nvPr/>
        </p:nvSpPr>
        <p:spPr>
          <a:xfrm>
            <a:off x="3152775" y="1042670"/>
            <a:ext cx="8303895" cy="368300"/>
          </a:xfrm>
          <a:prstGeom prst="rect">
            <a:avLst/>
          </a:prstGeom>
          <a:noFill/>
        </p:spPr>
        <p:txBody>
          <a:bodyPr wrap="square" rtlCol="0" anchor="t">
            <a:spAutoFit/>
          </a:bodyPr>
          <a:lstStyle/>
          <a:p>
            <a:r>
              <a:rPr lang="en-US" altLang="zh-CN"/>
              <a:t>https://www.gnu.org/software/bash/manual/bash.html#Pipelines</a:t>
            </a:r>
            <a:endParaRPr lang="zh-CN" altLang="en-US"/>
          </a:p>
        </p:txBody>
      </p:sp>
      <p:pic>
        <p:nvPicPr>
          <p:cNvPr id="5" name="图片 4"/>
          <p:cNvPicPr>
            <a:picLocks noChangeAspect="1"/>
          </p:cNvPicPr>
          <p:nvPr/>
        </p:nvPicPr>
        <p:blipFill>
          <a:blip r:embed="rId3"/>
          <a:stretch>
            <a:fillRect/>
          </a:stretch>
        </p:blipFill>
        <p:spPr>
          <a:xfrm>
            <a:off x="626745" y="2524760"/>
            <a:ext cx="6763385" cy="2795270"/>
          </a:xfrm>
          <a:prstGeom prst="rect">
            <a:avLst/>
          </a:prstGeom>
        </p:spPr>
      </p:pic>
      <p:sp>
        <p:nvSpPr>
          <p:cNvPr id="6" name="文本框 5"/>
          <p:cNvSpPr txBox="1"/>
          <p:nvPr/>
        </p:nvSpPr>
        <p:spPr>
          <a:xfrm>
            <a:off x="3556000" y="2198688"/>
            <a:ext cx="5080000" cy="635000"/>
          </a:xfrm>
          <a:prstGeom prst="rect">
            <a:avLst/>
          </a:prstGeom>
        </p:spPr>
        <p:txBody>
          <a:bodyPr/>
          <a:lstStyle/>
          <a:p>
            <a:endParaRPr sz="1600"/>
          </a:p>
        </p:txBody>
      </p:sp>
      <p:pic>
        <p:nvPicPr>
          <p:cNvPr id="7" name="图片 6"/>
          <p:cNvPicPr/>
          <p:nvPr/>
        </p:nvPicPr>
        <p:blipFill>
          <a:blip r:embed="rId4"/>
          <a:stretch>
            <a:fillRect/>
          </a:stretch>
        </p:blipFill>
        <p:spPr>
          <a:xfrm>
            <a:off x="2827655" y="5447348"/>
            <a:ext cx="8096249" cy="1190625"/>
          </a:xfrm>
          <a:prstGeom prst="rect">
            <a:avLst/>
          </a:prstGeom>
        </p:spPr>
      </p:pic>
      <p:sp>
        <p:nvSpPr>
          <p:cNvPr id="8" name="文本框 7"/>
          <p:cNvSpPr txBox="1"/>
          <p:nvPr/>
        </p:nvSpPr>
        <p:spPr>
          <a:xfrm>
            <a:off x="3556000" y="4024313"/>
            <a:ext cx="5080000" cy="635000"/>
          </a:xfrm>
          <a:prstGeom prst="rect">
            <a:avLst/>
          </a:prstGeom>
        </p:spPr>
        <p:txBody>
          <a:bodyPr/>
          <a:lstStyle/>
          <a:p>
            <a:endParaRPr sz="1600"/>
          </a:p>
        </p:txBody>
      </p:sp>
      <p:sp>
        <p:nvSpPr>
          <p:cNvPr id="9" name="灯片编号占位符 8"/>
          <p:cNvSpPr>
            <a:spLocks noGrp="1"/>
          </p:cNvSpPr>
          <p:nvPr>
            <p:ph type="sldNum" sz="quarter" idx="12"/>
          </p:nvPr>
        </p:nvSpPr>
        <p:spPr/>
        <p:txBody>
          <a:bodyPr/>
          <a:lstStyle/>
          <a:p>
            <a:fld id="{506F4176-339E-4C4B-80E4-BBE9C4467EFE}"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2704" y="196125"/>
            <a:ext cx="4985410" cy="833631"/>
          </a:xfrm>
        </p:spPr>
        <p:txBody>
          <a:bodyPr>
            <a:normAutofit/>
          </a:bodyPr>
          <a:lstStyle/>
          <a:p>
            <a:r>
              <a:rPr lang="en-US" altLang="zh-CN" b="1" dirty="0">
                <a:sym typeface="+mn-ea"/>
              </a:rPr>
              <a:t>TIPS: Shortcut keys</a:t>
            </a:r>
            <a:endParaRPr lang="zh-CN" altLang="en-US" dirty="0"/>
          </a:p>
        </p:txBody>
      </p:sp>
      <p:sp>
        <p:nvSpPr>
          <p:cNvPr id="10" name="TextBox 1"/>
          <p:cNvSpPr txBox="1"/>
          <p:nvPr/>
        </p:nvSpPr>
        <p:spPr>
          <a:xfrm>
            <a:off x="817122" y="1376299"/>
            <a:ext cx="11001983" cy="1227792"/>
          </a:xfrm>
          <a:prstGeom prst="rect">
            <a:avLst/>
          </a:prstGeom>
          <a:noFill/>
        </p:spPr>
        <p:txBody>
          <a:bodyPr wrap="square" lIns="118637" tIns="59319" rIns="118637" bIns="59319"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Up</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and </a:t>
            </a: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down</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arrow keys can list the commands you typed.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1"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Tab</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key can complete the command. </a:t>
            </a:r>
            <a:r>
              <a:rPr lang="en-US" altLang="zh-CN" sz="2400" dirty="0">
                <a:solidFill>
                  <a:srgbClr val="36344D"/>
                </a:solidFill>
                <a:latin typeface="Calibri" panose="020F0502020204030204"/>
                <a:ea typeface="宋体" panose="02010600030101010101" pitchFamily="2" charset="-122"/>
              </a:rPr>
              <a:t>For a long command, you can type first few letters and press Tab key to complete the command or list alternate commands.</a:t>
            </a: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 </a:t>
            </a:r>
          </a:p>
        </p:txBody>
      </p:sp>
      <p:pic>
        <p:nvPicPr>
          <p:cNvPr id="5" name="图片 4"/>
          <p:cNvPicPr>
            <a:picLocks noChangeAspect="1"/>
          </p:cNvPicPr>
          <p:nvPr/>
        </p:nvPicPr>
        <p:blipFill>
          <a:blip r:embed="rId2"/>
          <a:stretch>
            <a:fillRect/>
          </a:stretch>
        </p:blipFill>
        <p:spPr>
          <a:xfrm>
            <a:off x="1021419" y="2771929"/>
            <a:ext cx="5177392" cy="526307"/>
          </a:xfrm>
          <a:prstGeom prst="rect">
            <a:avLst/>
          </a:prstGeom>
        </p:spPr>
      </p:pic>
      <p:grpSp>
        <p:nvGrpSpPr>
          <p:cNvPr id="6" name="组合 5"/>
          <p:cNvGrpSpPr/>
          <p:nvPr/>
        </p:nvGrpSpPr>
        <p:grpSpPr>
          <a:xfrm>
            <a:off x="5573950" y="2571874"/>
            <a:ext cx="5831363" cy="1323439"/>
            <a:chOff x="4241260" y="1399760"/>
            <a:chExt cx="5831363" cy="1323439"/>
          </a:xfrm>
        </p:grpSpPr>
        <p:sp>
          <p:nvSpPr>
            <p:cNvPr id="7" name="文本框 6"/>
            <p:cNvSpPr txBox="1"/>
            <p:nvPr/>
          </p:nvSpPr>
          <p:spPr>
            <a:xfrm>
              <a:off x="5123255" y="1399760"/>
              <a:ext cx="4949368" cy="1323439"/>
            </a:xfrm>
            <a:prstGeom prst="rect">
              <a:avLst/>
            </a:prstGeom>
            <a:noFill/>
          </p:spPr>
          <p:txBody>
            <a:bodyPr wrap="none" rtlCol="0">
              <a:spAutoFit/>
            </a:bodyPr>
            <a:lstStyle/>
            <a:p>
              <a:r>
                <a:rPr lang="en-US" altLang="zh-CN" sz="2000" dirty="0"/>
                <a:t>Type the first few letters of a command,</a:t>
              </a:r>
            </a:p>
            <a:p>
              <a:r>
                <a:rPr lang="en-US" altLang="zh-CN" sz="2000" dirty="0"/>
                <a:t>and then press Tab key. If there is completion,</a:t>
              </a:r>
            </a:p>
            <a:p>
              <a:r>
                <a:rPr lang="en-US" altLang="zh-CN" sz="2000" dirty="0"/>
                <a:t>press Tab key again, it will list the alternate</a:t>
              </a:r>
            </a:p>
            <a:p>
              <a:r>
                <a:rPr lang="en-US" altLang="zh-CN" sz="2000" dirty="0"/>
                <a:t>commands.</a:t>
              </a:r>
              <a:endParaRPr lang="zh-CN" altLang="en-US" sz="2000" dirty="0"/>
            </a:p>
          </p:txBody>
        </p:sp>
        <p:grpSp>
          <p:nvGrpSpPr>
            <p:cNvPr id="14" name="组合 13"/>
            <p:cNvGrpSpPr/>
            <p:nvPr/>
          </p:nvGrpSpPr>
          <p:grpSpPr>
            <a:xfrm>
              <a:off x="4241260" y="1640283"/>
              <a:ext cx="1037616" cy="242087"/>
              <a:chOff x="4241260" y="3829016"/>
              <a:chExt cx="1037616" cy="242087"/>
            </a:xfrm>
          </p:grpSpPr>
          <p:sp>
            <p:nvSpPr>
              <p:cNvPr id="15" name="矩形 14"/>
              <p:cNvSpPr/>
              <p:nvPr/>
            </p:nvSpPr>
            <p:spPr>
              <a:xfrm>
                <a:off x="4241260" y="3829016"/>
                <a:ext cx="624861" cy="2420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p:cNvCxnSpPr/>
              <p:nvPr/>
            </p:nvCxnSpPr>
            <p:spPr>
              <a:xfrm flipH="1">
                <a:off x="4763310" y="3863830"/>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8" name="文本框 27"/>
          <p:cNvSpPr txBox="1"/>
          <p:nvPr/>
        </p:nvSpPr>
        <p:spPr>
          <a:xfrm>
            <a:off x="706472" y="4259891"/>
            <a:ext cx="9734955" cy="830997"/>
          </a:xfrm>
          <a:prstGeom prst="rect">
            <a:avLst/>
          </a:prstGeom>
          <a:noFill/>
        </p:spPr>
        <p:txBody>
          <a:bodyPr wrap="square">
            <a:spAutoFit/>
          </a:bodyPr>
          <a:lstStyle/>
          <a:p>
            <a:r>
              <a:rPr lang="en-US" altLang="zh-CN" sz="2400" b="1" dirty="0"/>
              <a:t>clear</a:t>
            </a:r>
            <a:r>
              <a:rPr lang="en-US" altLang="zh-CN" sz="2400" dirty="0"/>
              <a:t> is a standard Unix computer operating system command that is used to clear the terminal screen.</a:t>
            </a:r>
            <a:endParaRPr lang="zh-CN" altLang="en-US" sz="2400" dirty="0"/>
          </a:p>
        </p:txBody>
      </p:sp>
      <p:pic>
        <p:nvPicPr>
          <p:cNvPr id="30" name="图片 29"/>
          <p:cNvPicPr>
            <a:picLocks noChangeAspect="1"/>
          </p:cNvPicPr>
          <p:nvPr/>
        </p:nvPicPr>
        <p:blipFill>
          <a:blip r:embed="rId3"/>
          <a:stretch>
            <a:fillRect/>
          </a:stretch>
        </p:blipFill>
        <p:spPr>
          <a:xfrm>
            <a:off x="836578" y="5339516"/>
            <a:ext cx="5213450" cy="284370"/>
          </a:xfrm>
          <a:prstGeom prst="rect">
            <a:avLst/>
          </a:prstGeom>
        </p:spPr>
      </p:pic>
      <p:sp>
        <p:nvSpPr>
          <p:cNvPr id="31" name="矩形 30"/>
          <p:cNvSpPr/>
          <p:nvPr/>
        </p:nvSpPr>
        <p:spPr>
          <a:xfrm>
            <a:off x="5278876" y="5338348"/>
            <a:ext cx="771152" cy="284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506F4176-339E-4C4B-80E4-BBE9C4467EFE}"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gcc</a:t>
            </a:r>
            <a:r>
              <a:rPr lang="en-US" altLang="zh-CN" dirty="0">
                <a:sym typeface="+mn-ea"/>
              </a:rPr>
              <a:t> &amp; g++</a:t>
            </a:r>
            <a:endParaRPr lang="zh-CN" altLang="en-US" dirty="0"/>
          </a:p>
        </p:txBody>
      </p:sp>
      <p:sp>
        <p:nvSpPr>
          <p:cNvPr id="10" name="TextBox 1"/>
          <p:cNvSpPr txBox="1"/>
          <p:nvPr/>
        </p:nvSpPr>
        <p:spPr>
          <a:xfrm>
            <a:off x="256065" y="1155977"/>
            <a:ext cx="10028938" cy="796905"/>
          </a:xfrm>
          <a:prstGeom prst="rect">
            <a:avLst/>
          </a:prstGeom>
          <a:noFill/>
        </p:spPr>
        <p:txBody>
          <a:bodyPr wrap="none" lIns="118637" tIns="59319" rIns="118637" bIns="59319" rtlCol="0">
            <a:spAutoFit/>
          </a:bodyPr>
          <a:lstStyle/>
          <a:p>
            <a:pPr marL="0" marR="0" lvl="0" indent="0" algn="l" defTabSz="1186180" rtl="0" eaLnBrk="1" fontAlgn="auto" latinLnBrk="0" hangingPunct="1">
              <a:lnSpc>
                <a:spcPct val="100000"/>
              </a:lnSpc>
              <a:spcBef>
                <a:spcPts val="0"/>
              </a:spcBef>
              <a:spcAft>
                <a:spcPts val="0"/>
              </a:spcAft>
              <a:buClrTx/>
              <a:buSzTx/>
              <a:buFontTx/>
              <a:buNone/>
              <a:defRPr/>
            </a:pPr>
            <a:r>
              <a:rPr lang="en-US" altLang="zh-CN" sz="2200" b="1" dirty="0">
                <a:solidFill>
                  <a:srgbClr val="00B0F0"/>
                </a:solidFill>
                <a:ea typeface="宋体" panose="02010600030101010101" pitchFamily="2" charset="-122"/>
              </a:rPr>
              <a:t>g</a:t>
            </a:r>
            <a:r>
              <a:rPr kumimoji="0" lang="en-US" altLang="zh-CN" sz="2200" b="1" i="0" u="none" strike="noStrike" kern="1200" cap="none" spc="0" normalizeH="0" baseline="0" noProof="0" dirty="0">
                <a:ln>
                  <a:noFill/>
                </a:ln>
                <a:solidFill>
                  <a:srgbClr val="00B0F0"/>
                </a:solidFill>
                <a:effectLst/>
                <a:uLnTx/>
                <a:uFillTx/>
                <a:ea typeface="宋体" panose="02010600030101010101" pitchFamily="2" charset="-122"/>
                <a:cs typeface="+mn-cs"/>
              </a:rPr>
              <a:t>cc</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mn-cs"/>
              </a:rPr>
              <a:t> and </a:t>
            </a:r>
            <a:r>
              <a:rPr kumimoji="0" lang="en-US" altLang="zh-CN" sz="2200" b="1" i="0" u="none" strike="noStrike" kern="1200" cap="none" spc="0" normalizeH="0" baseline="0" noProof="0" dirty="0">
                <a:ln>
                  <a:noFill/>
                </a:ln>
                <a:solidFill>
                  <a:srgbClr val="00B0F0"/>
                </a:solidFill>
                <a:effectLst/>
                <a:uLnTx/>
                <a:uFillTx/>
                <a:ea typeface="宋体" panose="02010600030101010101" pitchFamily="2" charset="-122"/>
                <a:cs typeface="+mn-cs"/>
              </a:rPr>
              <a:t>g++ </a:t>
            </a: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mn-cs"/>
              </a:rPr>
              <a:t>are GNU C or C++ compilers respectively, which issued for preprocessing, </a:t>
            </a:r>
          </a:p>
          <a:p>
            <a:pPr marL="0" marR="0" lvl="0" indent="0" algn="l" defTabSz="1186180" rtl="0" eaLnBrk="1" fontAlgn="auto" latinLnBrk="0" hangingPunct="1">
              <a:lnSpc>
                <a:spcPct val="1000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ea typeface="宋体" panose="02010600030101010101" pitchFamily="2" charset="-122"/>
                <a:cs typeface="+mn-cs"/>
              </a:rPr>
              <a:t>compilation, assembly and linking of source code to generate an executable file. </a:t>
            </a:r>
            <a:endParaRPr kumimoji="0" lang="zh-CN" altLang="en-US" sz="2200" b="0" i="0" u="none" strike="noStrike" kern="1200" cap="none" spc="0" normalizeH="0" baseline="0" noProof="0" dirty="0">
              <a:ln>
                <a:noFill/>
              </a:ln>
              <a:solidFill>
                <a:prstClr val="black"/>
              </a:solidFill>
              <a:effectLst/>
              <a:uLnTx/>
              <a:uFillTx/>
              <a:ea typeface="宋体" panose="02010600030101010101" pitchFamily="2" charset="-122"/>
              <a:cs typeface="+mn-cs"/>
            </a:endParaRPr>
          </a:p>
        </p:txBody>
      </p:sp>
      <p:sp>
        <p:nvSpPr>
          <p:cNvPr id="6" name="文本框 5"/>
          <p:cNvSpPr txBox="1"/>
          <p:nvPr/>
        </p:nvSpPr>
        <p:spPr>
          <a:xfrm>
            <a:off x="342900" y="1955359"/>
            <a:ext cx="11394145" cy="769441"/>
          </a:xfrm>
          <a:prstGeom prst="rect">
            <a:avLst/>
          </a:prstGeom>
          <a:noFill/>
        </p:spPr>
        <p:txBody>
          <a:bodyPr wrap="none" rtlCol="0">
            <a:spAutoFit/>
          </a:bodyPr>
          <a:lstStyle/>
          <a:p>
            <a:r>
              <a:rPr lang="en-US" altLang="zh-CN" sz="2200" dirty="0"/>
              <a:t>Type command </a:t>
            </a:r>
            <a:r>
              <a:rPr lang="en-US" altLang="zh-CN" sz="2200" b="1" dirty="0" err="1"/>
              <a:t>gcc</a:t>
            </a:r>
            <a:r>
              <a:rPr lang="en-US" altLang="zh-CN" sz="2200" dirty="0"/>
              <a:t> or </a:t>
            </a:r>
            <a:r>
              <a:rPr lang="en-US" altLang="zh-CN" sz="2200" b="1" dirty="0"/>
              <a:t>g++ --help</a:t>
            </a:r>
            <a:r>
              <a:rPr lang="en-US" altLang="zh-CN" sz="2200" dirty="0"/>
              <a:t>, you can get the common options of the </a:t>
            </a:r>
            <a:r>
              <a:rPr lang="en-US" altLang="zh-CN" sz="2200" dirty="0" err="1"/>
              <a:t>gcc</a:t>
            </a:r>
            <a:r>
              <a:rPr lang="en-US" altLang="zh-CN" sz="2200" dirty="0"/>
              <a:t> or g++.</a:t>
            </a:r>
            <a:r>
              <a:rPr lang="zh-CN" altLang="en-US" sz="2200" dirty="0"/>
              <a:t>  </a:t>
            </a:r>
            <a:r>
              <a:rPr lang="en-US" altLang="zh-CN" sz="2200" b="1" i="0" dirty="0">
                <a:effectLst/>
              </a:rPr>
              <a:t>g++</a:t>
            </a:r>
            <a:r>
              <a:rPr lang="en-US" altLang="zh-CN" sz="2200" b="0" i="0" dirty="0">
                <a:effectLst/>
              </a:rPr>
              <a:t> accepts </a:t>
            </a:r>
          </a:p>
          <a:p>
            <a:r>
              <a:rPr lang="en-US" altLang="zh-CN" sz="2200" b="0" i="0" dirty="0">
                <a:effectLst/>
              </a:rPr>
              <a:t>mostly the same options as </a:t>
            </a:r>
            <a:r>
              <a:rPr lang="en-US" altLang="zh-CN" sz="2200" b="1" i="0" dirty="0" err="1">
                <a:effectLst/>
              </a:rPr>
              <a:t>gcc</a:t>
            </a:r>
            <a:r>
              <a:rPr lang="en-US" altLang="zh-CN" sz="2200" b="0" i="0" dirty="0">
                <a:effectLst/>
              </a:rPr>
              <a:t>.</a:t>
            </a:r>
            <a:endParaRPr lang="zh-CN" altLang="en-US" sz="2200" dirty="0"/>
          </a:p>
        </p:txBody>
      </p:sp>
      <p:grpSp>
        <p:nvGrpSpPr>
          <p:cNvPr id="17" name="组合 16"/>
          <p:cNvGrpSpPr/>
          <p:nvPr/>
        </p:nvGrpSpPr>
        <p:grpSpPr>
          <a:xfrm>
            <a:off x="900112" y="2762250"/>
            <a:ext cx="7096125" cy="3562350"/>
            <a:chOff x="900112" y="2762250"/>
            <a:chExt cx="7096125" cy="3562350"/>
          </a:xfrm>
        </p:grpSpPr>
        <p:pic>
          <p:nvPicPr>
            <p:cNvPr id="8" name="图片 7"/>
            <p:cNvPicPr>
              <a:picLocks noChangeAspect="1"/>
            </p:cNvPicPr>
            <p:nvPr/>
          </p:nvPicPr>
          <p:blipFill>
            <a:blip r:embed="rId2"/>
            <a:stretch>
              <a:fillRect/>
            </a:stretch>
          </p:blipFill>
          <p:spPr>
            <a:xfrm>
              <a:off x="900112" y="2762250"/>
              <a:ext cx="7096125" cy="1543050"/>
            </a:xfrm>
            <a:prstGeom prst="rect">
              <a:avLst/>
            </a:prstGeom>
          </p:spPr>
        </p:pic>
        <p:pic>
          <p:nvPicPr>
            <p:cNvPr id="16" name="图片 15"/>
            <p:cNvPicPr>
              <a:picLocks noChangeAspect="1"/>
            </p:cNvPicPr>
            <p:nvPr/>
          </p:nvPicPr>
          <p:blipFill>
            <a:blip r:embed="rId3"/>
            <a:stretch>
              <a:fillRect/>
            </a:stretch>
          </p:blipFill>
          <p:spPr>
            <a:xfrm>
              <a:off x="909637" y="4305300"/>
              <a:ext cx="7086600" cy="2019300"/>
            </a:xfrm>
            <a:prstGeom prst="rect">
              <a:avLst/>
            </a:prstGeom>
          </p:spPr>
        </p:pic>
      </p:grpSp>
      <p:sp>
        <p:nvSpPr>
          <p:cNvPr id="18" name="矩形 17"/>
          <p:cNvSpPr/>
          <p:nvPr/>
        </p:nvSpPr>
        <p:spPr>
          <a:xfrm>
            <a:off x="981075" y="4076700"/>
            <a:ext cx="809625" cy="2286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9" name="矩形 18"/>
          <p:cNvSpPr/>
          <p:nvPr/>
        </p:nvSpPr>
        <p:spPr>
          <a:xfrm>
            <a:off x="981075" y="4314826"/>
            <a:ext cx="1219200" cy="2190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20" name="矩形 19"/>
          <p:cNvSpPr/>
          <p:nvPr/>
        </p:nvSpPr>
        <p:spPr>
          <a:xfrm>
            <a:off x="942975" y="5505450"/>
            <a:ext cx="828675" cy="3429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 name="矩形 2"/>
          <p:cNvSpPr/>
          <p:nvPr/>
        </p:nvSpPr>
        <p:spPr>
          <a:xfrm>
            <a:off x="2933092" y="2711578"/>
            <a:ext cx="977427" cy="2359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8" grpId="0" animBg="1"/>
      <p:bldP spid="19" grpId="0" animBg="1"/>
      <p:bldP spid="20"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gcc</a:t>
            </a:r>
            <a:r>
              <a:rPr lang="en-US" altLang="zh-CN" dirty="0">
                <a:sym typeface="+mn-ea"/>
              </a:rPr>
              <a:t> &amp; g++</a:t>
            </a:r>
            <a:endParaRPr lang="zh-CN" altLang="en-US" dirty="0"/>
          </a:p>
        </p:txBody>
      </p:sp>
      <p:sp>
        <p:nvSpPr>
          <p:cNvPr id="6" name="文本框 5"/>
          <p:cNvSpPr txBox="1"/>
          <p:nvPr/>
        </p:nvSpPr>
        <p:spPr>
          <a:xfrm>
            <a:off x="431994" y="1143050"/>
            <a:ext cx="11449801" cy="707886"/>
          </a:xfrm>
          <a:prstGeom prst="rect">
            <a:avLst/>
          </a:prstGeom>
          <a:noFill/>
        </p:spPr>
        <p:txBody>
          <a:bodyPr wrap="none" rtlCol="0">
            <a:spAutoFit/>
          </a:bodyPr>
          <a:lstStyle/>
          <a:p>
            <a:r>
              <a:rPr lang="en-US" altLang="zh-CN" sz="2000" b="1" dirty="0">
                <a:solidFill>
                  <a:srgbClr val="00B0F0"/>
                </a:solidFill>
              </a:rPr>
              <a:t>-c   </a:t>
            </a:r>
            <a:r>
              <a:rPr lang="en-US" altLang="zh-CN" sz="2000" dirty="0"/>
              <a:t>Compile or assemble the source files, but do not link. </a:t>
            </a:r>
            <a:r>
              <a:rPr lang="en-US" altLang="zh-CN" sz="2000" b="0" i="0" dirty="0">
                <a:effectLst/>
              </a:rPr>
              <a:t>The ultimate output is in the form of an object file </a:t>
            </a:r>
          </a:p>
          <a:p>
            <a:r>
              <a:rPr lang="en-US" altLang="zh-CN" sz="2000" dirty="0"/>
              <a:t>      </a:t>
            </a:r>
            <a:r>
              <a:rPr lang="en-US" altLang="zh-CN" sz="2000" b="0" i="0" dirty="0">
                <a:effectLst/>
              </a:rPr>
              <a:t>for each source file. </a:t>
            </a:r>
            <a:r>
              <a:rPr lang="en-US" altLang="zh-CN" sz="2000" dirty="0"/>
              <a:t>T</a:t>
            </a:r>
            <a:r>
              <a:rPr lang="en-US" altLang="zh-CN" sz="2000" b="0" i="0" dirty="0">
                <a:effectLst/>
              </a:rPr>
              <a:t>he object file name for a source file is made by replacing the suffix </a:t>
            </a:r>
            <a:r>
              <a:rPr lang="en-US" altLang="zh-CN" sz="2000" b="1" i="0" dirty="0">
                <a:effectLst/>
              </a:rPr>
              <a:t>.c</a:t>
            </a:r>
            <a:r>
              <a:rPr lang="en-US" altLang="zh-CN" sz="2000" b="0" i="0" dirty="0">
                <a:effectLst/>
              </a:rPr>
              <a:t> with </a:t>
            </a:r>
            <a:r>
              <a:rPr lang="en-US" altLang="zh-CN" sz="2000" b="1" i="0" dirty="0">
                <a:effectLst/>
              </a:rPr>
              <a:t>.o</a:t>
            </a:r>
            <a:r>
              <a:rPr lang="en-US" altLang="zh-CN" sz="2000" b="0" i="0" dirty="0">
                <a:effectLst/>
              </a:rPr>
              <a:t>.</a:t>
            </a:r>
            <a:endParaRPr lang="zh-CN" altLang="en-US" sz="2000" dirty="0"/>
          </a:p>
        </p:txBody>
      </p:sp>
      <p:sp>
        <p:nvSpPr>
          <p:cNvPr id="4" name="文本框 3"/>
          <p:cNvSpPr txBox="1"/>
          <p:nvPr/>
        </p:nvSpPr>
        <p:spPr>
          <a:xfrm>
            <a:off x="409199" y="1882634"/>
            <a:ext cx="10870348" cy="1015663"/>
          </a:xfrm>
          <a:prstGeom prst="rect">
            <a:avLst/>
          </a:prstGeom>
          <a:noFill/>
        </p:spPr>
        <p:txBody>
          <a:bodyPr wrap="none" rtlCol="0">
            <a:spAutoFit/>
          </a:bodyPr>
          <a:lstStyle/>
          <a:p>
            <a:r>
              <a:rPr lang="en-US" altLang="zh-CN" sz="2000" b="1" dirty="0">
                <a:solidFill>
                  <a:srgbClr val="00B0F0"/>
                </a:solidFill>
              </a:rPr>
              <a:t>-o </a:t>
            </a:r>
            <a:r>
              <a:rPr lang="en-US" altLang="zh-CN" sz="2000" b="1" i="1" dirty="0">
                <a:solidFill>
                  <a:srgbClr val="00B0F0"/>
                </a:solidFill>
              </a:rPr>
              <a:t>&lt;file&gt;   </a:t>
            </a:r>
            <a:r>
              <a:rPr lang="en-US" altLang="zh-CN" sz="2000" b="0" i="0" dirty="0">
                <a:effectLst/>
              </a:rPr>
              <a:t>Place output in file </a:t>
            </a:r>
            <a:r>
              <a:rPr lang="en-US" altLang="zh-CN" sz="2000" b="0" i="1" dirty="0" err="1">
                <a:effectLst/>
              </a:rPr>
              <a:t>file</a:t>
            </a:r>
            <a:r>
              <a:rPr lang="en-US" altLang="zh-CN" sz="2000" b="0" i="0" dirty="0">
                <a:effectLst/>
              </a:rPr>
              <a:t>. This applies regardless to whatever sort of output is being produced, </a:t>
            </a:r>
          </a:p>
          <a:p>
            <a:r>
              <a:rPr lang="en-US" altLang="zh-CN" sz="2000" dirty="0"/>
              <a:t>                  </a:t>
            </a:r>
            <a:r>
              <a:rPr lang="en-US" altLang="zh-CN" sz="2000" b="0" i="0" dirty="0">
                <a:effectLst/>
              </a:rPr>
              <a:t>whether it be an executable file, an object file, an assembler file or preprocessed C code.</a:t>
            </a:r>
          </a:p>
          <a:p>
            <a:r>
              <a:rPr lang="en-US" altLang="zh-CN" sz="2000" dirty="0"/>
              <a:t>                   </a:t>
            </a:r>
            <a:r>
              <a:rPr lang="en-US" altLang="zh-CN" sz="2000" b="0" i="0" dirty="0">
                <a:effectLst/>
              </a:rPr>
              <a:t>If </a:t>
            </a:r>
            <a:r>
              <a:rPr lang="en-US" altLang="zh-CN" sz="2000" b="1" i="0" dirty="0">
                <a:effectLst/>
              </a:rPr>
              <a:t>-o</a:t>
            </a:r>
            <a:r>
              <a:rPr lang="en-US" altLang="zh-CN" sz="2000" b="0" i="0" dirty="0">
                <a:effectLst/>
              </a:rPr>
              <a:t> is not specified, the default is to put an executable file in </a:t>
            </a:r>
            <a:r>
              <a:rPr lang="en-US" altLang="zh-CN" sz="2000" b="0" i="1" dirty="0" err="1">
                <a:effectLst/>
              </a:rPr>
              <a:t>a.out</a:t>
            </a:r>
            <a:r>
              <a:rPr lang="en-US" altLang="zh-CN" sz="2000" dirty="0"/>
              <a:t>.</a:t>
            </a:r>
            <a:endParaRPr lang="zh-CN" altLang="en-US" sz="2000" dirty="0"/>
          </a:p>
        </p:txBody>
      </p:sp>
      <p:sp>
        <p:nvSpPr>
          <p:cNvPr id="7" name="文本框 6"/>
          <p:cNvSpPr txBox="1"/>
          <p:nvPr/>
        </p:nvSpPr>
        <p:spPr>
          <a:xfrm>
            <a:off x="892639" y="2940681"/>
            <a:ext cx="8937161" cy="369332"/>
          </a:xfrm>
          <a:prstGeom prst="rect">
            <a:avLst/>
          </a:prstGeom>
          <a:noFill/>
        </p:spPr>
        <p:txBody>
          <a:bodyPr wrap="square">
            <a:spAutoFit/>
          </a:bodyPr>
          <a:lstStyle/>
          <a:p>
            <a:r>
              <a:rPr lang="en-US" altLang="zh-CN" b="1" i="1" dirty="0" err="1">
                <a:solidFill>
                  <a:srgbClr val="00B0F0"/>
                </a:solidFill>
                <a:effectLst/>
              </a:rPr>
              <a:t>gcc</a:t>
            </a:r>
            <a:r>
              <a:rPr lang="en-US" altLang="zh-CN" b="1" i="1" dirty="0">
                <a:solidFill>
                  <a:srgbClr val="00B0F0"/>
                </a:solidFill>
                <a:effectLst/>
              </a:rPr>
              <a:t> </a:t>
            </a:r>
            <a:r>
              <a:rPr lang="en-US" altLang="zh-CN" b="1" i="1" dirty="0" err="1">
                <a:solidFill>
                  <a:srgbClr val="00B0F0"/>
                </a:solidFill>
                <a:effectLst/>
              </a:rPr>
              <a:t>source_file.c</a:t>
            </a:r>
            <a:r>
              <a:rPr lang="en-US" altLang="zh-CN" b="1" i="1" dirty="0">
                <a:solidFill>
                  <a:srgbClr val="00B0F0"/>
                </a:solidFill>
                <a:effectLst/>
              </a:rPr>
              <a:t> -o </a:t>
            </a:r>
            <a:r>
              <a:rPr lang="en-US" altLang="zh-CN" b="1" i="1" dirty="0" err="1">
                <a:solidFill>
                  <a:srgbClr val="00B0F0"/>
                </a:solidFill>
                <a:effectLst/>
              </a:rPr>
              <a:t>program_name</a:t>
            </a:r>
            <a:r>
              <a:rPr lang="en-US" altLang="zh-CN" b="1" i="1" dirty="0">
                <a:solidFill>
                  <a:srgbClr val="00B0F0"/>
                </a:solidFill>
                <a:effectLst/>
              </a:rPr>
              <a:t>      </a:t>
            </a:r>
            <a:r>
              <a:rPr lang="en-US" altLang="zh-CN" b="1" i="1" dirty="0">
                <a:effectLst/>
              </a:rPr>
              <a:t>or     </a:t>
            </a:r>
            <a:r>
              <a:rPr lang="en-US" altLang="zh-CN" b="1" i="1" dirty="0" err="1">
                <a:solidFill>
                  <a:srgbClr val="00B0F0"/>
                </a:solidFill>
                <a:effectLst/>
              </a:rPr>
              <a:t>gcc</a:t>
            </a:r>
            <a:r>
              <a:rPr lang="en-US" altLang="zh-CN" b="1" i="1" dirty="0">
                <a:solidFill>
                  <a:srgbClr val="00B0F0"/>
                </a:solidFill>
                <a:effectLst/>
              </a:rPr>
              <a:t> </a:t>
            </a:r>
            <a:r>
              <a:rPr lang="en-US" altLang="zh-CN" b="1" i="1" dirty="0" err="1">
                <a:solidFill>
                  <a:srgbClr val="00B0F0"/>
                </a:solidFill>
                <a:effectLst/>
              </a:rPr>
              <a:t>source_file.o</a:t>
            </a:r>
            <a:r>
              <a:rPr lang="en-US" altLang="zh-CN" b="1" i="1" dirty="0">
                <a:solidFill>
                  <a:srgbClr val="00B0F0"/>
                </a:solidFill>
                <a:effectLst/>
              </a:rPr>
              <a:t> -o </a:t>
            </a:r>
            <a:r>
              <a:rPr lang="en-US" altLang="zh-CN" b="1" i="1" dirty="0" err="1">
                <a:solidFill>
                  <a:srgbClr val="00B0F0"/>
                </a:solidFill>
                <a:effectLst/>
              </a:rPr>
              <a:t>program_name</a:t>
            </a:r>
            <a:endParaRPr lang="zh-CN" altLang="en-US" b="1" dirty="0">
              <a:solidFill>
                <a:srgbClr val="00B0F0"/>
              </a:solidFill>
            </a:endParaRPr>
          </a:p>
        </p:txBody>
      </p:sp>
      <p:sp>
        <p:nvSpPr>
          <p:cNvPr id="8" name="文本框 7"/>
          <p:cNvSpPr txBox="1"/>
          <p:nvPr/>
        </p:nvSpPr>
        <p:spPr>
          <a:xfrm>
            <a:off x="393894" y="4072448"/>
            <a:ext cx="3204732" cy="2031325"/>
          </a:xfrm>
          <a:prstGeom prst="rect">
            <a:avLst/>
          </a:prstGeom>
          <a:solidFill>
            <a:schemeClr val="accent1">
              <a:lumMod val="20000"/>
              <a:lumOff val="80000"/>
            </a:schemeClr>
          </a:solidFill>
          <a:ln>
            <a:solidFill>
              <a:srgbClr val="000000"/>
            </a:solidFill>
          </a:ln>
        </p:spPr>
        <p:txBody>
          <a:bodyPr wrap="square" rtlCol="0">
            <a:spAutoFit/>
          </a:bodyPr>
          <a:lstStyle/>
          <a:p>
            <a:r>
              <a:rPr lang="en-US" altLang="zh-CN" dirty="0"/>
              <a:t>#include &lt;</a:t>
            </a:r>
            <a:r>
              <a:rPr lang="en-US" altLang="zh-CN" dirty="0" err="1"/>
              <a:t>stdio.h</a:t>
            </a:r>
            <a:r>
              <a:rPr lang="en-US" altLang="zh-CN" dirty="0"/>
              <a:t>&gt;</a:t>
            </a:r>
          </a:p>
          <a:p>
            <a:r>
              <a:rPr lang="en-US" altLang="zh-CN" dirty="0"/>
              <a:t>int main()</a:t>
            </a:r>
          </a:p>
          <a:p>
            <a:r>
              <a:rPr lang="en-US" altLang="zh-CN" dirty="0"/>
              <a:t>{    </a:t>
            </a:r>
          </a:p>
          <a:p>
            <a:r>
              <a:rPr lang="en-US" altLang="zh-CN" dirty="0"/>
              <a:t>      </a:t>
            </a:r>
            <a:r>
              <a:rPr lang="en-US" altLang="zh-CN" dirty="0" err="1"/>
              <a:t>printf</a:t>
            </a:r>
            <a:r>
              <a:rPr lang="en-US" altLang="zh-CN" dirty="0"/>
              <a:t>("Hello World!\n");</a:t>
            </a:r>
          </a:p>
          <a:p>
            <a:r>
              <a:rPr lang="en-US" altLang="zh-CN" dirty="0"/>
              <a:t>    </a:t>
            </a:r>
          </a:p>
          <a:p>
            <a:r>
              <a:rPr lang="en-US" altLang="zh-CN" dirty="0"/>
              <a:t>      return 0;</a:t>
            </a:r>
          </a:p>
          <a:p>
            <a:r>
              <a:rPr lang="en-US" altLang="zh-CN" dirty="0"/>
              <a:t>}</a:t>
            </a:r>
            <a:endParaRPr lang="zh-CN" altLang="en-US" dirty="0"/>
          </a:p>
        </p:txBody>
      </p:sp>
      <p:pic>
        <p:nvPicPr>
          <p:cNvPr id="11" name="图片 10"/>
          <p:cNvPicPr>
            <a:picLocks noChangeAspect="1"/>
          </p:cNvPicPr>
          <p:nvPr/>
        </p:nvPicPr>
        <p:blipFill>
          <a:blip r:embed="rId2"/>
          <a:stretch>
            <a:fillRect/>
          </a:stretch>
        </p:blipFill>
        <p:spPr>
          <a:xfrm>
            <a:off x="4231863" y="3507365"/>
            <a:ext cx="5995662" cy="1229880"/>
          </a:xfrm>
          <a:prstGeom prst="rect">
            <a:avLst/>
          </a:prstGeom>
        </p:spPr>
      </p:pic>
      <p:pic>
        <p:nvPicPr>
          <p:cNvPr id="13" name="图片 12"/>
          <p:cNvPicPr>
            <a:picLocks noChangeAspect="1"/>
          </p:cNvPicPr>
          <p:nvPr/>
        </p:nvPicPr>
        <p:blipFill>
          <a:blip r:embed="rId3"/>
          <a:stretch>
            <a:fillRect/>
          </a:stretch>
        </p:blipFill>
        <p:spPr>
          <a:xfrm>
            <a:off x="4231863" y="5224052"/>
            <a:ext cx="5995662" cy="1040164"/>
          </a:xfrm>
          <a:prstGeom prst="rect">
            <a:avLst/>
          </a:prstGeom>
        </p:spPr>
      </p:pic>
      <p:grpSp>
        <p:nvGrpSpPr>
          <p:cNvPr id="16" name="组合 15"/>
          <p:cNvGrpSpPr/>
          <p:nvPr/>
        </p:nvGrpSpPr>
        <p:grpSpPr>
          <a:xfrm>
            <a:off x="8742918" y="3125347"/>
            <a:ext cx="2497513" cy="543439"/>
            <a:chOff x="4241260" y="1316487"/>
            <a:chExt cx="2497513" cy="543439"/>
          </a:xfrm>
        </p:grpSpPr>
        <p:sp>
          <p:nvSpPr>
            <p:cNvPr id="17" name="文本框 16"/>
            <p:cNvSpPr txBox="1"/>
            <p:nvPr/>
          </p:nvSpPr>
          <p:spPr>
            <a:xfrm>
              <a:off x="5725867" y="1316487"/>
              <a:ext cx="1012906" cy="400110"/>
            </a:xfrm>
            <a:prstGeom prst="rect">
              <a:avLst/>
            </a:prstGeom>
            <a:noFill/>
          </p:spPr>
          <p:txBody>
            <a:bodyPr wrap="none" rtlCol="0">
              <a:spAutoFit/>
            </a:bodyPr>
            <a:lstStyle/>
            <a:p>
              <a:r>
                <a:rPr lang="en-US" altLang="zh-CN" sz="2000" dirty="0"/>
                <a:t>compile</a:t>
              </a:r>
              <a:endParaRPr lang="zh-CN" altLang="en-US" sz="2000" dirty="0"/>
            </a:p>
          </p:txBody>
        </p:sp>
        <p:grpSp>
          <p:nvGrpSpPr>
            <p:cNvPr id="18" name="组合 17"/>
            <p:cNvGrpSpPr/>
            <p:nvPr/>
          </p:nvGrpSpPr>
          <p:grpSpPr>
            <a:xfrm>
              <a:off x="4241260" y="1577707"/>
              <a:ext cx="1600646" cy="282219"/>
              <a:chOff x="4241260" y="3766440"/>
              <a:chExt cx="1600646" cy="282219"/>
            </a:xfrm>
          </p:grpSpPr>
          <p:sp>
            <p:nvSpPr>
              <p:cNvPr id="19" name="矩形 18"/>
              <p:cNvSpPr/>
              <p:nvPr/>
            </p:nvSpPr>
            <p:spPr>
              <a:xfrm>
                <a:off x="4241260" y="3829016"/>
                <a:ext cx="1085080" cy="2196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p:nvPr/>
            </p:nvCxnSpPr>
            <p:spPr>
              <a:xfrm flipH="1">
                <a:off x="5326340" y="3766440"/>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1" name="组合 20"/>
          <p:cNvGrpSpPr/>
          <p:nvPr/>
        </p:nvGrpSpPr>
        <p:grpSpPr>
          <a:xfrm>
            <a:off x="8742917" y="3478009"/>
            <a:ext cx="2546021" cy="676552"/>
            <a:chOff x="4241259" y="1183374"/>
            <a:chExt cx="2546021" cy="676552"/>
          </a:xfrm>
        </p:grpSpPr>
        <p:sp>
          <p:nvSpPr>
            <p:cNvPr id="22" name="文本框 21"/>
            <p:cNvSpPr txBox="1"/>
            <p:nvPr/>
          </p:nvSpPr>
          <p:spPr>
            <a:xfrm>
              <a:off x="6232320" y="1183374"/>
              <a:ext cx="554960" cy="400110"/>
            </a:xfrm>
            <a:prstGeom prst="rect">
              <a:avLst/>
            </a:prstGeom>
            <a:noFill/>
          </p:spPr>
          <p:txBody>
            <a:bodyPr wrap="none" rtlCol="0">
              <a:spAutoFit/>
            </a:bodyPr>
            <a:lstStyle/>
            <a:p>
              <a:r>
                <a:rPr lang="en-US" altLang="zh-CN" sz="2000" dirty="0"/>
                <a:t>link</a:t>
              </a:r>
              <a:endParaRPr lang="zh-CN" altLang="en-US" sz="2000" dirty="0"/>
            </a:p>
          </p:txBody>
        </p:sp>
        <p:grpSp>
          <p:nvGrpSpPr>
            <p:cNvPr id="23" name="组合 22"/>
            <p:cNvGrpSpPr/>
            <p:nvPr/>
          </p:nvGrpSpPr>
          <p:grpSpPr>
            <a:xfrm>
              <a:off x="4241259" y="1492042"/>
              <a:ext cx="1995618" cy="367884"/>
              <a:chOff x="4241259" y="3680775"/>
              <a:chExt cx="1995618" cy="367884"/>
            </a:xfrm>
          </p:grpSpPr>
          <p:sp>
            <p:nvSpPr>
              <p:cNvPr id="24" name="矩形 23"/>
              <p:cNvSpPr/>
              <p:nvPr/>
            </p:nvSpPr>
            <p:spPr>
              <a:xfrm>
                <a:off x="4241259" y="3829016"/>
                <a:ext cx="1484607" cy="2196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H="1">
                <a:off x="5721311" y="3680775"/>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6" name="组合 25"/>
          <p:cNvGrpSpPr/>
          <p:nvPr/>
        </p:nvGrpSpPr>
        <p:grpSpPr>
          <a:xfrm>
            <a:off x="8742918" y="4057978"/>
            <a:ext cx="2106623" cy="553784"/>
            <a:chOff x="4241260" y="1306143"/>
            <a:chExt cx="2106623" cy="553784"/>
          </a:xfrm>
        </p:grpSpPr>
        <p:sp>
          <p:nvSpPr>
            <p:cNvPr id="27" name="文本框 26"/>
            <p:cNvSpPr txBox="1"/>
            <p:nvPr/>
          </p:nvSpPr>
          <p:spPr>
            <a:xfrm>
              <a:off x="5804144" y="1306143"/>
              <a:ext cx="543739" cy="400110"/>
            </a:xfrm>
            <a:prstGeom prst="rect">
              <a:avLst/>
            </a:prstGeom>
            <a:noFill/>
          </p:spPr>
          <p:txBody>
            <a:bodyPr wrap="none" rtlCol="0">
              <a:spAutoFit/>
            </a:bodyPr>
            <a:lstStyle/>
            <a:p>
              <a:r>
                <a:rPr lang="en-US" altLang="zh-CN" sz="2000" dirty="0"/>
                <a:t>run</a:t>
              </a:r>
              <a:endParaRPr lang="zh-CN" altLang="en-US" sz="2000" dirty="0"/>
            </a:p>
          </p:txBody>
        </p:sp>
        <p:grpSp>
          <p:nvGrpSpPr>
            <p:cNvPr id="28" name="组合 27"/>
            <p:cNvGrpSpPr/>
            <p:nvPr/>
          </p:nvGrpSpPr>
          <p:grpSpPr>
            <a:xfrm>
              <a:off x="4241260" y="1550967"/>
              <a:ext cx="1595916" cy="308960"/>
              <a:chOff x="4241260" y="3739700"/>
              <a:chExt cx="1595916" cy="308960"/>
            </a:xfrm>
          </p:grpSpPr>
          <p:sp>
            <p:nvSpPr>
              <p:cNvPr id="29" name="矩形 28"/>
              <p:cNvSpPr/>
              <p:nvPr/>
            </p:nvSpPr>
            <p:spPr>
              <a:xfrm>
                <a:off x="4241260" y="3829016"/>
                <a:ext cx="1191658" cy="2196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p:cNvCxnSpPr/>
              <p:nvPr/>
            </p:nvCxnSpPr>
            <p:spPr>
              <a:xfrm flipH="1">
                <a:off x="5321610" y="3739700"/>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1" name="组合 30"/>
          <p:cNvGrpSpPr/>
          <p:nvPr/>
        </p:nvGrpSpPr>
        <p:grpSpPr>
          <a:xfrm>
            <a:off x="8704817" y="4935334"/>
            <a:ext cx="3416868" cy="707886"/>
            <a:chOff x="4241259" y="1183374"/>
            <a:chExt cx="3416868" cy="707886"/>
          </a:xfrm>
        </p:grpSpPr>
        <p:sp>
          <p:nvSpPr>
            <p:cNvPr id="32" name="文本框 31"/>
            <p:cNvSpPr txBox="1"/>
            <p:nvPr/>
          </p:nvSpPr>
          <p:spPr>
            <a:xfrm>
              <a:off x="6137070" y="1183374"/>
              <a:ext cx="1521057" cy="707886"/>
            </a:xfrm>
            <a:prstGeom prst="rect">
              <a:avLst/>
            </a:prstGeom>
            <a:noFill/>
          </p:spPr>
          <p:txBody>
            <a:bodyPr wrap="none" rtlCol="0">
              <a:spAutoFit/>
            </a:bodyPr>
            <a:lstStyle/>
            <a:p>
              <a:r>
                <a:rPr lang="en-US" altLang="zh-CN" sz="2000" dirty="0"/>
                <a:t>compile and </a:t>
              </a:r>
            </a:p>
            <a:p>
              <a:r>
                <a:rPr lang="en-US" altLang="zh-CN" sz="2000" dirty="0"/>
                <a:t>link</a:t>
              </a:r>
              <a:endParaRPr lang="zh-CN" altLang="en-US" sz="2000" dirty="0"/>
            </a:p>
          </p:txBody>
        </p:sp>
        <p:grpSp>
          <p:nvGrpSpPr>
            <p:cNvPr id="33" name="组合 32"/>
            <p:cNvGrpSpPr/>
            <p:nvPr/>
          </p:nvGrpSpPr>
          <p:grpSpPr>
            <a:xfrm>
              <a:off x="4241259" y="1492042"/>
              <a:ext cx="1995618" cy="367884"/>
              <a:chOff x="4241259" y="3680775"/>
              <a:chExt cx="1995618" cy="367884"/>
            </a:xfrm>
          </p:grpSpPr>
          <p:sp>
            <p:nvSpPr>
              <p:cNvPr id="34" name="矩形 33"/>
              <p:cNvSpPr/>
              <p:nvPr/>
            </p:nvSpPr>
            <p:spPr>
              <a:xfrm>
                <a:off x="4241259" y="3829016"/>
                <a:ext cx="1484607" cy="2196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p:cNvCxnSpPr/>
              <p:nvPr/>
            </p:nvCxnSpPr>
            <p:spPr>
              <a:xfrm flipH="1">
                <a:off x="5721311" y="3680775"/>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组合 35"/>
          <p:cNvGrpSpPr/>
          <p:nvPr/>
        </p:nvGrpSpPr>
        <p:grpSpPr>
          <a:xfrm>
            <a:off x="8723867" y="5594372"/>
            <a:ext cx="2167800" cy="503289"/>
            <a:chOff x="4241259" y="1356637"/>
            <a:chExt cx="2167800" cy="503289"/>
          </a:xfrm>
        </p:grpSpPr>
        <p:sp>
          <p:nvSpPr>
            <p:cNvPr id="37" name="文本框 36"/>
            <p:cNvSpPr txBox="1"/>
            <p:nvPr/>
          </p:nvSpPr>
          <p:spPr>
            <a:xfrm>
              <a:off x="5865320" y="1356637"/>
              <a:ext cx="543739" cy="400110"/>
            </a:xfrm>
            <a:prstGeom prst="rect">
              <a:avLst/>
            </a:prstGeom>
            <a:noFill/>
          </p:spPr>
          <p:txBody>
            <a:bodyPr wrap="none" rtlCol="0">
              <a:spAutoFit/>
            </a:bodyPr>
            <a:lstStyle/>
            <a:p>
              <a:r>
                <a:rPr lang="en-US" altLang="zh-CN" sz="2000" dirty="0"/>
                <a:t>run</a:t>
              </a:r>
              <a:endParaRPr lang="zh-CN" altLang="en-US" sz="2000" dirty="0"/>
            </a:p>
          </p:txBody>
        </p:sp>
        <p:grpSp>
          <p:nvGrpSpPr>
            <p:cNvPr id="38" name="组合 37"/>
            <p:cNvGrpSpPr/>
            <p:nvPr/>
          </p:nvGrpSpPr>
          <p:grpSpPr>
            <a:xfrm>
              <a:off x="4241259" y="1588683"/>
              <a:ext cx="1614967" cy="271243"/>
              <a:chOff x="4241259" y="3777416"/>
              <a:chExt cx="1614967" cy="271243"/>
            </a:xfrm>
          </p:grpSpPr>
          <p:sp>
            <p:nvSpPr>
              <p:cNvPr id="39" name="矩形 38"/>
              <p:cNvSpPr/>
              <p:nvPr/>
            </p:nvSpPr>
            <p:spPr>
              <a:xfrm>
                <a:off x="4241259" y="3829016"/>
                <a:ext cx="1105933" cy="2196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箭头连接符 39"/>
              <p:cNvCxnSpPr/>
              <p:nvPr/>
            </p:nvCxnSpPr>
            <p:spPr>
              <a:xfrm flipH="1">
                <a:off x="5340660" y="3777416"/>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 name="灯片编号占位符 2"/>
          <p:cNvSpPr>
            <a:spLocks noGrp="1"/>
          </p:cNvSpPr>
          <p:nvPr>
            <p:ph type="sldNum" sz="quarter" idx="12"/>
          </p:nvPr>
        </p:nvSpPr>
        <p:spPr/>
        <p:txBody>
          <a:bodyPr/>
          <a:lstStyle/>
          <a:p>
            <a:fld id="{506F4176-339E-4C4B-80E4-BBE9C4467EFE}"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gcc</a:t>
            </a:r>
            <a:r>
              <a:rPr lang="en-US" altLang="zh-CN" dirty="0">
                <a:sym typeface="+mn-ea"/>
              </a:rPr>
              <a:t> &amp; g++</a:t>
            </a:r>
            <a:endParaRPr lang="zh-CN" altLang="en-US" dirty="0"/>
          </a:p>
        </p:txBody>
      </p:sp>
      <p:sp>
        <p:nvSpPr>
          <p:cNvPr id="5" name="文本框 4"/>
          <p:cNvSpPr txBox="1"/>
          <p:nvPr/>
        </p:nvSpPr>
        <p:spPr>
          <a:xfrm>
            <a:off x="620154" y="1384517"/>
            <a:ext cx="11271925" cy="1015663"/>
          </a:xfrm>
          <a:prstGeom prst="rect">
            <a:avLst/>
          </a:prstGeom>
          <a:noFill/>
        </p:spPr>
        <p:txBody>
          <a:bodyPr wrap="square">
            <a:spAutoFit/>
          </a:bodyPr>
          <a:lstStyle/>
          <a:p>
            <a:pPr lvl="0" algn="l" fontAlgn="base">
              <a:buSzPts val="1000"/>
              <a:tabLst>
                <a:tab pos="457200" algn="l"/>
              </a:tabLst>
            </a:pPr>
            <a:r>
              <a:rPr lang="en-US" altLang="zh-CN" sz="2000" b="1" kern="0" spc="15" dirty="0">
                <a:solidFill>
                  <a:srgbClr val="273239"/>
                </a:solidFill>
                <a:effectLst/>
                <a:ea typeface="宋体" panose="02010600030101010101" pitchFamily="2" charset="-122"/>
                <a:cs typeface="Times New Roman" panose="02020603050405020304" pitchFamily="18" charset="0"/>
              </a:rPr>
              <a:t>With one step to generate an executable target file:</a:t>
            </a:r>
            <a:r>
              <a:rPr lang="en-US" altLang="zh-CN" sz="2000" kern="0" spc="15" dirty="0">
                <a:solidFill>
                  <a:srgbClr val="273239"/>
                </a:solidFill>
                <a:effectLst/>
                <a:ea typeface="宋体" panose="02010600030101010101" pitchFamily="2" charset="-122"/>
                <a:cs typeface="Times New Roman" panose="02020603050405020304" pitchFamily="18" charset="0"/>
              </a:rPr>
              <a:t> </a:t>
            </a:r>
          </a:p>
          <a:p>
            <a:pPr lvl="0" algn="l" fontAlgn="base">
              <a:buSzPts val="1000"/>
              <a:tabLst>
                <a:tab pos="457200" algn="l"/>
              </a:tabLst>
            </a:pPr>
            <a:r>
              <a:rPr lang="en-US" altLang="zh-CN" sz="2000" b="1" i="1" kern="0" spc="15" dirty="0" err="1">
                <a:solidFill>
                  <a:srgbClr val="00B0F0"/>
                </a:solidFill>
                <a:effectLst/>
                <a:ea typeface="宋体" panose="02010600030101010101" pitchFamily="2" charset="-122"/>
                <a:cs typeface="Times New Roman" panose="02020603050405020304" pitchFamily="18" charset="0"/>
              </a:rPr>
              <a:t>gcc</a:t>
            </a:r>
            <a:r>
              <a:rPr lang="en-US" altLang="zh-CN" sz="2000" b="1" i="1" kern="0" spc="15" dirty="0">
                <a:solidFill>
                  <a:srgbClr val="00B0F0"/>
                </a:solidFill>
                <a:effectLst/>
                <a:ea typeface="宋体" panose="02010600030101010101" pitchFamily="2" charset="-122"/>
                <a:cs typeface="Times New Roman" panose="02020603050405020304" pitchFamily="18" charset="0"/>
              </a:rPr>
              <a:t> </a:t>
            </a:r>
            <a:r>
              <a:rPr lang="en-US" altLang="zh-CN" sz="2000" b="1" i="1" kern="0" spc="15" dirty="0" err="1">
                <a:solidFill>
                  <a:srgbClr val="00B0F0"/>
                </a:solidFill>
                <a:effectLst/>
                <a:ea typeface="宋体" panose="02010600030101010101" pitchFamily="2" charset="-122"/>
                <a:cs typeface="Times New Roman" panose="02020603050405020304" pitchFamily="18" charset="0"/>
              </a:rPr>
              <a:t>file_name</a:t>
            </a:r>
            <a:r>
              <a:rPr lang="en-US" altLang="zh-CN" sz="2000" b="1" kern="0" spc="15" dirty="0">
                <a:solidFill>
                  <a:srgbClr val="00B0F0"/>
                </a:solidFill>
                <a:effectLst/>
                <a:ea typeface="宋体" panose="02010600030101010101" pitchFamily="2" charset="-122"/>
                <a:cs typeface="Times New Roman" panose="02020603050405020304" pitchFamily="18" charset="0"/>
              </a:rPr>
              <a:t>    </a:t>
            </a:r>
            <a:r>
              <a:rPr lang="en-US" altLang="zh-CN" sz="2000" kern="0" spc="15" dirty="0">
                <a:solidFill>
                  <a:srgbClr val="273239"/>
                </a:solidFill>
                <a:effectLst/>
                <a:ea typeface="宋体" panose="02010600030101010101" pitchFamily="2" charset="-122"/>
                <a:cs typeface="Times New Roman" panose="02020603050405020304" pitchFamily="18" charset="0"/>
              </a:rPr>
              <a:t>or  </a:t>
            </a:r>
            <a:r>
              <a:rPr lang="en-US" altLang="zh-CN" sz="2000" b="1" i="1" kern="0" spc="15" dirty="0">
                <a:solidFill>
                  <a:srgbClr val="00B0F0"/>
                </a:solidFill>
                <a:effectLst/>
                <a:ea typeface="宋体" panose="02010600030101010101" pitchFamily="2" charset="-122"/>
                <a:cs typeface="Times New Roman" panose="02020603050405020304" pitchFamily="18" charset="0"/>
              </a:rPr>
              <a:t>g++ </a:t>
            </a:r>
            <a:r>
              <a:rPr lang="en-US" altLang="zh-CN" sz="2000" b="1" i="1" kern="0" spc="15" dirty="0" err="1">
                <a:solidFill>
                  <a:srgbClr val="00B0F0"/>
                </a:solidFill>
                <a:effectLst/>
                <a:ea typeface="宋体" panose="02010600030101010101" pitchFamily="2" charset="-122"/>
                <a:cs typeface="Times New Roman" panose="02020603050405020304" pitchFamily="18" charset="0"/>
              </a:rPr>
              <a:t>file_name</a:t>
            </a:r>
            <a:endParaRPr lang="en-US" altLang="zh-CN" sz="2000" b="1" i="1" kern="0" spc="15" dirty="0">
              <a:solidFill>
                <a:srgbClr val="00B0F0"/>
              </a:solidFill>
              <a:effectLst/>
              <a:ea typeface="宋体" panose="02010600030101010101" pitchFamily="2" charset="-122"/>
              <a:cs typeface="Times New Roman" panose="02020603050405020304" pitchFamily="18" charset="0"/>
            </a:endParaRPr>
          </a:p>
          <a:p>
            <a:pPr lvl="0" algn="l" fontAlgn="base">
              <a:buSzPts val="1000"/>
              <a:tabLst>
                <a:tab pos="457200" algn="l"/>
              </a:tabLst>
            </a:pPr>
            <a:r>
              <a:rPr lang="en-US" altLang="zh-CN" sz="2000" kern="0" spc="15" dirty="0">
                <a:solidFill>
                  <a:srgbClr val="273239"/>
                </a:solidFill>
                <a:ea typeface="宋体" panose="02010600030101010101" pitchFamily="2" charset="-122"/>
                <a:cs typeface="Times New Roman" panose="02020603050405020304" pitchFamily="18" charset="0"/>
              </a:rPr>
              <a:t>This </a:t>
            </a:r>
            <a:r>
              <a:rPr lang="en-US" altLang="zh-CN" sz="2000" kern="0" spc="15" dirty="0">
                <a:solidFill>
                  <a:srgbClr val="273239"/>
                </a:solidFill>
                <a:effectLst/>
                <a:ea typeface="宋体" panose="02010600030101010101" pitchFamily="2" charset="-122"/>
                <a:cs typeface="Times New Roman" panose="02020603050405020304" pitchFamily="18" charset="0"/>
              </a:rPr>
              <a:t>command is used to compile and create an executable file </a:t>
            </a:r>
            <a:r>
              <a:rPr lang="en-US" altLang="zh-CN" sz="2000" i="1" kern="0" spc="15" dirty="0" err="1">
                <a:solidFill>
                  <a:srgbClr val="273239"/>
                </a:solidFill>
                <a:effectLst/>
                <a:ea typeface="宋体" panose="02010600030101010101" pitchFamily="2" charset="-122"/>
                <a:cs typeface="Times New Roman" panose="02020603050405020304" pitchFamily="18" charset="0"/>
              </a:rPr>
              <a:t>a.out</a:t>
            </a:r>
            <a:r>
              <a:rPr lang="en-US" altLang="zh-CN" sz="2000" kern="0" spc="15" dirty="0">
                <a:solidFill>
                  <a:srgbClr val="273239"/>
                </a:solidFill>
                <a:effectLst/>
                <a:ea typeface="宋体" panose="02010600030101010101" pitchFamily="2" charset="-122"/>
                <a:cs typeface="Times New Roman" panose="02020603050405020304" pitchFamily="18" charset="0"/>
              </a:rPr>
              <a:t> (default target name).</a:t>
            </a:r>
            <a:endParaRPr lang="zh-CN" altLang="zh-CN" sz="2000" kern="100" dirty="0">
              <a:effectLst/>
              <a:ea typeface="等线" panose="02010600030101010101"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4953000" y="2591435"/>
            <a:ext cx="6332220" cy="995680"/>
          </a:xfrm>
          <a:prstGeom prst="rect">
            <a:avLst/>
          </a:prstGeom>
        </p:spPr>
      </p:pic>
      <p:sp>
        <p:nvSpPr>
          <p:cNvPr id="6" name="文本框 5"/>
          <p:cNvSpPr txBox="1"/>
          <p:nvPr/>
        </p:nvSpPr>
        <p:spPr>
          <a:xfrm>
            <a:off x="620154" y="2923008"/>
            <a:ext cx="3857015" cy="2308324"/>
          </a:xfrm>
          <a:prstGeom prst="rect">
            <a:avLst/>
          </a:prstGeom>
          <a:solidFill>
            <a:schemeClr val="accent1">
              <a:lumMod val="20000"/>
              <a:lumOff val="80000"/>
            </a:schemeClr>
          </a:solidFill>
          <a:ln>
            <a:solidFill>
              <a:srgbClr val="000000"/>
            </a:solidFill>
          </a:ln>
        </p:spPr>
        <p:txBody>
          <a:bodyPr wrap="square" rtlCol="0">
            <a:spAutoFit/>
          </a:bodyPr>
          <a:lstStyle/>
          <a:p>
            <a:r>
              <a:rPr lang="en-US" altLang="zh-CN" dirty="0"/>
              <a:t>#include &lt;iostream&gt;</a:t>
            </a:r>
          </a:p>
          <a:p>
            <a:r>
              <a:rPr lang="en-US" altLang="zh-CN" dirty="0"/>
              <a:t>using namespace std;</a:t>
            </a:r>
          </a:p>
          <a:p>
            <a:r>
              <a:rPr lang="en-US" altLang="zh-CN" dirty="0"/>
              <a:t>int main()</a:t>
            </a:r>
          </a:p>
          <a:p>
            <a:r>
              <a:rPr lang="en-US" altLang="zh-CN" dirty="0"/>
              <a:t>{    </a:t>
            </a:r>
          </a:p>
          <a:p>
            <a:r>
              <a:rPr lang="en-US" altLang="zh-CN" dirty="0"/>
              <a:t>        </a:t>
            </a:r>
            <a:r>
              <a:rPr lang="en-US" altLang="zh-CN" dirty="0" err="1"/>
              <a:t>cout</a:t>
            </a:r>
            <a:r>
              <a:rPr lang="en-US" altLang="zh-CN" dirty="0"/>
              <a:t> &lt;&lt; "Hello World!!!" &lt;&lt; </a:t>
            </a:r>
            <a:r>
              <a:rPr lang="en-US" altLang="zh-CN" dirty="0" err="1"/>
              <a:t>endl</a:t>
            </a:r>
            <a:r>
              <a:rPr lang="en-US" altLang="zh-CN" dirty="0"/>
              <a:t>;   </a:t>
            </a:r>
          </a:p>
          <a:p>
            <a:endParaRPr lang="en-US" altLang="zh-CN" dirty="0"/>
          </a:p>
          <a:p>
            <a:r>
              <a:rPr lang="en-US" altLang="zh-CN" dirty="0"/>
              <a:t>        return 0;</a:t>
            </a:r>
          </a:p>
          <a:p>
            <a:r>
              <a:rPr lang="en-US" altLang="zh-CN" dirty="0"/>
              <a:t>}</a:t>
            </a:r>
            <a:endParaRPr lang="zh-CN" altLang="en-US" dirty="0"/>
          </a:p>
        </p:txBody>
      </p:sp>
      <p:pic>
        <p:nvPicPr>
          <p:cNvPr id="10" name="图片 9"/>
          <p:cNvPicPr>
            <a:picLocks noChangeAspect="1"/>
          </p:cNvPicPr>
          <p:nvPr/>
        </p:nvPicPr>
        <p:blipFill>
          <a:blip r:embed="rId4"/>
          <a:stretch>
            <a:fillRect/>
          </a:stretch>
        </p:blipFill>
        <p:spPr>
          <a:xfrm>
            <a:off x="4953000" y="4198620"/>
            <a:ext cx="6312535" cy="1073150"/>
          </a:xfrm>
          <a:prstGeom prst="rect">
            <a:avLst/>
          </a:prstGeom>
        </p:spPr>
      </p:pic>
      <p:sp>
        <p:nvSpPr>
          <p:cNvPr id="11" name="矩形 10"/>
          <p:cNvSpPr/>
          <p:nvPr/>
        </p:nvSpPr>
        <p:spPr>
          <a:xfrm>
            <a:off x="10206382" y="2597278"/>
            <a:ext cx="977427" cy="2359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2" name="矩形 11"/>
          <p:cNvSpPr/>
          <p:nvPr/>
        </p:nvSpPr>
        <p:spPr>
          <a:xfrm>
            <a:off x="9764422" y="4337813"/>
            <a:ext cx="1353158" cy="2359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bldLvl="0" animBg="1"/>
      <p:bldP spid="1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topics</a:t>
            </a:r>
          </a:p>
        </p:txBody>
      </p:sp>
      <p:sp>
        <p:nvSpPr>
          <p:cNvPr id="3" name="内容占位符 2"/>
          <p:cNvSpPr>
            <a:spLocks noGrp="1"/>
          </p:cNvSpPr>
          <p:nvPr>
            <p:ph idx="1"/>
          </p:nvPr>
        </p:nvSpPr>
        <p:spPr/>
        <p:txBody>
          <a:bodyPr/>
          <a:lstStyle/>
          <a:p>
            <a:r>
              <a:rPr lang="en-US" altLang="zh-CN" dirty="0"/>
              <a:t>1. Commands in Linux</a:t>
            </a:r>
          </a:p>
          <a:p>
            <a:pPr lvl="1"/>
            <a:r>
              <a:rPr lang="en-US" altLang="zh-CN" noProof="0" dirty="0">
                <a:ln>
                  <a:noFill/>
                </a:ln>
                <a:solidFill>
                  <a:srgbClr val="36344D"/>
                </a:solidFill>
                <a:effectLst/>
                <a:uLnTx/>
                <a:uFillTx/>
                <a:latin typeface="Calibri" panose="020F0502020204030204"/>
                <a:ea typeface="宋体" panose="02010600030101010101" pitchFamily="2" charset="-122"/>
                <a:sym typeface="+mn-ea"/>
              </a:rPr>
              <a:t>commands: directory, file .etc.</a:t>
            </a:r>
            <a:endParaRPr lang="en-US" altLang="zh-CN" sz="2400" dirty="0"/>
          </a:p>
          <a:p>
            <a:pPr lvl="1"/>
            <a:r>
              <a:rPr lang="en-US" altLang="zh-CN" dirty="0">
                <a:sym typeface="+mn-ea"/>
              </a:rPr>
              <a:t>lists of commands</a:t>
            </a:r>
            <a:r>
              <a:rPr lang="en-US" altLang="zh-CN" dirty="0"/>
              <a:t>,  </a:t>
            </a:r>
            <a:r>
              <a:rPr lang="en-US" altLang="zh-CN" dirty="0">
                <a:sym typeface="+mn-ea"/>
              </a:rPr>
              <a:t>pipelines</a:t>
            </a:r>
            <a:endParaRPr lang="en-US" altLang="zh-CN" dirty="0"/>
          </a:p>
          <a:p>
            <a:r>
              <a:rPr lang="en-US" altLang="zh-CN" dirty="0"/>
              <a:t>2. </a:t>
            </a:r>
            <a:r>
              <a:rPr lang="en-US" altLang="zh-CN" dirty="0" err="1"/>
              <a:t>Makefile</a:t>
            </a:r>
            <a:endParaRPr lang="en-US" altLang="zh-CN" dirty="0"/>
          </a:p>
          <a:p>
            <a:pPr lvl="1"/>
            <a:r>
              <a:rPr lang="en-US" altLang="zh-CN" sz="2400" dirty="0"/>
              <a:t>file: </a:t>
            </a:r>
            <a:r>
              <a:rPr lang="en-US" altLang="zh-CN" sz="2400" dirty="0" err="1"/>
              <a:t>makefile</a:t>
            </a:r>
            <a:r>
              <a:rPr lang="en-US" altLang="zh-CN" sz="2400" dirty="0"/>
              <a:t>/</a:t>
            </a:r>
            <a:r>
              <a:rPr lang="en-US" altLang="zh-CN" dirty="0" err="1">
                <a:sym typeface="+mn-ea"/>
              </a:rPr>
              <a:t>Makefile</a:t>
            </a:r>
            <a:r>
              <a:rPr lang="en-US" altLang="zh-CN" dirty="0">
                <a:sym typeface="+mn-ea"/>
              </a:rPr>
              <a:t>  </a:t>
            </a:r>
            <a:endParaRPr lang="en-US" altLang="zh-CN" sz="2400" dirty="0"/>
          </a:p>
          <a:p>
            <a:pPr lvl="1"/>
            <a:r>
              <a:rPr lang="en-US" altLang="zh-CN" sz="2400" dirty="0"/>
              <a:t>command: make, make clean</a:t>
            </a:r>
            <a:endParaRPr lang="en-US" altLang="zh-CN" dirty="0"/>
          </a:p>
          <a:p>
            <a:r>
              <a:rPr lang="en-US" altLang="zh-CN" dirty="0"/>
              <a:t>3. Practices</a:t>
            </a:r>
          </a:p>
          <a:p>
            <a:pPr lvl="1"/>
            <a:r>
              <a:rPr lang="en-US" altLang="zh-CN" dirty="0"/>
              <a:t>commands, </a:t>
            </a:r>
            <a:r>
              <a:rPr lang="en-US" altLang="zh-CN" dirty="0" err="1"/>
              <a:t>makefile</a:t>
            </a:r>
            <a:endParaRPr lang="en-US" altLang="zh-CN" dirty="0"/>
          </a:p>
          <a:p>
            <a:pPr lvl="1"/>
            <a:r>
              <a:rPr lang="en-US" altLang="zh-CN" dirty="0"/>
              <a:t>branch, loop</a:t>
            </a:r>
          </a:p>
        </p:txBody>
      </p:sp>
      <p:sp>
        <p:nvSpPr>
          <p:cNvPr id="7" name="灯片编号占位符 6"/>
          <p:cNvSpPr>
            <a:spLocks noGrp="1"/>
          </p:cNvSpPr>
          <p:nvPr>
            <p:ph type="sldNum" sz="quarter" idx="12"/>
          </p:nvPr>
        </p:nvSpPr>
        <p:spPr/>
        <p:txBody>
          <a:bodyPr/>
          <a:lstStyle/>
          <a:p>
            <a:fld id="{506F4176-339E-4C4B-80E4-BBE9C4467EFE}"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gcc</a:t>
            </a:r>
            <a:r>
              <a:rPr lang="en-US" altLang="zh-CN" dirty="0">
                <a:sym typeface="+mn-ea"/>
              </a:rPr>
              <a:t> &amp; g++</a:t>
            </a:r>
            <a:endParaRPr lang="zh-CN" altLang="en-US" dirty="0"/>
          </a:p>
        </p:txBody>
      </p:sp>
      <p:sp>
        <p:nvSpPr>
          <p:cNvPr id="5" name="文本框 4"/>
          <p:cNvSpPr txBox="1"/>
          <p:nvPr/>
        </p:nvSpPr>
        <p:spPr>
          <a:xfrm>
            <a:off x="782079" y="1097852"/>
            <a:ext cx="11271925" cy="1323439"/>
          </a:xfrm>
          <a:prstGeom prst="rect">
            <a:avLst/>
          </a:prstGeom>
          <a:noFill/>
        </p:spPr>
        <p:txBody>
          <a:bodyPr wrap="square">
            <a:spAutoFit/>
          </a:bodyPr>
          <a:lstStyle/>
          <a:p>
            <a:pPr lvl="0" algn="l" fontAlgn="base">
              <a:buSzPts val="1000"/>
              <a:tabLst>
                <a:tab pos="457200" algn="l"/>
              </a:tabLst>
            </a:pPr>
            <a:r>
              <a:rPr lang="en-US" altLang="zh-CN" sz="2000" b="1" kern="0" spc="15" dirty="0">
                <a:solidFill>
                  <a:srgbClr val="273239"/>
                </a:solidFill>
                <a:ea typeface="宋体" panose="02010600030101010101" pitchFamily="2" charset="-122"/>
                <a:cs typeface="Times New Roman" panose="02020603050405020304" pitchFamily="18" charset="0"/>
              </a:rPr>
              <a:t>c</a:t>
            </a:r>
            <a:r>
              <a:rPr lang="en-US" altLang="zh-CN" sz="2000" b="1" kern="0" spc="15" dirty="0">
                <a:solidFill>
                  <a:srgbClr val="273239"/>
                </a:solidFill>
                <a:effectLst/>
                <a:ea typeface="宋体" panose="02010600030101010101" pitchFamily="2" charset="-122"/>
                <a:cs typeface="Times New Roman" panose="02020603050405020304" pitchFamily="18" charset="0"/>
              </a:rPr>
              <a:t>ompile multiple files</a:t>
            </a:r>
            <a:endParaRPr lang="en-US" altLang="zh-CN" sz="2000" kern="0" spc="15" dirty="0">
              <a:solidFill>
                <a:srgbClr val="273239"/>
              </a:solidFill>
              <a:effectLst/>
              <a:ea typeface="宋体" panose="02010600030101010101" pitchFamily="2" charset="-122"/>
              <a:cs typeface="Times New Roman" panose="02020603050405020304" pitchFamily="18" charset="0"/>
            </a:endParaRPr>
          </a:p>
          <a:p>
            <a:pPr lvl="0" algn="l" fontAlgn="base">
              <a:buSzPts val="1000"/>
              <a:tabLst>
                <a:tab pos="457200" algn="l"/>
              </a:tabLst>
            </a:pPr>
            <a:r>
              <a:rPr lang="en-US" altLang="zh-CN" sz="2000" kern="0" spc="15" dirty="0">
                <a:solidFill>
                  <a:srgbClr val="273239"/>
                </a:solidFill>
                <a:effectLst/>
                <a:ea typeface="宋体" panose="02010600030101010101" pitchFamily="2" charset="-122"/>
                <a:cs typeface="Times New Roman" panose="02020603050405020304" pitchFamily="18" charset="0"/>
              </a:rPr>
              <a:t>You can compile the files one by one and then link them to an executable file.</a:t>
            </a:r>
          </a:p>
          <a:p>
            <a:pPr lvl="0" algn="l" fontAlgn="base">
              <a:buSzPts val="1000"/>
              <a:tabLst>
                <a:tab pos="457200" algn="l"/>
              </a:tabLst>
            </a:pPr>
            <a:r>
              <a:rPr lang="en-US" altLang="zh-CN" sz="2000" kern="0" spc="15" dirty="0">
                <a:solidFill>
                  <a:srgbClr val="273239"/>
                </a:solidFill>
                <a:effectLst/>
                <a:ea typeface="宋体" panose="02010600030101010101" pitchFamily="2" charset="-122"/>
                <a:cs typeface="Times New Roman" panose="02020603050405020304" pitchFamily="18" charset="0"/>
              </a:rPr>
              <a:t>Another choi</a:t>
            </a:r>
            <a:r>
              <a:rPr lang="en-US" altLang="zh-CN" sz="2000" kern="0" spc="15" dirty="0">
                <a:solidFill>
                  <a:srgbClr val="273239"/>
                </a:solidFill>
                <a:ea typeface="宋体" panose="02010600030101010101" pitchFamily="2" charset="-122"/>
                <a:cs typeface="Times New Roman" panose="02020603050405020304" pitchFamily="18" charset="0"/>
              </a:rPr>
              <a:t>ce is using one step to list all the .c(or .</a:t>
            </a:r>
            <a:r>
              <a:rPr lang="en-US" altLang="zh-CN" sz="2000" kern="0" spc="15" dirty="0" err="1">
                <a:solidFill>
                  <a:srgbClr val="273239"/>
                </a:solidFill>
                <a:ea typeface="宋体" panose="02010600030101010101" pitchFamily="2" charset="-122"/>
                <a:cs typeface="Times New Roman" panose="02020603050405020304" pitchFamily="18" charset="0"/>
              </a:rPr>
              <a:t>cpp</a:t>
            </a:r>
            <a:r>
              <a:rPr lang="en-US" altLang="zh-CN" sz="2000" kern="0" spc="15" dirty="0">
                <a:solidFill>
                  <a:srgbClr val="273239"/>
                </a:solidFill>
                <a:ea typeface="宋体" panose="02010600030101010101" pitchFamily="2" charset="-122"/>
                <a:cs typeface="Times New Roman" panose="02020603050405020304" pitchFamily="18" charset="0"/>
              </a:rPr>
              <a:t>) files after </a:t>
            </a:r>
            <a:r>
              <a:rPr lang="en-US" altLang="zh-CN" sz="2000" kern="0" spc="15" dirty="0" err="1">
                <a:solidFill>
                  <a:srgbClr val="273239"/>
                </a:solidFill>
                <a:ea typeface="宋体" panose="02010600030101010101" pitchFamily="2" charset="-122"/>
                <a:cs typeface="Times New Roman" panose="02020603050405020304" pitchFamily="18" charset="0"/>
              </a:rPr>
              <a:t>gcc</a:t>
            </a:r>
            <a:r>
              <a:rPr lang="en-US" altLang="zh-CN" sz="2000" kern="0" spc="15" dirty="0">
                <a:solidFill>
                  <a:srgbClr val="273239"/>
                </a:solidFill>
                <a:ea typeface="宋体" panose="02010600030101010101" pitchFamily="2" charset="-122"/>
                <a:cs typeface="Times New Roman" panose="02020603050405020304" pitchFamily="18" charset="0"/>
              </a:rPr>
              <a:t>(or g++) command a</a:t>
            </a:r>
            <a:r>
              <a:rPr lang="en-US" altLang="zh-CN" sz="2000" kern="0" spc="15" dirty="0">
                <a:solidFill>
                  <a:srgbClr val="273239"/>
                </a:solidFill>
                <a:effectLst/>
                <a:ea typeface="宋体" panose="02010600030101010101" pitchFamily="2" charset="-122"/>
                <a:cs typeface="Times New Roman" panose="02020603050405020304" pitchFamily="18" charset="0"/>
              </a:rPr>
              <a:t>nd create an executable file named </a:t>
            </a:r>
            <a:r>
              <a:rPr lang="en-US" altLang="zh-CN" sz="2000" kern="0" spc="15" dirty="0" err="1">
                <a:solidFill>
                  <a:srgbClr val="273239"/>
                </a:solidFill>
                <a:effectLst/>
                <a:ea typeface="宋体" panose="02010600030101010101" pitchFamily="2" charset="-122"/>
                <a:cs typeface="Times New Roman" panose="02020603050405020304" pitchFamily="18" charset="0"/>
              </a:rPr>
              <a:t>a.out</a:t>
            </a:r>
            <a:r>
              <a:rPr lang="en-US" altLang="zh-CN" sz="2000" kern="0" spc="15" dirty="0">
                <a:solidFill>
                  <a:srgbClr val="273239"/>
                </a:solidFill>
                <a:effectLst/>
                <a:ea typeface="宋体" panose="02010600030101010101" pitchFamily="2" charset="-122"/>
                <a:cs typeface="Times New Roman" panose="02020603050405020304" pitchFamily="18" charset="0"/>
              </a:rPr>
              <a:t>.</a:t>
            </a:r>
            <a:endParaRPr lang="zh-CN" altLang="zh-CN" sz="2000" kern="100" dirty="0">
              <a:effectLst/>
              <a:ea typeface="等线" panose="02010600030101010101" charset="-122"/>
              <a:cs typeface="Times New Roman" panose="02020603050405020304" pitchFamily="18" charset="0"/>
            </a:endParaRPr>
          </a:p>
        </p:txBody>
      </p:sp>
      <p:grpSp>
        <p:nvGrpSpPr>
          <p:cNvPr id="7" name="组合 6"/>
          <p:cNvGrpSpPr/>
          <p:nvPr/>
        </p:nvGrpSpPr>
        <p:grpSpPr>
          <a:xfrm>
            <a:off x="404757" y="2485436"/>
            <a:ext cx="6024618" cy="3754874"/>
            <a:chOff x="404757" y="2485436"/>
            <a:chExt cx="6024618" cy="3754874"/>
          </a:xfrm>
        </p:grpSpPr>
        <p:sp>
          <p:nvSpPr>
            <p:cNvPr id="3" name="文本框 2"/>
            <p:cNvSpPr txBox="1"/>
            <p:nvPr/>
          </p:nvSpPr>
          <p:spPr>
            <a:xfrm>
              <a:off x="3020454" y="2485436"/>
              <a:ext cx="3408921" cy="3754874"/>
            </a:xfrm>
            <a:prstGeom prst="rect">
              <a:avLst/>
            </a:prstGeom>
            <a:solidFill>
              <a:schemeClr val="accent1">
                <a:lumMod val="20000"/>
                <a:lumOff val="80000"/>
              </a:schemeClr>
            </a:solidFill>
            <a:ln>
              <a:solidFill>
                <a:srgbClr val="000000"/>
              </a:solidFill>
            </a:ln>
          </p:spPr>
          <p:txBody>
            <a:bodyPr wrap="square" rtlCol="0">
              <a:spAutoFit/>
            </a:bodyPr>
            <a:lstStyle/>
            <a:p>
              <a:r>
                <a:rPr lang="en-US" altLang="zh-CN" sz="1400" dirty="0"/>
                <a:t>//</a:t>
              </a:r>
              <a:r>
                <a:rPr lang="en-US" altLang="zh-CN" sz="1400" dirty="0" err="1"/>
                <a:t>main.c</a:t>
              </a:r>
              <a:endParaRPr lang="en-US" altLang="zh-CN" sz="1400" dirty="0"/>
            </a:p>
            <a:p>
              <a:r>
                <a:rPr lang="en-US" altLang="zh-CN" sz="1400" dirty="0"/>
                <a:t>#include &lt;</a:t>
              </a:r>
              <a:r>
                <a:rPr lang="en-US" altLang="zh-CN" sz="1400" dirty="0" err="1"/>
                <a:t>stdio.h</a:t>
              </a:r>
              <a:r>
                <a:rPr lang="en-US" altLang="zh-CN" sz="1400" dirty="0"/>
                <a:t>&gt;</a:t>
              </a:r>
            </a:p>
            <a:p>
              <a:r>
                <a:rPr lang="en-US" altLang="zh-CN" sz="1400" dirty="0"/>
                <a:t>#include "</a:t>
              </a:r>
              <a:r>
                <a:rPr lang="en-US" altLang="zh-CN" sz="1400" dirty="0" err="1"/>
                <a:t>area.h</a:t>
              </a:r>
              <a:r>
                <a:rPr lang="en-US" altLang="zh-CN" sz="1400" dirty="0"/>
                <a:t>"</a:t>
              </a:r>
            </a:p>
            <a:p>
              <a:endParaRPr lang="en-US" altLang="zh-CN" sz="1400" dirty="0"/>
            </a:p>
            <a:p>
              <a:r>
                <a:rPr lang="en-US" altLang="zh-CN" sz="1400" dirty="0"/>
                <a:t>int main()</a:t>
              </a:r>
            </a:p>
            <a:p>
              <a:r>
                <a:rPr lang="en-US" altLang="zh-CN" sz="1400" dirty="0"/>
                <a:t>{</a:t>
              </a:r>
            </a:p>
            <a:p>
              <a:r>
                <a:rPr lang="en-US" altLang="zh-CN" sz="1400" dirty="0"/>
                <a:t>    double r,</a:t>
              </a:r>
              <a:r>
                <a:rPr lang="zh-CN" altLang="en-US" sz="1400" dirty="0"/>
                <a:t> </a:t>
              </a:r>
              <a:r>
                <a:rPr lang="en-US" altLang="zh-CN" sz="1400" dirty="0"/>
                <a:t>area;</a:t>
              </a:r>
            </a:p>
            <a:p>
              <a:endParaRPr lang="en-US" altLang="zh-CN" sz="1400" dirty="0"/>
            </a:p>
            <a:p>
              <a:r>
                <a:rPr lang="en-US" altLang="zh-CN" sz="1400" dirty="0"/>
                <a:t>    </a:t>
              </a:r>
              <a:r>
                <a:rPr lang="en-US" altLang="zh-CN" sz="1400" dirty="0" err="1"/>
                <a:t>printf</a:t>
              </a:r>
              <a:r>
                <a:rPr lang="en-US" altLang="zh-CN" sz="1400" dirty="0"/>
                <a:t>("Please input a radius:");</a:t>
              </a:r>
            </a:p>
            <a:p>
              <a:r>
                <a:rPr lang="en-US" altLang="zh-CN" sz="1400" dirty="0"/>
                <a:t>    </a:t>
              </a:r>
              <a:r>
                <a:rPr lang="en-US" altLang="zh-CN" sz="1400" dirty="0" err="1"/>
                <a:t>scanf</a:t>
              </a:r>
              <a:r>
                <a:rPr lang="en-US" altLang="zh-CN" sz="1400" dirty="0"/>
                <a:t>("%</a:t>
              </a:r>
              <a:r>
                <a:rPr lang="en-US" altLang="zh-CN" sz="1400" dirty="0" err="1"/>
                <a:t>lf</a:t>
              </a:r>
              <a:r>
                <a:rPr lang="en-US" altLang="zh-CN" sz="1400" dirty="0"/>
                <a:t>", &amp;r);</a:t>
              </a:r>
            </a:p>
            <a:p>
              <a:endParaRPr lang="en-US" altLang="zh-CN" sz="1400" dirty="0"/>
            </a:p>
            <a:p>
              <a:r>
                <a:rPr lang="en-US" altLang="zh-CN" sz="1400" dirty="0"/>
                <a:t>    area = </a:t>
              </a:r>
              <a:r>
                <a:rPr lang="en-US" altLang="zh-CN" sz="1400" dirty="0" err="1"/>
                <a:t>compute_area</a:t>
              </a:r>
              <a:r>
                <a:rPr lang="en-US" altLang="zh-CN" sz="1400" dirty="0"/>
                <a:t>(r);</a:t>
              </a:r>
            </a:p>
            <a:p>
              <a:endParaRPr lang="en-US" altLang="zh-CN" sz="1400" dirty="0"/>
            </a:p>
            <a:p>
              <a:r>
                <a:rPr lang="en-US" altLang="zh-CN" sz="1400" dirty="0"/>
                <a:t>    </a:t>
              </a:r>
              <a:r>
                <a:rPr lang="en-US" altLang="zh-CN" sz="1400" dirty="0" err="1"/>
                <a:t>printf</a:t>
              </a:r>
              <a:r>
                <a:rPr lang="en-US" altLang="zh-CN" sz="1400" dirty="0"/>
                <a:t>("The area of %</a:t>
              </a:r>
              <a:r>
                <a:rPr lang="en-US" altLang="zh-CN" sz="1400" dirty="0" err="1"/>
                <a:t>lf</a:t>
              </a:r>
              <a:r>
                <a:rPr lang="en-US" altLang="zh-CN" sz="1400" dirty="0"/>
                <a:t> is %.4lf\n", r, area);</a:t>
              </a:r>
            </a:p>
            <a:p>
              <a:endParaRPr lang="en-US" altLang="zh-CN" sz="1400" dirty="0"/>
            </a:p>
            <a:p>
              <a:r>
                <a:rPr lang="en-US" altLang="zh-CN" sz="1400" dirty="0"/>
                <a:t>    return 0;</a:t>
              </a:r>
            </a:p>
            <a:p>
              <a:r>
                <a:rPr lang="en-US" altLang="zh-CN" sz="1400" dirty="0"/>
                <a:t>}</a:t>
              </a:r>
              <a:endParaRPr lang="zh-CN" altLang="en-US" sz="1400" dirty="0"/>
            </a:p>
          </p:txBody>
        </p:sp>
        <p:sp>
          <p:nvSpPr>
            <p:cNvPr id="4" name="文本框 3"/>
            <p:cNvSpPr txBox="1"/>
            <p:nvPr/>
          </p:nvSpPr>
          <p:spPr>
            <a:xfrm>
              <a:off x="404757" y="2485436"/>
              <a:ext cx="2547993" cy="954107"/>
            </a:xfrm>
            <a:prstGeom prst="rect">
              <a:avLst/>
            </a:prstGeom>
            <a:solidFill>
              <a:schemeClr val="accent1">
                <a:lumMod val="20000"/>
                <a:lumOff val="80000"/>
              </a:schemeClr>
            </a:solidFill>
            <a:ln>
              <a:solidFill>
                <a:srgbClr val="000000"/>
              </a:solidFill>
            </a:ln>
          </p:spPr>
          <p:txBody>
            <a:bodyPr wrap="square" rtlCol="0">
              <a:spAutoFit/>
            </a:bodyPr>
            <a:lstStyle/>
            <a:p>
              <a:r>
                <a:rPr lang="en-US" altLang="zh-CN" sz="1400" dirty="0"/>
                <a:t>//</a:t>
              </a:r>
              <a:r>
                <a:rPr lang="en-US" altLang="zh-CN" sz="1400" dirty="0" err="1"/>
                <a:t>area.h</a:t>
              </a:r>
              <a:endParaRPr lang="en-US" altLang="zh-CN" sz="1400" dirty="0"/>
            </a:p>
            <a:p>
              <a:r>
                <a:rPr lang="en-US" altLang="zh-CN" sz="1400" dirty="0"/>
                <a:t>#define PI 3.1415</a:t>
              </a:r>
            </a:p>
            <a:p>
              <a:endParaRPr lang="en-US" altLang="zh-CN" sz="1400" dirty="0"/>
            </a:p>
            <a:p>
              <a:r>
                <a:rPr lang="en-US" altLang="zh-CN" sz="1400" dirty="0"/>
                <a:t>double </a:t>
              </a:r>
              <a:r>
                <a:rPr lang="en-US" altLang="zh-CN" sz="1400" dirty="0" err="1"/>
                <a:t>compute_area</a:t>
              </a:r>
              <a:r>
                <a:rPr lang="en-US" altLang="zh-CN" sz="1400" dirty="0"/>
                <a:t>(double r);</a:t>
              </a:r>
              <a:endParaRPr lang="zh-CN" altLang="en-US" sz="1400" dirty="0"/>
            </a:p>
          </p:txBody>
        </p:sp>
        <p:sp>
          <p:nvSpPr>
            <p:cNvPr id="6" name="文本框 5"/>
            <p:cNvSpPr txBox="1"/>
            <p:nvPr/>
          </p:nvSpPr>
          <p:spPr>
            <a:xfrm>
              <a:off x="404757" y="3584222"/>
              <a:ext cx="2547993" cy="1600438"/>
            </a:xfrm>
            <a:prstGeom prst="rect">
              <a:avLst/>
            </a:prstGeom>
            <a:solidFill>
              <a:schemeClr val="accent1">
                <a:lumMod val="20000"/>
                <a:lumOff val="80000"/>
              </a:schemeClr>
            </a:solidFill>
            <a:ln>
              <a:solidFill>
                <a:srgbClr val="000000"/>
              </a:solidFill>
            </a:ln>
          </p:spPr>
          <p:txBody>
            <a:bodyPr wrap="square" rtlCol="0">
              <a:spAutoFit/>
            </a:bodyPr>
            <a:lstStyle/>
            <a:p>
              <a:r>
                <a:rPr lang="en-US" altLang="zh-CN" sz="1400" dirty="0"/>
                <a:t>//</a:t>
              </a:r>
              <a:r>
                <a:rPr lang="en-US" altLang="zh-CN" sz="1400" dirty="0" err="1"/>
                <a:t>area.c</a:t>
              </a:r>
              <a:endParaRPr lang="en-US" altLang="zh-CN" sz="1400" dirty="0"/>
            </a:p>
            <a:p>
              <a:r>
                <a:rPr lang="en-US" altLang="zh-CN" sz="1400" dirty="0"/>
                <a:t>#include "</a:t>
              </a:r>
              <a:r>
                <a:rPr lang="en-US" altLang="zh-CN" sz="1400" dirty="0" err="1"/>
                <a:t>area.h</a:t>
              </a:r>
              <a:r>
                <a:rPr lang="en-US" altLang="zh-CN" sz="1400" dirty="0"/>
                <a:t>"</a:t>
              </a:r>
            </a:p>
            <a:p>
              <a:endParaRPr lang="en-US" altLang="zh-CN" sz="1400" dirty="0"/>
            </a:p>
            <a:p>
              <a:r>
                <a:rPr lang="en-US" altLang="zh-CN" sz="1400" dirty="0"/>
                <a:t>double </a:t>
              </a:r>
              <a:r>
                <a:rPr lang="en-US" altLang="zh-CN" sz="1400" dirty="0" err="1"/>
                <a:t>compute_area</a:t>
              </a:r>
              <a:r>
                <a:rPr lang="en-US" altLang="zh-CN" sz="1400" dirty="0"/>
                <a:t>(double r)</a:t>
              </a:r>
            </a:p>
            <a:p>
              <a:r>
                <a:rPr lang="en-US" altLang="zh-CN" sz="1400" dirty="0"/>
                <a:t>{</a:t>
              </a:r>
            </a:p>
            <a:p>
              <a:r>
                <a:rPr lang="en-US" altLang="zh-CN" sz="1400" dirty="0"/>
                <a:t>    return PI * r * r;</a:t>
              </a:r>
            </a:p>
            <a:p>
              <a:r>
                <a:rPr lang="en-US" altLang="zh-CN" sz="1400" dirty="0"/>
                <a:t>}</a:t>
              </a:r>
              <a:endParaRPr lang="zh-CN" altLang="en-US" sz="1400" dirty="0"/>
            </a:p>
          </p:txBody>
        </p:sp>
      </p:grpSp>
      <p:pic>
        <p:nvPicPr>
          <p:cNvPr id="8" name="图片 7"/>
          <p:cNvPicPr>
            <a:picLocks noChangeAspect="1"/>
          </p:cNvPicPr>
          <p:nvPr/>
        </p:nvPicPr>
        <p:blipFill>
          <a:blip r:embed="rId2"/>
          <a:stretch>
            <a:fillRect/>
          </a:stretch>
        </p:blipFill>
        <p:spPr>
          <a:xfrm>
            <a:off x="6524858" y="2571256"/>
            <a:ext cx="5529146" cy="1524988"/>
          </a:xfrm>
          <a:prstGeom prst="rect">
            <a:avLst/>
          </a:prstGeom>
        </p:spPr>
      </p:pic>
      <p:sp>
        <p:nvSpPr>
          <p:cNvPr id="9" name="矩形 8"/>
          <p:cNvSpPr/>
          <p:nvPr/>
        </p:nvSpPr>
        <p:spPr>
          <a:xfrm>
            <a:off x="10391167" y="2597277"/>
            <a:ext cx="962633" cy="3078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0" name="矩形 9"/>
          <p:cNvSpPr/>
          <p:nvPr/>
        </p:nvSpPr>
        <p:spPr>
          <a:xfrm>
            <a:off x="10410217" y="3159253"/>
            <a:ext cx="1643787" cy="2030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pic>
        <p:nvPicPr>
          <p:cNvPr id="12" name="图片 11"/>
          <p:cNvPicPr>
            <a:picLocks noChangeAspect="1"/>
          </p:cNvPicPr>
          <p:nvPr/>
        </p:nvPicPr>
        <p:blipFill>
          <a:blip r:embed="rId3"/>
          <a:stretch>
            <a:fillRect/>
          </a:stretch>
        </p:blipFill>
        <p:spPr>
          <a:xfrm>
            <a:off x="6524858" y="5074348"/>
            <a:ext cx="5591175" cy="685800"/>
          </a:xfrm>
          <a:prstGeom prst="rect">
            <a:avLst/>
          </a:prstGeom>
        </p:spPr>
      </p:pic>
      <p:sp>
        <p:nvSpPr>
          <p:cNvPr id="13" name="矩形 12"/>
          <p:cNvSpPr/>
          <p:nvPr/>
        </p:nvSpPr>
        <p:spPr>
          <a:xfrm>
            <a:off x="10848975" y="5073778"/>
            <a:ext cx="1262179" cy="20307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1" name="矩形 10"/>
          <p:cNvSpPr/>
          <p:nvPr/>
        </p:nvSpPr>
        <p:spPr>
          <a:xfrm>
            <a:off x="10406975" y="3584031"/>
            <a:ext cx="556097" cy="1663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4" name="矩形 13"/>
          <p:cNvSpPr/>
          <p:nvPr/>
        </p:nvSpPr>
        <p:spPr>
          <a:xfrm>
            <a:off x="10848975" y="5305824"/>
            <a:ext cx="649119" cy="1559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noFill/>
            </a:endParaRPr>
          </a:p>
        </p:txBody>
      </p:sp>
      <p:sp>
        <p:nvSpPr>
          <p:cNvPr id="15" name="灯片编号占位符 14"/>
          <p:cNvSpPr>
            <a:spLocks noGrp="1"/>
          </p:cNvSpPr>
          <p:nvPr>
            <p:ph type="sldNum" sz="quarter" idx="12"/>
          </p:nvPr>
        </p:nvSpPr>
        <p:spPr/>
        <p:txBody>
          <a:bodyPr/>
          <a:lstStyle/>
          <a:p>
            <a:fld id="{506F4176-339E-4C4B-80E4-BBE9C4467EFE}" type="slidenum">
              <a:rPr lang="zh-CN" altLang="en-US" smtClean="0"/>
              <a:t>20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1"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sym typeface="+mn-ea"/>
              </a:rPr>
              <a:t>Makefile</a:t>
            </a:r>
            <a:endParaRPr lang="zh-CN" altLang="en-US" dirty="0"/>
          </a:p>
        </p:txBody>
      </p:sp>
      <p:sp>
        <p:nvSpPr>
          <p:cNvPr id="10" name="TextBox 1"/>
          <p:cNvSpPr txBox="1"/>
          <p:nvPr/>
        </p:nvSpPr>
        <p:spPr>
          <a:xfrm>
            <a:off x="670863" y="1675464"/>
            <a:ext cx="3513180" cy="612239"/>
          </a:xfrm>
          <a:prstGeom prst="rect">
            <a:avLst/>
          </a:prstGeom>
          <a:noFill/>
        </p:spPr>
        <p:txBody>
          <a:bodyPr wrap="none" lIns="118637" tIns="59319" rIns="118637" bIns="59319" rtlCol="0">
            <a:spAutoFit/>
          </a:bodyPr>
          <a:lstStyle/>
          <a:p>
            <a:pPr marL="0" marR="0" lvl="0" indent="0" algn="l" defTabSz="118618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What is a </a:t>
            </a:r>
            <a:r>
              <a:rPr kumimoji="0" lang="en-US" altLang="zh-CN" sz="32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32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1" name="TextBox 8"/>
          <p:cNvSpPr txBox="1"/>
          <p:nvPr/>
        </p:nvSpPr>
        <p:spPr>
          <a:xfrm>
            <a:off x="751480" y="2561256"/>
            <a:ext cx="10925407" cy="1227792"/>
          </a:xfrm>
          <a:prstGeom prst="rect">
            <a:avLst/>
          </a:prstGeom>
          <a:noFill/>
        </p:spPr>
        <p:txBody>
          <a:bodyPr wrap="square" lIns="118637" tIns="59319" rIns="118637" bIns="59319" rtlCol="0">
            <a:spAutoFit/>
          </a:bodyPr>
          <a:lstStyle/>
          <a:p>
            <a:pPr marL="0" marR="0" lvl="0" indent="0" algn="l" defTabSz="118618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a tool to simplify and organize compilation. </a:t>
            </a:r>
            <a:r>
              <a:rPr kumimoji="0" lang="en-US" altLang="zh-CN" sz="24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Makefile</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 is a</a:t>
            </a:r>
            <a:r>
              <a:rPr kumimoji="0" lang="en-US" altLang="zh-CN" sz="2400" b="1" i="0" u="none" strike="noStrike" kern="1200" cap="none" spc="0" normalizeH="0" noProof="0" dirty="0">
                <a:ln>
                  <a:noFill/>
                </a:ln>
                <a:solidFill>
                  <a:srgbClr val="00B0F0"/>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set of commands with variable names and targets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You can compile your</a:t>
            </a:r>
            <a:r>
              <a:rPr kumimoji="0" lang="en-US" altLang="zh-CN" sz="2400" b="0" i="0" u="none" strike="noStrike" kern="1200" cap="none" spc="0" normalizeH="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project(program) or only compile the update files in the  project by using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1213016" y="5870785"/>
            <a:ext cx="8884714" cy="814356"/>
          </a:xfrm>
          <a:prstGeom prst="rect">
            <a:avLst/>
          </a:prstGeom>
        </p:spPr>
      </p:pic>
      <p:sp>
        <p:nvSpPr>
          <p:cNvPr id="2" name="TextBox 1"/>
          <p:cNvSpPr txBox="1"/>
          <p:nvPr/>
        </p:nvSpPr>
        <p:spPr>
          <a:xfrm>
            <a:off x="1488621" y="158589"/>
            <a:ext cx="6798670" cy="541599"/>
          </a:xfrm>
          <a:prstGeom prst="rect">
            <a:avLst/>
          </a:prstGeom>
          <a:noFill/>
        </p:spPr>
        <p:txBody>
          <a:bodyPr wrap="none" lIns="107671" tIns="53836" rIns="107671" bIns="53836" rtlCol="0">
            <a:spAutoFit/>
          </a:bodyPr>
          <a:lstStyle/>
          <a:p>
            <a:pPr defTabSz="1076960"/>
            <a:r>
              <a:rPr lang="en-US" altLang="zh-CN" sz="2815" dirty="0">
                <a:solidFill>
                  <a:prstClr val="black"/>
                </a:solidFill>
                <a:latin typeface="Calibri" panose="020F0502020204030204"/>
                <a:ea typeface="宋体" panose="02010600030101010101" pitchFamily="2" charset="-122"/>
              </a:rPr>
              <a:t>Suppose we have four source files as follows:</a:t>
            </a:r>
            <a:endParaRPr lang="zh-CN" altLang="en-US" sz="2815" dirty="0">
              <a:solidFill>
                <a:prstClr val="black"/>
              </a:solidFill>
              <a:latin typeface="Calibri" panose="020F0502020204030204"/>
              <a:ea typeface="宋体" panose="02010600030101010101" pitchFamily="2" charset="-122"/>
            </a:endParaRPr>
          </a:p>
        </p:txBody>
      </p:sp>
      <p:pic>
        <p:nvPicPr>
          <p:cNvPr id="5" name="图片 4"/>
          <p:cNvPicPr>
            <a:picLocks noChangeAspect="1"/>
          </p:cNvPicPr>
          <p:nvPr/>
        </p:nvPicPr>
        <p:blipFill>
          <a:blip r:embed="rId4"/>
          <a:stretch>
            <a:fillRect/>
          </a:stretch>
        </p:blipFill>
        <p:spPr>
          <a:xfrm>
            <a:off x="3272422" y="785814"/>
            <a:ext cx="4711273" cy="1910443"/>
          </a:xfrm>
          <a:prstGeom prst="rect">
            <a:avLst/>
          </a:prstGeom>
        </p:spPr>
      </p:pic>
      <p:pic>
        <p:nvPicPr>
          <p:cNvPr id="9" name="图片 8"/>
          <p:cNvPicPr>
            <a:picLocks noChangeAspect="1"/>
          </p:cNvPicPr>
          <p:nvPr/>
        </p:nvPicPr>
        <p:blipFill>
          <a:blip r:embed="rId5"/>
          <a:stretch>
            <a:fillRect/>
          </a:stretch>
        </p:blipFill>
        <p:spPr>
          <a:xfrm>
            <a:off x="430730" y="811314"/>
            <a:ext cx="2766252" cy="1616529"/>
          </a:xfrm>
          <a:prstGeom prst="rect">
            <a:avLst/>
          </a:prstGeom>
        </p:spPr>
      </p:pic>
      <p:pic>
        <p:nvPicPr>
          <p:cNvPr id="11" name="图片 10"/>
          <p:cNvPicPr>
            <a:picLocks noChangeAspect="1"/>
          </p:cNvPicPr>
          <p:nvPr/>
        </p:nvPicPr>
        <p:blipFill>
          <a:blip r:embed="rId6"/>
          <a:stretch>
            <a:fillRect/>
          </a:stretch>
        </p:blipFill>
        <p:spPr>
          <a:xfrm>
            <a:off x="8059135" y="684225"/>
            <a:ext cx="3985132" cy="2385892"/>
          </a:xfrm>
          <a:prstGeom prst="rect">
            <a:avLst/>
          </a:prstGeom>
        </p:spPr>
      </p:pic>
      <p:pic>
        <p:nvPicPr>
          <p:cNvPr id="14" name="图片 13"/>
          <p:cNvPicPr>
            <a:picLocks noChangeAspect="1"/>
          </p:cNvPicPr>
          <p:nvPr/>
        </p:nvPicPr>
        <p:blipFill>
          <a:blip r:embed="rId7"/>
          <a:stretch>
            <a:fillRect/>
          </a:stretch>
        </p:blipFill>
        <p:spPr>
          <a:xfrm>
            <a:off x="383585" y="2775482"/>
            <a:ext cx="7373791" cy="3068811"/>
          </a:xfrm>
          <a:prstGeom prst="rect">
            <a:avLst/>
          </a:prstGeom>
        </p:spPr>
      </p:pic>
      <p:grpSp>
        <p:nvGrpSpPr>
          <p:cNvPr id="18" name="组合 17"/>
          <p:cNvGrpSpPr/>
          <p:nvPr/>
        </p:nvGrpSpPr>
        <p:grpSpPr>
          <a:xfrm>
            <a:off x="5663054" y="4671352"/>
            <a:ext cx="5739840" cy="1471944"/>
            <a:chOff x="6595186" y="5212138"/>
            <a:chExt cx="6324442" cy="1621864"/>
          </a:xfrm>
        </p:grpSpPr>
        <p:sp>
          <p:nvSpPr>
            <p:cNvPr id="12" name="TextBox 11"/>
            <p:cNvSpPr txBox="1"/>
            <p:nvPr/>
          </p:nvSpPr>
          <p:spPr>
            <a:xfrm>
              <a:off x="9181719" y="5212138"/>
              <a:ext cx="3737909" cy="1227250"/>
            </a:xfrm>
            <a:prstGeom prst="rect">
              <a:avLst/>
            </a:prstGeom>
            <a:noFill/>
          </p:spPr>
          <p:txBody>
            <a:bodyPr wrap="square" lIns="107671" tIns="53836" rIns="107671" bIns="53836" rtlCol="0">
              <a:spAutoFit/>
            </a:bodyPr>
            <a:lstStyle/>
            <a:p>
              <a:pPr defTabSz="1076960"/>
              <a:r>
                <a:rPr lang="en-US" altLang="zh-CN" sz="2175" dirty="0">
                  <a:solidFill>
                    <a:prstClr val="black"/>
                  </a:solidFill>
                  <a:latin typeface="Calibri" panose="020F0502020204030204"/>
                  <a:ea typeface="宋体" panose="02010600030101010101" pitchFamily="2" charset="-122"/>
                </a:rPr>
                <a:t>Normally, you can compile these files  by the following</a:t>
              </a:r>
            </a:p>
            <a:p>
              <a:pPr defTabSz="1076960"/>
              <a:r>
                <a:rPr lang="en-US" altLang="zh-CN" sz="2175" dirty="0">
                  <a:solidFill>
                    <a:prstClr val="black"/>
                  </a:solidFill>
                  <a:latin typeface="Calibri" panose="020F0502020204030204"/>
                  <a:ea typeface="宋体" panose="02010600030101010101" pitchFamily="2" charset="-122"/>
                </a:rPr>
                <a:t> command:</a:t>
              </a:r>
              <a:endParaRPr lang="zh-CN" altLang="en-US" sz="2175" dirty="0">
                <a:solidFill>
                  <a:prstClr val="black"/>
                </a:solidFill>
                <a:latin typeface="Calibri" panose="020F0502020204030204"/>
                <a:ea typeface="宋体" panose="02010600030101010101" pitchFamily="2" charset="-122"/>
              </a:endParaRPr>
            </a:p>
          </p:txBody>
        </p:sp>
        <p:cxnSp>
          <p:nvCxnSpPr>
            <p:cNvPr id="16" name="直接箭头连接符 15"/>
            <p:cNvCxnSpPr/>
            <p:nvPr/>
          </p:nvCxnSpPr>
          <p:spPr>
            <a:xfrm flipH="1">
              <a:off x="9342685" y="6298530"/>
              <a:ext cx="288032" cy="3640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6595186" y="6561234"/>
              <a:ext cx="4875152" cy="2727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grpSp>
      <p:grpSp>
        <p:nvGrpSpPr>
          <p:cNvPr id="20" name="组合 19"/>
          <p:cNvGrpSpPr/>
          <p:nvPr/>
        </p:nvGrpSpPr>
        <p:grpSpPr>
          <a:xfrm>
            <a:off x="10146888" y="5843473"/>
            <a:ext cx="1529619" cy="369332"/>
            <a:chOff x="10382862" y="5843473"/>
            <a:chExt cx="1529619" cy="369332"/>
          </a:xfrm>
        </p:grpSpPr>
        <p:pic>
          <p:nvPicPr>
            <p:cNvPr id="15" name="图片 14"/>
            <p:cNvPicPr>
              <a:picLocks noChangeAspect="1"/>
            </p:cNvPicPr>
            <p:nvPr/>
          </p:nvPicPr>
          <p:blipFill>
            <a:blip r:embed="rId8"/>
            <a:stretch>
              <a:fillRect/>
            </a:stretch>
          </p:blipFill>
          <p:spPr>
            <a:xfrm>
              <a:off x="10893306" y="5926125"/>
              <a:ext cx="1019175" cy="247650"/>
            </a:xfrm>
            <a:prstGeom prst="rect">
              <a:avLst/>
            </a:prstGeom>
          </p:spPr>
        </p:pic>
        <p:sp>
          <p:nvSpPr>
            <p:cNvPr id="19" name="文本框 18"/>
            <p:cNvSpPr txBox="1"/>
            <p:nvPr/>
          </p:nvSpPr>
          <p:spPr>
            <a:xfrm>
              <a:off x="10382862" y="5843473"/>
              <a:ext cx="386644" cy="369332"/>
            </a:xfrm>
            <a:prstGeom prst="rect">
              <a:avLst/>
            </a:prstGeom>
            <a:noFill/>
          </p:spPr>
          <p:txBody>
            <a:bodyPr wrap="none" rtlCol="0">
              <a:spAutoFit/>
            </a:bodyPr>
            <a:lstStyle/>
            <a:p>
              <a:r>
                <a:rPr lang="en-US" altLang="zh-CN" dirty="0"/>
                <a:t>or</a:t>
              </a:r>
              <a:endParaRPr lang="zh-CN" altLang="en-US" dirty="0"/>
            </a:p>
          </p:txBody>
        </p:sp>
      </p:grpSp>
      <p:sp>
        <p:nvSpPr>
          <p:cNvPr id="4" name="灯片编号占位符 3"/>
          <p:cNvSpPr>
            <a:spLocks noGrp="1"/>
          </p:cNvSpPr>
          <p:nvPr>
            <p:ph type="sldNum" sz="quarter" idx="12"/>
          </p:nvPr>
        </p:nvSpPr>
        <p:spPr/>
        <p:txBody>
          <a:bodyPr/>
          <a:lstStyle/>
          <a:p>
            <a:fld id="{506F4176-339E-4C4B-80E4-BBE9C4467EFE}" type="slidenum">
              <a:rPr lang="zh-CN" altLang="en-US" smtClean="0"/>
              <a:t>22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5680" y="1197837"/>
            <a:ext cx="10550147" cy="845185"/>
          </a:xfrm>
          <a:prstGeom prst="rect">
            <a:avLst/>
          </a:prstGeom>
          <a:noFill/>
        </p:spPr>
        <p:txBody>
          <a:bodyPr wrap="square" lIns="107671" tIns="53836" rIns="107671" bIns="53836"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How about if there are hundreds of files to compile? If only one source file is modified, need we compile all the files? </a:t>
            </a:r>
            <a:r>
              <a:rPr kumimoji="0" lang="en-US" altLang="zh-CN" sz="240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lang="en-US" altLang="zh-CN" sz="2400" dirty="0">
                <a:solidFill>
                  <a:prstClr val="black"/>
                </a:solidFill>
                <a:latin typeface="Calibri" panose="020F0502020204030204"/>
                <a:ea typeface="宋体" panose="02010600030101010101" pitchFamily="2" charset="-122"/>
              </a:rPr>
              <a:t> will help you.</a:t>
            </a:r>
            <a:endParaRPr kumimoji="0" lang="zh-CN" altLang="en-US" sz="240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1025680" y="2857394"/>
            <a:ext cx="10625547" cy="1586051"/>
          </a:xfrm>
          <a:prstGeom prst="rect">
            <a:avLst/>
          </a:prstGeom>
          <a:noFill/>
        </p:spPr>
        <p:txBody>
          <a:bodyPr wrap="square" lIns="107671" tIns="53836" rIns="107671" bIns="53836"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name of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must be either </a:t>
            </a:r>
            <a:r>
              <a:rPr kumimoji="0" lang="en-US" altLang="zh-CN" sz="24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or </a:t>
            </a:r>
            <a:r>
              <a:rPr kumimoji="0" lang="en-US" altLang="zh-CN" sz="2400"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without extension.</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write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in any text editor. A rule of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including three</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elements: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targets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prerequisites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and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commands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There are many rules in the </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2" name="灯片编号占位符 1"/>
          <p:cNvSpPr>
            <a:spLocks noGrp="1"/>
          </p:cNvSpPr>
          <p:nvPr>
            <p:ph type="sldNum" sz="quarter" idx="12"/>
          </p:nvPr>
        </p:nvSpPr>
        <p:spPr/>
        <p:txBody>
          <a:bodyPr/>
          <a:lstStyle/>
          <a:p>
            <a:fld id="{506F4176-339E-4C4B-80E4-BBE9C4467EFE}" type="slidenum">
              <a:rPr lang="zh-CN" altLang="en-US" smtClean="0"/>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11575" y="1074570"/>
            <a:ext cx="9695168" cy="847387"/>
          </a:xfrm>
          <a:prstGeom prst="rect">
            <a:avLst/>
          </a:prstGeom>
          <a:noFill/>
        </p:spPr>
        <p:txBody>
          <a:bodyPr wrap="none" lIns="107671" tIns="53836" rIns="107671" bIns="53836"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consists of a set of rules. A rule including three elements: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target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prerequisites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and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commands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TextBox 3"/>
          <p:cNvSpPr txBox="1"/>
          <p:nvPr/>
        </p:nvSpPr>
        <p:spPr>
          <a:xfrm>
            <a:off x="2548288" y="2236393"/>
            <a:ext cx="3560411" cy="1340343"/>
          </a:xfrm>
          <a:prstGeom prst="rect">
            <a:avLst/>
          </a:prstGeom>
          <a:noFill/>
          <a:ln>
            <a:solidFill>
              <a:srgbClr val="00B0F0"/>
            </a:solidFill>
          </a:ln>
        </p:spPr>
        <p:txBody>
          <a:bodyPr wrap="none" lIns="107671" tIns="53836" rIns="107671" bIns="53836" rtlCol="0">
            <a:spAutoFit/>
          </a:bodyPr>
          <a:lstStyle/>
          <a:p>
            <a:pPr marL="0" marR="0" lvl="0" indent="0" algn="l" defTabSz="1076960" rtl="0" eaLnBrk="1" fontAlgn="auto" latinLnBrk="0" hangingPunct="1">
              <a:lnSpc>
                <a:spcPct val="150000"/>
              </a:lnSpc>
              <a:spcBef>
                <a:spcPts val="0"/>
              </a:spcBef>
              <a:spcAft>
                <a:spcPts val="0"/>
              </a:spcAft>
              <a:buClrTx/>
              <a:buSzTx/>
              <a:buFontTx/>
              <a:buNone/>
              <a:defRPr/>
            </a:pPr>
            <a:r>
              <a:rPr kumimoji="0" lang="en-US" altLang="zh-CN" sz="2815"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targets</a:t>
            </a:r>
            <a:r>
              <a:rPr kumimoji="0" lang="en-US" altLang="zh-CN" sz="2815"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  prerequisites</a:t>
            </a:r>
          </a:p>
          <a:p>
            <a:pPr marL="0" marR="0" lvl="0" indent="0" algn="l" defTabSz="1076960" rtl="0" eaLnBrk="1" fontAlgn="auto" latinLnBrk="0" hangingPunct="1">
              <a:lnSpc>
                <a:spcPct val="150000"/>
              </a:lnSpc>
              <a:spcBef>
                <a:spcPts val="0"/>
              </a:spcBef>
              <a:spcAft>
                <a:spcPts val="0"/>
              </a:spcAft>
              <a:buClrTx/>
              <a:buSzTx/>
              <a:buFontTx/>
              <a:buNone/>
              <a:defRPr/>
            </a:pPr>
            <a:r>
              <a:rPr kumimoji="0" lang="en-US" altLang="zh-CN" sz="2815"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&lt;TAB&gt; command</a:t>
            </a:r>
            <a:endParaRPr kumimoji="0" lang="zh-CN" altLang="en-US" sz="2815"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5" name="TextBox 4"/>
          <p:cNvSpPr txBox="1"/>
          <p:nvPr/>
        </p:nvSpPr>
        <p:spPr>
          <a:xfrm>
            <a:off x="1102672" y="3951435"/>
            <a:ext cx="11009502" cy="1955383"/>
          </a:xfrm>
          <a:prstGeom prst="rect">
            <a:avLst/>
          </a:prstGeom>
          <a:noFill/>
        </p:spPr>
        <p:txBody>
          <a:bodyPr wrap="none" lIns="107671" tIns="53836" rIns="107671" bIns="53836" rtlCol="0">
            <a:spAutoFit/>
          </a:bodyPr>
          <a:lstStyle/>
          <a:p>
            <a:pPr marL="414655" marR="0" lvl="0" indent="-414655" algn="l" defTabSz="107696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target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is an object file, which is generated by a program. </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Typically, there is only one per rule.</a:t>
            </a:r>
          </a:p>
          <a:p>
            <a:pPr marL="414655" marR="0" lvl="0" indent="-414655" algn="l" defTabSz="107696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prerequisites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are file names, separated by spaces, as input to create the target.</a:t>
            </a:r>
          </a:p>
          <a:p>
            <a:pPr marL="414655" marR="0" lvl="0" indent="-414655" algn="l" defTabSz="107696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commands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are a series of steps that make carries out.</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These need to start with a </a:t>
            </a:r>
            <a:r>
              <a:rPr kumimoji="0" lang="en-US" altLang="zh-CN" sz="2400" b="1" i="0" u="none" strike="noStrike" kern="1200" cap="none" spc="0" normalizeH="0" baseline="0" noProof="0" dirty="0">
                <a:ln>
                  <a:noFill/>
                </a:ln>
                <a:solidFill>
                  <a:srgbClr val="FF0000"/>
                </a:solidFill>
                <a:effectLst/>
                <a:uLnTx/>
                <a:uFillTx/>
                <a:latin typeface="Calibri" panose="020F0502020204030204"/>
                <a:ea typeface="宋体" panose="02010600030101010101" pitchFamily="2" charset="-122"/>
                <a:cs typeface="+mn-cs"/>
              </a:rPr>
              <a:t>tab character</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not spaces.</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fld id="{506F4176-339E-4C4B-80E4-BBE9C4467EFE}" type="slidenum">
              <a:rPr lang="zh-CN" altLang="en-US" smtClean="0"/>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70386" y="1390610"/>
            <a:ext cx="11710219" cy="2529480"/>
          </a:xfrm>
          <a:prstGeom prst="rect">
            <a:avLst/>
          </a:prstGeom>
        </p:spPr>
      </p:pic>
      <p:grpSp>
        <p:nvGrpSpPr>
          <p:cNvPr id="10" name="组合 9"/>
          <p:cNvGrpSpPr/>
          <p:nvPr/>
        </p:nvGrpSpPr>
        <p:grpSpPr>
          <a:xfrm>
            <a:off x="4308640" y="1602678"/>
            <a:ext cx="7394310" cy="1275049"/>
            <a:chOff x="1202127" y="1864302"/>
            <a:chExt cx="8147436" cy="1405420"/>
          </a:xfrm>
        </p:grpSpPr>
        <p:sp>
          <p:nvSpPr>
            <p:cNvPr id="3" name="TextBox 2"/>
            <p:cNvSpPr txBox="1"/>
            <p:nvPr/>
          </p:nvSpPr>
          <p:spPr>
            <a:xfrm>
              <a:off x="1887076" y="1864302"/>
              <a:ext cx="3795875" cy="550825"/>
            </a:xfrm>
            <a:prstGeom prst="rect">
              <a:avLst/>
            </a:prstGeom>
            <a:noFill/>
          </p:spPr>
          <p:txBody>
            <a:bodyPr wrap="none" lIns="107671" tIns="53836" rIns="107671" bIns="53836" rtlCol="0">
              <a:spAutoFit/>
            </a:bodyPr>
            <a:lstStyle/>
            <a:p>
              <a:pPr defTabSz="1076960"/>
              <a:r>
                <a:rPr lang="en-US" altLang="zh-CN" sz="2540" dirty="0">
                  <a:solidFill>
                    <a:srgbClr val="FFFF00"/>
                  </a:solidFill>
                  <a:latin typeface="Calibri" panose="020F0502020204030204"/>
                  <a:ea typeface="宋体" panose="02010600030101010101" pitchFamily="2" charset="-122"/>
                </a:rPr>
                <a:t>comments begins with #</a:t>
              </a:r>
              <a:endParaRPr lang="zh-CN" altLang="en-US" sz="2540" dirty="0">
                <a:solidFill>
                  <a:srgbClr val="FFFF00"/>
                </a:solidFill>
                <a:latin typeface="Calibri" panose="020F0502020204030204"/>
                <a:ea typeface="宋体" panose="02010600030101010101" pitchFamily="2" charset="-122"/>
              </a:endParaRPr>
            </a:p>
          </p:txBody>
        </p:sp>
        <p:sp>
          <p:nvSpPr>
            <p:cNvPr id="5" name="矩形 4"/>
            <p:cNvSpPr/>
            <p:nvPr/>
          </p:nvSpPr>
          <p:spPr>
            <a:xfrm>
              <a:off x="1202127" y="2745748"/>
              <a:ext cx="8147436" cy="52397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7" name="直接箭头连接符 6"/>
            <p:cNvCxnSpPr/>
            <p:nvPr/>
          </p:nvCxnSpPr>
          <p:spPr>
            <a:xfrm flipH="1">
              <a:off x="2192415" y="2341132"/>
              <a:ext cx="448268" cy="359721"/>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2926140" y="3077950"/>
            <a:ext cx="2548864" cy="616386"/>
            <a:chOff x="-172733" y="599610"/>
            <a:chExt cx="2808470" cy="679410"/>
          </a:xfrm>
        </p:grpSpPr>
        <p:sp>
          <p:nvSpPr>
            <p:cNvPr id="15" name="TextBox 14"/>
            <p:cNvSpPr txBox="1"/>
            <p:nvPr/>
          </p:nvSpPr>
          <p:spPr>
            <a:xfrm>
              <a:off x="-172733" y="682044"/>
              <a:ext cx="1202352" cy="596976"/>
            </a:xfrm>
            <a:prstGeom prst="rect">
              <a:avLst/>
            </a:prstGeom>
            <a:noFill/>
          </p:spPr>
          <p:txBody>
            <a:bodyPr wrap="none" lIns="107671" tIns="53836" rIns="107671" bIns="53836" rtlCol="0">
              <a:spAutoFit/>
            </a:bodyPr>
            <a:lstStyle/>
            <a:p>
              <a:pPr defTabSz="1076960"/>
              <a:r>
                <a:rPr lang="en-US" altLang="zh-CN" sz="2815" dirty="0">
                  <a:solidFill>
                    <a:srgbClr val="FFFF00"/>
                  </a:solidFill>
                  <a:latin typeface="Calibri" panose="020F0502020204030204"/>
                  <a:ea typeface="宋体" panose="02010600030101010101" pitchFamily="2" charset="-122"/>
                </a:rPr>
                <a:t>target</a:t>
              </a:r>
              <a:endParaRPr lang="zh-CN" altLang="en-US" sz="2815" dirty="0">
                <a:solidFill>
                  <a:srgbClr val="FFFF00"/>
                </a:solidFill>
                <a:latin typeface="Calibri" panose="020F0502020204030204"/>
                <a:ea typeface="宋体" panose="02010600030101010101" pitchFamily="2" charset="-122"/>
              </a:endParaRPr>
            </a:p>
          </p:txBody>
        </p:sp>
        <p:sp>
          <p:nvSpPr>
            <p:cNvPr id="16" name="矩形 15"/>
            <p:cNvSpPr/>
            <p:nvPr/>
          </p:nvSpPr>
          <p:spPr>
            <a:xfrm>
              <a:off x="1432334" y="599610"/>
              <a:ext cx="1203403" cy="35590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dirty="0">
                <a:solidFill>
                  <a:prstClr val="white"/>
                </a:solidFill>
                <a:latin typeface="Calibri" panose="020F0502020204030204"/>
                <a:ea typeface="宋体" panose="02010600030101010101" pitchFamily="2" charset="-122"/>
              </a:endParaRPr>
            </a:p>
          </p:txBody>
        </p:sp>
        <p:cxnSp>
          <p:nvCxnSpPr>
            <p:cNvPr id="17" name="直接箭头连接符 16"/>
            <p:cNvCxnSpPr/>
            <p:nvPr/>
          </p:nvCxnSpPr>
          <p:spPr>
            <a:xfrm flipV="1">
              <a:off x="835379" y="797527"/>
              <a:ext cx="596955" cy="2012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5530616" y="2751411"/>
            <a:ext cx="6239641" cy="632192"/>
            <a:chOff x="1202127" y="2456358"/>
            <a:chExt cx="6875160" cy="696833"/>
          </a:xfrm>
        </p:grpSpPr>
        <p:sp>
          <p:nvSpPr>
            <p:cNvPr id="20" name="TextBox 19"/>
            <p:cNvSpPr txBox="1"/>
            <p:nvPr/>
          </p:nvSpPr>
          <p:spPr>
            <a:xfrm>
              <a:off x="5731097" y="2456358"/>
              <a:ext cx="2346190" cy="596977"/>
            </a:xfrm>
            <a:prstGeom prst="rect">
              <a:avLst/>
            </a:prstGeom>
            <a:noFill/>
          </p:spPr>
          <p:txBody>
            <a:bodyPr wrap="none" lIns="107671" tIns="53836" rIns="107671" bIns="53836" rtlCol="0">
              <a:spAutoFit/>
            </a:bodyPr>
            <a:lstStyle/>
            <a:p>
              <a:pPr defTabSz="1076960"/>
              <a:r>
                <a:rPr lang="en-US" altLang="zh-CN" sz="2815" dirty="0">
                  <a:solidFill>
                    <a:srgbClr val="FFFF00"/>
                  </a:solidFill>
                  <a:latin typeface="Calibri" panose="020F0502020204030204"/>
                  <a:ea typeface="宋体" panose="02010600030101010101" pitchFamily="2" charset="-122"/>
                </a:rPr>
                <a:t>prerequisites</a:t>
              </a:r>
              <a:endParaRPr lang="zh-CN" altLang="en-US" sz="2815" dirty="0">
                <a:solidFill>
                  <a:srgbClr val="FFFF00"/>
                </a:solidFill>
                <a:latin typeface="Calibri" panose="020F0502020204030204"/>
                <a:ea typeface="宋体" panose="02010600030101010101" pitchFamily="2" charset="-122"/>
              </a:endParaRPr>
            </a:p>
          </p:txBody>
        </p:sp>
        <p:sp>
          <p:nvSpPr>
            <p:cNvPr id="21" name="矩形 20"/>
            <p:cNvSpPr/>
            <p:nvPr/>
          </p:nvSpPr>
          <p:spPr>
            <a:xfrm>
              <a:off x="1202127" y="2775646"/>
              <a:ext cx="4568751" cy="37754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22" name="直接箭头连接符 21"/>
            <p:cNvCxnSpPr/>
            <p:nvPr/>
          </p:nvCxnSpPr>
          <p:spPr>
            <a:xfrm flipH="1">
              <a:off x="5410838" y="2762813"/>
              <a:ext cx="504056" cy="125749"/>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4471334" y="3414761"/>
            <a:ext cx="6648937" cy="1961090"/>
            <a:chOff x="1457354" y="1230228"/>
            <a:chExt cx="7326144" cy="2161609"/>
          </a:xfrm>
        </p:grpSpPr>
        <p:sp>
          <p:nvSpPr>
            <p:cNvPr id="25" name="TextBox 24"/>
            <p:cNvSpPr txBox="1"/>
            <p:nvPr/>
          </p:nvSpPr>
          <p:spPr>
            <a:xfrm>
              <a:off x="2446311" y="1979044"/>
              <a:ext cx="6337187" cy="1412793"/>
            </a:xfrm>
            <a:prstGeom prst="rect">
              <a:avLst/>
            </a:prstGeom>
            <a:noFill/>
          </p:spPr>
          <p:txBody>
            <a:bodyPr wrap="none" lIns="107671" tIns="53836" rIns="107671" bIns="53836" rtlCol="0">
              <a:spAutoFit/>
            </a:bodyPr>
            <a:lstStyle/>
            <a:p>
              <a:pPr defTabSz="1076960"/>
              <a:r>
                <a:rPr lang="en-US" altLang="zh-CN" sz="2540" dirty="0">
                  <a:solidFill>
                    <a:prstClr val="black"/>
                  </a:solidFill>
                  <a:latin typeface="Calibri" panose="020F0502020204030204"/>
                  <a:ea typeface="宋体" panose="02010600030101010101" pitchFamily="2" charset="-122"/>
                </a:rPr>
                <a:t>commands</a:t>
              </a:r>
            </a:p>
            <a:p>
              <a:pPr defTabSz="1076960"/>
              <a:r>
                <a:rPr lang="en-US" altLang="zh-CN" sz="2540" dirty="0">
                  <a:solidFill>
                    <a:srgbClr val="00B0F0"/>
                  </a:solidFill>
                  <a:latin typeface="Calibri" panose="020F0502020204030204"/>
                  <a:ea typeface="宋体" panose="02010600030101010101" pitchFamily="2" charset="-122"/>
                </a:rPr>
                <a:t>g++ </a:t>
              </a:r>
              <a:r>
                <a:rPr lang="en-US" altLang="zh-CN" sz="2540" dirty="0">
                  <a:solidFill>
                    <a:prstClr val="black"/>
                  </a:solidFill>
                  <a:latin typeface="Calibri" panose="020F0502020204030204"/>
                  <a:ea typeface="宋体" panose="02010600030101010101" pitchFamily="2" charset="-122"/>
                </a:rPr>
                <a:t>is compiler name, </a:t>
              </a:r>
              <a:r>
                <a:rPr lang="en-US" altLang="zh-CN" sz="2540" dirty="0">
                  <a:solidFill>
                    <a:srgbClr val="00B0F0"/>
                  </a:solidFill>
                  <a:latin typeface="Calibri" panose="020F0502020204030204"/>
                  <a:ea typeface="宋体" panose="02010600030101010101" pitchFamily="2" charset="-122"/>
                </a:rPr>
                <a:t>-o</a:t>
              </a:r>
              <a:r>
                <a:rPr lang="en-US" altLang="zh-CN" sz="2540" dirty="0">
                  <a:solidFill>
                    <a:prstClr val="black"/>
                  </a:solidFill>
                  <a:latin typeface="Calibri" panose="020F0502020204030204"/>
                  <a:ea typeface="宋体" panose="02010600030101010101" pitchFamily="2" charset="-122"/>
                </a:rPr>
                <a:t> is linker flag and </a:t>
              </a:r>
            </a:p>
            <a:p>
              <a:pPr defTabSz="1076960"/>
              <a:r>
                <a:rPr lang="en-US" altLang="zh-CN" sz="2540" dirty="0" err="1">
                  <a:solidFill>
                    <a:srgbClr val="00B0F0"/>
                  </a:solidFill>
                  <a:latin typeface="Calibri" panose="020F0502020204030204"/>
                  <a:ea typeface="宋体" panose="02010600030101010101" pitchFamily="2" charset="-122"/>
                </a:rPr>
                <a:t>testfiles</a:t>
              </a:r>
              <a:r>
                <a:rPr lang="en-US" altLang="zh-CN" sz="2540" dirty="0">
                  <a:solidFill>
                    <a:prstClr val="black"/>
                  </a:solidFill>
                  <a:latin typeface="Calibri" panose="020F0502020204030204"/>
                  <a:ea typeface="宋体" panose="02010600030101010101" pitchFamily="2" charset="-122"/>
                </a:rPr>
                <a:t> is binary file name.</a:t>
              </a:r>
              <a:endParaRPr lang="zh-CN" altLang="en-US" sz="2540" dirty="0">
                <a:solidFill>
                  <a:prstClr val="black"/>
                </a:solidFill>
                <a:latin typeface="Calibri" panose="020F0502020204030204"/>
                <a:ea typeface="宋体" panose="02010600030101010101" pitchFamily="2" charset="-122"/>
              </a:endParaRPr>
            </a:p>
          </p:txBody>
        </p:sp>
        <p:sp>
          <p:nvSpPr>
            <p:cNvPr id="26" name="矩形 25"/>
            <p:cNvSpPr/>
            <p:nvPr/>
          </p:nvSpPr>
          <p:spPr>
            <a:xfrm>
              <a:off x="1457354" y="1230228"/>
              <a:ext cx="7035893" cy="394673"/>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27" name="直接箭头连接符 26"/>
            <p:cNvCxnSpPr/>
            <p:nvPr/>
          </p:nvCxnSpPr>
          <p:spPr>
            <a:xfrm flipH="1" flipV="1">
              <a:off x="2798126" y="1467675"/>
              <a:ext cx="774431" cy="58040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78483" y="3184536"/>
            <a:ext cx="1677089" cy="2600011"/>
            <a:chOff x="304978" y="674743"/>
            <a:chExt cx="1847904" cy="2865859"/>
          </a:xfrm>
        </p:grpSpPr>
        <p:sp>
          <p:nvSpPr>
            <p:cNvPr id="33" name="TextBox 14"/>
            <p:cNvSpPr txBox="1"/>
            <p:nvPr/>
          </p:nvSpPr>
          <p:spPr>
            <a:xfrm>
              <a:off x="304978" y="1573636"/>
              <a:ext cx="1503607" cy="1966966"/>
            </a:xfrm>
            <a:prstGeom prst="rect">
              <a:avLst/>
            </a:prstGeom>
            <a:noFill/>
          </p:spPr>
          <p:txBody>
            <a:bodyPr wrap="none" lIns="107671" tIns="53836" rIns="107671" bIns="53836" rtlCol="0">
              <a:spAutoFit/>
            </a:bodyPr>
            <a:lstStyle/>
            <a:p>
              <a:pPr defTabSz="1076960"/>
              <a:r>
                <a:rPr lang="en-US" altLang="zh-CN" sz="2180" dirty="0">
                  <a:solidFill>
                    <a:prstClr val="black"/>
                  </a:solidFill>
                  <a:latin typeface="Calibri" panose="020F0502020204030204"/>
                  <a:ea typeface="宋体" panose="02010600030101010101" pitchFamily="2" charset="-122"/>
                </a:rPr>
                <a:t>Place the </a:t>
              </a:r>
            </a:p>
            <a:p>
              <a:pPr defTabSz="1076960"/>
              <a:r>
                <a:rPr lang="en-US" altLang="zh-CN" sz="2180" b="1" dirty="0" err="1">
                  <a:solidFill>
                    <a:srgbClr val="00B0F0"/>
                  </a:solidFill>
                  <a:latin typeface="Calibri" panose="020F0502020204030204"/>
                  <a:ea typeface="宋体" panose="02010600030101010101" pitchFamily="2" charset="-122"/>
                </a:rPr>
                <a:t>Makefile</a:t>
              </a:r>
              <a:r>
                <a:rPr lang="en-US" altLang="zh-CN" sz="2180" dirty="0">
                  <a:solidFill>
                    <a:prstClr val="black"/>
                  </a:solidFill>
                  <a:latin typeface="Calibri" panose="020F0502020204030204"/>
                  <a:ea typeface="宋体" panose="02010600030101010101" pitchFamily="2" charset="-122"/>
                </a:rPr>
                <a:t> </a:t>
              </a:r>
            </a:p>
            <a:p>
              <a:pPr defTabSz="1076960"/>
              <a:r>
                <a:rPr lang="en-US" altLang="zh-CN" sz="2180" dirty="0">
                  <a:solidFill>
                    <a:prstClr val="black"/>
                  </a:solidFill>
                  <a:latin typeface="Calibri" panose="020F0502020204030204"/>
                  <a:ea typeface="宋体" panose="02010600030101010101" pitchFamily="2" charset="-122"/>
                </a:rPr>
                <a:t>together</a:t>
              </a:r>
            </a:p>
            <a:p>
              <a:pPr defTabSz="1076960"/>
              <a:r>
                <a:rPr lang="en-US" altLang="zh-CN" sz="2180" dirty="0">
                  <a:solidFill>
                    <a:prstClr val="black"/>
                  </a:solidFill>
                  <a:latin typeface="Calibri" panose="020F0502020204030204"/>
                  <a:ea typeface="宋体" panose="02010600030101010101" pitchFamily="2" charset="-122"/>
                </a:rPr>
                <a:t>with your</a:t>
              </a:r>
            </a:p>
            <a:p>
              <a:pPr defTabSz="1076960"/>
              <a:r>
                <a:rPr lang="en-US" altLang="zh-CN" sz="2180" dirty="0">
                  <a:solidFill>
                    <a:prstClr val="black"/>
                  </a:solidFill>
                  <a:latin typeface="Calibri" panose="020F0502020204030204"/>
                  <a:ea typeface="宋体" panose="02010600030101010101" pitchFamily="2" charset="-122"/>
                </a:rPr>
                <a:t>programs.</a:t>
              </a:r>
            </a:p>
          </p:txBody>
        </p:sp>
        <p:sp>
          <p:nvSpPr>
            <p:cNvPr id="34" name="矩形 33"/>
            <p:cNvSpPr/>
            <p:nvPr/>
          </p:nvSpPr>
          <p:spPr>
            <a:xfrm>
              <a:off x="1097066" y="674743"/>
              <a:ext cx="1055816" cy="25909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35" name="直接箭头连接符 34"/>
            <p:cNvCxnSpPr/>
            <p:nvPr/>
          </p:nvCxnSpPr>
          <p:spPr>
            <a:xfrm flipV="1">
              <a:off x="622768" y="933840"/>
              <a:ext cx="596956" cy="8142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2739551" y="3580031"/>
            <a:ext cx="2074235" cy="941776"/>
            <a:chOff x="733039" y="388149"/>
            <a:chExt cx="2285500" cy="1038071"/>
          </a:xfrm>
        </p:grpSpPr>
        <p:sp>
          <p:nvSpPr>
            <p:cNvPr id="29" name="TextBox 24"/>
            <p:cNvSpPr txBox="1"/>
            <p:nvPr/>
          </p:nvSpPr>
          <p:spPr>
            <a:xfrm>
              <a:off x="733039" y="936954"/>
              <a:ext cx="2285500" cy="489266"/>
            </a:xfrm>
            <a:prstGeom prst="rect">
              <a:avLst/>
            </a:prstGeom>
            <a:noFill/>
          </p:spPr>
          <p:txBody>
            <a:bodyPr wrap="none" lIns="107671" tIns="53836" rIns="107671" bIns="53836" rtlCol="0">
              <a:spAutoFit/>
            </a:bodyPr>
            <a:lstStyle/>
            <a:p>
              <a:pPr defTabSz="1076960"/>
              <a:r>
                <a:rPr lang="en-US" altLang="zh-CN" sz="2180" dirty="0">
                  <a:solidFill>
                    <a:prstClr val="black"/>
                  </a:solidFill>
                  <a:latin typeface="Calibri" panose="020F0502020204030204"/>
                  <a:ea typeface="宋体" panose="02010600030101010101" pitchFamily="2" charset="-122"/>
                </a:rPr>
                <a:t>start with &lt;TAB&gt;</a:t>
              </a:r>
              <a:endParaRPr lang="zh-CN" altLang="en-US" sz="2180" dirty="0">
                <a:solidFill>
                  <a:prstClr val="black"/>
                </a:solidFill>
                <a:latin typeface="Calibri" panose="020F0502020204030204"/>
                <a:ea typeface="宋体" panose="02010600030101010101" pitchFamily="2" charset="-122"/>
              </a:endParaRPr>
            </a:p>
          </p:txBody>
        </p:sp>
        <p:cxnSp>
          <p:nvCxnSpPr>
            <p:cNvPr id="31" name="直接箭头连接符 30"/>
            <p:cNvCxnSpPr/>
            <p:nvPr/>
          </p:nvCxnSpPr>
          <p:spPr>
            <a:xfrm flipV="1">
              <a:off x="2357448" y="388149"/>
              <a:ext cx="530114" cy="580406"/>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506F4176-339E-4C4B-80E4-BBE9C4467EFE}" type="slidenum">
              <a:rPr lang="zh-CN" altLang="en-US" smtClean="0"/>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图片 35"/>
          <p:cNvPicPr>
            <a:picLocks noChangeAspect="1"/>
          </p:cNvPicPr>
          <p:nvPr/>
        </p:nvPicPr>
        <p:blipFill>
          <a:blip r:embed="rId2"/>
          <a:stretch>
            <a:fillRect/>
          </a:stretch>
        </p:blipFill>
        <p:spPr>
          <a:xfrm>
            <a:off x="933208" y="5066343"/>
            <a:ext cx="7653002" cy="823180"/>
          </a:xfrm>
          <a:prstGeom prst="rect">
            <a:avLst/>
          </a:prstGeom>
        </p:spPr>
      </p:pic>
      <p:pic>
        <p:nvPicPr>
          <p:cNvPr id="32" name="图片 31"/>
          <p:cNvPicPr>
            <a:picLocks noChangeAspect="1"/>
          </p:cNvPicPr>
          <p:nvPr/>
        </p:nvPicPr>
        <p:blipFill>
          <a:blip r:embed="rId3"/>
          <a:stretch>
            <a:fillRect/>
          </a:stretch>
        </p:blipFill>
        <p:spPr>
          <a:xfrm>
            <a:off x="900465" y="3408439"/>
            <a:ext cx="7183844" cy="619994"/>
          </a:xfrm>
          <a:prstGeom prst="rect">
            <a:avLst/>
          </a:prstGeom>
        </p:spPr>
      </p:pic>
      <p:pic>
        <p:nvPicPr>
          <p:cNvPr id="33" name="图片 32"/>
          <p:cNvPicPr>
            <a:picLocks noChangeAspect="1"/>
          </p:cNvPicPr>
          <p:nvPr/>
        </p:nvPicPr>
        <p:blipFill>
          <a:blip r:embed="rId4"/>
          <a:stretch>
            <a:fillRect/>
          </a:stretch>
        </p:blipFill>
        <p:spPr>
          <a:xfrm>
            <a:off x="900465" y="1819111"/>
            <a:ext cx="6830271" cy="1255455"/>
          </a:xfrm>
          <a:prstGeom prst="rect">
            <a:avLst/>
          </a:prstGeom>
        </p:spPr>
      </p:pic>
      <p:sp>
        <p:nvSpPr>
          <p:cNvPr id="4" name="TextBox 3"/>
          <p:cNvSpPr txBox="1"/>
          <p:nvPr/>
        </p:nvSpPr>
        <p:spPr>
          <a:xfrm>
            <a:off x="1469483" y="322000"/>
            <a:ext cx="4932903" cy="499728"/>
          </a:xfrm>
          <a:prstGeom prst="rect">
            <a:avLst/>
          </a:prstGeom>
          <a:noFill/>
        </p:spPr>
        <p:txBody>
          <a:bodyPr wrap="none" lIns="107671" tIns="53836" rIns="107671" bIns="53836" rtlCol="0">
            <a:spAutoFit/>
          </a:bodyPr>
          <a:lstStyle/>
          <a:p>
            <a:pPr defTabSz="1076960"/>
            <a:r>
              <a:rPr lang="en-US" altLang="zh-CN" sz="2540" dirty="0">
                <a:solidFill>
                  <a:prstClr val="black"/>
                </a:solidFill>
                <a:latin typeface="Calibri" panose="020F0502020204030204"/>
                <a:ea typeface="宋体" panose="02010600030101010101" pitchFamily="2" charset="-122"/>
              </a:rPr>
              <a:t>Type the command </a:t>
            </a:r>
            <a:r>
              <a:rPr lang="en-US" altLang="zh-CN" sz="2540" b="1" dirty="0">
                <a:solidFill>
                  <a:srgbClr val="00B0F0"/>
                </a:solidFill>
                <a:latin typeface="Calibri" panose="020F0502020204030204"/>
                <a:ea typeface="宋体" panose="02010600030101010101" pitchFamily="2" charset="-122"/>
              </a:rPr>
              <a:t>make</a:t>
            </a:r>
            <a:r>
              <a:rPr lang="en-US" altLang="zh-CN" sz="2540" dirty="0">
                <a:solidFill>
                  <a:prstClr val="black"/>
                </a:solidFill>
                <a:latin typeface="Calibri" panose="020F0502020204030204"/>
                <a:ea typeface="宋体" panose="02010600030101010101" pitchFamily="2" charset="-122"/>
              </a:rPr>
              <a:t> in </a:t>
            </a:r>
            <a:r>
              <a:rPr lang="en-US" altLang="zh-CN" sz="2540" dirty="0" err="1">
                <a:solidFill>
                  <a:prstClr val="black"/>
                </a:solidFill>
                <a:latin typeface="Calibri" panose="020F0502020204030204"/>
                <a:ea typeface="宋体" panose="02010600030101010101" pitchFamily="2" charset="-122"/>
              </a:rPr>
              <a:t>VScode</a:t>
            </a:r>
            <a:endParaRPr lang="zh-CN" altLang="en-US" sz="2540" dirty="0">
              <a:solidFill>
                <a:prstClr val="black"/>
              </a:solidFill>
              <a:latin typeface="Calibri" panose="020F0502020204030204"/>
              <a:ea typeface="宋体" panose="02010600030101010101" pitchFamily="2" charset="-122"/>
            </a:endParaRPr>
          </a:p>
        </p:txBody>
      </p:sp>
      <p:sp>
        <p:nvSpPr>
          <p:cNvPr id="2" name="矩形 1"/>
          <p:cNvSpPr/>
          <p:nvPr/>
        </p:nvSpPr>
        <p:spPr>
          <a:xfrm>
            <a:off x="7061662" y="851847"/>
            <a:ext cx="669074" cy="32664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8" name="TextBox 7"/>
          <p:cNvSpPr txBox="1"/>
          <p:nvPr/>
        </p:nvSpPr>
        <p:spPr>
          <a:xfrm>
            <a:off x="392598" y="1337743"/>
            <a:ext cx="11519712" cy="499728"/>
          </a:xfrm>
          <a:prstGeom prst="rect">
            <a:avLst/>
          </a:prstGeom>
          <a:noFill/>
        </p:spPr>
        <p:txBody>
          <a:bodyPr wrap="square" lIns="107671" tIns="53836" rIns="107671" bIns="53836" rtlCol="0">
            <a:spAutoFit/>
          </a:bodyPr>
          <a:lstStyle/>
          <a:p>
            <a:pPr defTabSz="1076960"/>
            <a:r>
              <a:rPr lang="en-US" altLang="zh-CN" sz="2540" dirty="0">
                <a:solidFill>
                  <a:prstClr val="black"/>
                </a:solidFill>
                <a:latin typeface="Calibri" panose="020F0502020204030204"/>
                <a:ea typeface="宋体" panose="02010600030101010101" pitchFamily="2" charset="-122"/>
              </a:rPr>
              <a:t>If you don’t install make in </a:t>
            </a:r>
            <a:r>
              <a:rPr lang="en-US" altLang="zh-CN" sz="2540" dirty="0" err="1">
                <a:solidFill>
                  <a:prstClr val="black"/>
                </a:solidFill>
                <a:latin typeface="Calibri" panose="020F0502020204030204"/>
                <a:ea typeface="宋体" panose="02010600030101010101" pitchFamily="2" charset="-122"/>
              </a:rPr>
              <a:t>VScode</a:t>
            </a:r>
            <a:r>
              <a:rPr lang="en-US" altLang="zh-CN" sz="2540" dirty="0">
                <a:solidFill>
                  <a:prstClr val="black"/>
                </a:solidFill>
                <a:latin typeface="Calibri" panose="020F0502020204030204"/>
                <a:ea typeface="宋体" panose="02010600030101010101" pitchFamily="2" charset="-122"/>
              </a:rPr>
              <a:t>, the information will display on the screen. </a:t>
            </a:r>
            <a:endParaRPr lang="zh-CN" altLang="en-US" sz="2540" dirty="0">
              <a:solidFill>
                <a:prstClr val="black"/>
              </a:solidFill>
              <a:latin typeface="Calibri" panose="020F0502020204030204"/>
              <a:ea typeface="宋体" panose="02010600030101010101" pitchFamily="2" charset="-122"/>
            </a:endParaRPr>
          </a:p>
        </p:txBody>
      </p:sp>
      <p:grpSp>
        <p:nvGrpSpPr>
          <p:cNvPr id="11" name="组合 10"/>
          <p:cNvGrpSpPr/>
          <p:nvPr/>
        </p:nvGrpSpPr>
        <p:grpSpPr>
          <a:xfrm>
            <a:off x="1035171" y="3726182"/>
            <a:ext cx="6771642" cy="771958"/>
            <a:chOff x="1989366" y="1413663"/>
            <a:chExt cx="7461349" cy="850886"/>
          </a:xfrm>
        </p:grpSpPr>
        <p:sp>
          <p:nvSpPr>
            <p:cNvPr id="12" name="TextBox 7"/>
            <p:cNvSpPr txBox="1"/>
            <p:nvPr/>
          </p:nvSpPr>
          <p:spPr>
            <a:xfrm>
              <a:off x="2184164" y="1775283"/>
              <a:ext cx="6436170" cy="489266"/>
            </a:xfrm>
            <a:prstGeom prst="rect">
              <a:avLst/>
            </a:prstGeom>
            <a:noFill/>
          </p:spPr>
          <p:txBody>
            <a:bodyPr wrap="none" lIns="107671" tIns="53836" rIns="107671" bIns="53836" rtlCol="0">
              <a:spAutoFit/>
            </a:bodyPr>
            <a:lstStyle/>
            <a:p>
              <a:pPr defTabSz="1076960">
                <a:defRPr/>
              </a:pPr>
              <a:r>
                <a:rPr lang="en-US" altLang="zh-CN" sz="2180" dirty="0">
                  <a:solidFill>
                    <a:prstClr val="black"/>
                  </a:solidFill>
                  <a:latin typeface="Calibri" panose="020F0502020204030204"/>
                  <a:ea typeface="宋体" panose="02010600030101010101" pitchFamily="2" charset="-122"/>
                </a:rPr>
                <a:t>Run the commands in the </a:t>
              </a:r>
              <a:r>
                <a:rPr lang="en-US" altLang="zh-CN" sz="2180" b="1" dirty="0" err="1">
                  <a:solidFill>
                    <a:srgbClr val="00B0F0"/>
                  </a:solidFill>
                  <a:latin typeface="Calibri" panose="020F0502020204030204"/>
                  <a:ea typeface="宋体" panose="02010600030101010101" pitchFamily="2" charset="-122"/>
                </a:rPr>
                <a:t>makefile</a:t>
              </a:r>
              <a:r>
                <a:rPr lang="en-US" altLang="zh-CN" sz="2180" dirty="0">
                  <a:solidFill>
                    <a:prstClr val="black"/>
                  </a:solidFill>
                  <a:latin typeface="Calibri" panose="020F0502020204030204"/>
                  <a:ea typeface="宋体" panose="02010600030101010101" pitchFamily="2" charset="-122"/>
                </a:rPr>
                <a:t> automatically.</a:t>
              </a:r>
              <a:endParaRPr lang="zh-CN" altLang="en-US" sz="2180" dirty="0">
                <a:solidFill>
                  <a:prstClr val="black"/>
                </a:solidFill>
                <a:latin typeface="Calibri" panose="020F0502020204030204"/>
                <a:ea typeface="宋体" panose="02010600030101010101" pitchFamily="2" charset="-122"/>
              </a:endParaRPr>
            </a:p>
          </p:txBody>
        </p:sp>
        <p:sp>
          <p:nvSpPr>
            <p:cNvPr id="13" name="矩形 12"/>
            <p:cNvSpPr/>
            <p:nvPr/>
          </p:nvSpPr>
          <p:spPr>
            <a:xfrm>
              <a:off x="1989366" y="1413663"/>
              <a:ext cx="7461349" cy="3542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4" name="直接箭头连接符 13"/>
            <p:cNvCxnSpPr/>
            <p:nvPr/>
          </p:nvCxnSpPr>
          <p:spPr>
            <a:xfrm flipH="1" flipV="1">
              <a:off x="2647245" y="1638666"/>
              <a:ext cx="244291" cy="2660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5" name="矩形 14"/>
          <p:cNvSpPr/>
          <p:nvPr/>
        </p:nvSpPr>
        <p:spPr>
          <a:xfrm>
            <a:off x="7414702" y="3429000"/>
            <a:ext cx="669607" cy="2780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17" name="组合 16"/>
          <p:cNvGrpSpPr/>
          <p:nvPr/>
        </p:nvGrpSpPr>
        <p:grpSpPr>
          <a:xfrm>
            <a:off x="7215283" y="4475805"/>
            <a:ext cx="2812699" cy="892332"/>
            <a:chOff x="2875811" y="602434"/>
            <a:chExt cx="3099178" cy="983571"/>
          </a:xfrm>
        </p:grpSpPr>
        <p:sp>
          <p:nvSpPr>
            <p:cNvPr id="18" name="TextBox 7"/>
            <p:cNvSpPr txBox="1"/>
            <p:nvPr/>
          </p:nvSpPr>
          <p:spPr>
            <a:xfrm>
              <a:off x="3847251" y="602434"/>
              <a:ext cx="2127738" cy="427706"/>
            </a:xfrm>
            <a:prstGeom prst="rect">
              <a:avLst/>
            </a:prstGeom>
            <a:noFill/>
          </p:spPr>
          <p:txBody>
            <a:bodyPr wrap="none" lIns="107671" tIns="53836" rIns="107671" bIns="53836" rtlCol="0">
              <a:spAutoFit/>
            </a:bodyPr>
            <a:lstStyle/>
            <a:p>
              <a:pPr defTabSz="1076960">
                <a:defRPr/>
              </a:pPr>
              <a:r>
                <a:rPr lang="en-US" altLang="zh-CN" sz="1815" dirty="0">
                  <a:solidFill>
                    <a:prstClr val="black"/>
                  </a:solidFill>
                  <a:latin typeface="Calibri" panose="020F0502020204030204"/>
                  <a:ea typeface="宋体" panose="02010600030101010101" pitchFamily="2" charset="-122"/>
                </a:rPr>
                <a:t>Run your program</a:t>
              </a:r>
              <a:endParaRPr lang="zh-CN" altLang="en-US" sz="1815" dirty="0">
                <a:solidFill>
                  <a:prstClr val="black"/>
                </a:solidFill>
                <a:latin typeface="Calibri" panose="020F0502020204030204"/>
                <a:ea typeface="宋体" panose="02010600030101010101" pitchFamily="2" charset="-122"/>
              </a:endParaRPr>
            </a:p>
          </p:txBody>
        </p:sp>
        <p:sp>
          <p:nvSpPr>
            <p:cNvPr id="19" name="矩形 18"/>
            <p:cNvSpPr/>
            <p:nvPr/>
          </p:nvSpPr>
          <p:spPr>
            <a:xfrm>
              <a:off x="2875811" y="1246262"/>
              <a:ext cx="1465646" cy="3397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1815">
                <a:solidFill>
                  <a:prstClr val="white"/>
                </a:solidFill>
                <a:latin typeface="Calibri" panose="020F0502020204030204"/>
                <a:ea typeface="宋体" panose="02010600030101010101" pitchFamily="2" charset="-122"/>
              </a:endParaRPr>
            </a:p>
          </p:txBody>
        </p:sp>
        <p:cxnSp>
          <p:nvCxnSpPr>
            <p:cNvPr id="20" name="直接箭头连接符 19"/>
            <p:cNvCxnSpPr/>
            <p:nvPr/>
          </p:nvCxnSpPr>
          <p:spPr>
            <a:xfrm flipH="1">
              <a:off x="3847251" y="969360"/>
              <a:ext cx="494206" cy="28837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131028" y="5311483"/>
            <a:ext cx="3108924" cy="1089990"/>
            <a:chOff x="2908310" y="1246263"/>
            <a:chExt cx="3425574" cy="1201439"/>
          </a:xfrm>
        </p:grpSpPr>
        <p:sp>
          <p:nvSpPr>
            <p:cNvPr id="23" name="TextBox 7"/>
            <p:cNvSpPr txBox="1"/>
            <p:nvPr/>
          </p:nvSpPr>
          <p:spPr>
            <a:xfrm>
              <a:off x="5098114" y="1896878"/>
              <a:ext cx="1235770" cy="550824"/>
            </a:xfrm>
            <a:prstGeom prst="rect">
              <a:avLst/>
            </a:prstGeom>
            <a:noFill/>
          </p:spPr>
          <p:txBody>
            <a:bodyPr wrap="none" lIns="107671" tIns="53836" rIns="107671" bIns="53836" rtlCol="0">
              <a:spAutoFit/>
            </a:bodyPr>
            <a:lstStyle/>
            <a:p>
              <a:pPr defTabSz="1076960">
                <a:defRPr/>
              </a:pPr>
              <a:r>
                <a:rPr lang="en-US" altLang="zh-CN" sz="2540" dirty="0">
                  <a:solidFill>
                    <a:prstClr val="black"/>
                  </a:solidFill>
                  <a:latin typeface="Calibri" panose="020F0502020204030204"/>
                  <a:ea typeface="宋体" panose="02010600030101010101" pitchFamily="2" charset="-122"/>
                </a:rPr>
                <a:t>output</a:t>
              </a:r>
              <a:endParaRPr lang="zh-CN" altLang="en-US" sz="2540" dirty="0">
                <a:solidFill>
                  <a:prstClr val="black"/>
                </a:solidFill>
                <a:latin typeface="Calibri" panose="020F0502020204030204"/>
                <a:ea typeface="宋体" panose="02010600030101010101" pitchFamily="2" charset="-122"/>
              </a:endParaRPr>
            </a:p>
          </p:txBody>
        </p:sp>
        <p:sp>
          <p:nvSpPr>
            <p:cNvPr id="24" name="矩形 23"/>
            <p:cNvSpPr/>
            <p:nvPr/>
          </p:nvSpPr>
          <p:spPr>
            <a:xfrm>
              <a:off x="2908310" y="1246263"/>
              <a:ext cx="3384376" cy="6432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5" name="直接箭头连接符 24"/>
            <p:cNvCxnSpPr/>
            <p:nvPr/>
          </p:nvCxnSpPr>
          <p:spPr>
            <a:xfrm flipH="1" flipV="1">
              <a:off x="4891664" y="1889504"/>
              <a:ext cx="244290" cy="2660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933208" y="2028755"/>
            <a:ext cx="6316223" cy="708471"/>
            <a:chOff x="917749" y="2235388"/>
            <a:chExt cx="6959542" cy="780630"/>
          </a:xfrm>
        </p:grpSpPr>
        <p:sp>
          <p:nvSpPr>
            <p:cNvPr id="9" name="矩形 8"/>
            <p:cNvSpPr/>
            <p:nvPr/>
          </p:nvSpPr>
          <p:spPr>
            <a:xfrm>
              <a:off x="917749" y="2590738"/>
              <a:ext cx="3105918" cy="4252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10" name="直接箭头连接符 9"/>
            <p:cNvCxnSpPr/>
            <p:nvPr/>
          </p:nvCxnSpPr>
          <p:spPr>
            <a:xfrm flipH="1">
              <a:off x="2789957" y="2508436"/>
              <a:ext cx="576064" cy="18761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7"/>
            <p:cNvSpPr txBox="1"/>
            <p:nvPr/>
          </p:nvSpPr>
          <p:spPr>
            <a:xfrm>
              <a:off x="3294013" y="2235388"/>
              <a:ext cx="4583278" cy="427553"/>
            </a:xfrm>
            <a:prstGeom prst="rect">
              <a:avLst/>
            </a:prstGeom>
            <a:noFill/>
          </p:spPr>
          <p:txBody>
            <a:bodyPr wrap="none" lIns="107671" tIns="53836" rIns="107671" bIns="53836" rtlCol="0">
              <a:spAutoFit/>
            </a:bodyPr>
            <a:lstStyle/>
            <a:p>
              <a:pPr defTabSz="1076960"/>
              <a:r>
                <a:rPr lang="en-US" altLang="zh-CN" sz="1815" dirty="0">
                  <a:solidFill>
                    <a:srgbClr val="FFFF00"/>
                  </a:solidFill>
                  <a:latin typeface="Calibri" panose="020F0502020204030204"/>
                  <a:ea typeface="宋体" panose="02010600030101010101" pitchFamily="2" charset="-122"/>
                </a:rPr>
                <a:t>Install it first according to the instruction. </a:t>
              </a:r>
              <a:endParaRPr lang="zh-CN" altLang="en-US" sz="1815" dirty="0">
                <a:solidFill>
                  <a:srgbClr val="FFFF00"/>
                </a:solidFill>
                <a:latin typeface="Calibri" panose="020F0502020204030204"/>
                <a:ea typeface="宋体" panose="02010600030101010101" pitchFamily="2" charset="-122"/>
              </a:endParaRPr>
            </a:p>
          </p:txBody>
        </p:sp>
      </p:grpSp>
      <p:pic>
        <p:nvPicPr>
          <p:cNvPr id="30" name="图片 29"/>
          <p:cNvPicPr>
            <a:picLocks noChangeAspect="1"/>
          </p:cNvPicPr>
          <p:nvPr/>
        </p:nvPicPr>
        <p:blipFill>
          <a:blip r:embed="rId5"/>
          <a:stretch>
            <a:fillRect/>
          </a:stretch>
        </p:blipFill>
        <p:spPr>
          <a:xfrm>
            <a:off x="1469484" y="876939"/>
            <a:ext cx="6170182" cy="286986"/>
          </a:xfrm>
          <a:prstGeom prst="rect">
            <a:avLst/>
          </a:prstGeom>
        </p:spPr>
      </p:pic>
      <p:sp>
        <p:nvSpPr>
          <p:cNvPr id="3" name="灯片编号占位符 2"/>
          <p:cNvSpPr>
            <a:spLocks noGrp="1"/>
          </p:cNvSpPr>
          <p:nvPr>
            <p:ph type="sldNum" sz="quarter" idx="12"/>
          </p:nvPr>
        </p:nvSpPr>
        <p:spPr/>
        <p:txBody>
          <a:bodyPr/>
          <a:lstStyle/>
          <a:p>
            <a:fld id="{506F4176-339E-4C4B-80E4-BBE9C4467EFE}" type="slidenum">
              <a:rPr lang="zh-CN" altLang="en-US" smtClean="0"/>
              <a:t>26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8" grpId="0"/>
      <p:bldP spid="1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3"/>
          <a:stretch>
            <a:fillRect/>
          </a:stretch>
        </p:blipFill>
        <p:spPr>
          <a:xfrm>
            <a:off x="1529042" y="6177383"/>
            <a:ext cx="6097698" cy="480494"/>
          </a:xfrm>
          <a:prstGeom prst="rect">
            <a:avLst/>
          </a:prstGeom>
        </p:spPr>
      </p:pic>
      <p:pic>
        <p:nvPicPr>
          <p:cNvPr id="20" name="图片 19"/>
          <p:cNvPicPr>
            <a:picLocks noChangeAspect="1"/>
          </p:cNvPicPr>
          <p:nvPr/>
        </p:nvPicPr>
        <p:blipFill>
          <a:blip r:embed="rId4"/>
          <a:stretch>
            <a:fillRect/>
          </a:stretch>
        </p:blipFill>
        <p:spPr>
          <a:xfrm>
            <a:off x="1125844" y="4392634"/>
            <a:ext cx="6355587" cy="1268746"/>
          </a:xfrm>
          <a:prstGeom prst="rect">
            <a:avLst/>
          </a:prstGeom>
        </p:spPr>
      </p:pic>
      <p:pic>
        <p:nvPicPr>
          <p:cNvPr id="12" name="图片 11"/>
          <p:cNvPicPr>
            <a:picLocks noChangeAspect="1"/>
          </p:cNvPicPr>
          <p:nvPr/>
        </p:nvPicPr>
        <p:blipFill>
          <a:blip r:embed="rId5"/>
          <a:stretch>
            <a:fillRect/>
          </a:stretch>
        </p:blipFill>
        <p:spPr>
          <a:xfrm>
            <a:off x="2151293" y="1220679"/>
            <a:ext cx="5014738" cy="2334797"/>
          </a:xfrm>
          <a:prstGeom prst="rect">
            <a:avLst/>
          </a:prstGeom>
        </p:spPr>
      </p:pic>
      <p:sp>
        <p:nvSpPr>
          <p:cNvPr id="3" name="Content Placeholder 2"/>
          <p:cNvSpPr>
            <a:spLocks noGrp="1"/>
          </p:cNvSpPr>
          <p:nvPr>
            <p:ph type="body" idx="1"/>
          </p:nvPr>
        </p:nvSpPr>
        <p:spPr>
          <a:xfrm>
            <a:off x="1348067" y="139179"/>
            <a:ext cx="10515600" cy="551132"/>
          </a:xfrm>
        </p:spPr>
        <p:txBody>
          <a:bodyPr>
            <a:noAutofit/>
          </a:bodyPr>
          <a:lstStyle/>
          <a:p>
            <a:pPr marL="128905" lvl="1" indent="0">
              <a:spcBef>
                <a:spcPts val="1410"/>
              </a:spcBef>
              <a:buSzPct val="68000"/>
              <a:buNone/>
            </a:pPr>
            <a:r>
              <a:rPr lang="en-US" sz="3600" b="1" dirty="0">
                <a:solidFill>
                  <a:schemeClr val="tx1"/>
                </a:solidFill>
              </a:rPr>
              <a:t>Define Macros/Variables in the </a:t>
            </a:r>
            <a:r>
              <a:rPr lang="en-US" sz="3600" b="1" dirty="0" err="1">
                <a:solidFill>
                  <a:schemeClr val="tx1"/>
                </a:solidFill>
              </a:rPr>
              <a:t>makefile</a:t>
            </a:r>
            <a:endParaRPr lang="zh-CN" altLang="zh-CN" sz="3600" b="1" dirty="0">
              <a:solidFill>
                <a:schemeClr val="tx1"/>
              </a:solidFill>
            </a:endParaRPr>
          </a:p>
          <a:p>
            <a:pPr marL="128905" lvl="1" indent="0">
              <a:spcBef>
                <a:spcPts val="1410"/>
              </a:spcBef>
              <a:buSzPct val="68000"/>
              <a:buNone/>
            </a:pPr>
            <a:endParaRPr lang="en-US" sz="3600" b="1" dirty="0">
              <a:solidFill>
                <a:schemeClr val="tx1"/>
              </a:solidFill>
            </a:endParaRPr>
          </a:p>
          <a:p>
            <a:pPr marL="128905" lvl="1" indent="0">
              <a:spcBef>
                <a:spcPts val="1410"/>
              </a:spcBef>
              <a:buSzPct val="68000"/>
              <a:buNone/>
            </a:pPr>
            <a:r>
              <a:rPr lang="en-US" sz="3600" b="1" dirty="0">
                <a:solidFill>
                  <a:schemeClr val="tx1"/>
                </a:solidFill>
              </a:rPr>
              <a:t>  </a:t>
            </a:r>
          </a:p>
        </p:txBody>
      </p:sp>
      <p:sp>
        <p:nvSpPr>
          <p:cNvPr id="4" name="TextBox 3"/>
          <p:cNvSpPr txBox="1"/>
          <p:nvPr/>
        </p:nvSpPr>
        <p:spPr>
          <a:xfrm>
            <a:off x="1384625" y="639410"/>
            <a:ext cx="8122109" cy="499728"/>
          </a:xfrm>
          <a:prstGeom prst="rect">
            <a:avLst/>
          </a:prstGeom>
          <a:noFill/>
        </p:spPr>
        <p:txBody>
          <a:bodyPr wrap="none" lIns="107671" tIns="53836" rIns="107671" bIns="53836" rtlCol="0">
            <a:spAutoFit/>
          </a:bodyPr>
          <a:lstStyle/>
          <a:p>
            <a:pPr defTabSz="1076960"/>
            <a:r>
              <a:rPr lang="en-US" altLang="zh-CN" sz="2540" dirty="0">
                <a:solidFill>
                  <a:prstClr val="black"/>
                </a:solidFill>
                <a:latin typeface="Calibri" panose="020F0502020204030204"/>
                <a:ea typeface="宋体" panose="02010600030101010101" pitchFamily="2" charset="-122"/>
              </a:rPr>
              <a:t>To improve  the efficiency of the </a:t>
            </a:r>
            <a:r>
              <a:rPr lang="en-US" altLang="zh-CN" sz="2540" b="1" dirty="0" err="1">
                <a:solidFill>
                  <a:prstClr val="black"/>
                </a:solidFill>
                <a:latin typeface="Calibri" panose="020F0502020204030204"/>
                <a:ea typeface="宋体" panose="02010600030101010101" pitchFamily="2" charset="-122"/>
              </a:rPr>
              <a:t>makefile</a:t>
            </a:r>
            <a:r>
              <a:rPr lang="en-US" altLang="zh-CN" sz="2540" dirty="0">
                <a:solidFill>
                  <a:prstClr val="black"/>
                </a:solidFill>
                <a:latin typeface="Calibri" panose="020F0502020204030204"/>
                <a:ea typeface="宋体" panose="02010600030101010101" pitchFamily="2" charset="-122"/>
              </a:rPr>
              <a:t>, we use variables.</a:t>
            </a:r>
            <a:endParaRPr lang="zh-CN" altLang="en-US" sz="2540" dirty="0">
              <a:solidFill>
                <a:prstClr val="black"/>
              </a:solidFill>
              <a:latin typeface="Calibri" panose="020F0502020204030204"/>
              <a:ea typeface="宋体" panose="02010600030101010101" pitchFamily="2" charset="-122"/>
            </a:endParaRPr>
          </a:p>
        </p:txBody>
      </p:sp>
      <p:grpSp>
        <p:nvGrpSpPr>
          <p:cNvPr id="27" name="组合 26"/>
          <p:cNvGrpSpPr/>
          <p:nvPr/>
        </p:nvGrpSpPr>
        <p:grpSpPr>
          <a:xfrm>
            <a:off x="955233" y="2185339"/>
            <a:ext cx="2829377" cy="789014"/>
            <a:chOff x="465336" y="2979809"/>
            <a:chExt cx="3117554" cy="869688"/>
          </a:xfrm>
        </p:grpSpPr>
        <p:sp>
          <p:nvSpPr>
            <p:cNvPr id="10" name="矩形 9"/>
            <p:cNvSpPr/>
            <p:nvPr/>
          </p:nvSpPr>
          <p:spPr>
            <a:xfrm>
              <a:off x="2779196" y="3275301"/>
              <a:ext cx="803694" cy="271879"/>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dirty="0">
                <a:solidFill>
                  <a:prstClr val="white"/>
                </a:solidFill>
                <a:latin typeface="Calibri" panose="020F0502020204030204"/>
                <a:ea typeface="宋体" panose="02010600030101010101" pitchFamily="2" charset="-122"/>
              </a:endParaRPr>
            </a:p>
          </p:txBody>
        </p:sp>
        <p:sp>
          <p:nvSpPr>
            <p:cNvPr id="11" name="矩形 10"/>
            <p:cNvSpPr/>
            <p:nvPr/>
          </p:nvSpPr>
          <p:spPr>
            <a:xfrm>
              <a:off x="2784723" y="3570068"/>
              <a:ext cx="437279" cy="279429"/>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grpSp>
          <p:nvGrpSpPr>
            <p:cNvPr id="21" name="组合 20"/>
            <p:cNvGrpSpPr/>
            <p:nvPr/>
          </p:nvGrpSpPr>
          <p:grpSpPr>
            <a:xfrm>
              <a:off x="465336" y="2979809"/>
              <a:ext cx="2784041" cy="710955"/>
              <a:chOff x="465336" y="2979809"/>
              <a:chExt cx="2784041" cy="710955"/>
            </a:xfrm>
          </p:grpSpPr>
          <p:grpSp>
            <p:nvGrpSpPr>
              <p:cNvPr id="6" name="组合 5"/>
              <p:cNvGrpSpPr/>
              <p:nvPr/>
            </p:nvGrpSpPr>
            <p:grpSpPr>
              <a:xfrm>
                <a:off x="465336" y="2979809"/>
                <a:ext cx="2784041" cy="567371"/>
                <a:chOff x="755847" y="223152"/>
                <a:chExt cx="2784041" cy="567371"/>
              </a:xfrm>
            </p:grpSpPr>
            <p:sp>
              <p:nvSpPr>
                <p:cNvPr id="7" name="TextBox 6"/>
                <p:cNvSpPr txBox="1"/>
                <p:nvPr/>
              </p:nvSpPr>
              <p:spPr>
                <a:xfrm>
                  <a:off x="755847" y="301256"/>
                  <a:ext cx="1353121" cy="489267"/>
                </a:xfrm>
                <a:prstGeom prst="rect">
                  <a:avLst/>
                </a:prstGeom>
                <a:noFill/>
              </p:spPr>
              <p:txBody>
                <a:bodyPr wrap="none" lIns="107671" tIns="53836" rIns="107671" bIns="53836" rtlCol="0">
                  <a:spAutoFit/>
                </a:bodyPr>
                <a:lstStyle/>
                <a:p>
                  <a:pPr defTabSz="1076960"/>
                  <a:r>
                    <a:rPr lang="en-US" altLang="zh-CN" sz="2180" dirty="0">
                      <a:solidFill>
                        <a:prstClr val="black"/>
                      </a:solidFill>
                      <a:latin typeface="Calibri" panose="020F0502020204030204"/>
                      <a:ea typeface="宋体" panose="02010600030101010101" pitchFamily="2" charset="-122"/>
                    </a:rPr>
                    <a:t>variables</a:t>
                  </a:r>
                  <a:endParaRPr lang="zh-CN" altLang="en-US" sz="2180" dirty="0">
                    <a:solidFill>
                      <a:prstClr val="black"/>
                    </a:solidFill>
                    <a:latin typeface="Calibri" panose="020F0502020204030204"/>
                    <a:ea typeface="宋体" panose="02010600030101010101" pitchFamily="2" charset="-122"/>
                  </a:endParaRPr>
                </a:p>
              </p:txBody>
            </p:sp>
            <p:sp>
              <p:nvSpPr>
                <p:cNvPr id="8" name="矩形 7"/>
                <p:cNvSpPr/>
                <p:nvPr/>
              </p:nvSpPr>
              <p:spPr>
                <a:xfrm>
                  <a:off x="3067492" y="223152"/>
                  <a:ext cx="472396" cy="239002"/>
                </a:xfrm>
                <a:prstGeom prst="rect">
                  <a:avLst/>
                </a:prstGeom>
                <a:noFill/>
                <a:ln w="190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dirty="0">
                    <a:solidFill>
                      <a:prstClr val="white"/>
                    </a:solidFill>
                    <a:latin typeface="Calibri" panose="020F0502020204030204"/>
                    <a:ea typeface="宋体" panose="02010600030101010101" pitchFamily="2" charset="-122"/>
                  </a:endParaRPr>
                </a:p>
              </p:txBody>
            </p:sp>
            <p:cxnSp>
              <p:nvCxnSpPr>
                <p:cNvPr id="9" name="直接箭头连接符 8"/>
                <p:cNvCxnSpPr/>
                <p:nvPr/>
              </p:nvCxnSpPr>
              <p:spPr>
                <a:xfrm flipH="1">
                  <a:off x="1941443" y="314884"/>
                  <a:ext cx="1107499" cy="22120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15" name="直接箭头连接符 14"/>
              <p:cNvCxnSpPr/>
              <p:nvPr/>
            </p:nvCxnSpPr>
            <p:spPr>
              <a:xfrm flipH="1">
                <a:off x="1650932" y="3330594"/>
                <a:ext cx="1139022" cy="3124"/>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1709834" y="3370131"/>
                <a:ext cx="1137447" cy="320633"/>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3" name="组合 22"/>
          <p:cNvGrpSpPr/>
          <p:nvPr/>
        </p:nvGrpSpPr>
        <p:grpSpPr>
          <a:xfrm>
            <a:off x="3036367" y="3010426"/>
            <a:ext cx="8355371" cy="1085066"/>
            <a:chOff x="3232116" y="1230228"/>
            <a:chExt cx="9206382" cy="1196013"/>
          </a:xfrm>
        </p:grpSpPr>
        <p:sp>
          <p:nvSpPr>
            <p:cNvPr id="24" name="TextBox 23"/>
            <p:cNvSpPr txBox="1"/>
            <p:nvPr/>
          </p:nvSpPr>
          <p:spPr>
            <a:xfrm>
              <a:off x="4199743" y="1936975"/>
              <a:ext cx="8238755" cy="489266"/>
            </a:xfrm>
            <a:prstGeom prst="rect">
              <a:avLst/>
            </a:prstGeom>
            <a:noFill/>
          </p:spPr>
          <p:txBody>
            <a:bodyPr wrap="none" lIns="107671" tIns="53836" rIns="107671" bIns="53836" rtlCol="0">
              <a:spAutoFit/>
            </a:bodyPr>
            <a:lstStyle/>
            <a:p>
              <a:pPr defTabSz="1076960"/>
              <a:r>
                <a:rPr lang="en-US" altLang="zh-CN" sz="2180" dirty="0">
                  <a:solidFill>
                    <a:prstClr val="black"/>
                  </a:solidFill>
                  <a:latin typeface="Calibri" panose="020F0502020204030204"/>
                  <a:ea typeface="宋体" panose="02010600030101010101" pitchFamily="2" charset="-122"/>
                </a:rPr>
                <a:t>Write target, prerequisite and commands by variables using ‘</a:t>
              </a:r>
              <a:r>
                <a:rPr lang="en-US" altLang="zh-CN" sz="2180" dirty="0">
                  <a:solidFill>
                    <a:srgbClr val="FF0000"/>
                  </a:solidFill>
                  <a:latin typeface="Calibri" panose="020F0502020204030204"/>
                  <a:ea typeface="宋体" panose="02010600030101010101" pitchFamily="2" charset="-122"/>
                </a:rPr>
                <a:t>$()</a:t>
              </a:r>
              <a:r>
                <a:rPr lang="en-US" altLang="zh-CN" sz="2180" dirty="0">
                  <a:solidFill>
                    <a:prstClr val="black"/>
                  </a:solidFill>
                  <a:latin typeface="Calibri" panose="020F0502020204030204"/>
                  <a:ea typeface="宋体" panose="02010600030101010101" pitchFamily="2" charset="-122"/>
                </a:rPr>
                <a:t>’</a:t>
              </a:r>
              <a:endParaRPr lang="zh-CN" altLang="en-US" sz="2180" dirty="0">
                <a:solidFill>
                  <a:prstClr val="black"/>
                </a:solidFill>
                <a:latin typeface="Calibri" panose="020F0502020204030204"/>
                <a:ea typeface="宋体" panose="02010600030101010101" pitchFamily="2" charset="-122"/>
              </a:endParaRPr>
            </a:p>
          </p:txBody>
        </p:sp>
        <p:sp>
          <p:nvSpPr>
            <p:cNvPr id="25" name="矩形 24"/>
            <p:cNvSpPr/>
            <p:nvPr/>
          </p:nvSpPr>
          <p:spPr>
            <a:xfrm>
              <a:off x="3232116" y="1230228"/>
              <a:ext cx="3956282" cy="64096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cxnSp>
          <p:nvCxnSpPr>
            <p:cNvPr id="26" name="直接箭头连接符 25"/>
            <p:cNvCxnSpPr/>
            <p:nvPr/>
          </p:nvCxnSpPr>
          <p:spPr>
            <a:xfrm flipH="1" flipV="1">
              <a:off x="6344676" y="1809040"/>
              <a:ext cx="453711" cy="3338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1650801" y="3419363"/>
            <a:ext cx="2074235" cy="706321"/>
            <a:chOff x="2256979" y="1506852"/>
            <a:chExt cx="2285500" cy="778543"/>
          </a:xfrm>
        </p:grpSpPr>
        <p:sp>
          <p:nvSpPr>
            <p:cNvPr id="28" name="TextBox 23"/>
            <p:cNvSpPr txBox="1"/>
            <p:nvPr/>
          </p:nvSpPr>
          <p:spPr>
            <a:xfrm>
              <a:off x="2256979" y="1796128"/>
              <a:ext cx="2285500" cy="489267"/>
            </a:xfrm>
            <a:prstGeom prst="rect">
              <a:avLst/>
            </a:prstGeom>
            <a:noFill/>
          </p:spPr>
          <p:txBody>
            <a:bodyPr wrap="none" lIns="107671" tIns="53836" rIns="107671" bIns="53836" rtlCol="0">
              <a:spAutoFit/>
            </a:bodyPr>
            <a:lstStyle/>
            <a:p>
              <a:pPr defTabSz="1076960"/>
              <a:r>
                <a:rPr lang="en-US" altLang="zh-CN" sz="2180" dirty="0">
                  <a:solidFill>
                    <a:prstClr val="black"/>
                  </a:solidFill>
                  <a:latin typeface="Calibri" panose="020F0502020204030204"/>
                  <a:ea typeface="宋体" panose="02010600030101010101" pitchFamily="2" charset="-122"/>
                </a:rPr>
                <a:t>start with &lt;TAB&gt;</a:t>
              </a:r>
              <a:endParaRPr lang="zh-CN" altLang="en-US" sz="2180" dirty="0">
                <a:solidFill>
                  <a:prstClr val="black"/>
                </a:solidFill>
                <a:latin typeface="Calibri" panose="020F0502020204030204"/>
                <a:ea typeface="宋体" panose="02010600030101010101" pitchFamily="2" charset="-122"/>
              </a:endParaRPr>
            </a:p>
          </p:txBody>
        </p:sp>
        <p:cxnSp>
          <p:nvCxnSpPr>
            <p:cNvPr id="30" name="直接箭头连接符 29"/>
            <p:cNvCxnSpPr/>
            <p:nvPr/>
          </p:nvCxnSpPr>
          <p:spPr>
            <a:xfrm flipV="1">
              <a:off x="3736172" y="1506852"/>
              <a:ext cx="331809" cy="39422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222649" y="4724486"/>
            <a:ext cx="9417931" cy="721159"/>
            <a:chOff x="2851714" y="1011103"/>
            <a:chExt cx="10574902" cy="794897"/>
          </a:xfrm>
        </p:grpSpPr>
        <p:sp>
          <p:nvSpPr>
            <p:cNvPr id="34" name="TextBox 23"/>
            <p:cNvSpPr txBox="1"/>
            <p:nvPr/>
          </p:nvSpPr>
          <p:spPr>
            <a:xfrm>
              <a:off x="9793410" y="1070427"/>
              <a:ext cx="3633206" cy="735573"/>
            </a:xfrm>
            <a:prstGeom prst="rect">
              <a:avLst/>
            </a:prstGeom>
            <a:noFill/>
          </p:spPr>
          <p:txBody>
            <a:bodyPr wrap="none" lIns="107671" tIns="53836" rIns="107671" bIns="53836" rtlCol="0">
              <a:spAutoFit/>
            </a:bodyPr>
            <a:lstStyle/>
            <a:p>
              <a:pPr defTabSz="1076960"/>
              <a:r>
                <a:rPr lang="en-US" altLang="zh-CN" sz="1815" dirty="0">
                  <a:latin typeface="Calibri" panose="020F0502020204030204"/>
                  <a:ea typeface="宋体" panose="02010600030101010101" pitchFamily="2" charset="-122"/>
                </a:rPr>
                <a:t>Compile and link the source file </a:t>
              </a:r>
            </a:p>
            <a:p>
              <a:pPr defTabSz="1076960"/>
              <a:r>
                <a:rPr lang="en-US" altLang="zh-CN" sz="1815" dirty="0">
                  <a:latin typeface="Calibri" panose="020F0502020204030204"/>
                  <a:ea typeface="宋体" panose="02010600030101010101" pitchFamily="2" charset="-122"/>
                </a:rPr>
                <a:t>one by one</a:t>
              </a:r>
              <a:endParaRPr lang="zh-CN" altLang="en-US" sz="1815" dirty="0">
                <a:latin typeface="Calibri" panose="020F0502020204030204"/>
                <a:ea typeface="宋体" panose="02010600030101010101" pitchFamily="2" charset="-122"/>
              </a:endParaRPr>
            </a:p>
          </p:txBody>
        </p:sp>
        <p:sp>
          <p:nvSpPr>
            <p:cNvPr id="35" name="矩形 34"/>
            <p:cNvSpPr/>
            <p:nvPr/>
          </p:nvSpPr>
          <p:spPr>
            <a:xfrm>
              <a:off x="2851714" y="1011103"/>
              <a:ext cx="4964123" cy="7782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dirty="0">
                <a:solidFill>
                  <a:prstClr val="white"/>
                </a:solidFill>
                <a:latin typeface="Calibri" panose="020F0502020204030204"/>
                <a:ea typeface="宋体" panose="02010600030101010101" pitchFamily="2" charset="-122"/>
              </a:endParaRPr>
            </a:p>
          </p:txBody>
        </p:sp>
        <p:cxnSp>
          <p:nvCxnSpPr>
            <p:cNvPr id="36" name="直接箭头连接符 35"/>
            <p:cNvCxnSpPr/>
            <p:nvPr/>
          </p:nvCxnSpPr>
          <p:spPr>
            <a:xfrm flipH="1" flipV="1">
              <a:off x="7840630" y="1282604"/>
              <a:ext cx="2117054" cy="16732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文本框 18"/>
          <p:cNvSpPr txBox="1"/>
          <p:nvPr/>
        </p:nvSpPr>
        <p:spPr>
          <a:xfrm>
            <a:off x="538213" y="5743488"/>
            <a:ext cx="11371213" cy="369332"/>
          </a:xfrm>
          <a:prstGeom prst="rect">
            <a:avLst/>
          </a:prstGeom>
          <a:noFill/>
        </p:spPr>
        <p:txBody>
          <a:bodyPr wrap="square" rtlCol="0">
            <a:spAutoFit/>
          </a:bodyPr>
          <a:lstStyle/>
          <a:p>
            <a:r>
              <a:rPr lang="en-US" altLang="zh-CN" b="1" dirty="0">
                <a:solidFill>
                  <a:srgbClr val="FF0000"/>
                </a:solidFill>
              </a:rPr>
              <a:t>Note: </a:t>
            </a:r>
            <a:r>
              <a:rPr lang="en-US" altLang="zh-CN" dirty="0"/>
              <a:t>Deletes all the .o files and executable file created previously before using make command. Otherwise, it’ll display: </a:t>
            </a:r>
            <a:endParaRPr lang="zh-CN" altLang="en-US" dirty="0"/>
          </a:p>
        </p:txBody>
      </p:sp>
      <p:sp>
        <p:nvSpPr>
          <p:cNvPr id="31" name="矩形 30"/>
          <p:cNvSpPr/>
          <p:nvPr/>
        </p:nvSpPr>
        <p:spPr>
          <a:xfrm>
            <a:off x="1685709" y="6381135"/>
            <a:ext cx="3515556" cy="26485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 name="灯片编号占位符 1"/>
          <p:cNvSpPr>
            <a:spLocks noGrp="1"/>
          </p:cNvSpPr>
          <p:nvPr>
            <p:ph type="sldNum" sz="quarter" idx="12"/>
          </p:nvPr>
        </p:nvSpPr>
        <p:spPr/>
        <p:txBody>
          <a:bodyPr/>
          <a:lstStyle/>
          <a:p>
            <a:fld id="{506F4176-339E-4C4B-80E4-BBE9C4467EFE}" type="slidenum">
              <a:rPr lang="zh-CN" altLang="en-US" smtClean="0"/>
              <a:t>27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a:stretch>
            <a:fillRect/>
          </a:stretch>
        </p:blipFill>
        <p:spPr>
          <a:xfrm>
            <a:off x="6573021" y="2579354"/>
            <a:ext cx="5067300" cy="657225"/>
          </a:xfrm>
          <a:prstGeom prst="rect">
            <a:avLst/>
          </a:prstGeom>
        </p:spPr>
      </p:pic>
      <p:pic>
        <p:nvPicPr>
          <p:cNvPr id="3" name="图片 2"/>
          <p:cNvPicPr>
            <a:picLocks noChangeAspect="1"/>
          </p:cNvPicPr>
          <p:nvPr/>
        </p:nvPicPr>
        <p:blipFill>
          <a:blip r:embed="rId4"/>
          <a:stretch>
            <a:fillRect/>
          </a:stretch>
        </p:blipFill>
        <p:spPr>
          <a:xfrm>
            <a:off x="943804" y="1420507"/>
            <a:ext cx="4867169" cy="4378497"/>
          </a:xfrm>
          <a:prstGeom prst="rect">
            <a:avLst/>
          </a:prstGeom>
        </p:spPr>
      </p:pic>
      <p:sp>
        <p:nvSpPr>
          <p:cNvPr id="4" name="TextBox 3"/>
          <p:cNvSpPr txBox="1"/>
          <p:nvPr/>
        </p:nvSpPr>
        <p:spPr>
          <a:xfrm>
            <a:off x="1469446" y="461071"/>
            <a:ext cx="9645219" cy="847387"/>
          </a:xfrm>
          <a:prstGeom prst="rect">
            <a:avLst/>
          </a:prstGeom>
          <a:noFill/>
        </p:spPr>
        <p:txBody>
          <a:bodyPr wrap="none" lIns="107671" tIns="53836" rIns="107671" bIns="53836"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If only one source file is modified, we need not compile all the files. So, let’s</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modify the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24" name="组合 23"/>
          <p:cNvGrpSpPr/>
          <p:nvPr/>
        </p:nvGrpSpPr>
        <p:grpSpPr>
          <a:xfrm>
            <a:off x="70340" y="2754084"/>
            <a:ext cx="2924273" cy="2744996"/>
            <a:chOff x="116520" y="3826568"/>
            <a:chExt cx="3222108" cy="3025669"/>
          </a:xfrm>
        </p:grpSpPr>
        <p:grpSp>
          <p:nvGrpSpPr>
            <p:cNvPr id="8" name="组合 7"/>
            <p:cNvGrpSpPr/>
            <p:nvPr/>
          </p:nvGrpSpPr>
          <p:grpSpPr>
            <a:xfrm>
              <a:off x="116520" y="3826568"/>
              <a:ext cx="3200438" cy="2161573"/>
              <a:chOff x="1392302" y="2242392"/>
              <a:chExt cx="3200438" cy="2161573"/>
            </a:xfrm>
          </p:grpSpPr>
          <p:sp>
            <p:nvSpPr>
              <p:cNvPr id="9" name="矩形 8"/>
              <p:cNvSpPr/>
              <p:nvPr/>
            </p:nvSpPr>
            <p:spPr>
              <a:xfrm>
                <a:off x="3114181" y="3194144"/>
                <a:ext cx="885705" cy="28318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3113546" y="4120785"/>
                <a:ext cx="1479194" cy="28318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a:xfrm>
                <a:off x="1392302" y="2242392"/>
                <a:ext cx="2925125" cy="2019984"/>
                <a:chOff x="1392302" y="2242392"/>
                <a:chExt cx="2925125" cy="2019984"/>
              </a:xfrm>
            </p:grpSpPr>
            <p:grpSp>
              <p:nvGrpSpPr>
                <p:cNvPr id="12" name="组合 11"/>
                <p:cNvGrpSpPr/>
                <p:nvPr/>
              </p:nvGrpSpPr>
              <p:grpSpPr>
                <a:xfrm>
                  <a:off x="1392302" y="2242392"/>
                  <a:ext cx="2925125" cy="1963868"/>
                  <a:chOff x="1682813" y="-514265"/>
                  <a:chExt cx="2925125" cy="1963868"/>
                </a:xfrm>
              </p:grpSpPr>
              <p:sp>
                <p:nvSpPr>
                  <p:cNvPr id="15" name="TextBox 14"/>
                  <p:cNvSpPr txBox="1"/>
                  <p:nvPr/>
                </p:nvSpPr>
                <p:spPr>
                  <a:xfrm>
                    <a:off x="1682813" y="1022038"/>
                    <a:ext cx="964258" cy="427565"/>
                  </a:xfrm>
                  <a:prstGeom prst="rect">
                    <a:avLst/>
                  </a:prstGeom>
                  <a:noFill/>
                </p:spPr>
                <p:txBody>
                  <a:bodyPr wrap="none" lIns="107671" tIns="53836" rIns="107671" bIns="53836"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181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targets</a:t>
                    </a:r>
                    <a:endParaRPr kumimoji="0" lang="zh-CN" altLang="en-US" sz="181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6" name="矩形 15"/>
                  <p:cNvSpPr/>
                  <p:nvPr/>
                </p:nvSpPr>
                <p:spPr>
                  <a:xfrm>
                    <a:off x="3404693" y="-514265"/>
                    <a:ext cx="1203245" cy="377545"/>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7" name="直接箭头连接符 16"/>
                  <p:cNvCxnSpPr>
                    <a:stCxn id="16" idx="1"/>
                  </p:cNvCxnSpPr>
                  <p:nvPr/>
                </p:nvCxnSpPr>
                <p:spPr>
                  <a:xfrm flipH="1">
                    <a:off x="2475837" y="-325493"/>
                    <a:ext cx="928856" cy="1491101"/>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13" name="直接箭头连接符 12"/>
                <p:cNvCxnSpPr>
                  <a:stCxn id="9" idx="1"/>
                </p:cNvCxnSpPr>
                <p:nvPr/>
              </p:nvCxnSpPr>
              <p:spPr>
                <a:xfrm flipH="1">
                  <a:off x="2185324" y="3335735"/>
                  <a:ext cx="928857" cy="58653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10" idx="1"/>
                </p:cNvCxnSpPr>
                <p:nvPr/>
              </p:nvCxnSpPr>
              <p:spPr>
                <a:xfrm flipH="1" flipV="1">
                  <a:off x="2185324" y="3922266"/>
                  <a:ext cx="928222" cy="340110"/>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sp>
          <p:nvSpPr>
            <p:cNvPr id="18" name="矩形 17"/>
            <p:cNvSpPr/>
            <p:nvPr/>
          </p:nvSpPr>
          <p:spPr>
            <a:xfrm>
              <a:off x="1871428" y="6569057"/>
              <a:ext cx="1467200" cy="28318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9" name="直接箭头连接符 18"/>
            <p:cNvCxnSpPr>
              <a:stCxn id="18" idx="1"/>
            </p:cNvCxnSpPr>
            <p:nvPr/>
          </p:nvCxnSpPr>
          <p:spPr>
            <a:xfrm flipH="1" flipV="1">
              <a:off x="995265" y="5506441"/>
              <a:ext cx="876163" cy="1204207"/>
            </a:xfrm>
            <a:prstGeom prst="straightConnector1">
              <a:avLst/>
            </a:prstGeom>
            <a:ln w="2540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grpSp>
        <p:nvGrpSpPr>
          <p:cNvPr id="1025" name="组合 1024"/>
          <p:cNvGrpSpPr/>
          <p:nvPr/>
        </p:nvGrpSpPr>
        <p:grpSpPr>
          <a:xfrm>
            <a:off x="2018397" y="3102240"/>
            <a:ext cx="1798711" cy="2139932"/>
            <a:chOff x="2319047" y="4515835"/>
            <a:chExt cx="1981915" cy="2358738"/>
          </a:xfrm>
        </p:grpSpPr>
        <p:cxnSp>
          <p:nvCxnSpPr>
            <p:cNvPr id="26" name="直接箭头连接符 25"/>
            <p:cNvCxnSpPr/>
            <p:nvPr/>
          </p:nvCxnSpPr>
          <p:spPr>
            <a:xfrm flipH="1">
              <a:off x="2351938" y="4515835"/>
              <a:ext cx="2754" cy="62217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2340722" y="5415776"/>
              <a:ext cx="0" cy="59350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2319047" y="6352218"/>
              <a:ext cx="0" cy="52235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4" name="曲线连接符 1023"/>
            <p:cNvCxnSpPr/>
            <p:nvPr/>
          </p:nvCxnSpPr>
          <p:spPr>
            <a:xfrm rot="5400000" flipH="1" flipV="1">
              <a:off x="2636383" y="5209993"/>
              <a:ext cx="2125908" cy="120325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6579507" y="1556645"/>
            <a:ext cx="5029345" cy="847387"/>
          </a:xfrm>
          <a:prstGeom prst="rect">
            <a:avLst/>
          </a:prstGeom>
          <a:noFill/>
        </p:spPr>
        <p:txBody>
          <a:bodyPr wrap="square" lIns="107671" tIns="53836" rIns="107671" bIns="53836"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If main.cpp is modified, it is compiled</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by make.</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1027" name="矩形 1026"/>
          <p:cNvSpPr/>
          <p:nvPr/>
        </p:nvSpPr>
        <p:spPr>
          <a:xfrm>
            <a:off x="6600325" y="2817916"/>
            <a:ext cx="1699147" cy="1801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灯片编号占位符 1"/>
          <p:cNvSpPr>
            <a:spLocks noGrp="1"/>
          </p:cNvSpPr>
          <p:nvPr>
            <p:ph type="sldNum" sz="quarter" idx="12"/>
          </p:nvPr>
        </p:nvSpPr>
        <p:spPr/>
        <p:txBody>
          <a:bodyPr/>
          <a:lstStyle/>
          <a:p>
            <a:fld id="{506F4176-339E-4C4B-80E4-BBE9C4467EFE}" type="slidenum">
              <a:rPr lang="zh-CN" altLang="en-US" smtClean="0"/>
              <a:t>28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1027"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74126" y="1161983"/>
            <a:ext cx="4448175" cy="4362450"/>
          </a:xfrm>
          <a:prstGeom prst="rect">
            <a:avLst/>
          </a:prstGeom>
        </p:spPr>
      </p:pic>
      <p:sp>
        <p:nvSpPr>
          <p:cNvPr id="9" name="Content Placeholder 2"/>
          <p:cNvSpPr txBox="1"/>
          <p:nvPr/>
        </p:nvSpPr>
        <p:spPr bwMode="auto">
          <a:xfrm>
            <a:off x="5236799" y="1093159"/>
            <a:ext cx="5228144" cy="1700455"/>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128905" marR="0" lvl="1" indent="0" algn="l" defTabSz="1076960" rtl="0" eaLnBrk="0" fontAlgn="base" latinLnBrk="0" hangingPunct="0">
              <a:lnSpc>
                <a:spcPct val="100000"/>
              </a:lnSpc>
              <a:spcBef>
                <a:spcPts val="1410"/>
              </a:spcBef>
              <a:spcAft>
                <a:spcPct val="0"/>
              </a:spcAft>
              <a:buClr>
                <a:srgbClr val="2DA2BF"/>
              </a:buClr>
              <a:buSzPct val="68000"/>
              <a:buFont typeface="Wingdings" panose="05000000000000000000" pitchFamily="2" charset="2"/>
              <a:buNone/>
              <a:defRPr/>
            </a:pPr>
            <a:r>
              <a:rPr kumimoji="0" lang="en-US" sz="2540" b="1" i="0" u="none" strike="noStrike" kern="1200" cap="none" spc="0" normalizeH="0" baseline="0" noProof="0">
                <a:ln>
                  <a:noFill/>
                </a:ln>
                <a:solidFill>
                  <a:srgbClr val="00B0F0"/>
                </a:solidFill>
                <a:effectLst/>
                <a:uLnTx/>
                <a:uFillTx/>
                <a:latin typeface="Calibri" panose="020F0502020204030204"/>
                <a:ea typeface="+mn-ea"/>
                <a:cs typeface="+mn-cs"/>
              </a:rPr>
              <a:t>$@</a:t>
            </a:r>
            <a:r>
              <a:rPr kumimoji="0" lang="en-US" sz="2540" b="0" i="0" u="none" strike="noStrike" kern="1200" cap="none" spc="0" normalizeH="0" baseline="0" noProof="0">
                <a:ln>
                  <a:noFill/>
                </a:ln>
                <a:solidFill>
                  <a:prstClr val="black"/>
                </a:solidFill>
                <a:effectLst/>
                <a:uLnTx/>
                <a:uFillTx/>
                <a:latin typeface="Calibri" panose="020F0502020204030204"/>
                <a:ea typeface="+mn-ea"/>
                <a:cs typeface="+mn-cs"/>
              </a:rPr>
              <a:t>: the target </a:t>
            </a:r>
            <a:r>
              <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rPr>
              <a:t>file</a:t>
            </a:r>
          </a:p>
          <a:p>
            <a:pPr marL="128905" marR="0" lvl="1" indent="0" algn="l" defTabSz="1076960" rtl="0" eaLnBrk="0" fontAlgn="base" latinLnBrk="0" hangingPunct="0">
              <a:lnSpc>
                <a:spcPct val="100000"/>
              </a:lnSpc>
              <a:spcBef>
                <a:spcPts val="1410"/>
              </a:spcBef>
              <a:spcAft>
                <a:spcPct val="0"/>
              </a:spcAft>
              <a:buClr>
                <a:srgbClr val="2DA2BF"/>
              </a:buClr>
              <a:buSzPct val="68000"/>
              <a:buFont typeface="Wingdings" panose="05000000000000000000" pitchFamily="2" charset="2"/>
              <a:buNone/>
              <a:defRPr/>
            </a:pPr>
            <a:r>
              <a:rPr kumimoji="0" lang="en-US" sz="2540" b="1" i="0" u="none" strike="noStrike" kern="1200" cap="none" spc="0" normalizeH="0" baseline="0" noProof="0" dirty="0">
                <a:ln>
                  <a:noFill/>
                </a:ln>
                <a:solidFill>
                  <a:srgbClr val="00B0F0"/>
                </a:solidFill>
                <a:effectLst/>
                <a:uLnTx/>
                <a:uFillTx/>
                <a:latin typeface="Calibri" panose="020F0502020204030204"/>
                <a:ea typeface="+mn-ea"/>
                <a:cs typeface="+mn-cs"/>
              </a:rPr>
              <a:t>$^</a:t>
            </a:r>
            <a:r>
              <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rPr>
              <a:t>: all the prerequisites files</a:t>
            </a:r>
          </a:p>
          <a:p>
            <a:pPr marL="128905" marR="0" lvl="1" indent="0" algn="l" defTabSz="1076960" rtl="0" eaLnBrk="0" fontAlgn="base" latinLnBrk="0" hangingPunct="0">
              <a:lnSpc>
                <a:spcPct val="100000"/>
              </a:lnSpc>
              <a:spcBef>
                <a:spcPts val="1410"/>
              </a:spcBef>
              <a:spcAft>
                <a:spcPct val="0"/>
              </a:spcAft>
              <a:buClr>
                <a:srgbClr val="2DA2BF"/>
              </a:buClr>
              <a:buSzPct val="68000"/>
              <a:buFont typeface="Wingdings" panose="05000000000000000000" pitchFamily="2" charset="2"/>
              <a:buNone/>
              <a:defRPr/>
            </a:pPr>
            <a:r>
              <a:rPr kumimoji="0" lang="en-US" altLang="zh-CN" sz="254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$&lt;</a:t>
            </a:r>
            <a:r>
              <a:rPr kumimoji="0" lang="en-US" altLang="zh-CN" sz="254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the first prerequisite file</a:t>
            </a:r>
            <a:endParaRPr kumimoji="0" lang="zh-CN" altLang="zh-CN" sz="254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a:p>
            <a:pPr marL="128905" marR="0" lvl="1" indent="0" algn="l" defTabSz="1076960" rtl="0" eaLnBrk="0" fontAlgn="base" latinLnBrk="0" hangingPunct="0">
              <a:lnSpc>
                <a:spcPct val="100000"/>
              </a:lnSpc>
              <a:spcBef>
                <a:spcPts val="1410"/>
              </a:spcBef>
              <a:spcAft>
                <a:spcPct val="0"/>
              </a:spcAft>
              <a:buClr>
                <a:srgbClr val="2DA2BF"/>
              </a:buClr>
              <a:buSzPct val="68000"/>
              <a:buFont typeface="Wingdings" panose="05000000000000000000" pitchFamily="2" charset="2"/>
              <a:buNone/>
              <a:defRPr/>
            </a:pPr>
            <a:endPar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28905" marR="0" lvl="1" indent="0" algn="l" defTabSz="1076960" rtl="0" eaLnBrk="0" fontAlgn="base" latinLnBrk="0" hangingPunct="0">
              <a:lnSpc>
                <a:spcPct val="100000"/>
              </a:lnSpc>
              <a:spcBef>
                <a:spcPts val="1410"/>
              </a:spcBef>
              <a:spcAft>
                <a:spcPct val="0"/>
              </a:spcAft>
              <a:buClr>
                <a:srgbClr val="2DA2BF"/>
              </a:buClr>
              <a:buSzPct val="68000"/>
              <a:buFont typeface="Wingdings" panose="05000000000000000000" pitchFamily="2" charset="2"/>
              <a:buNone/>
              <a:defRPr/>
            </a:pPr>
            <a:r>
              <a:rPr kumimoji="0" lang="en-US" sz="254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1" name="组合 10"/>
          <p:cNvGrpSpPr/>
          <p:nvPr/>
        </p:nvGrpSpPr>
        <p:grpSpPr>
          <a:xfrm>
            <a:off x="274126" y="4932086"/>
            <a:ext cx="5228144" cy="1541922"/>
            <a:chOff x="191538" y="5513510"/>
            <a:chExt cx="5760640" cy="1699583"/>
          </a:xfrm>
        </p:grpSpPr>
        <p:sp>
          <p:nvSpPr>
            <p:cNvPr id="8" name="矩形 7"/>
            <p:cNvSpPr/>
            <p:nvPr/>
          </p:nvSpPr>
          <p:spPr>
            <a:xfrm>
              <a:off x="297419" y="5513510"/>
              <a:ext cx="1440160" cy="2547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Content Placeholder 2"/>
            <p:cNvSpPr txBox="1"/>
            <p:nvPr/>
          </p:nvSpPr>
          <p:spPr bwMode="auto">
            <a:xfrm>
              <a:off x="191538" y="6275929"/>
              <a:ext cx="5760640" cy="937164"/>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This is a model rule, which indicates that all the .o objects depend on the .</a:t>
              </a:r>
              <a:r>
                <a:rPr kumimoji="0" lang="en-US" sz="2200" b="0" i="0" u="none" strike="noStrike" kern="1200" cap="none" spc="0" normalizeH="0" baseline="0" noProof="0" dirty="0" err="1">
                  <a:ln>
                    <a:noFill/>
                  </a:ln>
                  <a:solidFill>
                    <a:prstClr val="black"/>
                  </a:solidFill>
                  <a:effectLst/>
                  <a:uLnTx/>
                  <a:uFillTx/>
                  <a:latin typeface="Calibri" panose="020F0502020204030204"/>
                  <a:ea typeface="+mn-ea"/>
                  <a:cs typeface="+mn-cs"/>
                </a:rPr>
                <a:t>cpp</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files</a:t>
              </a:r>
            </a:p>
          </p:txBody>
        </p:sp>
        <p:cxnSp>
          <p:nvCxnSpPr>
            <p:cNvPr id="10" name="直接箭头连接符 9"/>
            <p:cNvCxnSpPr/>
            <p:nvPr/>
          </p:nvCxnSpPr>
          <p:spPr>
            <a:xfrm flipH="1" flipV="1">
              <a:off x="701725" y="5768292"/>
              <a:ext cx="144016" cy="67425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文本框 16"/>
          <p:cNvSpPr txBox="1"/>
          <p:nvPr/>
        </p:nvSpPr>
        <p:spPr>
          <a:xfrm>
            <a:off x="1335744" y="270045"/>
            <a:ext cx="1056500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All the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cpp</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files are compiled to the .o files, so we can modify the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like this:</a:t>
            </a:r>
          </a:p>
        </p:txBody>
      </p:sp>
      <p:grpSp>
        <p:nvGrpSpPr>
          <p:cNvPr id="16" name="组合 15"/>
          <p:cNvGrpSpPr/>
          <p:nvPr/>
        </p:nvGrpSpPr>
        <p:grpSpPr>
          <a:xfrm>
            <a:off x="1483094" y="4383009"/>
            <a:ext cx="2160192" cy="1096210"/>
            <a:chOff x="1483094" y="4383009"/>
            <a:chExt cx="2160192" cy="1096210"/>
          </a:xfrm>
        </p:grpSpPr>
        <p:grpSp>
          <p:nvGrpSpPr>
            <p:cNvPr id="4" name="组合 3"/>
            <p:cNvGrpSpPr/>
            <p:nvPr/>
          </p:nvGrpSpPr>
          <p:grpSpPr>
            <a:xfrm>
              <a:off x="2136932" y="4383009"/>
              <a:ext cx="1506354" cy="1096210"/>
              <a:chOff x="2306838" y="4856713"/>
              <a:chExt cx="1659784" cy="1208299"/>
            </a:xfrm>
          </p:grpSpPr>
          <p:sp>
            <p:nvSpPr>
              <p:cNvPr id="3" name="矩形 2"/>
              <p:cNvSpPr/>
              <p:nvPr/>
            </p:nvSpPr>
            <p:spPr>
              <a:xfrm>
                <a:off x="2306838" y="4856713"/>
                <a:ext cx="396045" cy="3600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2875074" y="5699471"/>
                <a:ext cx="396044"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3570579" y="5704972"/>
                <a:ext cx="396043"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13" name="矩形 12"/>
            <p:cNvSpPr/>
            <p:nvPr/>
          </p:nvSpPr>
          <p:spPr>
            <a:xfrm>
              <a:off x="1483094" y="4387943"/>
              <a:ext cx="359435" cy="32664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pic>
        <p:nvPicPr>
          <p:cNvPr id="19" name="图片 18"/>
          <p:cNvPicPr>
            <a:picLocks noChangeAspect="1"/>
          </p:cNvPicPr>
          <p:nvPr/>
        </p:nvPicPr>
        <p:blipFill>
          <a:blip r:embed="rId4"/>
          <a:stretch>
            <a:fillRect/>
          </a:stretch>
        </p:blipFill>
        <p:spPr>
          <a:xfrm>
            <a:off x="5388118" y="2849389"/>
            <a:ext cx="5076825" cy="1085850"/>
          </a:xfrm>
          <a:prstGeom prst="rect">
            <a:avLst/>
          </a:prstGeom>
        </p:spPr>
      </p:pic>
      <p:grpSp>
        <p:nvGrpSpPr>
          <p:cNvPr id="22" name="组合 21"/>
          <p:cNvGrpSpPr/>
          <p:nvPr/>
        </p:nvGrpSpPr>
        <p:grpSpPr>
          <a:xfrm>
            <a:off x="5447270" y="4311281"/>
            <a:ext cx="5438777" cy="652540"/>
            <a:chOff x="6371504" y="4979872"/>
            <a:chExt cx="5438777" cy="652540"/>
          </a:xfrm>
        </p:grpSpPr>
        <p:pic>
          <p:nvPicPr>
            <p:cNvPr id="23" name="图片 22"/>
            <p:cNvPicPr>
              <a:picLocks noChangeAspect="1"/>
            </p:cNvPicPr>
            <p:nvPr/>
          </p:nvPicPr>
          <p:blipFill>
            <a:blip r:embed="rId5"/>
            <a:stretch>
              <a:fillRect/>
            </a:stretch>
          </p:blipFill>
          <p:spPr>
            <a:xfrm>
              <a:off x="6371504" y="4979872"/>
              <a:ext cx="2582427" cy="601387"/>
            </a:xfrm>
            <a:prstGeom prst="rect">
              <a:avLst/>
            </a:prstGeom>
          </p:spPr>
        </p:pic>
        <p:pic>
          <p:nvPicPr>
            <p:cNvPr id="24" name="图片 23"/>
            <p:cNvPicPr>
              <a:picLocks noChangeAspect="1"/>
            </p:cNvPicPr>
            <p:nvPr/>
          </p:nvPicPr>
          <p:blipFill>
            <a:blip r:embed="rId6"/>
            <a:stretch>
              <a:fillRect/>
            </a:stretch>
          </p:blipFill>
          <p:spPr>
            <a:xfrm>
              <a:off x="9514756" y="5271042"/>
              <a:ext cx="2295525" cy="295275"/>
            </a:xfrm>
            <a:prstGeom prst="rect">
              <a:avLst/>
            </a:prstGeom>
          </p:spPr>
        </p:pic>
        <p:sp>
          <p:nvSpPr>
            <p:cNvPr id="25" name="文本框 24"/>
            <p:cNvSpPr txBox="1"/>
            <p:nvPr/>
          </p:nvSpPr>
          <p:spPr>
            <a:xfrm>
              <a:off x="9033137" y="5186136"/>
              <a:ext cx="442750" cy="446276"/>
            </a:xfrm>
            <a:prstGeom prst="rect">
              <a:avLst/>
            </a:prstGeom>
            <a:noFill/>
          </p:spPr>
          <p:txBody>
            <a:bodyPr wrap="none" rtlCol="0">
              <a:spAutoFit/>
            </a:bodyPr>
            <a:lstStyle/>
            <a:p>
              <a:r>
                <a:rPr lang="en-US" altLang="zh-CN" dirty="0"/>
                <a:t>or</a:t>
              </a:r>
              <a:endParaRPr lang="zh-CN" altLang="en-US" dirty="0"/>
            </a:p>
          </p:txBody>
        </p:sp>
      </p:grpSp>
      <p:grpSp>
        <p:nvGrpSpPr>
          <p:cNvPr id="26" name="组合 25"/>
          <p:cNvGrpSpPr/>
          <p:nvPr/>
        </p:nvGrpSpPr>
        <p:grpSpPr>
          <a:xfrm>
            <a:off x="321060" y="4611975"/>
            <a:ext cx="5126210" cy="894701"/>
            <a:chOff x="493540" y="4690979"/>
            <a:chExt cx="5126210" cy="894701"/>
          </a:xfrm>
        </p:grpSpPr>
        <p:sp>
          <p:nvSpPr>
            <p:cNvPr id="27" name="矩形 26"/>
            <p:cNvSpPr/>
            <p:nvPr/>
          </p:nvSpPr>
          <p:spPr>
            <a:xfrm>
              <a:off x="493540" y="4888001"/>
              <a:ext cx="3799759" cy="69767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8" name="直接箭头连接符 27"/>
            <p:cNvCxnSpPr>
              <a:stCxn id="27" idx="3"/>
              <a:endCxn id="23" idx="1"/>
            </p:cNvCxnSpPr>
            <p:nvPr/>
          </p:nvCxnSpPr>
          <p:spPr>
            <a:xfrm flipV="1">
              <a:off x="4293299" y="4690979"/>
              <a:ext cx="1326451" cy="54586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pic>
        <p:nvPicPr>
          <p:cNvPr id="34" name="图片 33"/>
          <p:cNvPicPr>
            <a:picLocks noChangeAspect="1"/>
          </p:cNvPicPr>
          <p:nvPr/>
        </p:nvPicPr>
        <p:blipFill>
          <a:blip r:embed="rId7"/>
          <a:stretch>
            <a:fillRect/>
          </a:stretch>
        </p:blipFill>
        <p:spPr>
          <a:xfrm>
            <a:off x="2722199" y="3700225"/>
            <a:ext cx="2000102" cy="507602"/>
          </a:xfrm>
          <a:prstGeom prst="rect">
            <a:avLst/>
          </a:prstGeom>
        </p:spPr>
      </p:pic>
      <p:grpSp>
        <p:nvGrpSpPr>
          <p:cNvPr id="35" name="组合 34"/>
          <p:cNvGrpSpPr/>
          <p:nvPr/>
        </p:nvGrpSpPr>
        <p:grpSpPr>
          <a:xfrm>
            <a:off x="384972" y="4046991"/>
            <a:ext cx="2617456" cy="697679"/>
            <a:chOff x="493540" y="4888001"/>
            <a:chExt cx="2617456" cy="697679"/>
          </a:xfrm>
        </p:grpSpPr>
        <p:sp>
          <p:nvSpPr>
            <p:cNvPr id="36" name="矩形 35"/>
            <p:cNvSpPr/>
            <p:nvPr/>
          </p:nvSpPr>
          <p:spPr>
            <a:xfrm>
              <a:off x="493540" y="4888001"/>
              <a:ext cx="2258021" cy="69767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7" name="直接箭头连接符 36"/>
            <p:cNvCxnSpPr>
              <a:stCxn id="36" idx="3"/>
            </p:cNvCxnSpPr>
            <p:nvPr/>
          </p:nvCxnSpPr>
          <p:spPr>
            <a:xfrm flipV="1">
              <a:off x="2751561" y="4910199"/>
              <a:ext cx="359435" cy="32664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506F4176-339E-4C4B-80E4-BBE9C4467EFE}" type="slidenum">
              <a:rPr lang="zh-CN" altLang="en-US" smtClean="0"/>
              <a:t>29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 Commands in Linux</a:t>
            </a:r>
            <a:endParaRPr lang="zh-CN" altLang="en-US" dirty="0"/>
          </a:p>
        </p:txBody>
      </p:sp>
      <p:sp>
        <p:nvSpPr>
          <p:cNvPr id="10" name="TextBox 1"/>
          <p:cNvSpPr txBox="1"/>
          <p:nvPr/>
        </p:nvSpPr>
        <p:spPr>
          <a:xfrm>
            <a:off x="962693" y="1109209"/>
            <a:ext cx="10559276" cy="1227792"/>
          </a:xfrm>
          <a:prstGeom prst="rect">
            <a:avLst/>
          </a:prstGeom>
          <a:noFill/>
        </p:spPr>
        <p:txBody>
          <a:bodyPr wrap="none" lIns="118637" tIns="59319" rIns="118637" bIns="59319" rtlCol="0">
            <a:spAutoFit/>
          </a:bodyPr>
          <a:lstStyle/>
          <a:p>
            <a:pPr defTabSz="1186180"/>
            <a:r>
              <a:rPr lang="en-US" altLang="zh-CN" sz="2400" b="0" i="0" dirty="0">
                <a:solidFill>
                  <a:srgbClr val="36344D"/>
                </a:solidFill>
                <a:effectLst/>
              </a:rPr>
              <a:t>Linux is a family of open-source Unix operating systems based on the Linux Kernel. </a:t>
            </a:r>
          </a:p>
          <a:p>
            <a:pPr defTabSz="1186180"/>
            <a:r>
              <a:rPr lang="en-US" altLang="zh-CN" sz="2400" b="0" i="0" dirty="0">
                <a:solidFill>
                  <a:srgbClr val="36344D"/>
                </a:solidFill>
                <a:effectLst/>
              </a:rPr>
              <a:t>There are some popular distributions </a:t>
            </a:r>
          </a:p>
          <a:p>
            <a:pPr defTabSz="1186180"/>
            <a:r>
              <a:rPr lang="en-US" altLang="zh-CN" sz="2400" b="0" i="0" dirty="0">
                <a:solidFill>
                  <a:srgbClr val="36344D"/>
                </a:solidFill>
                <a:effectLst/>
              </a:rPr>
              <a:t>such as Ubuntu, Fedora, Debian, openSUSE, and Red Hat.</a:t>
            </a:r>
            <a:endParaRPr lang="zh-CN" altLang="en-US" sz="2400" dirty="0">
              <a:solidFill>
                <a:prstClr val="black"/>
              </a:solidFill>
              <a:ea typeface="宋体" panose="02010600030101010101" pitchFamily="2" charset="-122"/>
            </a:endParaRPr>
          </a:p>
        </p:txBody>
      </p:sp>
      <p:sp>
        <p:nvSpPr>
          <p:cNvPr id="11" name="TextBox 8"/>
          <p:cNvSpPr txBox="1"/>
          <p:nvPr/>
        </p:nvSpPr>
        <p:spPr>
          <a:xfrm>
            <a:off x="872367" y="2715341"/>
            <a:ext cx="10642660" cy="858460"/>
          </a:xfrm>
          <a:prstGeom prst="rect">
            <a:avLst/>
          </a:prstGeom>
          <a:noFill/>
        </p:spPr>
        <p:txBody>
          <a:bodyPr wrap="square" lIns="118637" tIns="59319" rIns="118637" bIns="59319" rtlCol="0">
            <a:spAutoFit/>
          </a:bodyPr>
          <a:lstStyle/>
          <a:p>
            <a:pPr defTabSz="1186180"/>
            <a:r>
              <a:rPr lang="en-US" altLang="zh-CN" sz="2400" dirty="0"/>
              <a:t>A Linux command is a program or utility that runs on the Command Line Interface – a console that interacts with the system via texts and processes.</a:t>
            </a:r>
            <a:endParaRPr lang="zh-CN" altLang="en-US" sz="2400" dirty="0">
              <a:solidFill>
                <a:prstClr val="black"/>
              </a:solidFill>
              <a:latin typeface="Calibri" panose="020F0502020204030204"/>
              <a:ea typeface="宋体" panose="02010600030101010101" pitchFamily="2" charset="-122"/>
            </a:endParaRPr>
          </a:p>
        </p:txBody>
      </p:sp>
      <p:grpSp>
        <p:nvGrpSpPr>
          <p:cNvPr id="3" name="组合 2"/>
          <p:cNvGrpSpPr/>
          <p:nvPr/>
        </p:nvGrpSpPr>
        <p:grpSpPr>
          <a:xfrm>
            <a:off x="962693" y="3753445"/>
            <a:ext cx="8000365" cy="1084580"/>
            <a:chOff x="1053019" y="3107059"/>
            <a:chExt cx="8000365" cy="1084580"/>
          </a:xfrm>
        </p:grpSpPr>
        <p:sp>
          <p:nvSpPr>
            <p:cNvPr id="4" name="文本框 3"/>
            <p:cNvSpPr txBox="1"/>
            <p:nvPr/>
          </p:nvSpPr>
          <p:spPr>
            <a:xfrm>
              <a:off x="1053019" y="3731264"/>
              <a:ext cx="8000365" cy="460375"/>
            </a:xfrm>
            <a:prstGeom prst="rect">
              <a:avLst/>
            </a:prstGeom>
            <a:noFill/>
          </p:spPr>
          <p:txBody>
            <a:bodyPr wrap="square">
              <a:spAutoFit/>
            </a:bodyPr>
            <a:lstStyle/>
            <a:p>
              <a:r>
                <a:rPr lang="en-US" altLang="zh-CN" sz="2400" b="1" i="0" dirty="0" err="1">
                  <a:solidFill>
                    <a:srgbClr val="00B0F0"/>
                  </a:solidFill>
                  <a:effectLst/>
                  <a:latin typeface="Muli"/>
                </a:rPr>
                <a:t>CommandName</a:t>
              </a:r>
              <a:r>
                <a:rPr lang="en-US" altLang="zh-CN" sz="2400" b="1" i="0" dirty="0">
                  <a:solidFill>
                    <a:srgbClr val="00B0F0"/>
                  </a:solidFill>
                  <a:effectLst/>
                  <a:latin typeface="Muli"/>
                </a:rPr>
                <a:t> [option(s)] [parameter(s)]</a:t>
              </a:r>
              <a:endParaRPr lang="zh-CN" altLang="en-US" sz="2400" dirty="0">
                <a:solidFill>
                  <a:srgbClr val="00B0F0"/>
                </a:solidFill>
              </a:endParaRPr>
            </a:p>
          </p:txBody>
        </p:sp>
        <p:sp>
          <p:nvSpPr>
            <p:cNvPr id="5" name="文本框 4"/>
            <p:cNvSpPr txBox="1"/>
            <p:nvPr/>
          </p:nvSpPr>
          <p:spPr>
            <a:xfrm>
              <a:off x="1053019" y="3107059"/>
              <a:ext cx="6094378" cy="461665"/>
            </a:xfrm>
            <a:prstGeom prst="rect">
              <a:avLst/>
            </a:prstGeom>
            <a:noFill/>
          </p:spPr>
          <p:txBody>
            <a:bodyPr wrap="square">
              <a:spAutoFit/>
            </a:bodyPr>
            <a:lstStyle/>
            <a:p>
              <a:r>
                <a:rPr lang="en-US" altLang="zh-CN" sz="2400" b="0" i="0" dirty="0">
                  <a:solidFill>
                    <a:srgbClr val="36344D"/>
                  </a:solidFill>
                  <a:effectLst/>
                </a:rPr>
                <a:t>Linux command’s general syntax looks like:</a:t>
              </a:r>
              <a:endParaRPr lang="zh-CN" altLang="en-US" sz="2400" dirty="0"/>
            </a:p>
          </p:txBody>
        </p:sp>
      </p:grpSp>
      <p:sp>
        <p:nvSpPr>
          <p:cNvPr id="7" name="文本框 6"/>
          <p:cNvSpPr txBox="1"/>
          <p:nvPr/>
        </p:nvSpPr>
        <p:spPr>
          <a:xfrm>
            <a:off x="872367" y="5080671"/>
            <a:ext cx="10839060" cy="1015663"/>
          </a:xfrm>
          <a:prstGeom prst="rect">
            <a:avLst/>
          </a:prstGeom>
          <a:noFill/>
        </p:spPr>
        <p:txBody>
          <a:bodyPr wrap="square">
            <a:spAutoFit/>
          </a:bodyPr>
          <a:lstStyle/>
          <a:p>
            <a:pPr algn="l">
              <a:buFont typeface="Arial" panose="020B0604020202020204" pitchFamily="34" charset="0"/>
              <a:buChar char="•"/>
            </a:pPr>
            <a:r>
              <a:rPr lang="en-US" altLang="zh-CN" sz="2000" b="1" i="0" dirty="0" err="1">
                <a:solidFill>
                  <a:srgbClr val="36344D"/>
                </a:solidFill>
                <a:effectLst/>
              </a:rPr>
              <a:t>CommandName</a:t>
            </a:r>
            <a:r>
              <a:rPr lang="en-US" altLang="zh-CN" sz="2000" b="0" i="0" dirty="0">
                <a:solidFill>
                  <a:srgbClr val="36344D"/>
                </a:solidFill>
                <a:effectLst/>
              </a:rPr>
              <a:t> is the rule that you want to perform.</a:t>
            </a:r>
          </a:p>
          <a:p>
            <a:pPr algn="l">
              <a:buFont typeface="Arial" panose="020B0604020202020204" pitchFamily="34" charset="0"/>
              <a:buChar char="•"/>
            </a:pPr>
            <a:r>
              <a:rPr lang="en-US" altLang="zh-CN" sz="2000" b="1" i="0" dirty="0">
                <a:solidFill>
                  <a:srgbClr val="36344D"/>
                </a:solidFill>
                <a:effectLst/>
              </a:rPr>
              <a:t>Option </a:t>
            </a:r>
            <a:r>
              <a:rPr lang="en-US" altLang="zh-CN" sz="2000" b="0" i="0" dirty="0">
                <a:solidFill>
                  <a:srgbClr val="36344D"/>
                </a:solidFill>
                <a:effectLst/>
              </a:rPr>
              <a:t>or </a:t>
            </a:r>
            <a:r>
              <a:rPr lang="en-US" altLang="zh-CN" sz="2000" b="1" i="0" dirty="0">
                <a:solidFill>
                  <a:srgbClr val="36344D"/>
                </a:solidFill>
                <a:effectLst/>
              </a:rPr>
              <a:t>flag </a:t>
            </a:r>
            <a:r>
              <a:rPr lang="en-US" altLang="zh-CN" sz="2000" b="0" i="0" dirty="0">
                <a:solidFill>
                  <a:srgbClr val="36344D"/>
                </a:solidFill>
                <a:effectLst/>
              </a:rPr>
              <a:t>modifies a command’s operation. To invoke it, use hyphens (</a:t>
            </a:r>
            <a:r>
              <a:rPr lang="en-US" altLang="zh-CN" sz="2000" dirty="0">
                <a:solidFill>
                  <a:srgbClr val="36344D"/>
                </a:solidFill>
              </a:rPr>
              <a:t>-</a:t>
            </a:r>
            <a:r>
              <a:rPr lang="en-US" altLang="zh-CN" sz="2000" b="0" i="0" dirty="0">
                <a:solidFill>
                  <a:srgbClr val="36344D"/>
                </a:solidFill>
                <a:effectLst/>
              </a:rPr>
              <a:t>) or double hyphens (--).</a:t>
            </a:r>
          </a:p>
          <a:p>
            <a:pPr algn="l">
              <a:buFont typeface="Arial" panose="020B0604020202020204" pitchFamily="34" charset="0"/>
              <a:buChar char="•"/>
            </a:pPr>
            <a:r>
              <a:rPr lang="en-US" altLang="zh-CN" sz="2000" b="1" i="0" dirty="0">
                <a:solidFill>
                  <a:srgbClr val="36344D"/>
                </a:solidFill>
                <a:effectLst/>
              </a:rPr>
              <a:t>Parameter</a:t>
            </a:r>
            <a:r>
              <a:rPr lang="en-US" altLang="zh-CN" sz="2000" b="0" i="0" dirty="0">
                <a:solidFill>
                  <a:srgbClr val="36344D"/>
                </a:solidFill>
                <a:effectLst/>
              </a:rPr>
              <a:t> or </a:t>
            </a:r>
            <a:r>
              <a:rPr lang="en-US" altLang="zh-CN" sz="2000" b="1" i="0" dirty="0">
                <a:solidFill>
                  <a:srgbClr val="36344D"/>
                </a:solidFill>
                <a:effectLst/>
              </a:rPr>
              <a:t>argument</a:t>
            </a:r>
            <a:r>
              <a:rPr lang="en-US" altLang="zh-CN" sz="2000" b="0" i="0" dirty="0">
                <a:solidFill>
                  <a:srgbClr val="36344D"/>
                </a:solidFill>
                <a:effectLst/>
              </a:rPr>
              <a:t> specifies any necessary information for the command.</a:t>
            </a:r>
          </a:p>
        </p:txBody>
      </p:sp>
      <p:sp>
        <p:nvSpPr>
          <p:cNvPr id="8" name="灯片编号占位符 7"/>
          <p:cNvSpPr>
            <a:spLocks noGrp="1"/>
          </p:cNvSpPr>
          <p:nvPr>
            <p:ph type="sldNum" sz="quarter" idx="12"/>
          </p:nvPr>
        </p:nvSpPr>
        <p:spPr/>
        <p:txBody>
          <a:bodyPr/>
          <a:lstStyle/>
          <a:p>
            <a:fld id="{506F4176-339E-4C4B-80E4-BBE9C4467EFE}"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082547" y="2479383"/>
            <a:ext cx="6433706" cy="548951"/>
          </a:xfrm>
          <a:prstGeom prst="rect">
            <a:avLst/>
          </a:prstGeom>
        </p:spPr>
      </p:pic>
      <p:pic>
        <p:nvPicPr>
          <p:cNvPr id="3" name="图片 2"/>
          <p:cNvPicPr>
            <a:picLocks noChangeAspect="1"/>
          </p:cNvPicPr>
          <p:nvPr/>
        </p:nvPicPr>
        <p:blipFill>
          <a:blip r:embed="rId4"/>
          <a:stretch>
            <a:fillRect/>
          </a:stretch>
        </p:blipFill>
        <p:spPr>
          <a:xfrm>
            <a:off x="83738" y="1183531"/>
            <a:ext cx="4343400" cy="5286375"/>
          </a:xfrm>
          <a:prstGeom prst="rect">
            <a:avLst/>
          </a:prstGeom>
        </p:spPr>
      </p:pic>
      <p:sp>
        <p:nvSpPr>
          <p:cNvPr id="4" name="TextBox 2"/>
          <p:cNvSpPr txBox="1"/>
          <p:nvPr/>
        </p:nvSpPr>
        <p:spPr>
          <a:xfrm>
            <a:off x="1541377" y="335672"/>
            <a:ext cx="7881517" cy="461665"/>
          </a:xfrm>
          <a:prstGeom prst="rect">
            <a:avLst/>
          </a:prstGeom>
          <a:noFill/>
        </p:spPr>
        <p:txBody>
          <a:bodyPr wrap="none"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Using phony target to clean up compiled results automatically</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8" name="组合 7"/>
          <p:cNvGrpSpPr/>
          <p:nvPr/>
        </p:nvGrpSpPr>
        <p:grpSpPr>
          <a:xfrm>
            <a:off x="175010" y="5534152"/>
            <a:ext cx="9971880" cy="1211056"/>
            <a:chOff x="629717" y="6010497"/>
            <a:chExt cx="10987535" cy="1334885"/>
          </a:xfrm>
        </p:grpSpPr>
        <p:sp>
          <p:nvSpPr>
            <p:cNvPr id="9" name="矩形 8"/>
            <p:cNvSpPr/>
            <p:nvPr/>
          </p:nvSpPr>
          <p:spPr>
            <a:xfrm>
              <a:off x="629717" y="6010497"/>
              <a:ext cx="3390230" cy="95379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Content Placeholder 2"/>
            <p:cNvSpPr txBox="1"/>
            <p:nvPr/>
          </p:nvSpPr>
          <p:spPr bwMode="auto">
            <a:xfrm>
              <a:off x="5376082" y="6408220"/>
              <a:ext cx="6241170" cy="937162"/>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Adding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.PHONY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to a target will prevent making from confusing the phony target with a file name.</a:t>
              </a:r>
            </a:p>
          </p:txBody>
        </p:sp>
        <p:cxnSp>
          <p:nvCxnSpPr>
            <p:cNvPr id="12" name="直接箭头连接符 11"/>
            <p:cNvCxnSpPr/>
            <p:nvPr/>
          </p:nvCxnSpPr>
          <p:spPr>
            <a:xfrm flipH="1" flipV="1">
              <a:off x="3870077" y="6219125"/>
              <a:ext cx="1584176" cy="69248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0343868" y="2541944"/>
            <a:ext cx="1241684" cy="26131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3" name="组合 12"/>
          <p:cNvGrpSpPr/>
          <p:nvPr/>
        </p:nvGrpSpPr>
        <p:grpSpPr>
          <a:xfrm>
            <a:off x="5171768" y="1263078"/>
            <a:ext cx="6685935" cy="1197930"/>
            <a:chOff x="3804242" y="6180566"/>
            <a:chExt cx="6101384" cy="1083475"/>
          </a:xfrm>
        </p:grpSpPr>
        <p:sp>
          <p:nvSpPr>
            <p:cNvPr id="15" name="Content Placeholder 2"/>
            <p:cNvSpPr txBox="1"/>
            <p:nvPr/>
          </p:nvSpPr>
          <p:spPr bwMode="auto">
            <a:xfrm>
              <a:off x="3804242" y="6180566"/>
              <a:ext cx="6101384" cy="1021269"/>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Because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clean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is a label not a target, the command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make clean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can execute the clean part. Only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make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command can not execute clean part.</a:t>
              </a:r>
            </a:p>
          </p:txBody>
        </p:sp>
        <p:cxnSp>
          <p:nvCxnSpPr>
            <p:cNvPr id="16" name="直接箭头连接符 15"/>
            <p:cNvCxnSpPr/>
            <p:nvPr/>
          </p:nvCxnSpPr>
          <p:spPr>
            <a:xfrm>
              <a:off x="8012403" y="6837221"/>
              <a:ext cx="816508" cy="4268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22" name="图片 21"/>
          <p:cNvPicPr>
            <a:picLocks noChangeAspect="1"/>
          </p:cNvPicPr>
          <p:nvPr/>
        </p:nvPicPr>
        <p:blipFill>
          <a:blip r:embed="rId5"/>
          <a:stretch>
            <a:fillRect/>
          </a:stretch>
        </p:blipFill>
        <p:spPr>
          <a:xfrm>
            <a:off x="5171768" y="3287283"/>
            <a:ext cx="5260258" cy="1113703"/>
          </a:xfrm>
          <a:prstGeom prst="rect">
            <a:avLst/>
          </a:prstGeom>
        </p:spPr>
      </p:pic>
      <p:grpSp>
        <p:nvGrpSpPr>
          <p:cNvPr id="23" name="组合 22"/>
          <p:cNvGrpSpPr/>
          <p:nvPr/>
        </p:nvGrpSpPr>
        <p:grpSpPr>
          <a:xfrm>
            <a:off x="5260301" y="3518698"/>
            <a:ext cx="5361494" cy="1508858"/>
            <a:chOff x="629717" y="6010498"/>
            <a:chExt cx="5361495" cy="1509402"/>
          </a:xfrm>
        </p:grpSpPr>
        <p:sp>
          <p:nvSpPr>
            <p:cNvPr id="24" name="矩形 23"/>
            <p:cNvSpPr/>
            <p:nvPr/>
          </p:nvSpPr>
          <p:spPr>
            <a:xfrm>
              <a:off x="629717" y="6010498"/>
              <a:ext cx="4434306" cy="901113"/>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86180"/>
              <a:endParaRPr lang="zh-CN" altLang="en-US" sz="2300">
                <a:solidFill>
                  <a:prstClr val="white"/>
                </a:solidFill>
                <a:latin typeface="Calibri" panose="020F0502020204030204"/>
                <a:ea typeface="宋体" panose="02010600030101010101" pitchFamily="2" charset="-122"/>
              </a:endParaRPr>
            </a:p>
          </p:txBody>
        </p:sp>
        <p:sp>
          <p:nvSpPr>
            <p:cNvPr id="25" name="Content Placeholder 2"/>
            <p:cNvSpPr txBox="1"/>
            <p:nvPr/>
          </p:nvSpPr>
          <p:spPr bwMode="auto">
            <a:xfrm>
              <a:off x="872448" y="7091007"/>
              <a:ext cx="5118764" cy="428893"/>
            </a:xfrm>
            <a:prstGeom prst="rect">
              <a:avLst/>
            </a:prstGeom>
            <a:noFill/>
            <a:ln w="9525">
              <a:noFill/>
              <a:miter lim="800000"/>
            </a:ln>
          </p:spPr>
          <p:txBody>
            <a:bodyPr vert="horz" wrap="square" lIns="118637" tIns="59319" rIns="118637" bIns="59319"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lvl="1" indent="0" defTabSz="1186180">
                <a:spcBef>
                  <a:spcPts val="0"/>
                </a:spcBef>
                <a:buClr>
                  <a:srgbClr val="2DA2BF"/>
                </a:buClr>
                <a:buSzPct val="68000"/>
                <a:buNone/>
              </a:pPr>
              <a:r>
                <a:rPr lang="en-US" sz="2000" dirty="0">
                  <a:solidFill>
                    <a:prstClr val="black"/>
                  </a:solidFill>
                  <a:latin typeface="Calibri" panose="020F0502020204030204"/>
                </a:rPr>
                <a:t>After clean, you can run make again</a:t>
              </a:r>
            </a:p>
          </p:txBody>
        </p:sp>
        <p:cxnSp>
          <p:nvCxnSpPr>
            <p:cNvPr id="26" name="直接箭头连接符 25"/>
            <p:cNvCxnSpPr/>
            <p:nvPr/>
          </p:nvCxnSpPr>
          <p:spPr>
            <a:xfrm flipV="1">
              <a:off x="1919697" y="6806182"/>
              <a:ext cx="216024" cy="42889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506F4176-339E-4C4B-80E4-BBE9C4467EFE}" type="slidenum">
              <a:rPr lang="zh-CN" altLang="en-US" smtClean="0"/>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398380" y="4782501"/>
            <a:ext cx="6394968" cy="563909"/>
          </a:xfrm>
          <a:prstGeom prst="rect">
            <a:avLst/>
          </a:prstGeom>
        </p:spPr>
      </p:pic>
      <p:sp>
        <p:nvSpPr>
          <p:cNvPr id="10" name="TextBox 9"/>
          <p:cNvSpPr txBox="1"/>
          <p:nvPr/>
        </p:nvSpPr>
        <p:spPr>
          <a:xfrm>
            <a:off x="846484" y="1324338"/>
            <a:ext cx="8422773" cy="1200329"/>
          </a:xfrm>
          <a:prstGeom prst="rect">
            <a:avLst/>
          </a:prstGeom>
          <a:noFill/>
        </p:spPr>
        <p:txBody>
          <a:bodyPr wrap="square"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wildcard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search file    </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example: </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SRC = $(</a:t>
            </a:r>
            <a:r>
              <a:rPr kumimoji="0" lang="en-US" altLang="zh-CN" sz="2400" b="0"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wildcard</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cpp</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p>
        </p:txBody>
      </p:sp>
      <p:sp>
        <p:nvSpPr>
          <p:cNvPr id="3" name="TextBox 2"/>
          <p:cNvSpPr txBox="1"/>
          <p:nvPr/>
        </p:nvSpPr>
        <p:spPr>
          <a:xfrm>
            <a:off x="1521374" y="307743"/>
            <a:ext cx="3802836" cy="584775"/>
          </a:xfrm>
          <a:prstGeom prst="rect">
            <a:avLst/>
          </a:prstGeom>
          <a:noFill/>
        </p:spPr>
        <p:txBody>
          <a:bodyPr wrap="none"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Functions in </a:t>
            </a:r>
            <a:r>
              <a:rPr kumimoji="0" lang="en-US" altLang="zh-CN" sz="3200" b="1"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makefile</a:t>
            </a:r>
            <a:endParaRPr kumimoji="0" lang="zh-CN" altLang="en-US" sz="32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8" name="组合 7"/>
          <p:cNvGrpSpPr/>
          <p:nvPr/>
        </p:nvGrpSpPr>
        <p:grpSpPr>
          <a:xfrm>
            <a:off x="2500368" y="1089015"/>
            <a:ext cx="8316551" cy="1462596"/>
            <a:chOff x="695871" y="5547206"/>
            <a:chExt cx="9163608" cy="1612141"/>
          </a:xfrm>
        </p:grpSpPr>
        <p:sp>
          <p:nvSpPr>
            <p:cNvPr id="9" name="矩形 8"/>
            <p:cNvSpPr/>
            <p:nvPr/>
          </p:nvSpPr>
          <p:spPr>
            <a:xfrm>
              <a:off x="695871" y="6537780"/>
              <a:ext cx="4686374" cy="62156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1" name="Content Placeholder 2"/>
            <p:cNvSpPr txBox="1"/>
            <p:nvPr/>
          </p:nvSpPr>
          <p:spPr bwMode="auto">
            <a:xfrm>
              <a:off x="4098841" y="5547206"/>
              <a:ext cx="5760638" cy="937161"/>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Search all the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cpp</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files in the current directory, and return to SRC</a:t>
              </a:r>
            </a:p>
          </p:txBody>
        </p:sp>
        <p:cxnSp>
          <p:nvCxnSpPr>
            <p:cNvPr id="12" name="直接箭头连接符 11"/>
            <p:cNvCxnSpPr/>
            <p:nvPr/>
          </p:nvCxnSpPr>
          <p:spPr>
            <a:xfrm flipH="1">
              <a:off x="3613569" y="6317625"/>
              <a:ext cx="576064" cy="371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8" name="对象 17"/>
          <p:cNvGraphicFramePr>
            <a:graphicFrameLocks noChangeAspect="1"/>
          </p:cNvGraphicFramePr>
          <p:nvPr/>
        </p:nvGraphicFramePr>
        <p:xfrm>
          <a:off x="1782781" y="3314278"/>
          <a:ext cx="3457815" cy="991240"/>
        </p:xfrm>
        <a:graphic>
          <a:graphicData uri="http://schemas.openxmlformats.org/presentationml/2006/ole">
            <mc:AlternateContent xmlns:mc="http://schemas.openxmlformats.org/markup-compatibility/2006">
              <mc:Choice xmlns:v="urn:schemas-microsoft-com:vml" Requires="v">
                <p:oleObj name="Image" r:id="rId4" imgW="2857500" imgH="819150" progId="Photoshop.Image.13">
                  <p:embed/>
                </p:oleObj>
              </mc:Choice>
              <mc:Fallback>
                <p:oleObj name="Image" r:id="rId4" imgW="2857500" imgH="819150" progId="Photoshop.Image.13">
                  <p:embed/>
                  <p:pic>
                    <p:nvPicPr>
                      <p:cNvPr id="0" name="对象 17"/>
                      <p:cNvPicPr/>
                      <p:nvPr/>
                    </p:nvPicPr>
                    <p:blipFill>
                      <a:blip r:embed="rId5"/>
                      <a:stretch>
                        <a:fillRect/>
                      </a:stretch>
                    </p:blipFill>
                    <p:spPr>
                      <a:xfrm>
                        <a:off x="1782781" y="3314278"/>
                        <a:ext cx="3457815" cy="991240"/>
                      </a:xfrm>
                      <a:prstGeom prst="rect">
                        <a:avLst/>
                      </a:prstGeom>
                    </p:spPr>
                  </p:pic>
                </p:oleObj>
              </mc:Fallback>
            </mc:AlternateContent>
          </a:graphicData>
        </a:graphic>
      </p:graphicFrame>
      <p:grpSp>
        <p:nvGrpSpPr>
          <p:cNvPr id="19" name="组合 18"/>
          <p:cNvGrpSpPr/>
          <p:nvPr/>
        </p:nvGrpSpPr>
        <p:grpSpPr>
          <a:xfrm>
            <a:off x="1518777" y="5054508"/>
            <a:ext cx="7452702" cy="1104982"/>
            <a:chOff x="765017" y="6537781"/>
            <a:chExt cx="8211774" cy="1217966"/>
          </a:xfrm>
        </p:grpSpPr>
        <p:sp>
          <p:nvSpPr>
            <p:cNvPr id="20" name="矩形 19"/>
            <p:cNvSpPr/>
            <p:nvPr/>
          </p:nvSpPr>
          <p:spPr>
            <a:xfrm>
              <a:off x="765017" y="6537781"/>
              <a:ext cx="5328592" cy="2889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1" name="Content Placeholder 2"/>
            <p:cNvSpPr txBox="1"/>
            <p:nvPr/>
          </p:nvSpPr>
          <p:spPr bwMode="auto">
            <a:xfrm>
              <a:off x="3216151" y="7106617"/>
              <a:ext cx="5760640" cy="64913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cpp</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files in the current directory</a:t>
              </a:r>
            </a:p>
          </p:txBody>
        </p:sp>
        <p:cxnSp>
          <p:nvCxnSpPr>
            <p:cNvPr id="22" name="直接箭头连接符 21"/>
            <p:cNvCxnSpPr/>
            <p:nvPr/>
          </p:nvCxnSpPr>
          <p:spPr>
            <a:xfrm flipH="1" flipV="1">
              <a:off x="3216151" y="6767976"/>
              <a:ext cx="144016" cy="428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p:cNvSpPr>
            <a:spLocks noGrp="1"/>
          </p:cNvSpPr>
          <p:nvPr>
            <p:ph type="sldNum" sz="quarter" idx="12"/>
          </p:nvPr>
        </p:nvSpPr>
        <p:spPr/>
        <p:txBody>
          <a:bodyPr/>
          <a:lstStyle/>
          <a:p>
            <a:fld id="{506F4176-339E-4C4B-80E4-BBE9C4467EFE}" type="slidenum">
              <a:rPr lang="zh-CN" altLang="en-US" smtClean="0"/>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588486" y="5277594"/>
            <a:ext cx="6126186" cy="793071"/>
          </a:xfrm>
          <a:prstGeom prst="rect">
            <a:avLst/>
          </a:prstGeom>
        </p:spPr>
      </p:pic>
      <p:sp>
        <p:nvSpPr>
          <p:cNvPr id="3" name="TextBox 12"/>
          <p:cNvSpPr txBox="1"/>
          <p:nvPr/>
        </p:nvSpPr>
        <p:spPr>
          <a:xfrm>
            <a:off x="1699016" y="400704"/>
            <a:ext cx="7810984" cy="985783"/>
          </a:xfrm>
          <a:prstGeom prst="rect">
            <a:avLst/>
          </a:prstGeom>
          <a:noFill/>
        </p:spPr>
        <p:txBody>
          <a:bodyPr wrap="none"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905"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patsubst</a:t>
            </a:r>
            <a:r>
              <a:rPr kumimoji="0" lang="en-US" altLang="zh-CN" sz="290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(pattern substitution): replace file   </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90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t>
            </a:r>
            <a:r>
              <a:rPr kumimoji="0" lang="en-US" altLang="zh-CN" sz="2905" b="1"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patsubst</a:t>
            </a:r>
            <a:r>
              <a:rPr kumimoji="0" lang="en-US" altLang="zh-CN" sz="290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original pattern, target pattern, file list)</a:t>
            </a:r>
          </a:p>
        </p:txBody>
      </p:sp>
      <p:grpSp>
        <p:nvGrpSpPr>
          <p:cNvPr id="4" name="组合 3"/>
          <p:cNvGrpSpPr/>
          <p:nvPr/>
        </p:nvGrpSpPr>
        <p:grpSpPr>
          <a:xfrm>
            <a:off x="2361761" y="1599150"/>
            <a:ext cx="8640937" cy="1204884"/>
            <a:chOff x="397722" y="5718129"/>
            <a:chExt cx="9521027" cy="1328083"/>
          </a:xfrm>
        </p:grpSpPr>
        <p:sp>
          <p:nvSpPr>
            <p:cNvPr id="5" name="矩形 4"/>
            <p:cNvSpPr/>
            <p:nvPr/>
          </p:nvSpPr>
          <p:spPr>
            <a:xfrm>
              <a:off x="397722" y="6424645"/>
              <a:ext cx="5519639" cy="62156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 name="Content Placeholder 2"/>
            <p:cNvSpPr txBox="1"/>
            <p:nvPr/>
          </p:nvSpPr>
          <p:spPr bwMode="auto">
            <a:xfrm>
              <a:off x="4158109" y="5718129"/>
              <a:ext cx="5760640" cy="64913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Replace all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cpp</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files with .o files </a:t>
              </a:r>
            </a:p>
          </p:txBody>
        </p:sp>
        <p:cxnSp>
          <p:nvCxnSpPr>
            <p:cNvPr id="7" name="直接箭头连接符 6"/>
            <p:cNvCxnSpPr/>
            <p:nvPr/>
          </p:nvCxnSpPr>
          <p:spPr>
            <a:xfrm flipH="1">
              <a:off x="3682715" y="6139760"/>
              <a:ext cx="576064" cy="37151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12"/>
          <p:cNvSpPr txBox="1"/>
          <p:nvPr/>
        </p:nvSpPr>
        <p:spPr>
          <a:xfrm>
            <a:off x="867856" y="1863424"/>
            <a:ext cx="6385018" cy="830997"/>
          </a:xfrm>
          <a:prstGeom prst="rect">
            <a:avLst/>
          </a:prstGeom>
          <a:noFill/>
        </p:spPr>
        <p:txBody>
          <a:bodyPr wrap="none"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for example: </a:t>
            </a:r>
          </a:p>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OBJ = $(</a:t>
            </a:r>
            <a:r>
              <a:rPr kumimoji="0" lang="en-US" altLang="zh-CN" sz="2400" b="0" i="0" u="none" strike="noStrike" kern="1200" cap="none" spc="0" normalizeH="0" baseline="0" noProof="0" dirty="0" err="1">
                <a:ln>
                  <a:noFill/>
                </a:ln>
                <a:solidFill>
                  <a:srgbClr val="00B0F0"/>
                </a:solidFill>
                <a:effectLst/>
                <a:uLnTx/>
                <a:uFillTx/>
                <a:latin typeface="Calibri" panose="020F0502020204030204"/>
                <a:ea typeface="宋体" panose="02010600030101010101" pitchFamily="2" charset="-122"/>
                <a:cs typeface="+mn-cs"/>
              </a:rPr>
              <a:t>patsubst</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alibri" panose="020F0502020204030204"/>
                <a:ea typeface="宋体" panose="02010600030101010101" pitchFamily="2" charset="-122"/>
                <a:cs typeface="+mn-cs"/>
              </a:rPr>
              <a:t>cpp</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%.o, $(SRC))</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11" name="组合 10"/>
          <p:cNvGrpSpPr/>
          <p:nvPr/>
        </p:nvGrpSpPr>
        <p:grpSpPr>
          <a:xfrm>
            <a:off x="1744043" y="5531118"/>
            <a:ext cx="9643754" cy="1171614"/>
            <a:chOff x="695871" y="6537780"/>
            <a:chExt cx="10625988" cy="1291410"/>
          </a:xfrm>
        </p:grpSpPr>
        <p:sp>
          <p:nvSpPr>
            <p:cNvPr id="12" name="矩形 11"/>
            <p:cNvSpPr/>
            <p:nvPr/>
          </p:nvSpPr>
          <p:spPr>
            <a:xfrm>
              <a:off x="695871" y="6537780"/>
              <a:ext cx="5184576" cy="621567"/>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Content Placeholder 2"/>
            <p:cNvSpPr txBox="1"/>
            <p:nvPr/>
          </p:nvSpPr>
          <p:spPr bwMode="auto">
            <a:xfrm>
              <a:off x="5561219" y="7180060"/>
              <a:ext cx="5760640" cy="64913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Replace all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cpp</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files with .o files </a:t>
              </a:r>
            </a:p>
          </p:txBody>
        </p:sp>
        <p:cxnSp>
          <p:nvCxnSpPr>
            <p:cNvPr id="14" name="直接箭头连接符 13"/>
            <p:cNvCxnSpPr>
              <a:stCxn id="13" idx="1"/>
            </p:cNvCxnSpPr>
            <p:nvPr/>
          </p:nvCxnSpPr>
          <p:spPr>
            <a:xfrm flipH="1" flipV="1">
              <a:off x="5232375" y="7153615"/>
              <a:ext cx="328844" cy="35101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17" name="对象 16"/>
          <p:cNvGraphicFramePr>
            <a:graphicFrameLocks noChangeAspect="1"/>
          </p:cNvGraphicFramePr>
          <p:nvPr/>
        </p:nvGraphicFramePr>
        <p:xfrm>
          <a:off x="1913485" y="3195485"/>
          <a:ext cx="4817889" cy="1728908"/>
        </p:xfrm>
        <a:graphic>
          <a:graphicData uri="http://schemas.openxmlformats.org/presentationml/2006/ole">
            <mc:AlternateContent xmlns:mc="http://schemas.openxmlformats.org/markup-compatibility/2006">
              <mc:Choice xmlns:v="urn:schemas-microsoft-com:vml" Requires="v">
                <p:oleObj name="Image" r:id="rId3" imgW="3981450" imgH="1428750" progId="Photoshop.Image.13">
                  <p:embed/>
                </p:oleObj>
              </mc:Choice>
              <mc:Fallback>
                <p:oleObj name="Image" r:id="rId3" imgW="3981450" imgH="1428750" progId="Photoshop.Image.13">
                  <p:embed/>
                  <p:pic>
                    <p:nvPicPr>
                      <p:cNvPr id="0" name="对象 16"/>
                      <p:cNvPicPr/>
                      <p:nvPr/>
                    </p:nvPicPr>
                    <p:blipFill>
                      <a:blip r:embed="rId4"/>
                      <a:stretch>
                        <a:fillRect/>
                      </a:stretch>
                    </p:blipFill>
                    <p:spPr>
                      <a:xfrm>
                        <a:off x="1913485" y="3195485"/>
                        <a:ext cx="4817889" cy="1728908"/>
                      </a:xfrm>
                      <a:prstGeom prst="rect">
                        <a:avLst/>
                      </a:prstGeom>
                    </p:spPr>
                  </p:pic>
                </p:oleObj>
              </mc:Fallback>
            </mc:AlternateContent>
          </a:graphicData>
        </a:graphic>
      </p:graphicFrame>
      <p:sp>
        <p:nvSpPr>
          <p:cNvPr id="10" name="灯片编号占位符 9"/>
          <p:cNvSpPr>
            <a:spLocks noGrp="1"/>
          </p:cNvSpPr>
          <p:nvPr>
            <p:ph type="sldNum" sz="quarter" idx="12"/>
          </p:nvPr>
        </p:nvSpPr>
        <p:spPr/>
        <p:txBody>
          <a:bodyPr/>
          <a:lstStyle/>
          <a:p>
            <a:fld id="{506F4176-339E-4C4B-80E4-BBE9C4467EFE}" type="slidenum">
              <a:rPr lang="zh-CN" altLang="en-US" smtClean="0"/>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1186005" y="742793"/>
            <a:ext cx="4851003" cy="5305430"/>
          </a:xfrm>
          <a:prstGeom prst="rect">
            <a:avLst/>
          </a:prstGeom>
        </p:spPr>
      </p:pic>
      <p:grpSp>
        <p:nvGrpSpPr>
          <p:cNvPr id="6" name="组合 5"/>
          <p:cNvGrpSpPr/>
          <p:nvPr/>
        </p:nvGrpSpPr>
        <p:grpSpPr>
          <a:xfrm>
            <a:off x="6098401" y="1578376"/>
            <a:ext cx="5319771" cy="523220"/>
            <a:chOff x="6934147" y="772132"/>
            <a:chExt cx="5319771" cy="523220"/>
          </a:xfrm>
        </p:grpSpPr>
        <p:pic>
          <p:nvPicPr>
            <p:cNvPr id="7" name="图片 6"/>
            <p:cNvPicPr>
              <a:picLocks noChangeAspect="1"/>
            </p:cNvPicPr>
            <p:nvPr/>
          </p:nvPicPr>
          <p:blipFill>
            <a:blip r:embed="rId3"/>
            <a:stretch>
              <a:fillRect/>
            </a:stretch>
          </p:blipFill>
          <p:spPr>
            <a:xfrm>
              <a:off x="7542486" y="825922"/>
              <a:ext cx="4711432" cy="434087"/>
            </a:xfrm>
            <a:prstGeom prst="rect">
              <a:avLst/>
            </a:prstGeom>
          </p:spPr>
        </p:pic>
        <p:sp>
          <p:nvSpPr>
            <p:cNvPr id="8" name="文本框 7"/>
            <p:cNvSpPr txBox="1"/>
            <p:nvPr/>
          </p:nvSpPr>
          <p:spPr>
            <a:xfrm>
              <a:off x="6934147" y="772132"/>
              <a:ext cx="486030" cy="523220"/>
            </a:xfrm>
            <a:prstGeom prst="rect">
              <a:avLst/>
            </a:prstGeom>
            <a:noFill/>
          </p:spPr>
          <p:txBody>
            <a:bodyPr wrap="none" rtlCol="0">
              <a:spAutoFit/>
            </a:bodyPr>
            <a:lstStyle/>
            <a:p>
              <a:r>
                <a:rPr lang="en-US" altLang="zh-CN" sz="2800" dirty="0"/>
                <a:t>vs</a:t>
              </a:r>
              <a:endParaRPr lang="zh-CN" altLang="en-US" sz="2800" dirty="0"/>
            </a:p>
          </p:txBody>
        </p:sp>
      </p:grpSp>
      <p:sp>
        <p:nvSpPr>
          <p:cNvPr id="9" name="矩形 8"/>
          <p:cNvSpPr/>
          <p:nvPr/>
        </p:nvSpPr>
        <p:spPr>
          <a:xfrm>
            <a:off x="1252518" y="1687290"/>
            <a:ext cx="4767227" cy="3553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86180"/>
            <a:endParaRPr lang="zh-CN" altLang="en-US" sz="2300">
              <a:solidFill>
                <a:prstClr val="white"/>
              </a:solidFill>
              <a:latin typeface="Calibri" panose="020F0502020204030204"/>
              <a:ea typeface="宋体" panose="02010600030101010101" pitchFamily="2" charset="-122"/>
            </a:endParaRPr>
          </a:p>
        </p:txBody>
      </p:sp>
      <p:pic>
        <p:nvPicPr>
          <p:cNvPr id="11" name="图片 10"/>
          <p:cNvPicPr>
            <a:picLocks noChangeAspect="1"/>
          </p:cNvPicPr>
          <p:nvPr/>
        </p:nvPicPr>
        <p:blipFill>
          <a:blip r:embed="rId4"/>
          <a:stretch>
            <a:fillRect/>
          </a:stretch>
        </p:blipFill>
        <p:spPr>
          <a:xfrm>
            <a:off x="6584431" y="3151238"/>
            <a:ext cx="5153025" cy="1066800"/>
          </a:xfrm>
          <a:prstGeom prst="rect">
            <a:avLst/>
          </a:prstGeom>
        </p:spPr>
      </p:pic>
      <p:sp>
        <p:nvSpPr>
          <p:cNvPr id="2" name="灯片编号占位符 1"/>
          <p:cNvSpPr>
            <a:spLocks noGrp="1"/>
          </p:cNvSpPr>
          <p:nvPr>
            <p:ph type="sldNum" sz="quarter" idx="12"/>
          </p:nvPr>
        </p:nvSpPr>
        <p:spPr/>
        <p:txBody>
          <a:bodyPr/>
          <a:lstStyle/>
          <a:p>
            <a:fld id="{506F4176-339E-4C4B-80E4-BBE9C4467EFE}" type="slidenum">
              <a:rPr lang="zh-CN" altLang="en-US" smtClean="0"/>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94490" y="332536"/>
            <a:ext cx="5595314" cy="523220"/>
          </a:xfrm>
          <a:prstGeom prst="rect">
            <a:avLst/>
          </a:prstGeom>
          <a:noFill/>
        </p:spPr>
        <p:txBody>
          <a:bodyPr wrap="none" rtlCol="0">
            <a:spAutoFit/>
          </a:bodyPr>
          <a:lstStyle/>
          <a:p>
            <a:pPr defTabSz="1057910"/>
            <a:r>
              <a:rPr lang="en-US" altLang="zh-CN" sz="2800" b="1" dirty="0">
                <a:solidFill>
                  <a:prstClr val="black"/>
                </a:solidFill>
                <a:latin typeface="Calibri" panose="020F0502020204030204"/>
                <a:ea typeface="宋体" panose="02010600030101010101" pitchFamily="2" charset="-122"/>
              </a:rPr>
              <a:t>Use</a:t>
            </a:r>
            <a:r>
              <a:rPr lang="en-US" altLang="zh-CN" sz="2800" dirty="0">
                <a:solidFill>
                  <a:prstClr val="black"/>
                </a:solidFill>
                <a:latin typeface="Calibri" panose="020F0502020204030204"/>
                <a:ea typeface="宋体" panose="02010600030101010101" pitchFamily="2" charset="-122"/>
              </a:rPr>
              <a:t> </a:t>
            </a:r>
            <a:r>
              <a:rPr lang="en-US" altLang="zh-CN" sz="2800" b="1" dirty="0">
                <a:solidFill>
                  <a:prstClr val="black"/>
                </a:solidFill>
                <a:latin typeface="Calibri" panose="020F0502020204030204"/>
                <a:ea typeface="宋体" panose="02010600030101010101" pitchFamily="2" charset="-122"/>
              </a:rPr>
              <a:t>Options to Control Optimization</a:t>
            </a:r>
          </a:p>
        </p:txBody>
      </p:sp>
      <p:sp>
        <p:nvSpPr>
          <p:cNvPr id="3" name="矩形 2"/>
          <p:cNvSpPr/>
          <p:nvPr/>
        </p:nvSpPr>
        <p:spPr>
          <a:xfrm>
            <a:off x="739084" y="1142511"/>
            <a:ext cx="10975146" cy="762388"/>
          </a:xfrm>
          <a:prstGeom prst="rect">
            <a:avLst/>
          </a:prstGeom>
        </p:spPr>
        <p:txBody>
          <a:bodyPr wrap="square">
            <a:spAutoFit/>
          </a:bodyPr>
          <a:lstStyle/>
          <a:p>
            <a:pPr defTabSz="1057910"/>
            <a:r>
              <a:rPr lang="en-US" altLang="zh-CN" sz="2175" b="1" dirty="0">
                <a:solidFill>
                  <a:srgbClr val="00B0F0"/>
                </a:solidFill>
                <a:latin typeface="Calibri" panose="020F0502020204030204"/>
                <a:ea typeface="宋体" panose="02010600030101010101" pitchFamily="2" charset="-122"/>
              </a:rPr>
              <a:t>-O1</a:t>
            </a:r>
            <a:r>
              <a:rPr lang="en-US" altLang="zh-CN" sz="2175" dirty="0">
                <a:solidFill>
                  <a:prstClr val="black"/>
                </a:solidFill>
                <a:latin typeface="Calibri" panose="020F0502020204030204"/>
                <a:ea typeface="宋体" panose="02010600030101010101" pitchFamily="2" charset="-122"/>
              </a:rPr>
              <a:t>, the compiler tries to reduce code size and execution time, without performing any optimizations that take a great deal of compilation time.</a:t>
            </a:r>
            <a:endParaRPr lang="zh-CN" altLang="en-US" sz="2175" dirty="0">
              <a:solidFill>
                <a:prstClr val="black"/>
              </a:solidFill>
              <a:latin typeface="Calibri" panose="020F0502020204030204"/>
              <a:ea typeface="宋体" panose="02010600030101010101" pitchFamily="2" charset="-122"/>
            </a:endParaRPr>
          </a:p>
        </p:txBody>
      </p:sp>
      <p:sp>
        <p:nvSpPr>
          <p:cNvPr id="4" name="矩形 3"/>
          <p:cNvSpPr/>
          <p:nvPr/>
        </p:nvSpPr>
        <p:spPr>
          <a:xfrm>
            <a:off x="739084" y="2165898"/>
            <a:ext cx="10713833" cy="1097416"/>
          </a:xfrm>
          <a:prstGeom prst="rect">
            <a:avLst/>
          </a:prstGeom>
        </p:spPr>
        <p:txBody>
          <a:bodyPr wrap="square">
            <a:spAutoFit/>
          </a:bodyPr>
          <a:lstStyle/>
          <a:p>
            <a:pPr defTabSz="1057910"/>
            <a:r>
              <a:rPr lang="en-US" altLang="zh-CN" sz="2175" b="1" dirty="0">
                <a:solidFill>
                  <a:srgbClr val="00B0F0"/>
                </a:solidFill>
                <a:latin typeface="Calibri" panose="020F0502020204030204"/>
                <a:ea typeface="宋体" panose="02010600030101010101" pitchFamily="2" charset="-122"/>
              </a:rPr>
              <a:t>-O2</a:t>
            </a:r>
            <a:r>
              <a:rPr lang="en-US" altLang="zh-CN" sz="2175" dirty="0">
                <a:solidFill>
                  <a:prstClr val="black"/>
                </a:solidFill>
                <a:latin typeface="Calibri" panose="020F0502020204030204"/>
                <a:ea typeface="宋体" panose="02010600030101010101" pitchFamily="2" charset="-122"/>
              </a:rPr>
              <a:t>,Optimize even more. GCC performs nearly all supported optimizations that do not involve a space-speed tradeoff. As compared to -O1, this option increases both compilation time and the performance of the generated code.</a:t>
            </a:r>
            <a:endParaRPr lang="zh-CN" altLang="en-US" sz="2175" dirty="0">
              <a:solidFill>
                <a:prstClr val="black"/>
              </a:solidFill>
              <a:latin typeface="Calibri" panose="020F0502020204030204"/>
              <a:ea typeface="宋体" panose="02010600030101010101" pitchFamily="2" charset="-122"/>
            </a:endParaRPr>
          </a:p>
        </p:txBody>
      </p:sp>
      <p:sp>
        <p:nvSpPr>
          <p:cNvPr id="6" name="矩形 5"/>
          <p:cNvSpPr/>
          <p:nvPr/>
        </p:nvSpPr>
        <p:spPr>
          <a:xfrm>
            <a:off x="753191" y="3739484"/>
            <a:ext cx="7860742" cy="413511"/>
          </a:xfrm>
          <a:prstGeom prst="rect">
            <a:avLst/>
          </a:prstGeom>
        </p:spPr>
        <p:txBody>
          <a:bodyPr wrap="none">
            <a:spAutoFit/>
          </a:bodyPr>
          <a:lstStyle/>
          <a:p>
            <a:pPr defTabSz="1057910"/>
            <a:r>
              <a:rPr lang="en-US" altLang="zh-CN" sz="2085" b="1" dirty="0">
                <a:solidFill>
                  <a:srgbClr val="00B0F0"/>
                </a:solidFill>
                <a:latin typeface="Calibri" panose="020F0502020204030204"/>
                <a:ea typeface="宋体" panose="02010600030101010101" pitchFamily="2" charset="-122"/>
              </a:rPr>
              <a:t>-O3</a:t>
            </a:r>
            <a:r>
              <a:rPr lang="en-US" altLang="zh-CN" sz="2085" dirty="0">
                <a:solidFill>
                  <a:prstClr val="black"/>
                </a:solidFill>
                <a:latin typeface="Calibri" panose="020F0502020204030204"/>
                <a:ea typeface="宋体" panose="02010600030101010101" pitchFamily="2" charset="-122"/>
              </a:rPr>
              <a:t>, Optimize yet more. O3 turns on all optimizations specified by -O2.</a:t>
            </a:r>
            <a:endParaRPr lang="zh-CN" altLang="en-US" sz="2085" dirty="0">
              <a:solidFill>
                <a:prstClr val="black"/>
              </a:solidFill>
              <a:latin typeface="Calibri" panose="020F0502020204030204"/>
              <a:ea typeface="宋体" panose="02010600030101010101" pitchFamily="2" charset="-122"/>
            </a:endParaRPr>
          </a:p>
        </p:txBody>
      </p:sp>
      <p:sp>
        <p:nvSpPr>
          <p:cNvPr id="7" name="矩形 6"/>
          <p:cNvSpPr/>
          <p:nvPr/>
        </p:nvSpPr>
        <p:spPr>
          <a:xfrm>
            <a:off x="4784102" y="5127338"/>
            <a:ext cx="7055451" cy="413511"/>
          </a:xfrm>
          <a:prstGeom prst="rect">
            <a:avLst/>
          </a:prstGeom>
        </p:spPr>
        <p:txBody>
          <a:bodyPr wrap="square">
            <a:spAutoFit/>
          </a:bodyPr>
          <a:lstStyle/>
          <a:p>
            <a:pPr defTabSz="1057910"/>
            <a:r>
              <a:rPr lang="en-US" altLang="zh-CN" sz="2085" dirty="0">
                <a:solidFill>
                  <a:prstClr val="black"/>
                </a:solidFill>
                <a:latin typeface="Calibri" panose="020F0502020204030204"/>
                <a:ea typeface="宋体" panose="02010600030101010101" pitchFamily="2" charset="-122"/>
              </a:rPr>
              <a:t>https://gcc.gnu.org/onlinedocs/gcc/Optimize-Options.html</a:t>
            </a:r>
            <a:endParaRPr lang="zh-CN" altLang="en-US" sz="2085" dirty="0">
              <a:solidFill>
                <a:prstClr val="black"/>
              </a:solidFill>
              <a:latin typeface="Calibri" panose="020F0502020204030204"/>
              <a:ea typeface="宋体" panose="02010600030101010101" pitchFamily="2" charset="-122"/>
            </a:endParaRPr>
          </a:p>
        </p:txBody>
      </p:sp>
      <p:sp>
        <p:nvSpPr>
          <p:cNvPr id="8" name="矩形 7"/>
          <p:cNvSpPr/>
          <p:nvPr/>
        </p:nvSpPr>
        <p:spPr>
          <a:xfrm>
            <a:off x="4794768" y="5870348"/>
            <a:ext cx="7044786" cy="413511"/>
          </a:xfrm>
          <a:prstGeom prst="rect">
            <a:avLst/>
          </a:prstGeom>
        </p:spPr>
        <p:txBody>
          <a:bodyPr wrap="square">
            <a:spAutoFit/>
          </a:bodyPr>
          <a:lstStyle/>
          <a:p>
            <a:pPr defTabSz="1057910"/>
            <a:r>
              <a:rPr lang="en-US" altLang="zh-CN" sz="2085" dirty="0">
                <a:solidFill>
                  <a:prstClr val="black"/>
                </a:solidFill>
                <a:latin typeface="Calibri" panose="020F0502020204030204"/>
                <a:ea typeface="宋体" panose="02010600030101010101" pitchFamily="2" charset="-122"/>
              </a:rPr>
              <a:t>https://blog.csdn.net/xinianbuxiu/article/details/51844994</a:t>
            </a:r>
            <a:endParaRPr lang="zh-CN" altLang="en-US" sz="2085" dirty="0">
              <a:solidFill>
                <a:prstClr val="black"/>
              </a:solidFill>
              <a:latin typeface="Calibri" panose="020F0502020204030204"/>
              <a:ea typeface="宋体" panose="02010600030101010101" pitchFamily="2" charset="-122"/>
            </a:endParaRPr>
          </a:p>
        </p:txBody>
      </p:sp>
      <p:sp>
        <p:nvSpPr>
          <p:cNvPr id="5" name="灯片编号占位符 4"/>
          <p:cNvSpPr>
            <a:spLocks noGrp="1"/>
          </p:cNvSpPr>
          <p:nvPr>
            <p:ph type="sldNum" sz="quarter" idx="12"/>
          </p:nvPr>
        </p:nvSpPr>
        <p:spPr/>
        <p:txBody>
          <a:bodyPr/>
          <a:lstStyle/>
          <a:p>
            <a:fld id="{506F4176-339E-4C4B-80E4-BBE9C4467EFE}" type="slidenum">
              <a:rPr lang="zh-CN" altLang="en-US" smtClean="0"/>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33534" y="189186"/>
            <a:ext cx="4882729" cy="6237126"/>
          </a:xfrm>
          <a:prstGeom prst="rect">
            <a:avLst/>
          </a:prstGeom>
        </p:spPr>
      </p:pic>
      <p:pic>
        <p:nvPicPr>
          <p:cNvPr id="9" name="图片 8"/>
          <p:cNvPicPr>
            <a:picLocks noChangeAspect="1"/>
          </p:cNvPicPr>
          <p:nvPr/>
        </p:nvPicPr>
        <p:blipFill>
          <a:blip r:embed="rId3"/>
          <a:stretch>
            <a:fillRect/>
          </a:stretch>
        </p:blipFill>
        <p:spPr>
          <a:xfrm>
            <a:off x="9941657" y="303739"/>
            <a:ext cx="1819275" cy="1876425"/>
          </a:xfrm>
          <a:prstGeom prst="rect">
            <a:avLst/>
          </a:prstGeom>
        </p:spPr>
      </p:pic>
      <p:sp>
        <p:nvSpPr>
          <p:cNvPr id="5" name="矩形 4"/>
          <p:cNvSpPr/>
          <p:nvPr/>
        </p:nvSpPr>
        <p:spPr>
          <a:xfrm>
            <a:off x="714271" y="3955286"/>
            <a:ext cx="2746683" cy="267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791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1785663" y="5158236"/>
            <a:ext cx="1183677" cy="267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5791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矩形 13"/>
          <p:cNvSpPr/>
          <p:nvPr/>
        </p:nvSpPr>
        <p:spPr>
          <a:xfrm>
            <a:off x="678159" y="220212"/>
            <a:ext cx="4306796" cy="6837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矩形 14"/>
          <p:cNvSpPr/>
          <p:nvPr/>
        </p:nvSpPr>
        <p:spPr>
          <a:xfrm>
            <a:off x="3858759" y="5143294"/>
            <a:ext cx="1090404" cy="326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矩形 15"/>
          <p:cNvSpPr/>
          <p:nvPr/>
        </p:nvSpPr>
        <p:spPr>
          <a:xfrm>
            <a:off x="1739112" y="6129435"/>
            <a:ext cx="954926" cy="26759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 name="组合 16"/>
          <p:cNvGrpSpPr/>
          <p:nvPr/>
        </p:nvGrpSpPr>
        <p:grpSpPr>
          <a:xfrm>
            <a:off x="782888" y="1101511"/>
            <a:ext cx="4647006" cy="569433"/>
            <a:chOff x="6268919" y="2216369"/>
            <a:chExt cx="5120312" cy="627430"/>
          </a:xfrm>
        </p:grpSpPr>
        <p:sp>
          <p:nvSpPr>
            <p:cNvPr id="18" name="矩形 17"/>
            <p:cNvSpPr/>
            <p:nvPr/>
          </p:nvSpPr>
          <p:spPr>
            <a:xfrm>
              <a:off x="6268919" y="2251123"/>
              <a:ext cx="1838434" cy="32622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77265" rtl="0" eaLnBrk="1" fontAlgn="auto" latinLnBrk="0" hangingPunct="1">
                <a:lnSpc>
                  <a:spcPct val="100000"/>
                </a:lnSpc>
                <a:spcBef>
                  <a:spcPts val="0"/>
                </a:spcBef>
                <a:spcAft>
                  <a:spcPts val="0"/>
                </a:spcAft>
                <a:buClrTx/>
                <a:buSzTx/>
                <a:buFontTx/>
                <a:buNone/>
                <a:defRPr/>
              </a:pPr>
              <a:endParaRPr kumimoji="0" lang="zh-CN" altLang="en-US" sz="189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9" name="组合 18"/>
            <p:cNvGrpSpPr/>
            <p:nvPr/>
          </p:nvGrpSpPr>
          <p:grpSpPr>
            <a:xfrm>
              <a:off x="7606974" y="2216369"/>
              <a:ext cx="3782257" cy="627430"/>
              <a:chOff x="5794347" y="5727258"/>
              <a:chExt cx="3549171" cy="468581"/>
            </a:xfrm>
          </p:grpSpPr>
          <p:sp>
            <p:nvSpPr>
              <p:cNvPr id="20" name="Content Placeholder 2"/>
              <p:cNvSpPr txBox="1"/>
              <p:nvPr/>
            </p:nvSpPr>
            <p:spPr bwMode="auto">
              <a:xfrm>
                <a:off x="6427482" y="5727258"/>
                <a:ext cx="2916036" cy="468581"/>
              </a:xfrm>
              <a:prstGeom prst="rect">
                <a:avLst/>
              </a:prstGeom>
              <a:noFill/>
              <a:ln w="9525">
                <a:noFill/>
                <a:miter lim="800000"/>
              </a:ln>
            </p:spPr>
            <p:txBody>
              <a:bodyPr vert="horz" wrap="square" lIns="97718" tIns="48860" rIns="97718" bIns="48860"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977265"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1645"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-I</a:t>
                </a:r>
                <a:r>
                  <a:rPr kumimoji="0" lang="en-US" sz="1645" b="0" i="0" u="none" strike="noStrike" kern="1200" cap="none" spc="0" normalizeH="0" baseline="0" noProof="0" dirty="0">
                    <a:ln>
                      <a:noFill/>
                    </a:ln>
                    <a:solidFill>
                      <a:srgbClr val="FFFF00"/>
                    </a:solidFill>
                    <a:effectLst/>
                    <a:uLnTx/>
                    <a:uFillTx/>
                    <a:latin typeface="Calibri" panose="020F0502020204030204"/>
                    <a:ea typeface="+mn-ea"/>
                    <a:cs typeface="+mn-cs"/>
                  </a:rPr>
                  <a:t> means search file(s) in the specified folder i.e. </a:t>
                </a:r>
                <a:r>
                  <a:rPr kumimoji="0" lang="en-US" sz="1645" b="1" i="0" u="none" strike="noStrike" kern="1200" cap="none" spc="0" normalizeH="0" baseline="0" noProof="0" dirty="0" err="1">
                    <a:ln>
                      <a:noFill/>
                    </a:ln>
                    <a:solidFill>
                      <a:srgbClr val="00B0F0"/>
                    </a:solidFill>
                    <a:effectLst/>
                    <a:uLnTx/>
                    <a:uFillTx/>
                    <a:latin typeface="Calibri" panose="020F0502020204030204"/>
                    <a:ea typeface="+mn-ea"/>
                    <a:cs typeface="+mn-cs"/>
                  </a:rPr>
                  <a:t>inc</a:t>
                </a:r>
                <a:r>
                  <a:rPr kumimoji="0" lang="en-US" sz="1645" b="0" i="0" u="none" strike="noStrike" kern="1200" cap="none" spc="0" normalizeH="0" baseline="0" noProof="0" dirty="0">
                    <a:ln>
                      <a:noFill/>
                    </a:ln>
                    <a:solidFill>
                      <a:srgbClr val="FFFF00"/>
                    </a:solidFill>
                    <a:effectLst/>
                    <a:uLnTx/>
                    <a:uFillTx/>
                    <a:latin typeface="Calibri" panose="020F0502020204030204"/>
                    <a:ea typeface="+mn-ea"/>
                    <a:cs typeface="+mn-cs"/>
                  </a:rPr>
                  <a:t> folder</a:t>
                </a:r>
              </a:p>
            </p:txBody>
          </p:sp>
          <p:cxnSp>
            <p:nvCxnSpPr>
              <p:cNvPr id="21" name="直接箭头连接符 20"/>
              <p:cNvCxnSpPr/>
              <p:nvPr/>
            </p:nvCxnSpPr>
            <p:spPr>
              <a:xfrm flipH="1" flipV="1">
                <a:off x="5794347" y="5939621"/>
                <a:ext cx="469542" cy="17390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7655583" y="883396"/>
            <a:ext cx="3211098" cy="846458"/>
            <a:chOff x="5379099" y="4968485"/>
            <a:chExt cx="3538154" cy="933007"/>
          </a:xfrm>
        </p:grpSpPr>
        <p:sp>
          <p:nvSpPr>
            <p:cNvPr id="23" name="矩形 22"/>
            <p:cNvSpPr/>
            <p:nvPr/>
          </p:nvSpPr>
          <p:spPr>
            <a:xfrm>
              <a:off x="8053157" y="4968485"/>
              <a:ext cx="864096" cy="216051"/>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4" name="Content Placeholder 2"/>
            <p:cNvSpPr txBox="1"/>
            <p:nvPr/>
          </p:nvSpPr>
          <p:spPr bwMode="auto">
            <a:xfrm>
              <a:off x="5379099" y="5432911"/>
              <a:ext cx="2696840" cy="468581"/>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1815" b="0" i="0" u="none" strike="noStrike" kern="1200" cap="none" spc="0" normalizeH="0" baseline="0" noProof="0" dirty="0">
                  <a:ln>
                    <a:noFill/>
                  </a:ln>
                  <a:solidFill>
                    <a:prstClr val="black"/>
                  </a:solidFill>
                  <a:effectLst/>
                  <a:uLnTx/>
                  <a:uFillTx/>
                  <a:latin typeface="Calibri" panose="020F0502020204030204"/>
                  <a:ea typeface="+mn-ea"/>
                  <a:cs typeface="+mn-cs"/>
                </a:rPr>
                <a:t>All .</a:t>
              </a:r>
              <a:r>
                <a:rPr kumimoji="0" lang="en-US" sz="1815" b="0" i="0" u="none" strike="noStrike" kern="1200" cap="none" spc="0" normalizeH="0" baseline="0" noProof="0" dirty="0" err="1">
                  <a:ln>
                    <a:noFill/>
                  </a:ln>
                  <a:solidFill>
                    <a:prstClr val="black"/>
                  </a:solidFill>
                  <a:effectLst/>
                  <a:uLnTx/>
                  <a:uFillTx/>
                  <a:latin typeface="Calibri" panose="020F0502020204030204"/>
                  <a:ea typeface="+mn-ea"/>
                  <a:cs typeface="+mn-cs"/>
                </a:rPr>
                <a:t>cpp</a:t>
              </a:r>
              <a:r>
                <a:rPr kumimoji="0" lang="en-US" sz="1815" b="0" i="0" u="none" strike="noStrike" kern="1200" cap="none" spc="0" normalizeH="0" baseline="0" noProof="0" dirty="0">
                  <a:ln>
                    <a:noFill/>
                  </a:ln>
                  <a:solidFill>
                    <a:prstClr val="black"/>
                  </a:solidFill>
                  <a:effectLst/>
                  <a:uLnTx/>
                  <a:uFillTx/>
                  <a:latin typeface="Calibri" panose="020F0502020204030204"/>
                  <a:ea typeface="+mn-ea"/>
                  <a:cs typeface="+mn-cs"/>
                </a:rPr>
                <a:t> files are in </a:t>
              </a:r>
              <a:r>
                <a:rPr kumimoji="0" lang="en-US" sz="1815" b="0" i="0" u="none" strike="noStrike" kern="1200" cap="none" spc="0" normalizeH="0" baseline="0" noProof="0" dirty="0" err="1">
                  <a:ln>
                    <a:noFill/>
                  </a:ln>
                  <a:solidFill>
                    <a:prstClr val="black"/>
                  </a:solidFill>
                  <a:effectLst/>
                  <a:uLnTx/>
                  <a:uFillTx/>
                  <a:latin typeface="Calibri" panose="020F0502020204030204"/>
                  <a:ea typeface="+mn-ea"/>
                  <a:cs typeface="+mn-cs"/>
                </a:rPr>
                <a:t>src</a:t>
              </a:r>
              <a:endParaRPr kumimoji="0" lang="en-US" sz="181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5" name="直接箭头连接符 24"/>
            <p:cNvCxnSpPr/>
            <p:nvPr/>
          </p:nvCxnSpPr>
          <p:spPr>
            <a:xfrm flipV="1">
              <a:off x="7228526" y="5143088"/>
              <a:ext cx="847413" cy="32898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7655583" y="617335"/>
            <a:ext cx="3211098" cy="626864"/>
            <a:chOff x="3032223" y="5766365"/>
            <a:chExt cx="3538154" cy="690960"/>
          </a:xfrm>
        </p:grpSpPr>
        <p:sp>
          <p:nvSpPr>
            <p:cNvPr id="27" name="矩形 26"/>
            <p:cNvSpPr/>
            <p:nvPr/>
          </p:nvSpPr>
          <p:spPr>
            <a:xfrm>
              <a:off x="5706281" y="5766365"/>
              <a:ext cx="864096" cy="22237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76960" rtl="0" eaLnBrk="1" fontAlgn="auto" latinLnBrk="0" hangingPunct="1">
                <a:lnSpc>
                  <a:spcPct val="100000"/>
                </a:lnSpc>
                <a:spcBef>
                  <a:spcPts val="0"/>
                </a:spcBef>
                <a:spcAft>
                  <a:spcPts val="0"/>
                </a:spcAft>
                <a:buClrTx/>
                <a:buSzTx/>
                <a:buFontTx/>
                <a:buNone/>
                <a:defRPr/>
              </a:pPr>
              <a:endParaRPr kumimoji="0" lang="zh-CN" altLang="en-US" sz="2085"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28" name="Content Placeholder 2"/>
            <p:cNvSpPr txBox="1"/>
            <p:nvPr/>
          </p:nvSpPr>
          <p:spPr bwMode="auto">
            <a:xfrm>
              <a:off x="3032223" y="5988744"/>
              <a:ext cx="2304256" cy="468581"/>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anose="05040102010807070707"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anose="05020102010507070707"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panose="05020102010507070707"/>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panose="05020102010507070707"/>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panose="05020102010507070707"/>
                <a:buChar char=""/>
                <a:defRPr kumimoji="0" sz="2100" kern="1200" baseline="0">
                  <a:solidFill>
                    <a:schemeClr val="tx1"/>
                  </a:solidFill>
                  <a:latin typeface="+mn-lt"/>
                  <a:ea typeface="+mn-ea"/>
                  <a:cs typeface="+mn-cs"/>
                </a:defRPr>
              </a:lvl9pPr>
            </a:lstStyle>
            <a:p>
              <a:pPr marL="0" marR="0" lvl="1" indent="0" algn="l" defTabSz="1076960" rtl="0" eaLnBrk="0" fontAlgn="base" latinLnBrk="0" hangingPunct="0">
                <a:lnSpc>
                  <a:spcPct val="100000"/>
                </a:lnSpc>
                <a:spcBef>
                  <a:spcPts val="0"/>
                </a:spcBef>
                <a:spcAft>
                  <a:spcPct val="0"/>
                </a:spcAft>
                <a:buClr>
                  <a:srgbClr val="2DA2BF"/>
                </a:buClr>
                <a:buSzPct val="68000"/>
                <a:buFont typeface="Wingdings" panose="05000000000000000000" pitchFamily="2" charset="2"/>
                <a:buNone/>
                <a:defRPr/>
              </a:pPr>
              <a:r>
                <a:rPr kumimoji="0" lang="en-US" sz="1815" b="0" i="0" u="none" strike="noStrike" kern="1200" cap="none" spc="0" normalizeH="0" baseline="0" noProof="0" dirty="0">
                  <a:ln>
                    <a:noFill/>
                  </a:ln>
                  <a:solidFill>
                    <a:prstClr val="black"/>
                  </a:solidFill>
                  <a:effectLst/>
                  <a:uLnTx/>
                  <a:uFillTx/>
                  <a:latin typeface="Calibri" panose="020F0502020204030204"/>
                  <a:ea typeface="+mn-ea"/>
                  <a:cs typeface="+mn-cs"/>
                </a:rPr>
                <a:t>All .h files are in </a:t>
              </a:r>
              <a:r>
                <a:rPr kumimoji="0" lang="en-US" sz="1815" b="0" i="0" u="none" strike="noStrike" kern="1200" cap="none" spc="0" normalizeH="0" baseline="0" noProof="0" dirty="0" err="1">
                  <a:ln>
                    <a:noFill/>
                  </a:ln>
                  <a:solidFill>
                    <a:prstClr val="black"/>
                  </a:solidFill>
                  <a:effectLst/>
                  <a:uLnTx/>
                  <a:uFillTx/>
                  <a:latin typeface="Calibri" panose="020F0502020204030204"/>
                  <a:ea typeface="+mn-ea"/>
                  <a:cs typeface="+mn-cs"/>
                </a:rPr>
                <a:t>inc</a:t>
              </a:r>
              <a:endParaRPr kumimoji="0" lang="en-US" sz="181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9" name="直接箭头连接符 28"/>
            <p:cNvCxnSpPr>
              <a:endCxn id="27" idx="1"/>
            </p:cNvCxnSpPr>
            <p:nvPr/>
          </p:nvCxnSpPr>
          <p:spPr>
            <a:xfrm flipV="1">
              <a:off x="4881650" y="5877555"/>
              <a:ext cx="824631" cy="20479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30" name="图片 29"/>
          <p:cNvPicPr>
            <a:picLocks noChangeAspect="1"/>
          </p:cNvPicPr>
          <p:nvPr/>
        </p:nvPicPr>
        <p:blipFill>
          <a:blip r:embed="rId4"/>
          <a:stretch>
            <a:fillRect/>
          </a:stretch>
        </p:blipFill>
        <p:spPr>
          <a:xfrm>
            <a:off x="5836121" y="2931857"/>
            <a:ext cx="6086475" cy="1485900"/>
          </a:xfrm>
          <a:prstGeom prst="rect">
            <a:avLst/>
          </a:prstGeom>
        </p:spPr>
      </p:pic>
      <p:grpSp>
        <p:nvGrpSpPr>
          <p:cNvPr id="31" name="组合 30"/>
          <p:cNvGrpSpPr/>
          <p:nvPr/>
        </p:nvGrpSpPr>
        <p:grpSpPr>
          <a:xfrm>
            <a:off x="5586664" y="5317069"/>
            <a:ext cx="6504526" cy="877263"/>
            <a:chOff x="5839327" y="5859368"/>
            <a:chExt cx="7167024" cy="966962"/>
          </a:xfrm>
        </p:grpSpPr>
        <p:sp>
          <p:nvSpPr>
            <p:cNvPr id="32" name="矩形 31"/>
            <p:cNvSpPr/>
            <p:nvPr/>
          </p:nvSpPr>
          <p:spPr>
            <a:xfrm>
              <a:off x="5949567" y="6370538"/>
              <a:ext cx="7056784" cy="455792"/>
            </a:xfrm>
            <a:prstGeom prst="rect">
              <a:avLst/>
            </a:prstGeom>
          </p:spPr>
          <p:txBody>
            <a:bodyPr wrap="square">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08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http://www.gnu.org/software/make/manual/make.html</a:t>
              </a:r>
              <a:endParaRPr kumimoji="0" lang="zh-CN" altLang="en-US" sz="208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3" name="TextBox 21"/>
            <p:cNvSpPr txBox="1"/>
            <p:nvPr/>
          </p:nvSpPr>
          <p:spPr>
            <a:xfrm>
              <a:off x="5839327" y="5859368"/>
              <a:ext cx="2481259" cy="455792"/>
            </a:xfrm>
            <a:prstGeom prst="rect">
              <a:avLst/>
            </a:prstGeom>
            <a:noFill/>
          </p:spPr>
          <p:txBody>
            <a:bodyPr wrap="none" rtlCol="0">
              <a:spAutoFit/>
            </a:bodyPr>
            <a:lstStyle/>
            <a:p>
              <a:pPr marL="0" marR="0" lvl="0" indent="0" algn="l" defTabSz="1076960" rtl="0" eaLnBrk="1" fontAlgn="auto" latinLnBrk="0" hangingPunct="1">
                <a:lnSpc>
                  <a:spcPct val="100000"/>
                </a:lnSpc>
                <a:spcBef>
                  <a:spcPts val="0"/>
                </a:spcBef>
                <a:spcAft>
                  <a:spcPts val="0"/>
                </a:spcAft>
                <a:buClrTx/>
                <a:buSzTx/>
                <a:buFontTx/>
                <a:buNone/>
                <a:defRPr/>
              </a:pPr>
              <a:r>
                <a:rPr kumimoji="0" lang="en-US" altLang="zh-CN" sz="208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GNU Make Manual</a:t>
              </a:r>
              <a:endParaRPr kumimoji="0" lang="zh-CN" altLang="en-US" sz="208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sp>
        <p:nvSpPr>
          <p:cNvPr id="2" name="椭圆 1"/>
          <p:cNvSpPr/>
          <p:nvPr/>
        </p:nvSpPr>
        <p:spPr>
          <a:xfrm>
            <a:off x="2900514" y="3955286"/>
            <a:ext cx="422787" cy="267593"/>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t>35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ldLvl="0" animBg="1"/>
      <p:bldP spid="14" grpId="0" bldLvl="0" animBg="1"/>
      <p:bldP spid="15" grpId="0" bldLvl="0" animBg="1"/>
      <p:bldP spid="16" grpId="0" bldLvl="0" animBg="1"/>
      <p:bldP spid="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160" y="1144270"/>
            <a:ext cx="5434330" cy="5212080"/>
          </a:xfrm>
        </p:spPr>
        <p:txBody>
          <a:bodyPr>
            <a:normAutofit fontScale="90000"/>
          </a:bodyPr>
          <a:lstStyle/>
          <a:p>
            <a:pPr marL="0" indent="0">
              <a:buFont typeface="Wingdings" panose="05000000000000000000" charset="0"/>
            </a:pPr>
            <a:r>
              <a:rPr kumimoji="1" lang="en-US" altLang="zh-CN" sz="1780" dirty="0">
                <a:latin typeface="+mn-lt"/>
              </a:rPr>
              <a:t>The existing directory structure is shown in the upper right image. There are different types of C/C++files in the “p1” directory while the directory structure under p2 is unknown.</a:t>
            </a:r>
            <a:br>
              <a:rPr kumimoji="1" lang="en-US" altLang="zh-CN" sz="1780" dirty="0">
                <a:latin typeface="+mn-lt"/>
              </a:rPr>
            </a:br>
            <a:br>
              <a:rPr kumimoji="1" lang="en-US" altLang="zh-CN" sz="1780" dirty="0">
                <a:latin typeface="+mn-lt"/>
              </a:rPr>
            </a:br>
            <a:r>
              <a:rPr kumimoji="1" lang="en-US" altLang="zh-CN" sz="1780" dirty="0">
                <a:latin typeface="+mn-lt"/>
              </a:rPr>
              <a:t>Task. use the command list to create subdirectories as needed and place files of different types into different subdirectories in the “p2” directory (as shown in the lower right image).Place the header file in p2/inc, and the cpp source file in p2/src, and create p2/build.</a:t>
            </a:r>
            <a:br>
              <a:rPr kumimoji="1" lang="en-US" altLang="zh-CN" sz="1780" dirty="0">
                <a:latin typeface="+mn-lt"/>
              </a:rPr>
            </a:br>
            <a:br>
              <a:rPr kumimoji="1" lang="en-US" altLang="zh-CN" sz="1780" dirty="0">
                <a:latin typeface="+mn-lt"/>
              </a:rPr>
            </a:br>
            <a:r>
              <a:rPr kumimoji="1" lang="en-US" altLang="zh-CN" sz="1780" dirty="0">
                <a:latin typeface="+mn-lt"/>
              </a:rPr>
              <a:t>NOTE:</a:t>
            </a:r>
            <a:br>
              <a:rPr kumimoji="1" lang="en-US" altLang="zh-CN" sz="1780" dirty="0">
                <a:latin typeface="+mn-lt"/>
              </a:rPr>
            </a:br>
            <a:r>
              <a:rPr kumimoji="1" lang="en-US" altLang="zh-CN" sz="1780" dirty="0">
                <a:latin typeface="+mn-lt"/>
              </a:rPr>
              <a:t>1. </a:t>
            </a:r>
            <a:r>
              <a:rPr kumimoji="1" lang="en-US" altLang="zh-CN" sz="1780" dirty="0">
                <a:latin typeface="+mn-lt"/>
                <a:sym typeface="+mn-ea"/>
              </a:rPr>
              <a:t>when using commands, if there is already an “inc” subdirectories, do not create “inc” repeatly. If there is no “inc” subdirectories, create it;</a:t>
            </a:r>
            <a:br>
              <a:rPr kumimoji="1" lang="en-US" altLang="zh-CN" sz="1780" dirty="0">
                <a:latin typeface="+mn-lt"/>
                <a:sym typeface="+mn-ea"/>
              </a:rPr>
            </a:br>
            <a:r>
              <a:rPr kumimoji="1" lang="en-US" altLang="zh-CN" sz="1780" dirty="0">
                <a:latin typeface="+mn-lt"/>
                <a:sym typeface="+mn-ea"/>
              </a:rPr>
              <a:t>The same requirement also applies to “src” and “build”.</a:t>
            </a:r>
            <a:br>
              <a:rPr kumimoji="1" lang="en-US" altLang="zh-CN" sz="1780" dirty="0">
                <a:latin typeface="+mn-lt"/>
                <a:sym typeface="+mn-ea"/>
              </a:rPr>
            </a:br>
            <a:br>
              <a:rPr kumimoji="1" lang="en-US" altLang="zh-CN" sz="1780" dirty="0">
                <a:latin typeface="+mn-lt"/>
                <a:sym typeface="+mn-ea"/>
              </a:rPr>
            </a:br>
            <a:r>
              <a:rPr kumimoji="1" lang="en-US" altLang="zh-CN" sz="1780" dirty="0">
                <a:latin typeface="+mn-lt"/>
                <a:sym typeface="+mn-ea"/>
              </a:rPr>
              <a:t>2. </a:t>
            </a:r>
            <a:r>
              <a:rPr kumimoji="1" lang="en-US" altLang="zh-CN" sz="1780" dirty="0">
                <a:latin typeface="+mn-lt"/>
              </a:rPr>
              <a:t>File copying work should only be performed after the destination subdirectories have been created.</a:t>
            </a:r>
            <a:br>
              <a:rPr kumimoji="1" lang="en-US" altLang="zh-CN" sz="1780" dirty="0">
                <a:latin typeface="+mn-lt"/>
              </a:rPr>
            </a:br>
            <a:br>
              <a:rPr kumimoji="1" lang="en-US" altLang="zh-CN" sz="1780" dirty="0">
                <a:latin typeface="+mn-lt"/>
              </a:rPr>
            </a:br>
            <a:r>
              <a:rPr kumimoji="1" lang="en-US" altLang="zh-CN" sz="1780" dirty="0">
                <a:latin typeface="+mn-lt"/>
              </a:rPr>
              <a:t>3. Use as few command lists as possible to complete this exercise (options include “and list”, “or list”, “command sequence”, which can be combined as needed)</a:t>
            </a:r>
          </a:p>
        </p:txBody>
      </p:sp>
      <p:sp>
        <p:nvSpPr>
          <p:cNvPr id="10" name="Title 1"/>
          <p:cNvSpPr txBox="1"/>
          <p:nvPr/>
        </p:nvSpPr>
        <p:spPr>
          <a:xfrm>
            <a:off x="1377315" y="162560"/>
            <a:ext cx="9147175"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 1. commands and command list</a:t>
            </a:r>
          </a:p>
        </p:txBody>
      </p:sp>
      <p:sp>
        <p:nvSpPr>
          <p:cNvPr id="3" name="灯片编号占位符 2"/>
          <p:cNvSpPr>
            <a:spLocks noGrp="1"/>
          </p:cNvSpPr>
          <p:nvPr>
            <p:ph type="sldNum" sz="quarter" idx="12"/>
          </p:nvPr>
        </p:nvSpPr>
        <p:spPr/>
        <p:txBody>
          <a:bodyPr/>
          <a:lstStyle/>
          <a:p>
            <a:fld id="{506F4176-339E-4C4B-80E4-BBE9C4467EFE}" type="slidenum">
              <a:rPr lang="zh-CN" altLang="en-US" smtClean="0"/>
              <a:t>36</a:t>
            </a:fld>
            <a:endParaRPr lang="zh-CN" altLang="en-US"/>
          </a:p>
        </p:txBody>
      </p:sp>
      <p:sp>
        <p:nvSpPr>
          <p:cNvPr id="4" name="文本框 3"/>
          <p:cNvSpPr txBox="1"/>
          <p:nvPr/>
        </p:nvSpPr>
        <p:spPr>
          <a:xfrm>
            <a:off x="4876800" y="1857375"/>
            <a:ext cx="5080000" cy="635000"/>
          </a:xfrm>
          <a:prstGeom prst="rect">
            <a:avLst/>
          </a:prstGeom>
        </p:spPr>
        <p:txBody>
          <a:bodyPr/>
          <a:lstStyle/>
          <a:p>
            <a:endParaRPr sz="1600"/>
          </a:p>
        </p:txBody>
      </p:sp>
      <p:sp>
        <p:nvSpPr>
          <p:cNvPr id="6" name="文本框 5"/>
          <p:cNvSpPr txBox="1"/>
          <p:nvPr/>
        </p:nvSpPr>
        <p:spPr>
          <a:xfrm>
            <a:off x="4876800" y="5635625"/>
            <a:ext cx="5080000" cy="635000"/>
          </a:xfrm>
          <a:prstGeom prst="rect">
            <a:avLst/>
          </a:prstGeom>
        </p:spPr>
        <p:txBody>
          <a:bodyPr/>
          <a:lstStyle/>
          <a:p>
            <a:endParaRPr sz="1600"/>
          </a:p>
        </p:txBody>
      </p:sp>
      <p:sp>
        <p:nvSpPr>
          <p:cNvPr id="8" name="文本框 7"/>
          <p:cNvSpPr txBox="1"/>
          <p:nvPr/>
        </p:nvSpPr>
        <p:spPr>
          <a:xfrm>
            <a:off x="6146800" y="213360"/>
            <a:ext cx="4147185" cy="452755"/>
          </a:xfrm>
          <a:prstGeom prst="rect">
            <a:avLst/>
          </a:prstGeom>
        </p:spPr>
        <p:txBody>
          <a:bodyPr/>
          <a:lstStyle/>
          <a:p>
            <a:endParaRPr sz="1600"/>
          </a:p>
        </p:txBody>
      </p:sp>
      <p:pic>
        <p:nvPicPr>
          <p:cNvPr id="9" name="图片 8"/>
          <p:cNvPicPr/>
          <p:nvPr/>
        </p:nvPicPr>
        <p:blipFill>
          <a:blip r:embed="rId3"/>
          <a:stretch>
            <a:fillRect/>
          </a:stretch>
        </p:blipFill>
        <p:spPr>
          <a:xfrm>
            <a:off x="5934710" y="1004570"/>
            <a:ext cx="5522595" cy="2434590"/>
          </a:xfrm>
          <a:prstGeom prst="rect">
            <a:avLst/>
          </a:prstGeom>
        </p:spPr>
      </p:pic>
      <p:sp>
        <p:nvSpPr>
          <p:cNvPr id="11" name="文本框 10"/>
          <p:cNvSpPr txBox="1"/>
          <p:nvPr/>
        </p:nvSpPr>
        <p:spPr>
          <a:xfrm>
            <a:off x="6146800" y="4248785"/>
            <a:ext cx="4147185" cy="452755"/>
          </a:xfrm>
          <a:prstGeom prst="rect">
            <a:avLst/>
          </a:prstGeom>
        </p:spPr>
        <p:txBody>
          <a:bodyPr/>
          <a:lstStyle/>
          <a:p>
            <a:endParaRPr sz="1600"/>
          </a:p>
        </p:txBody>
      </p:sp>
      <p:sp>
        <p:nvSpPr>
          <p:cNvPr id="12" name="文本框 11"/>
          <p:cNvSpPr txBox="1"/>
          <p:nvPr/>
        </p:nvSpPr>
        <p:spPr>
          <a:xfrm>
            <a:off x="6177280" y="2065655"/>
            <a:ext cx="3533140" cy="445135"/>
          </a:xfrm>
          <a:prstGeom prst="rect">
            <a:avLst/>
          </a:prstGeom>
        </p:spPr>
        <p:txBody>
          <a:bodyPr/>
          <a:lstStyle/>
          <a:p>
            <a:endParaRPr sz="1600"/>
          </a:p>
        </p:txBody>
      </p:sp>
      <p:sp>
        <p:nvSpPr>
          <p:cNvPr id="14" name="文本框 13"/>
          <p:cNvSpPr txBox="1"/>
          <p:nvPr/>
        </p:nvSpPr>
        <p:spPr>
          <a:xfrm>
            <a:off x="6177280" y="6367780"/>
            <a:ext cx="3533140" cy="445135"/>
          </a:xfrm>
          <a:prstGeom prst="rect">
            <a:avLst/>
          </a:prstGeom>
        </p:spPr>
        <p:txBody>
          <a:bodyPr/>
          <a:lstStyle/>
          <a:p>
            <a:endParaRPr sz="1600"/>
          </a:p>
        </p:txBody>
      </p:sp>
      <p:pic>
        <p:nvPicPr>
          <p:cNvPr id="15" name="图片 14"/>
          <p:cNvPicPr>
            <a:picLocks noChangeAspect="1"/>
          </p:cNvPicPr>
          <p:nvPr/>
        </p:nvPicPr>
        <p:blipFill>
          <a:blip r:embed="rId4"/>
          <a:stretch>
            <a:fillRect/>
          </a:stretch>
        </p:blipFill>
        <p:spPr>
          <a:xfrm>
            <a:off x="5934075" y="3728085"/>
            <a:ext cx="5522595" cy="268033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377311" y="132772"/>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 2. Makefile and make(1)</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37</a:t>
            </a:fld>
            <a:endParaRPr lang="zh-CN" altLang="en-US"/>
          </a:p>
        </p:txBody>
      </p:sp>
      <p:sp>
        <p:nvSpPr>
          <p:cNvPr id="15" name="文本框 14"/>
          <p:cNvSpPr txBox="1"/>
          <p:nvPr/>
        </p:nvSpPr>
        <p:spPr>
          <a:xfrm>
            <a:off x="1153160" y="853440"/>
            <a:ext cx="3785235" cy="5042535"/>
          </a:xfrm>
          <a:prstGeom prst="rect">
            <a:avLst/>
          </a:prstGeom>
          <a:noFill/>
        </p:spPr>
        <p:txBody>
          <a:bodyPr wrap="square" rtlCol="0">
            <a:noAutofit/>
          </a:bodyPr>
          <a:lstStyle/>
          <a:p>
            <a:r>
              <a:rPr lang="en-US" altLang="zh-CN" noProof="0" dirty="0">
                <a:ln>
                  <a:noFill/>
                </a:ln>
                <a:solidFill>
                  <a:prstClr val="black"/>
                </a:solidFill>
                <a:effectLst/>
                <a:uLnTx/>
                <a:uFillTx/>
                <a:latin typeface="Calibri" panose="020F0502020204030204"/>
                <a:ea typeface="宋体" panose="02010600030101010101" pitchFamily="2" charset="-122"/>
                <a:sym typeface="+mn-ea"/>
              </a:rPr>
              <a:t>create a makefile, run it by command “make” or “make clean” to complete following tasks:</a:t>
            </a:r>
          </a:p>
          <a:p>
            <a:endParaRPr lang="en-US" altLang="zh-CN" noProof="0" dirty="0">
              <a:ln>
                <a:noFill/>
              </a:ln>
              <a:solidFill>
                <a:prstClr val="black"/>
              </a:solidFill>
              <a:effectLst/>
              <a:uLnTx/>
              <a:uFillTx/>
              <a:latin typeface="Calibri" panose="020F0502020204030204"/>
              <a:ea typeface="宋体" panose="02010600030101010101" pitchFamily="2" charset="-122"/>
              <a:sym typeface="+mn-ea"/>
            </a:endParaRPr>
          </a:p>
          <a:p>
            <a:r>
              <a:rPr lang="en-US" altLang="zh-CN" noProof="0" dirty="0">
                <a:ln>
                  <a:noFill/>
                </a:ln>
                <a:solidFill>
                  <a:prstClr val="black"/>
                </a:solidFill>
                <a:effectLst/>
                <a:uLnTx/>
                <a:uFillTx/>
                <a:latin typeface="Calibri" panose="020F0502020204030204"/>
                <a:ea typeface="宋体" panose="02010600030101010101" pitchFamily="2" charset="-122"/>
                <a:sym typeface="+mn-ea"/>
              </a:rPr>
              <a:t>1. compile your project(program) or only compile the update files in the  project by running “make”based on makefile </a:t>
            </a:r>
            <a:r>
              <a:rPr lang="en-US" altLang="zh-CN" noProof="0" dirty="0" err="1">
                <a:ln>
                  <a:noFill/>
                </a:ln>
                <a:solidFill>
                  <a:prstClr val="black"/>
                </a:solidFill>
                <a:effectLst/>
                <a:uLnTx/>
                <a:uFillTx/>
                <a:latin typeface="Calibri" panose="020F0502020204030204"/>
                <a:ea typeface="宋体" panose="02010600030101010101" pitchFamily="2" charset="-122"/>
                <a:sym typeface="+mn-ea"/>
              </a:rPr>
              <a:t>to generate the executable file “lab3_practice”.</a:t>
            </a:r>
          </a:p>
          <a:p>
            <a:endParaRPr lang="en-US" altLang="zh-CN" noProof="0" dirty="0" err="1">
              <a:ln>
                <a:noFill/>
              </a:ln>
              <a:solidFill>
                <a:prstClr val="black"/>
              </a:solidFill>
              <a:effectLst/>
              <a:uLnTx/>
              <a:uFillTx/>
              <a:latin typeface="Calibri" panose="020F0502020204030204"/>
              <a:ea typeface="宋体" panose="02010600030101010101" pitchFamily="2" charset="-122"/>
              <a:sym typeface="+mn-ea"/>
            </a:endParaRPr>
          </a:p>
          <a:p>
            <a:r>
              <a:rPr lang="en-US" altLang="zh-CN" noProof="0" dirty="0" err="1">
                <a:ln>
                  <a:noFill/>
                </a:ln>
                <a:solidFill>
                  <a:prstClr val="black"/>
                </a:solidFill>
                <a:effectLst/>
                <a:uLnTx/>
                <a:uFillTx/>
                <a:latin typeface="Calibri" panose="020F0502020204030204"/>
                <a:ea typeface="宋体" panose="02010600030101010101" pitchFamily="2" charset="-122"/>
                <a:sym typeface="+mn-ea"/>
              </a:rPr>
              <a:t>notes: the object file *.o and the executable file “lab3_practice” should be in the directory “build”</a:t>
            </a:r>
          </a:p>
          <a:p>
            <a:endParaRPr lang="en-US" altLang="zh-CN" noProof="0" dirty="0" err="1">
              <a:ln>
                <a:noFill/>
              </a:ln>
              <a:solidFill>
                <a:prstClr val="black"/>
              </a:solidFill>
              <a:effectLst/>
              <a:uLnTx/>
              <a:uFillTx/>
              <a:latin typeface="Calibri" panose="020F0502020204030204"/>
              <a:ea typeface="宋体" panose="02010600030101010101" pitchFamily="2" charset="-122"/>
              <a:sym typeface="+mn-ea"/>
            </a:endParaRPr>
          </a:p>
          <a:p>
            <a:r>
              <a:rPr lang="en-US" altLang="zh-CN"/>
              <a:t>2. remove all the files in the directory “build” by running “make clean” </a:t>
            </a:r>
          </a:p>
        </p:txBody>
      </p:sp>
      <p:sp>
        <p:nvSpPr>
          <p:cNvPr id="17" name="文本框 16"/>
          <p:cNvSpPr txBox="1"/>
          <p:nvPr/>
        </p:nvSpPr>
        <p:spPr>
          <a:xfrm>
            <a:off x="3556000" y="1612900"/>
            <a:ext cx="5080000" cy="635000"/>
          </a:xfrm>
          <a:prstGeom prst="rect">
            <a:avLst/>
          </a:prstGeom>
        </p:spPr>
        <p:txBody>
          <a:bodyPr/>
          <a:lstStyle/>
          <a:p>
            <a:endParaRPr sz="1600"/>
          </a:p>
        </p:txBody>
      </p:sp>
      <p:pic>
        <p:nvPicPr>
          <p:cNvPr id="18" name="图片 17"/>
          <p:cNvPicPr/>
          <p:nvPr/>
        </p:nvPicPr>
        <p:blipFill>
          <a:blip r:embed="rId3"/>
          <a:stretch>
            <a:fillRect/>
          </a:stretch>
        </p:blipFill>
        <p:spPr>
          <a:xfrm>
            <a:off x="5171440" y="721360"/>
            <a:ext cx="6676390" cy="2078355"/>
          </a:xfrm>
          <a:prstGeom prst="rect">
            <a:avLst/>
          </a:prstGeom>
        </p:spPr>
      </p:pic>
      <p:sp>
        <p:nvSpPr>
          <p:cNvPr id="19" name="文本框 18"/>
          <p:cNvSpPr txBox="1"/>
          <p:nvPr/>
        </p:nvSpPr>
        <p:spPr>
          <a:xfrm>
            <a:off x="3556000" y="4610100"/>
            <a:ext cx="5080000" cy="635000"/>
          </a:xfrm>
          <a:prstGeom prst="rect">
            <a:avLst/>
          </a:prstGeom>
        </p:spPr>
        <p:txBody>
          <a:bodyPr/>
          <a:lstStyle/>
          <a:p>
            <a:endParaRPr sz="1600"/>
          </a:p>
        </p:txBody>
      </p:sp>
      <p:sp>
        <p:nvSpPr>
          <p:cNvPr id="20" name="文本框 19"/>
          <p:cNvSpPr txBox="1"/>
          <p:nvPr/>
        </p:nvSpPr>
        <p:spPr>
          <a:xfrm>
            <a:off x="3556000" y="674688"/>
            <a:ext cx="5080000" cy="635000"/>
          </a:xfrm>
          <a:prstGeom prst="rect">
            <a:avLst/>
          </a:prstGeom>
        </p:spPr>
        <p:txBody>
          <a:bodyPr/>
          <a:lstStyle/>
          <a:p>
            <a:endParaRPr sz="1600"/>
          </a:p>
        </p:txBody>
      </p:sp>
      <p:pic>
        <p:nvPicPr>
          <p:cNvPr id="21" name="图片 20"/>
          <p:cNvPicPr/>
          <p:nvPr/>
        </p:nvPicPr>
        <p:blipFill>
          <a:blip r:embed="rId4"/>
          <a:stretch>
            <a:fillRect/>
          </a:stretch>
        </p:blipFill>
        <p:spPr>
          <a:xfrm>
            <a:off x="5172075" y="2863850"/>
            <a:ext cx="6689725" cy="3923030"/>
          </a:xfrm>
          <a:prstGeom prst="rect">
            <a:avLst/>
          </a:prstGeom>
        </p:spPr>
      </p:pic>
      <p:sp>
        <p:nvSpPr>
          <p:cNvPr id="22" name="文本框 21"/>
          <p:cNvSpPr txBox="1"/>
          <p:nvPr/>
        </p:nvSpPr>
        <p:spPr>
          <a:xfrm>
            <a:off x="3556000" y="5548313"/>
            <a:ext cx="5080000" cy="635000"/>
          </a:xfrm>
          <a:prstGeom prst="rect">
            <a:avLst/>
          </a:prstGeom>
        </p:spPr>
        <p:txBody>
          <a:bodyPr/>
          <a:lstStyle/>
          <a:p>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377311" y="132772"/>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 2. Makefile and make(2)</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38</a:t>
            </a:fld>
            <a:endParaRPr lang="zh-CN" altLang="en-US"/>
          </a:p>
        </p:txBody>
      </p:sp>
      <p:sp>
        <p:nvSpPr>
          <p:cNvPr id="8" name="文本框 7"/>
          <p:cNvSpPr txBox="1"/>
          <p:nvPr/>
        </p:nvSpPr>
        <p:spPr>
          <a:xfrm>
            <a:off x="5159375" y="1023620"/>
            <a:ext cx="2093595" cy="930275"/>
          </a:xfrm>
          <a:prstGeom prst="rect">
            <a:avLst/>
          </a:prstGeom>
          <a:noFill/>
          <a:ln>
            <a:solidFill>
              <a:srgbClr val="0000CC"/>
            </a:solidFill>
          </a:ln>
        </p:spPr>
        <p:txBody>
          <a:bodyPr wrap="square" rtlCol="0">
            <a:noAutofit/>
          </a:bodyPr>
          <a:lstStyle/>
          <a:p>
            <a:r>
              <a:rPr lang="en-US" altLang="zh-CN" sz="1600"/>
              <a:t>//functions.h</a:t>
            </a:r>
          </a:p>
          <a:p>
            <a:r>
              <a:rPr lang="en-US" altLang="zh-CN" sz="1600"/>
              <a:t>void print_hello();</a:t>
            </a:r>
          </a:p>
          <a:p>
            <a:r>
              <a:rPr lang="en-US" altLang="zh-CN" sz="1600"/>
              <a:t>int fib(int n);</a:t>
            </a:r>
          </a:p>
        </p:txBody>
      </p:sp>
      <p:sp>
        <p:nvSpPr>
          <p:cNvPr id="9" name="文本框 8"/>
          <p:cNvSpPr txBox="1"/>
          <p:nvPr/>
        </p:nvSpPr>
        <p:spPr>
          <a:xfrm>
            <a:off x="1473200" y="1023620"/>
            <a:ext cx="3119755" cy="1812290"/>
          </a:xfrm>
          <a:prstGeom prst="rect">
            <a:avLst/>
          </a:prstGeom>
          <a:noFill/>
          <a:ln>
            <a:solidFill>
              <a:srgbClr val="0000CC"/>
            </a:solidFill>
          </a:ln>
        </p:spPr>
        <p:txBody>
          <a:bodyPr wrap="square" rtlCol="0">
            <a:noAutofit/>
          </a:bodyPr>
          <a:lstStyle/>
          <a:p>
            <a:r>
              <a:rPr lang="en-US" altLang="zh-CN" sz="1600"/>
              <a:t>//print_hello.cpp</a:t>
            </a:r>
          </a:p>
          <a:p>
            <a:r>
              <a:rPr lang="en-US" altLang="zh-CN" sz="1600"/>
              <a:t>#include &lt;iostream&gt;</a:t>
            </a:r>
          </a:p>
          <a:p>
            <a:r>
              <a:rPr lang="en-US" altLang="zh-CN" sz="1600"/>
              <a:t>#include "functions.h"</a:t>
            </a:r>
          </a:p>
          <a:p>
            <a:r>
              <a:rPr lang="en-US" altLang="zh-CN" sz="1600"/>
              <a:t>using namespace std;</a:t>
            </a:r>
          </a:p>
          <a:p>
            <a:r>
              <a:rPr lang="en-US" altLang="zh-CN" sz="1600"/>
              <a:t>void print_hello(){</a:t>
            </a:r>
          </a:p>
          <a:p>
            <a:r>
              <a:rPr lang="en-US" altLang="zh-CN" sz="1600"/>
              <a:t>    cout&lt;&lt;"Hello World!"&lt;&lt;endl;</a:t>
            </a:r>
          </a:p>
          <a:p>
            <a:r>
              <a:rPr lang="en-US" altLang="zh-CN" sz="1600"/>
              <a:t>}</a:t>
            </a:r>
          </a:p>
        </p:txBody>
      </p:sp>
      <p:sp>
        <p:nvSpPr>
          <p:cNvPr id="13" name="文本框 12"/>
          <p:cNvSpPr txBox="1"/>
          <p:nvPr/>
        </p:nvSpPr>
        <p:spPr>
          <a:xfrm>
            <a:off x="4871720" y="2115185"/>
            <a:ext cx="3145155" cy="1599565"/>
          </a:xfrm>
          <a:prstGeom prst="rect">
            <a:avLst/>
          </a:prstGeom>
          <a:noFill/>
          <a:ln>
            <a:solidFill>
              <a:srgbClr val="0000CC"/>
            </a:solidFill>
          </a:ln>
        </p:spPr>
        <p:txBody>
          <a:bodyPr wrap="square" rtlCol="0">
            <a:noAutofit/>
          </a:bodyPr>
          <a:lstStyle/>
          <a:p>
            <a:r>
              <a:rPr lang="en-US" altLang="zh-CN" sz="1600"/>
              <a:t>//</a:t>
            </a:r>
            <a:r>
              <a:rPr lang="en-US" altLang="zh-CN" sz="1600">
                <a:sym typeface="+mn-ea"/>
              </a:rPr>
              <a:t>fib.cpp</a:t>
            </a:r>
            <a:endParaRPr lang="en-US" altLang="zh-CN" sz="1600"/>
          </a:p>
          <a:p>
            <a:r>
              <a:rPr lang="en-US" altLang="zh-CN" sz="1600"/>
              <a:t>#include "functions.h"</a:t>
            </a:r>
          </a:p>
          <a:p>
            <a:r>
              <a:rPr lang="en-US" altLang="zh-CN" sz="1600"/>
              <a:t>int factorial(int n) {</a:t>
            </a:r>
          </a:p>
          <a:p>
            <a:r>
              <a:rPr lang="en-US" altLang="zh-CN" sz="1600"/>
              <a:t>    if(1==n)  return 1;</a:t>
            </a:r>
          </a:p>
          <a:p>
            <a:r>
              <a:rPr lang="en-US" altLang="zh-CN" sz="1600"/>
              <a:t>    else  return n * fib(n-1);</a:t>
            </a:r>
          </a:p>
          <a:p>
            <a:r>
              <a:rPr lang="en-US" altLang="zh-CN" sz="1600"/>
              <a:t>}</a:t>
            </a:r>
          </a:p>
        </p:txBody>
      </p:sp>
      <p:sp>
        <p:nvSpPr>
          <p:cNvPr id="14" name="文本框 13"/>
          <p:cNvSpPr txBox="1"/>
          <p:nvPr/>
        </p:nvSpPr>
        <p:spPr>
          <a:xfrm>
            <a:off x="8610600" y="929640"/>
            <a:ext cx="2922270" cy="3077210"/>
          </a:xfrm>
          <a:prstGeom prst="rect">
            <a:avLst/>
          </a:prstGeom>
          <a:noFill/>
          <a:ln>
            <a:solidFill>
              <a:srgbClr val="0000CC"/>
            </a:solidFill>
          </a:ln>
        </p:spPr>
        <p:txBody>
          <a:bodyPr wrap="square" rtlCol="0">
            <a:noAutofit/>
          </a:bodyPr>
          <a:lstStyle/>
          <a:p>
            <a:r>
              <a:rPr lang="en-US" altLang="zh-CN" sz="1600"/>
              <a:t>//lab3_practice.cpp</a:t>
            </a:r>
          </a:p>
          <a:p>
            <a:r>
              <a:rPr lang="en-US" altLang="zh-CN" sz="1600"/>
              <a:t>#include &lt;iostream&gt;</a:t>
            </a:r>
          </a:p>
          <a:p>
            <a:r>
              <a:rPr lang="en-US" altLang="zh-CN" sz="1600"/>
              <a:t>#include "functions.h"</a:t>
            </a:r>
          </a:p>
          <a:p>
            <a:r>
              <a:rPr lang="en-US" altLang="zh-CN" sz="1600"/>
              <a:t>using namespace std;</a:t>
            </a:r>
          </a:p>
          <a:p>
            <a:endParaRPr lang="en-US" altLang="zh-CN" sz="1600"/>
          </a:p>
          <a:p>
            <a:r>
              <a:rPr lang="en-US" altLang="zh-CN" sz="1600"/>
              <a:t>int main(){</a:t>
            </a:r>
          </a:p>
          <a:p>
            <a:r>
              <a:rPr lang="en-US" altLang="zh-CN" sz="1600"/>
              <a:t>    print_hello();</a:t>
            </a:r>
          </a:p>
          <a:p>
            <a:r>
              <a:rPr lang="en-US" altLang="zh-CN" sz="1600"/>
              <a:t>    cout&lt;&lt;"This is main:"&lt;&lt;endl;</a:t>
            </a:r>
          </a:p>
          <a:p>
            <a:r>
              <a:rPr lang="en-US" altLang="zh-CN" sz="1600"/>
              <a:t>    cout&lt;&lt;"The factorial of </a:t>
            </a:r>
            <a:r>
              <a:rPr lang="en-US" altLang="zh-CN" sz="1600">
                <a:highlight>
                  <a:srgbClr val="FFFF00"/>
                </a:highlight>
              </a:rPr>
              <a:t>5</a:t>
            </a:r>
            <a:r>
              <a:rPr lang="en-US" altLang="zh-CN" sz="1600"/>
              <a:t> is: "</a:t>
            </a:r>
          </a:p>
          <a:p>
            <a:r>
              <a:rPr lang="en-US" altLang="zh-CN" sz="1600"/>
              <a:t>             &lt;&lt;fib(</a:t>
            </a:r>
            <a:r>
              <a:rPr lang="en-US" altLang="zh-CN" sz="1600">
                <a:highlight>
                  <a:srgbClr val="FFFF00"/>
                </a:highlight>
              </a:rPr>
              <a:t>5</a:t>
            </a:r>
            <a:r>
              <a:rPr lang="en-US" altLang="zh-CN" sz="1600"/>
              <a:t>)&lt;&lt;endl;</a:t>
            </a:r>
          </a:p>
          <a:p>
            <a:r>
              <a:rPr lang="en-US" altLang="zh-CN" sz="1600"/>
              <a:t>    return 0;</a:t>
            </a:r>
          </a:p>
          <a:p>
            <a:r>
              <a:rPr lang="en-US" altLang="zh-CN" sz="1600"/>
              <a:t>}</a:t>
            </a:r>
          </a:p>
        </p:txBody>
      </p:sp>
      <p:pic>
        <p:nvPicPr>
          <p:cNvPr id="3" name="图片 2"/>
          <p:cNvPicPr>
            <a:picLocks noChangeAspect="1"/>
          </p:cNvPicPr>
          <p:nvPr/>
        </p:nvPicPr>
        <p:blipFill>
          <a:blip r:embed="rId3"/>
          <a:stretch>
            <a:fillRect/>
          </a:stretch>
        </p:blipFill>
        <p:spPr>
          <a:xfrm>
            <a:off x="541020" y="3909060"/>
            <a:ext cx="7858125" cy="838200"/>
          </a:xfrm>
          <a:prstGeom prst="rect">
            <a:avLst/>
          </a:prstGeom>
        </p:spPr>
      </p:pic>
      <p:sp>
        <p:nvSpPr>
          <p:cNvPr id="4" name="文本框 3"/>
          <p:cNvSpPr txBox="1"/>
          <p:nvPr/>
        </p:nvSpPr>
        <p:spPr>
          <a:xfrm>
            <a:off x="3556000" y="2108200"/>
            <a:ext cx="5080000" cy="635000"/>
          </a:xfrm>
          <a:prstGeom prst="rect">
            <a:avLst/>
          </a:prstGeom>
        </p:spPr>
        <p:txBody>
          <a:bodyPr/>
          <a:lstStyle/>
          <a:p>
            <a:endParaRPr sz="1600"/>
          </a:p>
        </p:txBody>
      </p:sp>
      <p:pic>
        <p:nvPicPr>
          <p:cNvPr id="5" name="图片 4"/>
          <p:cNvPicPr/>
          <p:nvPr/>
        </p:nvPicPr>
        <p:blipFill>
          <a:blip r:embed="rId4"/>
          <a:stretch>
            <a:fillRect/>
          </a:stretch>
        </p:blipFill>
        <p:spPr>
          <a:xfrm>
            <a:off x="304800" y="4883150"/>
            <a:ext cx="8248650" cy="1371600"/>
          </a:xfrm>
          <a:prstGeom prst="rect">
            <a:avLst/>
          </a:prstGeom>
        </p:spPr>
      </p:pic>
      <p:sp>
        <p:nvSpPr>
          <p:cNvPr id="6" name="文本框 5"/>
          <p:cNvSpPr txBox="1"/>
          <p:nvPr/>
        </p:nvSpPr>
        <p:spPr>
          <a:xfrm>
            <a:off x="3556000" y="4114800"/>
            <a:ext cx="5080000" cy="635000"/>
          </a:xfrm>
          <a:prstGeom prst="rect">
            <a:avLst/>
          </a:prstGeom>
        </p:spPr>
        <p:txBody>
          <a:bodyPr/>
          <a:lstStyle/>
          <a:p>
            <a:endParaRPr sz="1600"/>
          </a:p>
        </p:txBody>
      </p:sp>
      <p:sp>
        <p:nvSpPr>
          <p:cNvPr id="7" name="文本框 6"/>
          <p:cNvSpPr txBox="1"/>
          <p:nvPr/>
        </p:nvSpPr>
        <p:spPr>
          <a:xfrm>
            <a:off x="8756015" y="4246245"/>
            <a:ext cx="3032760" cy="2008505"/>
          </a:xfrm>
          <a:prstGeom prst="rect">
            <a:avLst/>
          </a:prstGeom>
          <a:noFill/>
        </p:spPr>
        <p:txBody>
          <a:bodyPr wrap="square" rtlCol="0">
            <a:noAutofit/>
          </a:bodyPr>
          <a:lstStyle/>
          <a:p>
            <a:r>
              <a:rPr lang="en-US" altLang="zh-CN"/>
              <a:t>3. edit the source file “</a:t>
            </a:r>
            <a:r>
              <a:rPr lang="en-US" altLang="zh-CN">
                <a:sym typeface="+mn-ea"/>
              </a:rPr>
              <a:t>lab3_practice.cpp” (change parameter</a:t>
            </a:r>
            <a:r>
              <a:rPr lang="en-US" altLang="zh-CN">
                <a:highlight>
                  <a:srgbClr val="FFFF00"/>
                </a:highlight>
                <a:sym typeface="+mn-ea"/>
              </a:rPr>
              <a:t> 5</a:t>
            </a:r>
            <a:r>
              <a:rPr lang="en-US" altLang="zh-CN">
                <a:sym typeface="+mn-ea"/>
              </a:rPr>
              <a:t> to another number), save it, then run “make” again, which object file would be updated in the process? </a:t>
            </a:r>
            <a:endParaRPr lang="en-US" altLang="zh-CN"/>
          </a:p>
          <a:p>
            <a:r>
              <a:rPr lang="en-US" altLang="zh-CN"/>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sp>
        <p:nvSpPr>
          <p:cNvPr id="5" name="内容占位符 2"/>
          <p:cNvSpPr>
            <a:spLocks noGrp="1"/>
          </p:cNvSpPr>
          <p:nvPr>
            <p:ph idx="1"/>
          </p:nvPr>
        </p:nvSpPr>
        <p:spPr>
          <a:xfrm>
            <a:off x="833755" y="1150620"/>
            <a:ext cx="6159500" cy="4120515"/>
          </a:xfrm>
        </p:spPr>
        <p:txBody>
          <a:bodyPr>
            <a:noAutofit/>
          </a:bodyPr>
          <a:lstStyle/>
          <a:p>
            <a:pPr marL="0" indent="0">
              <a:buNone/>
            </a:pPr>
            <a:r>
              <a:rPr lang="en-US" altLang="zh-CN" sz="2400" dirty="0"/>
              <a:t>3. Run the following source code and explain the result.</a:t>
            </a:r>
          </a:p>
          <a:p>
            <a:pPr marL="0" indent="0">
              <a:buNone/>
            </a:pPr>
            <a:r>
              <a:rPr lang="en-US" altLang="zh-CN" sz="2400" dirty="0">
                <a:sym typeface="+mn-ea"/>
              </a:rPr>
              <a:t>You need to explain the reason to a SA to pass the test.</a:t>
            </a:r>
          </a:p>
          <a:p>
            <a:pPr marL="0" indent="0">
              <a:buNone/>
            </a:pPr>
            <a:endParaRPr lang="en-US" altLang="zh-CN" sz="2400" dirty="0"/>
          </a:p>
        </p:txBody>
      </p:sp>
      <p:sp>
        <p:nvSpPr>
          <p:cNvPr id="6" name="文本框 5"/>
          <p:cNvSpPr txBox="1"/>
          <p:nvPr/>
        </p:nvSpPr>
        <p:spPr>
          <a:xfrm>
            <a:off x="7273165" y="1299838"/>
            <a:ext cx="3869703" cy="3138170"/>
          </a:xfrm>
          <a:prstGeom prst="rect">
            <a:avLst/>
          </a:prstGeom>
          <a:solidFill>
            <a:schemeClr val="accent5">
              <a:lumMod val="20000"/>
              <a:lumOff val="80000"/>
            </a:schemeClr>
          </a:solidFill>
          <a:ln>
            <a:solidFill>
              <a:srgbClr val="000000"/>
            </a:solidFill>
          </a:ln>
        </p:spPr>
        <p:txBody>
          <a:bodyPr wrap="square" rtlCol="0">
            <a:spAutoFit/>
          </a:bodyPr>
          <a:lstStyle/>
          <a:p>
            <a:r>
              <a:rPr lang="en-US" altLang="zh-CN" dirty="0"/>
              <a:t>#include &lt;iostream&gt;</a:t>
            </a:r>
          </a:p>
          <a:p>
            <a:r>
              <a:rPr lang="en-US" altLang="zh-CN" dirty="0"/>
              <a:t>using namespace std;</a:t>
            </a:r>
          </a:p>
          <a:p>
            <a:endParaRPr lang="en-US" altLang="zh-CN" dirty="0"/>
          </a:p>
          <a:p>
            <a:r>
              <a:rPr lang="en-US" altLang="zh-CN" dirty="0"/>
              <a:t>int main()</a:t>
            </a:r>
          </a:p>
          <a:p>
            <a:r>
              <a:rPr lang="en-US" altLang="zh-CN" dirty="0"/>
              <a:t>{</a:t>
            </a:r>
          </a:p>
          <a:p>
            <a:r>
              <a:rPr lang="en-US" altLang="zh-CN" dirty="0"/>
              <a:t>    for(</a:t>
            </a:r>
            <a:r>
              <a:rPr lang="en-US" altLang="zh-CN" dirty="0" err="1"/>
              <a:t>size_t</a:t>
            </a:r>
            <a:r>
              <a:rPr lang="en-US" altLang="zh-CN" dirty="0"/>
              <a:t> n = 2; n &gt;= 0; n--)</a:t>
            </a:r>
          </a:p>
          <a:p>
            <a:r>
              <a:rPr lang="en-US" altLang="zh-CN" dirty="0"/>
              <a:t>        </a:t>
            </a:r>
            <a:r>
              <a:rPr lang="en-US" altLang="zh-CN" dirty="0" err="1"/>
              <a:t>cout</a:t>
            </a:r>
            <a:r>
              <a:rPr lang="en-US" altLang="zh-CN" dirty="0"/>
              <a:t> &lt;&lt; "n = " &lt;&lt; n &lt;&lt; "  "; </a:t>
            </a:r>
            <a:endParaRPr lang="en-US" altLang="zh-CN" dirty="0">
              <a:solidFill>
                <a:srgbClr val="FF0000"/>
              </a:solidFill>
            </a:endParaRPr>
          </a:p>
          <a:p>
            <a:endParaRPr lang="en-US" altLang="zh-CN" dirty="0"/>
          </a:p>
          <a:p>
            <a:r>
              <a:rPr lang="en-US" altLang="zh-CN" dirty="0"/>
              <a:t>    return 0;</a:t>
            </a:r>
          </a:p>
          <a:p>
            <a:r>
              <a:rPr lang="en-US" altLang="zh-CN" dirty="0"/>
              <a:t>    </a:t>
            </a:r>
          </a:p>
          <a:p>
            <a:r>
              <a:rPr lang="en-US" altLang="zh-CN" dirty="0"/>
              <a:t>}</a:t>
            </a:r>
            <a:endParaRPr lang="zh-CN" altLang="en-US" dirty="0"/>
          </a:p>
        </p:txBody>
      </p:sp>
      <p:sp>
        <p:nvSpPr>
          <p:cNvPr id="3" name="灯片编号占位符 2"/>
          <p:cNvSpPr>
            <a:spLocks noGrp="1"/>
          </p:cNvSpPr>
          <p:nvPr>
            <p:ph type="sldNum" sz="quarter" idx="12"/>
          </p:nvPr>
        </p:nvSpPr>
        <p:spPr/>
        <p:txBody>
          <a:bodyPr/>
          <a:lstStyle/>
          <a:p>
            <a:fld id="{506F4176-339E-4C4B-80E4-BBE9C4467EFE}" type="slidenum">
              <a:rPr lang="zh-CN" altLang="en-US" smtClean="0"/>
              <a:t>39</a:t>
            </a:fld>
            <a:endParaRPr lang="zh-CN" altLang="en-US"/>
          </a:p>
        </p:txBody>
      </p:sp>
      <p:sp>
        <p:nvSpPr>
          <p:cNvPr id="2" name="文本框 1"/>
          <p:cNvSpPr txBox="1"/>
          <p:nvPr/>
        </p:nvSpPr>
        <p:spPr>
          <a:xfrm>
            <a:off x="3574415" y="6536055"/>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 Commands in Linux</a:t>
            </a:r>
            <a:endParaRPr lang="zh-CN" altLang="en-US" dirty="0"/>
          </a:p>
        </p:txBody>
      </p:sp>
      <p:sp>
        <p:nvSpPr>
          <p:cNvPr id="10" name="TextBox 1"/>
          <p:cNvSpPr txBox="1"/>
          <p:nvPr/>
        </p:nvSpPr>
        <p:spPr>
          <a:xfrm>
            <a:off x="962693" y="1109209"/>
            <a:ext cx="5025390" cy="487045"/>
          </a:xfrm>
          <a:prstGeom prst="rect">
            <a:avLst/>
          </a:prstGeom>
          <a:noFill/>
        </p:spPr>
        <p:txBody>
          <a:bodyPr wrap="none" lIns="118637" tIns="59319" rIns="118637" bIns="59319" rtlCol="0">
            <a:spAutoFit/>
          </a:bodyPr>
          <a:lstStyle/>
          <a:p>
            <a:pPr marL="0" marR="0" lvl="0" indent="0" algn="l" defTabSz="118618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srgbClr val="36344D"/>
                </a:solidFill>
                <a:effectLst/>
                <a:uLnTx/>
                <a:uFillTx/>
                <a:latin typeface="Calibri" panose="020F0502020204030204"/>
                <a:ea typeface="宋体" panose="02010600030101010101" pitchFamily="2" charset="-122"/>
                <a:cs typeface="+mn-cs"/>
              </a:rPr>
              <a:t>1.1 Linux directory and file commands:</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aphicFrame>
        <p:nvGraphicFramePr>
          <p:cNvPr id="3" name="表格 6"/>
          <p:cNvGraphicFramePr>
            <a:graphicFrameLocks noGrp="1"/>
          </p:cNvGraphicFramePr>
          <p:nvPr>
            <p:custDataLst>
              <p:tags r:id="rId1"/>
            </p:custDataLst>
          </p:nvPr>
        </p:nvGraphicFramePr>
        <p:xfrm>
          <a:off x="1219200" y="1637665"/>
          <a:ext cx="9934575" cy="4656455"/>
        </p:xfrm>
        <a:graphic>
          <a:graphicData uri="http://schemas.openxmlformats.org/drawingml/2006/table">
            <a:tbl>
              <a:tblPr firstRow="1" bandRow="1">
                <a:tableStyleId>{5C22544A-7EE6-4342-B048-85BDC9FD1C3A}</a:tableStyleId>
              </a:tblPr>
              <a:tblGrid>
                <a:gridCol w="3670300">
                  <a:extLst>
                    <a:ext uri="{9D8B030D-6E8A-4147-A177-3AD203B41FA5}">
                      <a16:colId xmlns:a16="http://schemas.microsoft.com/office/drawing/2014/main" val="20000"/>
                    </a:ext>
                  </a:extLst>
                </a:gridCol>
                <a:gridCol w="6264275">
                  <a:extLst>
                    <a:ext uri="{9D8B030D-6E8A-4147-A177-3AD203B41FA5}">
                      <a16:colId xmlns:a16="http://schemas.microsoft.com/office/drawing/2014/main" val="20001"/>
                    </a:ext>
                  </a:extLst>
                </a:gridCol>
              </a:tblGrid>
              <a:tr h="396240">
                <a:tc>
                  <a:txBody>
                    <a:bodyPr/>
                    <a:lstStyle/>
                    <a:p>
                      <a:pPr algn="ctr"/>
                      <a:r>
                        <a:rPr lang="en-US" altLang="zh-CN" sz="2000" dirty="0"/>
                        <a:t>Command</a:t>
                      </a:r>
                      <a:endParaRPr lang="zh-CN" altLang="en-US" sz="2000" dirty="0"/>
                    </a:p>
                  </a:txBody>
                  <a:tcPr/>
                </a:tc>
                <a:tc>
                  <a:txBody>
                    <a:bodyPr/>
                    <a:lstStyle/>
                    <a:p>
                      <a:pPr algn="ctr"/>
                      <a:r>
                        <a:rPr lang="en-US" altLang="zh-CN" sz="2000" dirty="0"/>
                        <a:t>Meaning</a:t>
                      </a:r>
                      <a:endParaRPr lang="zh-CN" altLang="en-US" sz="2000" dirty="0"/>
                    </a:p>
                  </a:txBody>
                  <a:tcPr/>
                </a:tc>
                <a:extLst>
                  <a:ext uri="{0D108BD9-81ED-4DB2-BD59-A6C34878D82A}">
                    <a16:rowId xmlns:a16="http://schemas.microsoft.com/office/drawing/2014/main" val="10000"/>
                  </a:ext>
                </a:extLst>
              </a:tr>
              <a:tr h="396240">
                <a:tc>
                  <a:txBody>
                    <a:bodyPr/>
                    <a:lstStyle/>
                    <a:p>
                      <a:r>
                        <a:rPr lang="en-US" altLang="zh-CN" sz="2000" b="1" dirty="0" err="1"/>
                        <a:t>pwd</a:t>
                      </a:r>
                      <a:endParaRPr lang="zh-CN" altLang="en-US" sz="2000" b="1" dirty="0"/>
                    </a:p>
                  </a:txBody>
                  <a:tcPr/>
                </a:tc>
                <a:tc>
                  <a:txBody>
                    <a:bodyPr/>
                    <a:lstStyle/>
                    <a:p>
                      <a:r>
                        <a:rPr lang="en-US" altLang="zh-CN" sz="2000" b="1" dirty="0"/>
                        <a:t>P</a:t>
                      </a:r>
                      <a:r>
                        <a:rPr lang="en-US" altLang="zh-CN" sz="2000" dirty="0"/>
                        <a:t>rint the name of current/</a:t>
                      </a:r>
                      <a:r>
                        <a:rPr lang="en-US" altLang="zh-CN" sz="2000" b="1" dirty="0"/>
                        <a:t>w</a:t>
                      </a:r>
                      <a:r>
                        <a:rPr lang="en-US" altLang="zh-CN" sz="2000" dirty="0"/>
                        <a:t>orking </a:t>
                      </a:r>
                      <a:r>
                        <a:rPr lang="en-US" altLang="zh-CN" sz="2000" b="1" dirty="0"/>
                        <a:t>d</a:t>
                      </a:r>
                      <a:r>
                        <a:rPr lang="en-US" altLang="zh-CN" sz="2000" dirty="0"/>
                        <a:t>irectory.</a:t>
                      </a:r>
                      <a:endParaRPr lang="zh-CN" altLang="en-US" sz="2000" dirty="0"/>
                    </a:p>
                  </a:txBody>
                  <a:tcPr/>
                </a:tc>
                <a:extLst>
                  <a:ext uri="{0D108BD9-81ED-4DB2-BD59-A6C34878D82A}">
                    <a16:rowId xmlns:a16="http://schemas.microsoft.com/office/drawing/2014/main" val="10001"/>
                  </a:ext>
                </a:extLst>
              </a:tr>
              <a:tr h="396240">
                <a:tc>
                  <a:txBody>
                    <a:bodyPr/>
                    <a:lstStyle/>
                    <a:p>
                      <a:r>
                        <a:rPr lang="en-US" altLang="zh-CN" sz="2000" b="1" dirty="0"/>
                        <a:t>cd</a:t>
                      </a:r>
                      <a:r>
                        <a:rPr lang="en-US" altLang="zh-CN" sz="2000" dirty="0"/>
                        <a:t> &lt;directory name&gt;</a:t>
                      </a:r>
                      <a:endParaRPr lang="zh-CN" altLang="en-US" sz="2000" dirty="0"/>
                    </a:p>
                  </a:txBody>
                  <a:tcPr/>
                </a:tc>
                <a:tc>
                  <a:txBody>
                    <a:bodyPr/>
                    <a:lstStyle/>
                    <a:p>
                      <a:r>
                        <a:rPr lang="en-US" altLang="zh-CN" sz="2000" b="1" dirty="0"/>
                        <a:t>C</a:t>
                      </a:r>
                      <a:r>
                        <a:rPr lang="en-US" altLang="zh-CN" sz="2000" dirty="0"/>
                        <a:t>hange the current </a:t>
                      </a:r>
                      <a:r>
                        <a:rPr lang="en-US" altLang="zh-CN" sz="2000" b="1" dirty="0"/>
                        <a:t>d</a:t>
                      </a:r>
                      <a:r>
                        <a:rPr lang="en-US" altLang="zh-CN" sz="2000" dirty="0"/>
                        <a:t>irectory.</a:t>
                      </a:r>
                      <a:endParaRPr lang="zh-CN" altLang="en-US" sz="2000" dirty="0"/>
                    </a:p>
                  </a:txBody>
                  <a:tcPr/>
                </a:tc>
                <a:extLst>
                  <a:ext uri="{0D108BD9-81ED-4DB2-BD59-A6C34878D82A}">
                    <a16:rowId xmlns:a16="http://schemas.microsoft.com/office/drawing/2014/main" val="10002"/>
                  </a:ext>
                </a:extLst>
              </a:tr>
              <a:tr h="396240">
                <a:tc>
                  <a:txBody>
                    <a:bodyPr/>
                    <a:lstStyle/>
                    <a:p>
                      <a:r>
                        <a:rPr lang="en-US" altLang="zh-CN" sz="2000" b="1" dirty="0"/>
                        <a:t>ls</a:t>
                      </a:r>
                      <a:endParaRPr lang="zh-CN" altLang="en-US" sz="2000" b="1" dirty="0"/>
                    </a:p>
                  </a:txBody>
                  <a:tcPr/>
                </a:tc>
                <a:tc>
                  <a:txBody>
                    <a:bodyPr/>
                    <a:lstStyle/>
                    <a:p>
                      <a:r>
                        <a:rPr lang="en-US" altLang="zh-CN" sz="2000" b="1" dirty="0"/>
                        <a:t>L</a:t>
                      </a:r>
                      <a:r>
                        <a:rPr lang="en-US" altLang="zh-CN" sz="2000" b="0" dirty="0"/>
                        <a:t>i</a:t>
                      </a:r>
                      <a:r>
                        <a:rPr lang="en-US" altLang="zh-CN" sz="2000" b="1" dirty="0"/>
                        <a:t>s</a:t>
                      </a:r>
                      <a:r>
                        <a:rPr lang="en-US" altLang="zh-CN" sz="2000" b="0" dirty="0"/>
                        <a:t>t</a:t>
                      </a:r>
                      <a:r>
                        <a:rPr lang="en-US" altLang="zh-CN" sz="2000" b="1" dirty="0"/>
                        <a:t> </a:t>
                      </a:r>
                      <a:r>
                        <a:rPr lang="en-US" altLang="zh-CN" sz="2000" dirty="0"/>
                        <a:t>of content of a directory.</a:t>
                      </a:r>
                      <a:endParaRPr lang="zh-CN" altLang="en-US" sz="2000" dirty="0"/>
                    </a:p>
                  </a:txBody>
                  <a:tcPr/>
                </a:tc>
                <a:extLst>
                  <a:ext uri="{0D108BD9-81ED-4DB2-BD59-A6C34878D82A}">
                    <a16:rowId xmlns:a16="http://schemas.microsoft.com/office/drawing/2014/main" val="10003"/>
                  </a:ext>
                </a:extLst>
              </a:tr>
              <a:tr h="396240">
                <a:tc>
                  <a:txBody>
                    <a:bodyPr/>
                    <a:lstStyle/>
                    <a:p>
                      <a:r>
                        <a:rPr lang="en-US" altLang="zh-CN" sz="2000" b="1" dirty="0" err="1"/>
                        <a:t>mkdir</a:t>
                      </a:r>
                      <a:r>
                        <a:rPr lang="en-US" altLang="zh-CN" sz="2000" dirty="0"/>
                        <a:t> &lt;directory name&gt;</a:t>
                      </a:r>
                      <a:endParaRPr lang="zh-CN" altLang="en-US" sz="2000" dirty="0"/>
                    </a:p>
                  </a:txBody>
                  <a:tcPr/>
                </a:tc>
                <a:tc>
                  <a:txBody>
                    <a:bodyPr/>
                    <a:lstStyle/>
                    <a:p>
                      <a:r>
                        <a:rPr lang="en-US" altLang="zh-CN" sz="2000" b="1" dirty="0"/>
                        <a:t>M</a:t>
                      </a:r>
                      <a:r>
                        <a:rPr lang="en-US" altLang="zh-CN" sz="2000" dirty="0"/>
                        <a:t>a</a:t>
                      </a:r>
                      <a:r>
                        <a:rPr lang="en-US" altLang="zh-CN" sz="2000" b="1" dirty="0"/>
                        <a:t>k</a:t>
                      </a:r>
                      <a:r>
                        <a:rPr lang="en-US" altLang="zh-CN" sz="2000" dirty="0"/>
                        <a:t>e a new </a:t>
                      </a:r>
                      <a:r>
                        <a:rPr lang="en-US" altLang="zh-CN" sz="2000" b="1" dirty="0"/>
                        <a:t>dir</a:t>
                      </a:r>
                      <a:r>
                        <a:rPr lang="en-US" altLang="zh-CN" sz="2000" dirty="0"/>
                        <a:t>ectory under any directory.</a:t>
                      </a:r>
                      <a:endParaRPr lang="zh-CN" altLang="en-US" sz="2000" dirty="0"/>
                    </a:p>
                  </a:txBody>
                  <a:tcPr/>
                </a:tc>
                <a:extLst>
                  <a:ext uri="{0D108BD9-81ED-4DB2-BD59-A6C34878D82A}">
                    <a16:rowId xmlns:a16="http://schemas.microsoft.com/office/drawing/2014/main" val="10004"/>
                  </a:ext>
                </a:extLst>
              </a:tr>
              <a:tr h="396240">
                <a:tc>
                  <a:txBody>
                    <a:bodyPr/>
                    <a:lstStyle/>
                    <a:p>
                      <a:r>
                        <a:rPr lang="en-US" altLang="zh-CN" sz="2000" b="1" dirty="0" err="1"/>
                        <a:t>rmdir</a:t>
                      </a:r>
                      <a:r>
                        <a:rPr lang="en-US" altLang="zh-CN" sz="2000" dirty="0"/>
                        <a:t> &lt;directory name&gt;</a:t>
                      </a:r>
                      <a:endParaRPr lang="zh-CN" altLang="en-US" sz="2000" dirty="0"/>
                    </a:p>
                  </a:txBody>
                  <a:tcPr/>
                </a:tc>
                <a:tc>
                  <a:txBody>
                    <a:bodyPr/>
                    <a:lstStyle/>
                    <a:p>
                      <a:r>
                        <a:rPr lang="en-US" altLang="zh-CN" sz="2000" b="1" dirty="0"/>
                        <a:t>R</a:t>
                      </a:r>
                      <a:r>
                        <a:rPr lang="en-US" altLang="zh-CN" sz="2000" dirty="0"/>
                        <a:t>e</a:t>
                      </a:r>
                      <a:r>
                        <a:rPr lang="en-US" altLang="zh-CN" sz="2000" b="1" dirty="0"/>
                        <a:t>m</a:t>
                      </a:r>
                      <a:r>
                        <a:rPr lang="en-US" altLang="zh-CN" sz="2000" dirty="0"/>
                        <a:t>ove  </a:t>
                      </a:r>
                      <a:r>
                        <a:rPr lang="en-US" altLang="zh-CN" sz="2000" b="1" dirty="0"/>
                        <a:t>dir</a:t>
                      </a:r>
                      <a:r>
                        <a:rPr lang="en-US" altLang="zh-CN" sz="2000" dirty="0"/>
                        <a:t>ectories without files.</a:t>
                      </a:r>
                      <a:endParaRPr lang="zh-CN" altLang="en-US" sz="2000" dirty="0"/>
                    </a:p>
                  </a:txBody>
                  <a:tcPr/>
                </a:tc>
                <a:extLst>
                  <a:ext uri="{0D108BD9-81ED-4DB2-BD59-A6C34878D82A}">
                    <a16:rowId xmlns:a16="http://schemas.microsoft.com/office/drawing/2014/main" val="10005"/>
                  </a:ext>
                </a:extLst>
              </a:tr>
              <a:tr h="396240">
                <a:tc>
                  <a:txBody>
                    <a:bodyPr/>
                    <a:lstStyle/>
                    <a:p>
                      <a:r>
                        <a:rPr lang="en-US" altLang="zh-CN" sz="2000" b="1" dirty="0"/>
                        <a:t>cat</a:t>
                      </a:r>
                      <a:r>
                        <a:rPr lang="en-US" altLang="zh-CN" sz="2000" dirty="0"/>
                        <a:t> &lt;file name&gt;</a:t>
                      </a:r>
                      <a:endParaRPr lang="zh-CN" altLang="en-US" sz="2000" dirty="0"/>
                    </a:p>
                  </a:txBody>
                  <a:tcPr/>
                </a:tc>
                <a:tc>
                  <a:txBody>
                    <a:bodyPr/>
                    <a:lstStyle/>
                    <a:p>
                      <a:r>
                        <a:rPr lang="en-US" altLang="zh-CN" sz="2000" dirty="0"/>
                        <a:t>Display content of the file.</a:t>
                      </a:r>
                      <a:endParaRPr lang="zh-CN" altLang="en-US" sz="2000" dirty="0"/>
                    </a:p>
                  </a:txBody>
                  <a:tcPr/>
                </a:tc>
                <a:extLst>
                  <a:ext uri="{0D108BD9-81ED-4DB2-BD59-A6C34878D82A}">
                    <a16:rowId xmlns:a16="http://schemas.microsoft.com/office/drawing/2014/main" val="10006"/>
                  </a:ext>
                </a:extLst>
              </a:tr>
              <a:tr h="396240">
                <a:tc>
                  <a:txBody>
                    <a:bodyPr/>
                    <a:lstStyle/>
                    <a:p>
                      <a:r>
                        <a:rPr lang="en-US" altLang="zh-CN" sz="2000" b="1" dirty="0"/>
                        <a:t>rm</a:t>
                      </a:r>
                      <a:r>
                        <a:rPr lang="en-US" altLang="zh-CN" sz="2000" dirty="0"/>
                        <a:t> &lt;file name&gt;</a:t>
                      </a:r>
                      <a:endParaRPr lang="zh-CN" altLang="en-US" sz="2000" dirty="0"/>
                    </a:p>
                  </a:txBody>
                  <a:tcPr/>
                </a:tc>
                <a:tc>
                  <a:txBody>
                    <a:bodyPr/>
                    <a:lstStyle/>
                    <a:p>
                      <a:r>
                        <a:rPr lang="en-US" altLang="zh-CN" sz="2000" b="1" dirty="0"/>
                        <a:t>R</a:t>
                      </a:r>
                      <a:r>
                        <a:rPr lang="en-US" altLang="zh-CN" sz="2000" dirty="0"/>
                        <a:t>e</a:t>
                      </a:r>
                      <a:r>
                        <a:rPr lang="en-US" altLang="zh-CN" sz="2000" b="1" dirty="0"/>
                        <a:t>m</a:t>
                      </a:r>
                      <a:r>
                        <a:rPr lang="en-US" altLang="zh-CN" sz="2000" dirty="0"/>
                        <a:t>ove a file.</a:t>
                      </a:r>
                      <a:endParaRPr lang="zh-CN" altLang="en-US" sz="2000" dirty="0"/>
                    </a:p>
                  </a:txBody>
                  <a:tcPr/>
                </a:tc>
                <a:extLst>
                  <a:ext uri="{0D108BD9-81ED-4DB2-BD59-A6C34878D82A}">
                    <a16:rowId xmlns:a16="http://schemas.microsoft.com/office/drawing/2014/main" val="10007"/>
                  </a:ext>
                </a:extLst>
              </a:tr>
              <a:tr h="396240">
                <a:tc>
                  <a:txBody>
                    <a:bodyPr/>
                    <a:lstStyle/>
                    <a:p>
                      <a:r>
                        <a:rPr lang="en-US" altLang="zh-CN" sz="2000" b="1" dirty="0"/>
                        <a:t>cp</a:t>
                      </a:r>
                      <a:r>
                        <a:rPr lang="en-US" altLang="zh-CN" sz="2000" dirty="0"/>
                        <a:t> &lt;source&gt; &lt;</a:t>
                      </a:r>
                      <a:r>
                        <a:rPr lang="en-US" altLang="zh-CN" sz="2000" dirty="0" err="1"/>
                        <a:t>dest</a:t>
                      </a:r>
                      <a:r>
                        <a:rPr lang="en-US" altLang="zh-CN" sz="2000" dirty="0"/>
                        <a:t>&gt;</a:t>
                      </a:r>
                      <a:endParaRPr lang="zh-CN" altLang="en-US" sz="2000" dirty="0"/>
                    </a:p>
                  </a:txBody>
                  <a:tcPr/>
                </a:tc>
                <a:tc>
                  <a:txBody>
                    <a:bodyPr/>
                    <a:lstStyle/>
                    <a:p>
                      <a:r>
                        <a:rPr lang="en-US" altLang="zh-CN" sz="2000" b="1" dirty="0"/>
                        <a:t>C</a:t>
                      </a:r>
                      <a:r>
                        <a:rPr lang="en-US" altLang="zh-CN" sz="2000" b="0" dirty="0"/>
                        <a:t>o</a:t>
                      </a:r>
                      <a:r>
                        <a:rPr lang="en-US" altLang="zh-CN" sz="2000" b="1" dirty="0"/>
                        <a:t>p</a:t>
                      </a:r>
                      <a:r>
                        <a:rPr lang="en-US" altLang="zh-CN" sz="2000" b="0" dirty="0"/>
                        <a:t>y</a:t>
                      </a:r>
                      <a:r>
                        <a:rPr lang="en-US" altLang="zh-CN" sz="2000" dirty="0"/>
                        <a:t> a file or files to another </a:t>
                      </a:r>
                      <a:endParaRPr lang="zh-CN" altLang="en-US" sz="2000" dirty="0"/>
                    </a:p>
                  </a:txBody>
                  <a:tcPr/>
                </a:tc>
                <a:extLst>
                  <a:ext uri="{0D108BD9-81ED-4DB2-BD59-A6C34878D82A}">
                    <a16:rowId xmlns:a16="http://schemas.microsoft.com/office/drawing/2014/main" val="10008"/>
                  </a:ext>
                </a:extLst>
              </a:tr>
              <a:tr h="494030">
                <a:tc>
                  <a:txBody>
                    <a:bodyPr/>
                    <a:lstStyle/>
                    <a:p>
                      <a:r>
                        <a:rPr lang="en-US" altLang="zh-CN" sz="2000" b="1" dirty="0"/>
                        <a:t>mv</a:t>
                      </a:r>
                      <a:r>
                        <a:rPr lang="en-US" altLang="zh-CN" sz="2000" dirty="0"/>
                        <a:t>&lt;source&gt;&lt;</a:t>
                      </a:r>
                      <a:r>
                        <a:rPr lang="en-US" altLang="zh-CN" sz="2000" dirty="0" err="1"/>
                        <a:t>dest</a:t>
                      </a:r>
                      <a:r>
                        <a:rPr lang="en-US" altLang="zh-CN" sz="2000" dirty="0"/>
                        <a:t>&gt;</a:t>
                      </a:r>
                      <a:endParaRPr lang="zh-CN" altLang="en-US" sz="2000" dirty="0"/>
                    </a:p>
                  </a:txBody>
                  <a:tcPr/>
                </a:tc>
                <a:tc>
                  <a:txBody>
                    <a:bodyPr/>
                    <a:lstStyle/>
                    <a:p>
                      <a:r>
                        <a:rPr lang="en-US" altLang="zh-CN" sz="2000" b="1" dirty="0"/>
                        <a:t>M</a:t>
                      </a:r>
                      <a:r>
                        <a:rPr lang="en-US" altLang="zh-CN" sz="2000" dirty="0"/>
                        <a:t>o</a:t>
                      </a:r>
                      <a:r>
                        <a:rPr lang="en-US" altLang="zh-CN" sz="2000" b="1" dirty="0"/>
                        <a:t>v</a:t>
                      </a:r>
                      <a:r>
                        <a:rPr lang="en-US" altLang="zh-CN" sz="2000" dirty="0"/>
                        <a:t>e a file or files to another directory</a:t>
                      </a:r>
                      <a:endParaRPr lang="zh-CN" altLang="en-US" sz="2000" dirty="0"/>
                    </a:p>
                  </a:txBody>
                  <a:tcPr/>
                </a:tc>
                <a:extLst>
                  <a:ext uri="{0D108BD9-81ED-4DB2-BD59-A6C34878D82A}">
                    <a16:rowId xmlns:a16="http://schemas.microsoft.com/office/drawing/2014/main" val="10009"/>
                  </a:ext>
                </a:extLst>
              </a:tr>
              <a:tr h="596265">
                <a:tc gridSpan="2">
                  <a:txBody>
                    <a:bodyPr/>
                    <a:lstStyle/>
                    <a:p>
                      <a:pPr>
                        <a:buNone/>
                      </a:pPr>
                      <a:r>
                        <a:rPr kumimoji="1" lang="en-US" altLang="zh-CN" sz="2000" dirty="0">
                          <a:sym typeface="+mn-ea"/>
                        </a:rPr>
                        <a:t>cat/tail/head,  less/more,  nano/vim,  file,  whereis,  </a:t>
                      </a:r>
                      <a:r>
                        <a:rPr kumimoji="1" lang="en-US" altLang="zh-CN" sz="2000">
                          <a:sym typeface="+mn-ea"/>
                        </a:rPr>
                        <a:t>echo</a:t>
                      </a:r>
                      <a:endParaRPr lang="zh-CN" altLang="en-US" sz="2000" dirty="0"/>
                    </a:p>
                  </a:txBody>
                  <a:tcPr/>
                </a:tc>
                <a:tc hMerge="1">
                  <a:txBody>
                    <a:bodyPr/>
                    <a:lstStyle/>
                    <a:p>
                      <a:endParaRPr lang="zh-CN"/>
                    </a:p>
                  </a:txBody>
                  <a:tcPr/>
                </a:tc>
                <a:extLst>
                  <a:ext uri="{0D108BD9-81ED-4DB2-BD59-A6C34878D82A}">
                    <a16:rowId xmlns:a16="http://schemas.microsoft.com/office/drawing/2014/main" val="10010"/>
                  </a:ext>
                </a:extLst>
              </a:tr>
            </a:tbl>
          </a:graphicData>
        </a:graphic>
      </p:graphicFrame>
      <p:sp>
        <p:nvSpPr>
          <p:cNvPr id="8" name="文本框 7"/>
          <p:cNvSpPr txBox="1"/>
          <p:nvPr/>
        </p:nvSpPr>
        <p:spPr>
          <a:xfrm>
            <a:off x="5772150" y="6359444"/>
            <a:ext cx="538162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https://www.javatpoint.com/linux-commands</a:t>
            </a:r>
            <a:endParaRPr kumimoji="0" lang="zh-CN" altLang="en-US" sz="20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fld id="{506F4176-339E-4C4B-80E4-BBE9C4467EFE}"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sp>
        <p:nvSpPr>
          <p:cNvPr id="5" name="内容占位符 2"/>
          <p:cNvSpPr>
            <a:spLocks noGrp="1"/>
          </p:cNvSpPr>
          <p:nvPr>
            <p:ph idx="1"/>
          </p:nvPr>
        </p:nvSpPr>
        <p:spPr>
          <a:xfrm>
            <a:off x="833946" y="1218737"/>
            <a:ext cx="11053879" cy="1306154"/>
          </a:xfrm>
        </p:spPr>
        <p:txBody>
          <a:bodyPr>
            <a:normAutofit/>
          </a:bodyPr>
          <a:lstStyle/>
          <a:p>
            <a:pPr marL="0" indent="0">
              <a:buNone/>
            </a:pPr>
            <a:r>
              <a:rPr lang="en-US" altLang="zh-CN" sz="2400" dirty="0"/>
              <a:t>4. Run the following source code and explain the result.</a:t>
            </a:r>
          </a:p>
          <a:p>
            <a:pPr marL="0" indent="0">
              <a:buNone/>
            </a:pPr>
            <a:r>
              <a:rPr lang="en-US" altLang="zh-CN" sz="2400" dirty="0">
                <a:sym typeface="+mn-ea"/>
              </a:rPr>
              <a:t>You need to explain the reason to a SA to pass the test.</a:t>
            </a:r>
            <a:endParaRPr lang="en-US" altLang="zh-CN" sz="2400" dirty="0"/>
          </a:p>
        </p:txBody>
      </p:sp>
      <p:sp>
        <p:nvSpPr>
          <p:cNvPr id="6" name="文本框 5"/>
          <p:cNvSpPr txBox="1"/>
          <p:nvPr/>
        </p:nvSpPr>
        <p:spPr>
          <a:xfrm>
            <a:off x="2678617" y="2207225"/>
            <a:ext cx="3869703" cy="3969385"/>
          </a:xfrm>
          <a:prstGeom prst="rect">
            <a:avLst/>
          </a:prstGeom>
          <a:solidFill>
            <a:schemeClr val="accent5">
              <a:lumMod val="20000"/>
              <a:lumOff val="80000"/>
            </a:schemeClr>
          </a:solidFill>
          <a:ln>
            <a:solidFill>
              <a:srgbClr val="000000"/>
            </a:solidFill>
          </a:ln>
        </p:spPr>
        <p:txBody>
          <a:bodyPr wrap="square" rtlCol="0">
            <a:spAutoFit/>
          </a:bodyPr>
          <a:lstStyle/>
          <a:p>
            <a:r>
              <a:rPr lang="en-US" altLang="zh-CN" dirty="0"/>
              <a:t>#include &lt;iostream&gt;</a:t>
            </a:r>
          </a:p>
          <a:p>
            <a:r>
              <a:rPr lang="en-US" altLang="zh-CN" dirty="0"/>
              <a:t>using namespace std;</a:t>
            </a:r>
          </a:p>
          <a:p>
            <a:endParaRPr lang="en-US" altLang="zh-CN" dirty="0"/>
          </a:p>
          <a:p>
            <a:r>
              <a:rPr lang="en-US" altLang="zh-CN" dirty="0"/>
              <a:t>int main()</a:t>
            </a:r>
          </a:p>
          <a:p>
            <a:r>
              <a:rPr lang="en-US" altLang="zh-CN" dirty="0"/>
              <a:t>{</a:t>
            </a:r>
          </a:p>
          <a:p>
            <a:r>
              <a:rPr lang="en-US" altLang="zh-CN" dirty="0"/>
              <a:t>    int n = 5;</a:t>
            </a:r>
          </a:p>
          <a:p>
            <a:r>
              <a:rPr lang="en-US" altLang="zh-CN" dirty="0"/>
              <a:t>    int sum;</a:t>
            </a:r>
          </a:p>
          <a:p>
            <a:r>
              <a:rPr lang="en-US" altLang="zh-CN" dirty="0"/>
              <a:t>    while(n &gt;0){</a:t>
            </a:r>
          </a:p>
          <a:p>
            <a:r>
              <a:rPr lang="en-US" altLang="zh-CN" dirty="0"/>
              <a:t>        sum += n;</a:t>
            </a:r>
          </a:p>
          <a:p>
            <a:r>
              <a:rPr lang="en-US" altLang="zh-CN" dirty="0"/>
              <a:t>        </a:t>
            </a:r>
            <a:r>
              <a:rPr lang="en-US" altLang="zh-CN" dirty="0" err="1"/>
              <a:t>cout</a:t>
            </a:r>
            <a:r>
              <a:rPr lang="en-US" altLang="zh-CN" dirty="0"/>
              <a:t> &lt;&lt; "n = " &lt;&lt; n &lt;&lt; "  ";</a:t>
            </a:r>
          </a:p>
          <a:p>
            <a:r>
              <a:rPr lang="en-US" altLang="zh-CN" dirty="0"/>
              <a:t>        </a:t>
            </a:r>
            <a:r>
              <a:rPr lang="en-US" altLang="zh-CN" dirty="0" err="1"/>
              <a:t>cout</a:t>
            </a:r>
            <a:r>
              <a:rPr lang="en-US" altLang="zh-CN" dirty="0"/>
              <a:t> &lt;&lt; "sum = " &lt;&lt; sum &lt;&lt; "  ";</a:t>
            </a:r>
          </a:p>
          <a:p>
            <a:r>
              <a:rPr lang="en-US" altLang="zh-CN" dirty="0"/>
              <a:t>    }</a:t>
            </a:r>
          </a:p>
          <a:p>
            <a:r>
              <a:rPr lang="en-US" altLang="zh-CN" dirty="0"/>
              <a:t>    return 0;</a:t>
            </a:r>
          </a:p>
          <a:p>
            <a:r>
              <a:rPr lang="en-US" altLang="zh-CN" dirty="0"/>
              <a:t>}</a:t>
            </a:r>
            <a:endParaRPr lang="zh-CN" altLang="en-US" dirty="0"/>
          </a:p>
        </p:txBody>
      </p:sp>
      <p:sp>
        <p:nvSpPr>
          <p:cNvPr id="2" name="文本框 1"/>
          <p:cNvSpPr txBox="1"/>
          <p:nvPr/>
        </p:nvSpPr>
        <p:spPr>
          <a:xfrm>
            <a:off x="6971030" y="2207260"/>
            <a:ext cx="3869690" cy="3982720"/>
          </a:xfrm>
          <a:prstGeom prst="rect">
            <a:avLst/>
          </a:prstGeom>
          <a:solidFill>
            <a:schemeClr val="accent5">
              <a:lumMod val="20000"/>
              <a:lumOff val="80000"/>
            </a:schemeClr>
          </a:solidFill>
          <a:ln>
            <a:solidFill>
              <a:srgbClr val="000000"/>
            </a:solidFill>
          </a:ln>
        </p:spPr>
        <p:txBody>
          <a:bodyPr wrap="square" rtlCol="0">
            <a:noAutofit/>
          </a:bodyPr>
          <a:lstStyle/>
          <a:p>
            <a:r>
              <a:rPr lang="en-US" altLang="zh-CN" dirty="0"/>
              <a:t>#include &lt;iostream&gt;</a:t>
            </a:r>
          </a:p>
          <a:p>
            <a:r>
              <a:rPr lang="en-US" altLang="zh-CN" dirty="0"/>
              <a:t>using namespace std;</a:t>
            </a:r>
          </a:p>
          <a:p>
            <a:endParaRPr lang="en-US" altLang="zh-CN" dirty="0"/>
          </a:p>
          <a:p>
            <a:r>
              <a:rPr lang="en-US" altLang="zh-CN" dirty="0"/>
              <a:t>int main()</a:t>
            </a:r>
          </a:p>
          <a:p>
            <a:r>
              <a:rPr lang="en-US" altLang="zh-CN" dirty="0"/>
              <a:t>{</a:t>
            </a:r>
          </a:p>
          <a:p>
            <a:r>
              <a:rPr lang="en-US" altLang="zh-CN" dirty="0"/>
              <a:t>    </a:t>
            </a:r>
            <a:r>
              <a:rPr lang="en-US" altLang="zh-CN" b="1" dirty="0"/>
              <a:t>unsigned int</a:t>
            </a:r>
            <a:r>
              <a:rPr lang="en-US" altLang="zh-CN" dirty="0"/>
              <a:t> n = 5;  </a:t>
            </a:r>
          </a:p>
          <a:p>
            <a:r>
              <a:rPr lang="en-US" altLang="zh-CN" dirty="0"/>
              <a:t>    int sum;</a:t>
            </a:r>
          </a:p>
          <a:p>
            <a:r>
              <a:rPr lang="en-US" altLang="zh-CN" dirty="0"/>
              <a:t>    while(n &gt;0){</a:t>
            </a:r>
          </a:p>
          <a:p>
            <a:r>
              <a:rPr lang="en-US" altLang="zh-CN" dirty="0"/>
              <a:t>        sum += n;</a:t>
            </a:r>
          </a:p>
          <a:p>
            <a:r>
              <a:rPr lang="en-US" altLang="zh-CN" dirty="0"/>
              <a:t>       </a:t>
            </a:r>
            <a:r>
              <a:rPr lang="en-US" altLang="zh-CN" b="1" dirty="0"/>
              <a:t> cout &lt;&lt; "n = " &lt;&lt; (n-=2) &lt;&lt;endl;</a:t>
            </a:r>
            <a:endParaRPr lang="en-US" altLang="zh-CN" dirty="0"/>
          </a:p>
          <a:p>
            <a:r>
              <a:rPr lang="en-US" altLang="zh-CN" dirty="0"/>
              <a:t>        cout &lt;&lt; "sum = " &lt;&lt; sum &lt;&lt; "  ";</a:t>
            </a:r>
          </a:p>
          <a:p>
            <a:r>
              <a:rPr lang="en-US" altLang="zh-CN" dirty="0"/>
              <a:t>    }</a:t>
            </a:r>
          </a:p>
          <a:p>
            <a:r>
              <a:rPr lang="en-US" altLang="zh-CN" dirty="0"/>
              <a:t>    return 0;</a:t>
            </a:r>
          </a:p>
          <a:p>
            <a:r>
              <a:rPr lang="en-US" altLang="zh-CN" dirty="0"/>
              <a:t>}</a:t>
            </a:r>
          </a:p>
          <a:p>
            <a:endParaRPr lang="en-US" altLang="zh-CN" dirty="0"/>
          </a:p>
        </p:txBody>
      </p:sp>
      <p:sp>
        <p:nvSpPr>
          <p:cNvPr id="3" name="灯片编号占位符 2"/>
          <p:cNvSpPr>
            <a:spLocks noGrp="1"/>
          </p:cNvSpPr>
          <p:nvPr>
            <p:ph type="sldNum" sz="quarter" idx="12"/>
          </p:nvPr>
        </p:nvSpPr>
        <p:spPr/>
        <p:txBody>
          <a:bodyPr/>
          <a:lstStyle/>
          <a:p>
            <a:fld id="{506F4176-339E-4C4B-80E4-BBE9C4467EFE}"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p:nvPr/>
        </p:nvSpPr>
        <p:spPr>
          <a:xfrm>
            <a:off x="1377311" y="508057"/>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a:t>
            </a:r>
          </a:p>
        </p:txBody>
      </p:sp>
      <p:sp>
        <p:nvSpPr>
          <p:cNvPr id="5" name="内容占位符 2"/>
          <p:cNvSpPr>
            <a:spLocks noGrp="1"/>
          </p:cNvSpPr>
          <p:nvPr>
            <p:ph idx="1"/>
          </p:nvPr>
        </p:nvSpPr>
        <p:spPr>
          <a:xfrm>
            <a:off x="833946" y="1150641"/>
            <a:ext cx="11053879" cy="1056584"/>
          </a:xfrm>
        </p:spPr>
        <p:txBody>
          <a:bodyPr>
            <a:normAutofit/>
          </a:bodyPr>
          <a:lstStyle/>
          <a:p>
            <a:pPr marL="0" indent="0">
              <a:buNone/>
            </a:pPr>
            <a:r>
              <a:rPr lang="en-US" altLang="zh-CN" sz="2400" dirty="0"/>
              <a:t>5. Run the following source code and explain the result.</a:t>
            </a:r>
          </a:p>
          <a:p>
            <a:pPr marL="0" indent="0">
              <a:buNone/>
            </a:pPr>
            <a:r>
              <a:rPr lang="en-US" altLang="zh-CN" sz="2400" dirty="0">
                <a:sym typeface="+mn-ea"/>
              </a:rPr>
              <a:t>You need to explain the reason to a SA to pass the test.</a:t>
            </a:r>
            <a:endParaRPr lang="en-US" altLang="zh-CN" sz="2400" dirty="0"/>
          </a:p>
        </p:txBody>
      </p:sp>
      <p:sp>
        <p:nvSpPr>
          <p:cNvPr id="6" name="文本框 5"/>
          <p:cNvSpPr txBox="1"/>
          <p:nvPr/>
        </p:nvSpPr>
        <p:spPr>
          <a:xfrm>
            <a:off x="2678617" y="2207225"/>
            <a:ext cx="3869703" cy="4524315"/>
          </a:xfrm>
          <a:prstGeom prst="rect">
            <a:avLst/>
          </a:prstGeom>
          <a:solidFill>
            <a:schemeClr val="accent5">
              <a:lumMod val="20000"/>
              <a:lumOff val="80000"/>
            </a:schemeClr>
          </a:solidFill>
          <a:ln>
            <a:solidFill>
              <a:srgbClr val="000000"/>
            </a:solidFill>
          </a:ln>
        </p:spPr>
        <p:txBody>
          <a:bodyPr wrap="square" rtlCol="0">
            <a:spAutoFit/>
          </a:bodyPr>
          <a:lstStyle/>
          <a:p>
            <a:r>
              <a:rPr lang="en-US" altLang="zh-CN" dirty="0"/>
              <a:t>#include &lt;iostream&gt;</a:t>
            </a:r>
          </a:p>
          <a:p>
            <a:r>
              <a:rPr lang="en-US" altLang="zh-CN" dirty="0"/>
              <a:t>using namespace std;</a:t>
            </a:r>
          </a:p>
          <a:p>
            <a:endParaRPr lang="en-US" altLang="zh-CN" dirty="0"/>
          </a:p>
          <a:p>
            <a:r>
              <a:rPr lang="en-US" altLang="zh-CN" dirty="0"/>
              <a:t>int main()</a:t>
            </a:r>
          </a:p>
          <a:p>
            <a:r>
              <a:rPr lang="en-US" altLang="zh-CN" dirty="0"/>
              <a:t>{</a:t>
            </a:r>
          </a:p>
          <a:p>
            <a:r>
              <a:rPr lang="en-US" altLang="zh-CN" dirty="0"/>
              <a:t>    int </a:t>
            </a:r>
            <a:r>
              <a:rPr lang="en-US" altLang="zh-CN" dirty="0" err="1"/>
              <a:t>n,fa</a:t>
            </a:r>
            <a:r>
              <a:rPr lang="en-US" altLang="zh-CN" dirty="0"/>
              <a:t>;</a:t>
            </a:r>
          </a:p>
          <a:p>
            <a:endParaRPr lang="en-US" altLang="zh-CN" dirty="0"/>
          </a:p>
          <a:p>
            <a:r>
              <a:rPr lang="en-US" altLang="zh-CN" dirty="0"/>
              <a:t>    do{</a:t>
            </a:r>
          </a:p>
          <a:p>
            <a:r>
              <a:rPr lang="en-US" altLang="zh-CN" dirty="0"/>
              <a:t>        fa *= n;</a:t>
            </a:r>
          </a:p>
          <a:p>
            <a:r>
              <a:rPr lang="en-US" altLang="zh-CN" dirty="0"/>
              <a:t>        n++;</a:t>
            </a:r>
          </a:p>
          <a:p>
            <a:r>
              <a:rPr lang="en-US" altLang="zh-CN" dirty="0"/>
              <a:t>    }while(n &lt;= 10);</a:t>
            </a:r>
          </a:p>
          <a:p>
            <a:endParaRPr lang="en-US" altLang="zh-CN" dirty="0"/>
          </a:p>
          <a:p>
            <a:r>
              <a:rPr lang="en-US" altLang="zh-CN" dirty="0"/>
              <a:t>    </a:t>
            </a:r>
            <a:r>
              <a:rPr lang="en-US" altLang="zh-CN" dirty="0" err="1"/>
              <a:t>cout</a:t>
            </a:r>
            <a:r>
              <a:rPr lang="en-US" altLang="zh-CN" dirty="0"/>
              <a:t> &lt;&lt; "fa = " &lt;&lt; fa &lt;&lt; </a:t>
            </a:r>
            <a:r>
              <a:rPr lang="en-US" altLang="zh-CN" dirty="0" err="1"/>
              <a:t>endl</a:t>
            </a:r>
            <a:r>
              <a:rPr lang="en-US" altLang="zh-CN" dirty="0"/>
              <a:t>;</a:t>
            </a:r>
          </a:p>
          <a:p>
            <a:endParaRPr lang="en-US" altLang="zh-CN" dirty="0"/>
          </a:p>
          <a:p>
            <a:r>
              <a:rPr lang="en-US" altLang="zh-CN" dirty="0"/>
              <a:t>    return 0;</a:t>
            </a:r>
          </a:p>
          <a:p>
            <a:r>
              <a:rPr lang="en-US" altLang="zh-CN" dirty="0"/>
              <a:t>}</a:t>
            </a:r>
            <a:endParaRPr lang="zh-CN" altLang="en-US"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41</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196125"/>
            <a:ext cx="10515600" cy="833631"/>
          </a:xfrm>
        </p:spPr>
        <p:txBody>
          <a:bodyPr>
            <a:normAutofit/>
          </a:bodyPr>
          <a:lstStyle/>
          <a:p>
            <a:r>
              <a:rPr lang="en-US" altLang="zh-CN" dirty="0">
                <a:sym typeface="+mn-ea"/>
              </a:rPr>
              <a:t>Absolute path and relative path</a:t>
            </a:r>
            <a:endParaRPr lang="zh-CN" altLang="en-US" dirty="0"/>
          </a:p>
        </p:txBody>
      </p:sp>
      <p:sp>
        <p:nvSpPr>
          <p:cNvPr id="10" name="TextBox 1"/>
          <p:cNvSpPr txBox="1"/>
          <p:nvPr/>
        </p:nvSpPr>
        <p:spPr>
          <a:xfrm>
            <a:off x="963037" y="1089363"/>
            <a:ext cx="11001983" cy="858460"/>
          </a:xfrm>
          <a:prstGeom prst="rect">
            <a:avLst/>
          </a:prstGeom>
          <a:noFill/>
        </p:spPr>
        <p:txBody>
          <a:bodyPr wrap="square" lIns="118637" tIns="59319" rIns="118637" bIns="59319" rtlCol="0">
            <a:spAutoFit/>
          </a:bodyPr>
          <a:lstStyle/>
          <a:p>
            <a:pPr algn="l"/>
            <a:r>
              <a:rPr lang="en-US" altLang="zh-CN" sz="2400" b="0" i="0" dirty="0">
                <a:solidFill>
                  <a:srgbClr val="333333"/>
                </a:solidFill>
                <a:effectLst/>
              </a:rPr>
              <a:t>A </a:t>
            </a:r>
            <a:r>
              <a:rPr lang="en-US" altLang="zh-CN" sz="2400" b="1" i="0" dirty="0">
                <a:solidFill>
                  <a:srgbClr val="333333"/>
                </a:solidFill>
                <a:effectLst/>
              </a:rPr>
              <a:t>path</a:t>
            </a:r>
            <a:r>
              <a:rPr lang="en-US" altLang="zh-CN" sz="2400" b="0" i="0" dirty="0">
                <a:solidFill>
                  <a:srgbClr val="333333"/>
                </a:solidFill>
                <a:effectLst/>
              </a:rPr>
              <a:t> is how you refer to files and directories. It gives the location of a file or directory in the Linux directory structure. It is composed of a </a:t>
            </a:r>
            <a:r>
              <a:rPr lang="en-US" altLang="zh-CN" sz="2400" b="1" i="0" dirty="0">
                <a:solidFill>
                  <a:srgbClr val="333333"/>
                </a:solidFill>
                <a:effectLst/>
              </a:rPr>
              <a:t>name</a:t>
            </a:r>
            <a:r>
              <a:rPr lang="en-US" altLang="zh-CN" sz="2400" b="0" i="0" dirty="0">
                <a:solidFill>
                  <a:srgbClr val="333333"/>
                </a:solidFill>
                <a:effectLst/>
              </a:rPr>
              <a:t> and </a:t>
            </a:r>
            <a:r>
              <a:rPr lang="en-US" altLang="zh-CN" sz="2400" b="1" i="0" dirty="0">
                <a:solidFill>
                  <a:srgbClr val="333333"/>
                </a:solidFill>
                <a:effectLst/>
              </a:rPr>
              <a:t>slash</a:t>
            </a:r>
            <a:r>
              <a:rPr lang="en-US" altLang="zh-CN" sz="2400" b="0" i="0" dirty="0">
                <a:solidFill>
                  <a:srgbClr val="333333"/>
                </a:solidFill>
                <a:effectLst/>
              </a:rPr>
              <a:t> syntax.</a:t>
            </a:r>
            <a:endParaRPr lang="en-US" altLang="zh-CN" sz="2400" b="0" i="0" dirty="0">
              <a:solidFill>
                <a:srgbClr val="36344D"/>
              </a:solidFill>
              <a:effectLst/>
            </a:endParaRPr>
          </a:p>
        </p:txBody>
      </p:sp>
      <p:sp>
        <p:nvSpPr>
          <p:cNvPr id="6" name="文本框 5"/>
          <p:cNvSpPr txBox="1"/>
          <p:nvPr/>
        </p:nvSpPr>
        <p:spPr>
          <a:xfrm>
            <a:off x="963037" y="1955709"/>
            <a:ext cx="10386709" cy="830997"/>
          </a:xfrm>
          <a:prstGeom prst="rect">
            <a:avLst/>
          </a:prstGeom>
          <a:noFill/>
        </p:spPr>
        <p:txBody>
          <a:bodyPr wrap="square">
            <a:spAutoFit/>
          </a:bodyPr>
          <a:lstStyle/>
          <a:p>
            <a:r>
              <a:rPr lang="en-US" altLang="zh-CN" sz="2400" dirty="0">
                <a:solidFill>
                  <a:srgbClr val="333333"/>
                </a:solidFill>
              </a:rPr>
              <a:t>I</a:t>
            </a:r>
            <a:r>
              <a:rPr lang="en-US" altLang="zh-CN" sz="2400" b="0" i="0" dirty="0">
                <a:solidFill>
                  <a:srgbClr val="333333"/>
                </a:solidFill>
                <a:effectLst/>
              </a:rPr>
              <a:t>f the path starts with slash "/", the first slash denotes root. The rest of the slashes in the path are just separators.</a:t>
            </a:r>
            <a:endParaRPr lang="zh-CN" altLang="en-US" sz="2400" dirty="0"/>
          </a:p>
        </p:txBody>
      </p:sp>
      <p:pic>
        <p:nvPicPr>
          <p:cNvPr id="9" name="图片 8"/>
          <p:cNvPicPr>
            <a:picLocks noChangeAspect="1"/>
          </p:cNvPicPr>
          <p:nvPr/>
        </p:nvPicPr>
        <p:blipFill>
          <a:blip r:embed="rId2"/>
          <a:stretch>
            <a:fillRect/>
          </a:stretch>
        </p:blipFill>
        <p:spPr>
          <a:xfrm>
            <a:off x="963037" y="2966395"/>
            <a:ext cx="5095875" cy="2209800"/>
          </a:xfrm>
          <a:prstGeom prst="rect">
            <a:avLst/>
          </a:prstGeom>
        </p:spPr>
      </p:pic>
      <p:grpSp>
        <p:nvGrpSpPr>
          <p:cNvPr id="3" name="组合 2"/>
          <p:cNvGrpSpPr/>
          <p:nvPr/>
        </p:nvGrpSpPr>
        <p:grpSpPr>
          <a:xfrm>
            <a:off x="1712068" y="2721114"/>
            <a:ext cx="10335653" cy="1374231"/>
            <a:chOff x="1712068" y="2721114"/>
            <a:chExt cx="10335653" cy="1374231"/>
          </a:xfrm>
        </p:grpSpPr>
        <p:sp>
          <p:nvSpPr>
            <p:cNvPr id="13" name="文本框 12"/>
            <p:cNvSpPr txBox="1"/>
            <p:nvPr/>
          </p:nvSpPr>
          <p:spPr>
            <a:xfrm>
              <a:off x="6312033" y="2721114"/>
              <a:ext cx="5735688" cy="707886"/>
            </a:xfrm>
            <a:prstGeom prst="rect">
              <a:avLst/>
            </a:prstGeom>
            <a:noFill/>
          </p:spPr>
          <p:txBody>
            <a:bodyPr wrap="square">
              <a:spAutoFit/>
            </a:bodyPr>
            <a:lstStyle/>
            <a:p>
              <a:r>
                <a:rPr lang="en-US" altLang="zh-CN" sz="2000" b="0" i="0" dirty="0">
                  <a:solidFill>
                    <a:srgbClr val="333333"/>
                  </a:solidFill>
                  <a:effectLst/>
                </a:rPr>
                <a:t>The </a:t>
              </a:r>
              <a:r>
                <a:rPr lang="en-US" altLang="zh-CN" sz="2000" b="1" i="0" dirty="0">
                  <a:solidFill>
                    <a:srgbClr val="333333"/>
                  </a:solidFill>
                  <a:effectLst/>
                </a:rPr>
                <a:t>absolute path </a:t>
              </a:r>
              <a:r>
                <a:rPr lang="en-US" altLang="zh-CN" sz="2000" b="0" i="0" dirty="0">
                  <a:solidFill>
                    <a:srgbClr val="333333"/>
                  </a:solidFill>
                  <a:effectLst/>
                </a:rPr>
                <a:t>always starts from the root directory (/).</a:t>
              </a:r>
              <a:endParaRPr lang="zh-CN" altLang="en-US" sz="2000" dirty="0"/>
            </a:p>
          </p:txBody>
        </p:sp>
        <p:grpSp>
          <p:nvGrpSpPr>
            <p:cNvPr id="19" name="组合 18"/>
            <p:cNvGrpSpPr/>
            <p:nvPr/>
          </p:nvGrpSpPr>
          <p:grpSpPr>
            <a:xfrm>
              <a:off x="1712068" y="3044757"/>
              <a:ext cx="5301575" cy="1050588"/>
              <a:chOff x="1712068" y="3044757"/>
              <a:chExt cx="5301575" cy="1050588"/>
            </a:xfrm>
          </p:grpSpPr>
          <p:sp>
            <p:nvSpPr>
              <p:cNvPr id="16" name="矩形 15"/>
              <p:cNvSpPr/>
              <p:nvPr/>
            </p:nvSpPr>
            <p:spPr>
              <a:xfrm>
                <a:off x="1712068" y="3589506"/>
                <a:ext cx="4346844" cy="5058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p:cNvCxnSpPr/>
              <p:nvPr/>
            </p:nvCxnSpPr>
            <p:spPr>
              <a:xfrm flipV="1">
                <a:off x="6058912" y="3044757"/>
                <a:ext cx="954731" cy="6504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4" name="组合 3"/>
          <p:cNvGrpSpPr/>
          <p:nvPr/>
        </p:nvGrpSpPr>
        <p:grpSpPr>
          <a:xfrm>
            <a:off x="1874196" y="4179653"/>
            <a:ext cx="10012191" cy="769571"/>
            <a:chOff x="1874196" y="4179653"/>
            <a:chExt cx="10012191" cy="769571"/>
          </a:xfrm>
        </p:grpSpPr>
        <p:sp>
          <p:nvSpPr>
            <p:cNvPr id="15" name="文本框 14"/>
            <p:cNvSpPr txBox="1"/>
            <p:nvPr/>
          </p:nvSpPr>
          <p:spPr>
            <a:xfrm>
              <a:off x="6464028" y="4549114"/>
              <a:ext cx="5422359" cy="400110"/>
            </a:xfrm>
            <a:prstGeom prst="rect">
              <a:avLst/>
            </a:prstGeom>
            <a:noFill/>
          </p:spPr>
          <p:txBody>
            <a:bodyPr wrap="square">
              <a:spAutoFit/>
            </a:bodyPr>
            <a:lstStyle/>
            <a:p>
              <a:r>
                <a:rPr lang="en-US" altLang="zh-CN" sz="2000" b="0" i="0" dirty="0">
                  <a:solidFill>
                    <a:srgbClr val="333333"/>
                  </a:solidFill>
                  <a:effectLst/>
                </a:rPr>
                <a:t>A </a:t>
              </a:r>
              <a:r>
                <a:rPr lang="en-US" altLang="zh-CN" sz="2000" b="1" i="0" dirty="0">
                  <a:solidFill>
                    <a:srgbClr val="333333"/>
                  </a:solidFill>
                  <a:effectLst/>
                </a:rPr>
                <a:t>relative path </a:t>
              </a:r>
              <a:r>
                <a:rPr lang="en-US" altLang="zh-CN" sz="2000" b="0" i="0" dirty="0">
                  <a:solidFill>
                    <a:srgbClr val="333333"/>
                  </a:solidFill>
                  <a:effectLst/>
                </a:rPr>
                <a:t>starts from the current directory.</a:t>
              </a:r>
              <a:endParaRPr lang="zh-CN" altLang="en-US" sz="2000" dirty="0"/>
            </a:p>
          </p:txBody>
        </p:sp>
        <p:grpSp>
          <p:nvGrpSpPr>
            <p:cNvPr id="20" name="组合 19"/>
            <p:cNvGrpSpPr/>
            <p:nvPr/>
          </p:nvGrpSpPr>
          <p:grpSpPr>
            <a:xfrm>
              <a:off x="1874196" y="4179653"/>
              <a:ext cx="5139447" cy="503942"/>
              <a:chOff x="1712068" y="3589506"/>
              <a:chExt cx="5139447" cy="503942"/>
            </a:xfrm>
          </p:grpSpPr>
          <p:sp>
            <p:nvSpPr>
              <p:cNvPr id="21" name="矩形 20"/>
              <p:cNvSpPr/>
              <p:nvPr/>
            </p:nvSpPr>
            <p:spPr>
              <a:xfrm>
                <a:off x="1712068" y="3589506"/>
                <a:ext cx="3476017" cy="324253"/>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p:nvPr/>
            </p:nvCxnSpPr>
            <p:spPr>
              <a:xfrm>
                <a:off x="5188085" y="3791833"/>
                <a:ext cx="1663430" cy="30161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9" name="文本框 28"/>
          <p:cNvSpPr txBox="1"/>
          <p:nvPr/>
        </p:nvSpPr>
        <p:spPr>
          <a:xfrm>
            <a:off x="838301" y="5462830"/>
            <a:ext cx="6094378" cy="400110"/>
          </a:xfrm>
          <a:prstGeom prst="rect">
            <a:avLst/>
          </a:prstGeom>
          <a:noFill/>
        </p:spPr>
        <p:txBody>
          <a:bodyPr wrap="square">
            <a:spAutoFit/>
          </a:bodyPr>
          <a:lstStyle/>
          <a:p>
            <a:r>
              <a:rPr lang="en-US" altLang="zh-CN" sz="2000" dirty="0">
                <a:solidFill>
                  <a:srgbClr val="333333"/>
                </a:solidFill>
              </a:rPr>
              <a:t>T</a:t>
            </a:r>
            <a:r>
              <a:rPr lang="en-US" altLang="zh-CN" sz="2000" b="0" i="0" dirty="0">
                <a:solidFill>
                  <a:srgbClr val="333333"/>
                </a:solidFill>
                <a:effectLst/>
              </a:rPr>
              <a:t>wo special relative paths:</a:t>
            </a:r>
            <a:endParaRPr lang="zh-CN" altLang="en-US" sz="2000" dirty="0"/>
          </a:p>
        </p:txBody>
      </p:sp>
      <p:sp>
        <p:nvSpPr>
          <p:cNvPr id="31" name="文本框 30"/>
          <p:cNvSpPr txBox="1"/>
          <p:nvPr/>
        </p:nvSpPr>
        <p:spPr>
          <a:xfrm>
            <a:off x="1712068" y="5850374"/>
            <a:ext cx="8071525" cy="829945"/>
          </a:xfrm>
          <a:prstGeom prst="rect">
            <a:avLst/>
          </a:prstGeom>
          <a:noFill/>
        </p:spPr>
        <p:txBody>
          <a:bodyPr wrap="square">
            <a:spAutoFit/>
          </a:bodyPr>
          <a:lstStyle/>
          <a:p>
            <a:pPr algn="l"/>
            <a:r>
              <a:rPr lang="en-US" altLang="zh-CN" sz="2400" b="1" i="0" dirty="0">
                <a:solidFill>
                  <a:srgbClr val="FF0000"/>
                </a:solidFill>
                <a:effectLst/>
              </a:rPr>
              <a:t>.</a:t>
            </a:r>
            <a:r>
              <a:rPr lang="en-US" altLang="zh-CN" sz="2000" b="1" i="0" dirty="0">
                <a:solidFill>
                  <a:srgbClr val="00B0F0"/>
                </a:solidFill>
                <a:effectLst/>
              </a:rPr>
              <a:t> </a:t>
            </a:r>
            <a:r>
              <a:rPr lang="en-US" altLang="zh-CN" sz="2000" b="1" i="0" dirty="0">
                <a:solidFill>
                  <a:srgbClr val="333333"/>
                </a:solidFill>
                <a:effectLst/>
              </a:rPr>
              <a:t>( single dot) denotes the current directory in the path.</a:t>
            </a:r>
          </a:p>
          <a:p>
            <a:pPr algn="l"/>
            <a:r>
              <a:rPr lang="en-US" altLang="zh-CN" sz="2400" b="1" i="0" dirty="0">
                <a:solidFill>
                  <a:srgbClr val="FF0000"/>
                </a:solidFill>
                <a:effectLst/>
              </a:rPr>
              <a:t>..</a:t>
            </a:r>
            <a:r>
              <a:rPr lang="en-US" altLang="zh-CN" sz="2400" b="1" i="0" dirty="0">
                <a:solidFill>
                  <a:srgbClr val="333333"/>
                </a:solidFill>
                <a:effectLst/>
              </a:rPr>
              <a:t> </a:t>
            </a:r>
            <a:r>
              <a:rPr lang="en-US" altLang="zh-CN" sz="2000" b="1" i="0" dirty="0">
                <a:solidFill>
                  <a:srgbClr val="333333"/>
                </a:solidFill>
                <a:effectLst/>
              </a:rPr>
              <a:t>(two dots) denotes the parent directory, i.e., one level above.</a:t>
            </a:r>
          </a:p>
        </p:txBody>
      </p:sp>
      <p:sp>
        <p:nvSpPr>
          <p:cNvPr id="5" name="灯片编号占位符 4"/>
          <p:cNvSpPr>
            <a:spLocks noGrp="1"/>
          </p:cNvSpPr>
          <p:nvPr>
            <p:ph type="sldNum" sz="quarter" idx="12"/>
          </p:nvPr>
        </p:nvSpPr>
        <p:spPr/>
        <p:txBody>
          <a:bodyPr/>
          <a:lstStyle/>
          <a:p>
            <a:fld id="{506F4176-339E-4C4B-80E4-BBE9C4467EFE}"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9"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2"/>
          <a:stretch>
            <a:fillRect/>
          </a:stretch>
        </p:blipFill>
        <p:spPr>
          <a:xfrm>
            <a:off x="962692" y="3691649"/>
            <a:ext cx="3881339" cy="554477"/>
          </a:xfrm>
          <a:prstGeom prst="rect">
            <a:avLst/>
          </a:prstGeom>
        </p:spPr>
      </p:pic>
      <p:sp>
        <p:nvSpPr>
          <p:cNvPr id="2" name="标题 1"/>
          <p:cNvSpPr>
            <a:spLocks noGrp="1"/>
          </p:cNvSpPr>
          <p:nvPr>
            <p:ph type="title"/>
          </p:nvPr>
        </p:nvSpPr>
        <p:spPr/>
        <p:txBody>
          <a:bodyPr>
            <a:normAutofit/>
          </a:bodyPr>
          <a:lstStyle/>
          <a:p>
            <a:r>
              <a:rPr lang="en-US" altLang="zh-CN" b="1" dirty="0" err="1">
                <a:sym typeface="+mn-ea"/>
              </a:rPr>
              <a:t>pwd</a:t>
            </a:r>
            <a:r>
              <a:rPr lang="en-US" altLang="zh-CN" dirty="0">
                <a:sym typeface="+mn-ea"/>
              </a:rPr>
              <a:t> command</a:t>
            </a:r>
            <a:endParaRPr lang="zh-CN" altLang="en-US" dirty="0"/>
          </a:p>
        </p:txBody>
      </p:sp>
      <p:sp>
        <p:nvSpPr>
          <p:cNvPr id="10" name="TextBox 1"/>
          <p:cNvSpPr txBox="1"/>
          <p:nvPr/>
        </p:nvSpPr>
        <p:spPr>
          <a:xfrm>
            <a:off x="950053" y="1918187"/>
            <a:ext cx="3534724" cy="489128"/>
          </a:xfrm>
          <a:prstGeom prst="rect">
            <a:avLst/>
          </a:prstGeom>
          <a:noFill/>
        </p:spPr>
        <p:txBody>
          <a:bodyPr wrap="none" lIns="118637" tIns="59319" rIns="118637" bIns="59319" rtlCol="0">
            <a:spAutoFit/>
          </a:bodyPr>
          <a:lstStyle/>
          <a:p>
            <a:pPr defTabSz="1186180"/>
            <a:r>
              <a:rPr lang="en-US" altLang="zh-CN" sz="2400" b="0" i="0" dirty="0">
                <a:solidFill>
                  <a:srgbClr val="36344D"/>
                </a:solidFill>
                <a:effectLst/>
              </a:rPr>
              <a:t>Start Ubuntu, you will see:</a:t>
            </a:r>
            <a:endParaRPr lang="zh-CN" altLang="en-US" sz="2400" dirty="0">
              <a:solidFill>
                <a:prstClr val="black"/>
              </a:solidFill>
              <a:ea typeface="宋体" panose="02010600030101010101" pitchFamily="2" charset="-122"/>
            </a:endParaRPr>
          </a:p>
        </p:txBody>
      </p:sp>
      <p:sp>
        <p:nvSpPr>
          <p:cNvPr id="4" name="文本框 3"/>
          <p:cNvSpPr txBox="1"/>
          <p:nvPr/>
        </p:nvSpPr>
        <p:spPr>
          <a:xfrm>
            <a:off x="950053" y="3234849"/>
            <a:ext cx="8227168" cy="461665"/>
          </a:xfrm>
          <a:prstGeom prst="rect">
            <a:avLst/>
          </a:prstGeom>
          <a:noFill/>
        </p:spPr>
        <p:txBody>
          <a:bodyPr wrap="square">
            <a:spAutoFit/>
          </a:bodyPr>
          <a:lstStyle/>
          <a:p>
            <a:r>
              <a:rPr lang="en-US" altLang="zh-CN" sz="2400" b="1" i="0" dirty="0">
                <a:solidFill>
                  <a:srgbClr val="36344D"/>
                </a:solidFill>
                <a:effectLst/>
              </a:rPr>
              <a:t>$</a:t>
            </a:r>
            <a:r>
              <a:rPr lang="en-US" altLang="zh-CN" sz="2400" i="0" dirty="0">
                <a:solidFill>
                  <a:srgbClr val="36344D"/>
                </a:solidFill>
                <a:effectLst/>
              </a:rPr>
              <a:t> or </a:t>
            </a:r>
            <a:r>
              <a:rPr lang="en-US" altLang="zh-CN" sz="2400" b="1" i="0" dirty="0">
                <a:solidFill>
                  <a:srgbClr val="36344D"/>
                </a:solidFill>
                <a:effectLst/>
              </a:rPr>
              <a:t>#</a:t>
            </a:r>
            <a:r>
              <a:rPr lang="en-US" altLang="zh-CN" sz="2400" i="0" dirty="0">
                <a:solidFill>
                  <a:srgbClr val="36344D"/>
                </a:solidFill>
                <a:effectLst/>
              </a:rPr>
              <a:t> is the prompt, you can type command now.</a:t>
            </a:r>
            <a:endParaRPr lang="zh-CN" altLang="en-US" sz="2400" dirty="0"/>
          </a:p>
        </p:txBody>
      </p:sp>
      <p:pic>
        <p:nvPicPr>
          <p:cNvPr id="6" name="图片 5"/>
          <p:cNvPicPr>
            <a:picLocks noChangeAspect="1"/>
          </p:cNvPicPr>
          <p:nvPr/>
        </p:nvPicPr>
        <p:blipFill>
          <a:blip r:embed="rId3"/>
          <a:stretch>
            <a:fillRect/>
          </a:stretch>
        </p:blipFill>
        <p:spPr>
          <a:xfrm>
            <a:off x="1115424" y="2597165"/>
            <a:ext cx="3616258" cy="322640"/>
          </a:xfrm>
          <a:prstGeom prst="rect">
            <a:avLst/>
          </a:prstGeom>
        </p:spPr>
      </p:pic>
      <p:sp>
        <p:nvSpPr>
          <p:cNvPr id="17" name="矩形 16"/>
          <p:cNvSpPr/>
          <p:nvPr/>
        </p:nvSpPr>
        <p:spPr>
          <a:xfrm>
            <a:off x="4484776" y="2519467"/>
            <a:ext cx="246905" cy="4616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950053" y="3957569"/>
            <a:ext cx="3179114" cy="878517"/>
            <a:chOff x="950053" y="3957569"/>
            <a:chExt cx="3179114" cy="878517"/>
          </a:xfrm>
        </p:grpSpPr>
        <p:sp>
          <p:nvSpPr>
            <p:cNvPr id="20" name="矩形 19"/>
            <p:cNvSpPr/>
            <p:nvPr/>
          </p:nvSpPr>
          <p:spPr>
            <a:xfrm>
              <a:off x="950053" y="3957569"/>
              <a:ext cx="1715324" cy="2849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p:nvPr/>
          </p:nvCxnSpPr>
          <p:spPr>
            <a:xfrm flipH="1" flipV="1">
              <a:off x="1376479" y="4242485"/>
              <a:ext cx="355044" cy="3781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731523" y="4435976"/>
              <a:ext cx="2397644" cy="400110"/>
            </a:xfrm>
            <a:prstGeom prst="rect">
              <a:avLst/>
            </a:prstGeom>
            <a:noFill/>
          </p:spPr>
          <p:txBody>
            <a:bodyPr wrap="none" rtlCol="0">
              <a:spAutoFit/>
            </a:bodyPr>
            <a:lstStyle/>
            <a:p>
              <a:r>
                <a:rPr lang="en-US" altLang="zh-CN" sz="2000" dirty="0"/>
                <a:t>The current directory</a:t>
              </a:r>
              <a:endParaRPr lang="zh-CN" altLang="en-US" sz="2000" dirty="0"/>
            </a:p>
          </p:txBody>
        </p:sp>
      </p:grpSp>
      <p:sp>
        <p:nvSpPr>
          <p:cNvPr id="3" name="文本框 2"/>
          <p:cNvSpPr txBox="1"/>
          <p:nvPr/>
        </p:nvSpPr>
        <p:spPr>
          <a:xfrm>
            <a:off x="962692" y="1198102"/>
            <a:ext cx="9669640" cy="461665"/>
          </a:xfrm>
          <a:prstGeom prst="rect">
            <a:avLst/>
          </a:prstGeom>
          <a:noFill/>
        </p:spPr>
        <p:txBody>
          <a:bodyPr wrap="square" rtlCol="0">
            <a:spAutoFit/>
          </a:bodyPr>
          <a:lstStyle/>
          <a:p>
            <a:r>
              <a:rPr lang="en-US" altLang="zh-CN" sz="2400" dirty="0"/>
              <a:t>Use the </a:t>
            </a:r>
            <a:r>
              <a:rPr lang="en-US" altLang="zh-CN" sz="2400" b="1" dirty="0" err="1">
                <a:solidFill>
                  <a:srgbClr val="00B0F0"/>
                </a:solidFill>
              </a:rPr>
              <a:t>pwd</a:t>
            </a:r>
            <a:r>
              <a:rPr lang="en-US" altLang="zh-CN" sz="2400" dirty="0"/>
              <a:t> command to display the current working directory you are in. </a:t>
            </a:r>
            <a:endParaRPr lang="zh-CN" altLang="en-US" sz="2400" dirty="0"/>
          </a:p>
        </p:txBody>
      </p:sp>
      <p:sp>
        <p:nvSpPr>
          <p:cNvPr id="7" name="矩形 6"/>
          <p:cNvSpPr/>
          <p:nvPr/>
        </p:nvSpPr>
        <p:spPr>
          <a:xfrm>
            <a:off x="4339328" y="3634909"/>
            <a:ext cx="428018" cy="4616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506F4176-339E-4C4B-80E4-BBE9C4467EFE}"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17"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45140" y="166942"/>
            <a:ext cx="10515600" cy="833631"/>
          </a:xfrm>
        </p:spPr>
        <p:txBody>
          <a:bodyPr>
            <a:normAutofit/>
          </a:bodyPr>
          <a:lstStyle/>
          <a:p>
            <a:r>
              <a:rPr lang="en-US" altLang="zh-CN" b="1" dirty="0">
                <a:sym typeface="+mn-ea"/>
              </a:rPr>
              <a:t>cd</a:t>
            </a:r>
            <a:r>
              <a:rPr lang="zh-CN" altLang="en-US" dirty="0">
                <a:sym typeface="+mn-ea"/>
              </a:rPr>
              <a:t> </a:t>
            </a:r>
            <a:r>
              <a:rPr lang="en-US" altLang="zh-CN" dirty="0">
                <a:sym typeface="+mn-ea"/>
              </a:rPr>
              <a:t>command</a:t>
            </a:r>
            <a:endParaRPr lang="zh-CN" altLang="en-US" dirty="0"/>
          </a:p>
        </p:txBody>
      </p:sp>
      <p:sp>
        <p:nvSpPr>
          <p:cNvPr id="10" name="TextBox 1"/>
          <p:cNvSpPr txBox="1"/>
          <p:nvPr/>
        </p:nvSpPr>
        <p:spPr>
          <a:xfrm>
            <a:off x="1190017" y="961661"/>
            <a:ext cx="9500681" cy="489128"/>
          </a:xfrm>
          <a:prstGeom prst="rect">
            <a:avLst/>
          </a:prstGeom>
          <a:noFill/>
        </p:spPr>
        <p:txBody>
          <a:bodyPr wrap="square" lIns="118637" tIns="59319" rIns="118637" bIns="59319" rtlCol="0">
            <a:spAutoFit/>
          </a:bodyPr>
          <a:lstStyle/>
          <a:p>
            <a:pPr algn="l"/>
            <a:r>
              <a:rPr lang="en-US" altLang="zh-CN" sz="2400" b="0" i="0" dirty="0">
                <a:solidFill>
                  <a:srgbClr val="36344D"/>
                </a:solidFill>
                <a:effectLst/>
              </a:rPr>
              <a:t>To navigate through the Linux files and directories, use the </a:t>
            </a:r>
            <a:r>
              <a:rPr lang="en-US" altLang="zh-CN" sz="2400" b="1" i="0" dirty="0">
                <a:solidFill>
                  <a:srgbClr val="00B0F0"/>
                </a:solidFill>
                <a:effectLst/>
              </a:rPr>
              <a:t>cd</a:t>
            </a:r>
            <a:r>
              <a:rPr lang="en-US" altLang="zh-CN" sz="2400" b="1" i="0" dirty="0">
                <a:solidFill>
                  <a:srgbClr val="36344D"/>
                </a:solidFill>
                <a:effectLst/>
              </a:rPr>
              <a:t> </a:t>
            </a:r>
            <a:r>
              <a:rPr lang="en-US" altLang="zh-CN" sz="2400" b="0" i="0" dirty="0">
                <a:solidFill>
                  <a:srgbClr val="36344D"/>
                </a:solidFill>
                <a:effectLst/>
              </a:rPr>
              <a:t>command. </a:t>
            </a:r>
          </a:p>
        </p:txBody>
      </p:sp>
      <p:sp>
        <p:nvSpPr>
          <p:cNvPr id="3" name="TextBox 1"/>
          <p:cNvSpPr txBox="1"/>
          <p:nvPr/>
        </p:nvSpPr>
        <p:spPr>
          <a:xfrm>
            <a:off x="1001949" y="4376578"/>
            <a:ext cx="8647890" cy="1966456"/>
          </a:xfrm>
          <a:prstGeom prst="rect">
            <a:avLst/>
          </a:prstGeom>
          <a:noFill/>
        </p:spPr>
        <p:txBody>
          <a:bodyPr wrap="square" lIns="118637" tIns="59319" rIns="118637" bIns="59319" rtlCol="0">
            <a:spAutoFit/>
          </a:bodyPr>
          <a:lstStyle/>
          <a:p>
            <a:pPr algn="l"/>
            <a:r>
              <a:rPr lang="en-US" altLang="zh-CN" sz="2400" b="0" i="0" dirty="0">
                <a:solidFill>
                  <a:srgbClr val="36344D"/>
                </a:solidFill>
                <a:effectLst/>
              </a:rPr>
              <a:t>Here are some shortcuts to help you navigate:</a:t>
            </a:r>
          </a:p>
          <a:p>
            <a:pPr algn="l">
              <a:buFont typeface="Arial" panose="020B0604020202020204" pitchFamily="34" charset="0"/>
              <a:buChar char="•"/>
            </a:pPr>
            <a:r>
              <a:rPr lang="en-US" altLang="zh-CN" sz="2400" b="1" i="0" dirty="0">
                <a:solidFill>
                  <a:srgbClr val="36344D"/>
                </a:solidFill>
                <a:effectLst/>
              </a:rPr>
              <a:t>cd ~[username] </a:t>
            </a:r>
            <a:r>
              <a:rPr lang="en-US" altLang="zh-CN" sz="2400" b="0" i="0" dirty="0">
                <a:solidFill>
                  <a:srgbClr val="36344D"/>
                </a:solidFill>
                <a:effectLst/>
              </a:rPr>
              <a:t>goes to another user’s home directory.</a:t>
            </a:r>
          </a:p>
          <a:p>
            <a:pPr algn="l">
              <a:buFont typeface="Arial" panose="020B0604020202020204" pitchFamily="34" charset="0"/>
              <a:buChar char="•"/>
            </a:pPr>
            <a:r>
              <a:rPr lang="en-US" altLang="zh-CN" sz="2400" b="1" i="0" dirty="0">
                <a:solidFill>
                  <a:srgbClr val="36344D"/>
                </a:solidFill>
                <a:effectLst/>
              </a:rPr>
              <a:t>cd ..</a:t>
            </a:r>
            <a:r>
              <a:rPr lang="en-US" altLang="zh-CN" sz="2400" b="0" i="0" dirty="0">
                <a:solidFill>
                  <a:srgbClr val="36344D"/>
                </a:solidFill>
                <a:effectLst/>
              </a:rPr>
              <a:t> moves one directory up.</a:t>
            </a:r>
          </a:p>
          <a:p>
            <a:pPr algn="l">
              <a:buFont typeface="Arial" panose="020B0604020202020204" pitchFamily="34" charset="0"/>
              <a:buChar char="•"/>
            </a:pPr>
            <a:r>
              <a:rPr lang="en-US" altLang="zh-CN" sz="2400" b="1" dirty="0">
                <a:solidFill>
                  <a:srgbClr val="36344D"/>
                </a:solidFill>
              </a:rPr>
              <a:t>c</a:t>
            </a:r>
            <a:r>
              <a:rPr lang="en-US" altLang="zh-CN" sz="2400" b="1" i="0" dirty="0">
                <a:solidFill>
                  <a:srgbClr val="36344D"/>
                </a:solidFill>
                <a:effectLst/>
              </a:rPr>
              <a:t>d -</a:t>
            </a:r>
            <a:r>
              <a:rPr lang="en-US" altLang="zh-CN" sz="2400" b="0" i="0" dirty="0">
                <a:solidFill>
                  <a:srgbClr val="36344D"/>
                </a:solidFill>
                <a:effectLst/>
              </a:rPr>
              <a:t> moves to your previous directory.</a:t>
            </a:r>
          </a:p>
          <a:p>
            <a:pPr algn="l">
              <a:buFont typeface="Arial" panose="020B0604020202020204" pitchFamily="34" charset="0"/>
              <a:buChar char="•"/>
            </a:pPr>
            <a:r>
              <a:rPr lang="en-US" altLang="zh-CN" sz="2400" b="1" dirty="0">
                <a:solidFill>
                  <a:srgbClr val="36344D"/>
                </a:solidFill>
              </a:rPr>
              <a:t>cd</a:t>
            </a:r>
            <a:r>
              <a:rPr lang="en-US" altLang="zh-CN" sz="2400" dirty="0">
                <a:solidFill>
                  <a:srgbClr val="36344D"/>
                </a:solidFill>
              </a:rPr>
              <a:t> without an option will take you to the home folder. </a:t>
            </a:r>
            <a:endParaRPr lang="en-US" altLang="zh-CN" sz="2400" b="0" i="0" dirty="0">
              <a:solidFill>
                <a:srgbClr val="36344D"/>
              </a:solidFill>
              <a:effectLst/>
            </a:endParaRPr>
          </a:p>
        </p:txBody>
      </p:sp>
      <p:pic>
        <p:nvPicPr>
          <p:cNvPr id="9" name="图片 8"/>
          <p:cNvPicPr>
            <a:picLocks noChangeAspect="1"/>
          </p:cNvPicPr>
          <p:nvPr/>
        </p:nvPicPr>
        <p:blipFill>
          <a:blip r:embed="rId3"/>
          <a:stretch>
            <a:fillRect/>
          </a:stretch>
        </p:blipFill>
        <p:spPr>
          <a:xfrm>
            <a:off x="1333501" y="1630556"/>
            <a:ext cx="4593934" cy="2416149"/>
          </a:xfrm>
          <a:prstGeom prst="rect">
            <a:avLst/>
          </a:prstGeom>
        </p:spPr>
      </p:pic>
      <p:grpSp>
        <p:nvGrpSpPr>
          <p:cNvPr id="17" name="组合 16"/>
          <p:cNvGrpSpPr/>
          <p:nvPr/>
        </p:nvGrpSpPr>
        <p:grpSpPr>
          <a:xfrm>
            <a:off x="4241260" y="1355698"/>
            <a:ext cx="6984459" cy="488234"/>
            <a:chOff x="4241260" y="1355698"/>
            <a:chExt cx="6984459" cy="488234"/>
          </a:xfrm>
        </p:grpSpPr>
        <p:sp>
          <p:nvSpPr>
            <p:cNvPr id="11" name="文本框 10"/>
            <p:cNvSpPr txBox="1"/>
            <p:nvPr/>
          </p:nvSpPr>
          <p:spPr>
            <a:xfrm>
              <a:off x="5656181" y="1355698"/>
              <a:ext cx="5569538" cy="400110"/>
            </a:xfrm>
            <a:prstGeom prst="rect">
              <a:avLst/>
            </a:prstGeom>
            <a:noFill/>
          </p:spPr>
          <p:txBody>
            <a:bodyPr wrap="none" rtlCol="0">
              <a:spAutoFit/>
            </a:bodyPr>
            <a:lstStyle/>
            <a:p>
              <a:r>
                <a:rPr lang="en-US" altLang="zh-CN" sz="2000" dirty="0"/>
                <a:t>change the directory to the root directory of d drive</a:t>
              </a:r>
              <a:endParaRPr lang="zh-CN" altLang="en-US" sz="2000" dirty="0"/>
            </a:p>
          </p:txBody>
        </p:sp>
        <p:grpSp>
          <p:nvGrpSpPr>
            <p:cNvPr id="12" name="组合 11"/>
            <p:cNvGrpSpPr/>
            <p:nvPr/>
          </p:nvGrpSpPr>
          <p:grpSpPr>
            <a:xfrm>
              <a:off x="4241260" y="1580687"/>
              <a:ext cx="1498059" cy="263245"/>
              <a:chOff x="4241260" y="3769420"/>
              <a:chExt cx="1498059" cy="263245"/>
            </a:xfrm>
          </p:grpSpPr>
          <p:sp>
            <p:nvSpPr>
              <p:cNvPr id="13" name="矩形 12"/>
              <p:cNvSpPr/>
              <p:nvPr/>
            </p:nvSpPr>
            <p:spPr>
              <a:xfrm>
                <a:off x="4241260" y="3829017"/>
                <a:ext cx="1060314" cy="20364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p:cNvCxnSpPr/>
              <p:nvPr/>
            </p:nvCxnSpPr>
            <p:spPr>
              <a:xfrm flipH="1">
                <a:off x="5223753" y="3769420"/>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8" name="组合 17"/>
          <p:cNvGrpSpPr/>
          <p:nvPr/>
        </p:nvGrpSpPr>
        <p:grpSpPr>
          <a:xfrm>
            <a:off x="4208834" y="2481422"/>
            <a:ext cx="6410840" cy="484419"/>
            <a:chOff x="4241260" y="1395161"/>
            <a:chExt cx="6410840" cy="484419"/>
          </a:xfrm>
        </p:grpSpPr>
        <p:sp>
          <p:nvSpPr>
            <p:cNvPr id="19" name="文本框 18"/>
            <p:cNvSpPr txBox="1"/>
            <p:nvPr/>
          </p:nvSpPr>
          <p:spPr>
            <a:xfrm>
              <a:off x="6128426" y="1395161"/>
              <a:ext cx="4523674" cy="400110"/>
            </a:xfrm>
            <a:prstGeom prst="rect">
              <a:avLst/>
            </a:prstGeom>
            <a:noFill/>
          </p:spPr>
          <p:txBody>
            <a:bodyPr wrap="none" rtlCol="0">
              <a:spAutoFit/>
            </a:bodyPr>
            <a:lstStyle/>
            <a:p>
              <a:r>
                <a:rPr lang="en-US" altLang="zh-CN" sz="2000" dirty="0"/>
                <a:t>change the directory to the root directory</a:t>
              </a:r>
              <a:endParaRPr lang="zh-CN" altLang="en-US" sz="2000" dirty="0"/>
            </a:p>
          </p:txBody>
        </p:sp>
        <p:grpSp>
          <p:nvGrpSpPr>
            <p:cNvPr id="20" name="组合 19"/>
            <p:cNvGrpSpPr/>
            <p:nvPr/>
          </p:nvGrpSpPr>
          <p:grpSpPr>
            <a:xfrm>
              <a:off x="4241260" y="1581915"/>
              <a:ext cx="1887166" cy="297665"/>
              <a:chOff x="4241260" y="3770648"/>
              <a:chExt cx="1887166" cy="297665"/>
            </a:xfrm>
          </p:grpSpPr>
          <p:sp>
            <p:nvSpPr>
              <p:cNvPr id="21" name="矩形 20"/>
              <p:cNvSpPr/>
              <p:nvPr/>
            </p:nvSpPr>
            <p:spPr>
              <a:xfrm>
                <a:off x="4241260" y="3770648"/>
                <a:ext cx="625813" cy="2976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箭头连接符 21"/>
              <p:cNvCxnSpPr>
                <a:stCxn id="19" idx="1"/>
              </p:cNvCxnSpPr>
              <p:nvPr/>
            </p:nvCxnSpPr>
            <p:spPr>
              <a:xfrm flipH="1">
                <a:off x="4803843" y="3783949"/>
                <a:ext cx="1324583" cy="1749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4" name="组合 23"/>
          <p:cNvGrpSpPr/>
          <p:nvPr/>
        </p:nvGrpSpPr>
        <p:grpSpPr>
          <a:xfrm>
            <a:off x="5308059" y="1803303"/>
            <a:ext cx="5765800" cy="520029"/>
            <a:chOff x="4241260" y="1349343"/>
            <a:chExt cx="5765800" cy="520029"/>
          </a:xfrm>
        </p:grpSpPr>
        <p:sp>
          <p:nvSpPr>
            <p:cNvPr id="25" name="文本框 24"/>
            <p:cNvSpPr txBox="1"/>
            <p:nvPr/>
          </p:nvSpPr>
          <p:spPr>
            <a:xfrm>
              <a:off x="5322188" y="1349343"/>
              <a:ext cx="4684872" cy="400110"/>
            </a:xfrm>
            <a:prstGeom prst="rect">
              <a:avLst/>
            </a:prstGeom>
            <a:noFill/>
          </p:spPr>
          <p:txBody>
            <a:bodyPr wrap="none" rtlCol="0">
              <a:spAutoFit/>
            </a:bodyPr>
            <a:lstStyle/>
            <a:p>
              <a:r>
                <a:rPr lang="en-US" altLang="zh-CN" sz="2000" dirty="0"/>
                <a:t>change the directory to the home directory</a:t>
              </a:r>
              <a:endParaRPr lang="zh-CN" altLang="en-US" sz="2000" dirty="0"/>
            </a:p>
          </p:txBody>
        </p:sp>
        <p:grpSp>
          <p:nvGrpSpPr>
            <p:cNvPr id="26" name="组合 25"/>
            <p:cNvGrpSpPr/>
            <p:nvPr/>
          </p:nvGrpSpPr>
          <p:grpSpPr>
            <a:xfrm>
              <a:off x="4241260" y="1580687"/>
              <a:ext cx="1031122" cy="288685"/>
              <a:chOff x="4241260" y="3769420"/>
              <a:chExt cx="1031122" cy="288685"/>
            </a:xfrm>
          </p:grpSpPr>
          <p:sp>
            <p:nvSpPr>
              <p:cNvPr id="27" name="矩形 26"/>
              <p:cNvSpPr/>
              <p:nvPr/>
            </p:nvSpPr>
            <p:spPr>
              <a:xfrm>
                <a:off x="4241260" y="3829017"/>
                <a:ext cx="515566" cy="229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p:cNvCxnSpPr/>
              <p:nvPr/>
            </p:nvCxnSpPr>
            <p:spPr>
              <a:xfrm flipH="1">
                <a:off x="4756816" y="3769420"/>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9" name="组合 28"/>
          <p:cNvGrpSpPr/>
          <p:nvPr/>
        </p:nvGrpSpPr>
        <p:grpSpPr>
          <a:xfrm>
            <a:off x="4215319" y="3084245"/>
            <a:ext cx="6462398" cy="520379"/>
            <a:chOff x="4241260" y="1417569"/>
            <a:chExt cx="6462398" cy="520379"/>
          </a:xfrm>
        </p:grpSpPr>
        <p:sp>
          <p:nvSpPr>
            <p:cNvPr id="30" name="文本框 29"/>
            <p:cNvSpPr txBox="1"/>
            <p:nvPr/>
          </p:nvSpPr>
          <p:spPr>
            <a:xfrm>
              <a:off x="6018786" y="1417569"/>
              <a:ext cx="4684872" cy="400110"/>
            </a:xfrm>
            <a:prstGeom prst="rect">
              <a:avLst/>
            </a:prstGeom>
            <a:noFill/>
          </p:spPr>
          <p:txBody>
            <a:bodyPr wrap="none" rtlCol="0">
              <a:spAutoFit/>
            </a:bodyPr>
            <a:lstStyle/>
            <a:p>
              <a:r>
                <a:rPr lang="en-US" altLang="zh-CN" sz="2000" dirty="0"/>
                <a:t>change the directory to the home directory</a:t>
              </a:r>
              <a:endParaRPr lang="zh-CN" altLang="en-US" sz="2000" dirty="0"/>
            </a:p>
          </p:txBody>
        </p:sp>
        <p:grpSp>
          <p:nvGrpSpPr>
            <p:cNvPr id="31" name="组合 30"/>
            <p:cNvGrpSpPr/>
            <p:nvPr/>
          </p:nvGrpSpPr>
          <p:grpSpPr>
            <a:xfrm>
              <a:off x="4241260" y="1617624"/>
              <a:ext cx="1777526" cy="320324"/>
              <a:chOff x="4241260" y="3806357"/>
              <a:chExt cx="1777526" cy="320324"/>
            </a:xfrm>
          </p:grpSpPr>
          <p:sp>
            <p:nvSpPr>
              <p:cNvPr id="32" name="矩形 31"/>
              <p:cNvSpPr/>
              <p:nvPr/>
            </p:nvSpPr>
            <p:spPr>
              <a:xfrm>
                <a:off x="4241260" y="3829017"/>
                <a:ext cx="515566" cy="2976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p:cNvCxnSpPr>
                <a:stCxn id="30" idx="1"/>
              </p:cNvCxnSpPr>
              <p:nvPr/>
            </p:nvCxnSpPr>
            <p:spPr>
              <a:xfrm flipH="1">
                <a:off x="4756816" y="3806357"/>
                <a:ext cx="1261970" cy="1244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灯片编号占位符 3"/>
          <p:cNvSpPr>
            <a:spLocks noGrp="1"/>
          </p:cNvSpPr>
          <p:nvPr>
            <p:ph type="sldNum" sz="quarter" idx="12"/>
          </p:nvPr>
        </p:nvSpPr>
        <p:spPr/>
        <p:txBody>
          <a:bodyPr/>
          <a:lstStyle/>
          <a:p>
            <a:fld id="{506F4176-339E-4C4B-80E4-BBE9C4467EFE}"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504825" y="1709737"/>
            <a:ext cx="11182350" cy="3438525"/>
          </a:xfrm>
          <a:prstGeom prst="rect">
            <a:avLst/>
          </a:prstGeom>
        </p:spPr>
      </p:pic>
      <p:sp>
        <p:nvSpPr>
          <p:cNvPr id="2" name="标题 1"/>
          <p:cNvSpPr>
            <a:spLocks noGrp="1"/>
          </p:cNvSpPr>
          <p:nvPr>
            <p:ph type="title"/>
          </p:nvPr>
        </p:nvSpPr>
        <p:spPr>
          <a:xfrm>
            <a:off x="1332704" y="196125"/>
            <a:ext cx="4985410" cy="833631"/>
          </a:xfrm>
        </p:spPr>
        <p:txBody>
          <a:bodyPr>
            <a:normAutofit/>
          </a:bodyPr>
          <a:lstStyle/>
          <a:p>
            <a:r>
              <a:rPr lang="en-US" altLang="zh-CN" b="1" dirty="0">
                <a:sym typeface="+mn-ea"/>
              </a:rPr>
              <a:t>ls</a:t>
            </a:r>
            <a:r>
              <a:rPr lang="en-US" altLang="zh-CN" dirty="0">
                <a:sym typeface="+mn-ea"/>
              </a:rPr>
              <a:t> command</a:t>
            </a:r>
            <a:endParaRPr lang="zh-CN" altLang="en-US" dirty="0"/>
          </a:p>
        </p:txBody>
      </p:sp>
      <p:sp>
        <p:nvSpPr>
          <p:cNvPr id="10" name="TextBox 1"/>
          <p:cNvSpPr txBox="1"/>
          <p:nvPr/>
        </p:nvSpPr>
        <p:spPr>
          <a:xfrm>
            <a:off x="1089498" y="879084"/>
            <a:ext cx="11001983" cy="858460"/>
          </a:xfrm>
          <a:prstGeom prst="rect">
            <a:avLst/>
          </a:prstGeom>
          <a:noFill/>
        </p:spPr>
        <p:txBody>
          <a:bodyPr wrap="square" lIns="118637" tIns="59319" rIns="118637" bIns="59319" rtlCol="0">
            <a:spAutoFit/>
          </a:bodyPr>
          <a:lstStyle/>
          <a:p>
            <a:pPr algn="l"/>
            <a:r>
              <a:rPr lang="en-US" altLang="zh-CN" sz="2400" b="0" i="0" dirty="0">
                <a:solidFill>
                  <a:srgbClr val="36344D"/>
                </a:solidFill>
                <a:effectLst/>
              </a:rPr>
              <a:t>The</a:t>
            </a:r>
            <a:r>
              <a:rPr lang="en-US" altLang="zh-CN" sz="2400" b="1" i="0" dirty="0">
                <a:solidFill>
                  <a:srgbClr val="36344D"/>
                </a:solidFill>
                <a:effectLst/>
              </a:rPr>
              <a:t> </a:t>
            </a:r>
            <a:r>
              <a:rPr lang="en-US" altLang="zh-CN" sz="2400" b="1" i="0" dirty="0">
                <a:solidFill>
                  <a:srgbClr val="00B0F0"/>
                </a:solidFill>
                <a:effectLst/>
              </a:rPr>
              <a:t>ls</a:t>
            </a:r>
            <a:r>
              <a:rPr lang="en-US" altLang="zh-CN" sz="2400" b="0" i="0" dirty="0">
                <a:solidFill>
                  <a:srgbClr val="36344D"/>
                </a:solidFill>
                <a:effectLst/>
              </a:rPr>
              <a:t> command lists files and directories within a system. Running it without a flag or parameter will show the current working directory’s content.</a:t>
            </a:r>
          </a:p>
        </p:txBody>
      </p:sp>
      <p:sp>
        <p:nvSpPr>
          <p:cNvPr id="3" name="TextBox 1"/>
          <p:cNvSpPr txBox="1"/>
          <p:nvPr/>
        </p:nvSpPr>
        <p:spPr>
          <a:xfrm>
            <a:off x="1190017" y="5170625"/>
            <a:ext cx="8469549" cy="1597124"/>
          </a:xfrm>
          <a:prstGeom prst="rect">
            <a:avLst/>
          </a:prstGeom>
          <a:noFill/>
        </p:spPr>
        <p:txBody>
          <a:bodyPr wrap="square" lIns="118637" tIns="59319" rIns="118637" bIns="59319" rtlCol="0">
            <a:spAutoFit/>
          </a:bodyPr>
          <a:lstStyle/>
          <a:p>
            <a:pPr algn="l"/>
            <a:r>
              <a:rPr lang="en-US" altLang="zh-CN" sz="2400" b="0" i="0" dirty="0">
                <a:solidFill>
                  <a:srgbClr val="36344D"/>
                </a:solidFill>
                <a:effectLst/>
              </a:rPr>
              <a:t>Here are some options you can use with the </a:t>
            </a:r>
            <a:r>
              <a:rPr lang="en-US" altLang="zh-CN" sz="2400" b="1" i="0" dirty="0">
                <a:solidFill>
                  <a:srgbClr val="36344D"/>
                </a:solidFill>
                <a:effectLst/>
              </a:rPr>
              <a:t>ls</a:t>
            </a:r>
            <a:r>
              <a:rPr lang="en-US" altLang="zh-CN" sz="2400" b="0" i="0" dirty="0">
                <a:solidFill>
                  <a:srgbClr val="36344D"/>
                </a:solidFill>
                <a:effectLst/>
              </a:rPr>
              <a:t> command:</a:t>
            </a:r>
          </a:p>
          <a:p>
            <a:pPr algn="l">
              <a:buFont typeface="Arial" panose="020B0604020202020204" pitchFamily="34" charset="0"/>
              <a:buChar char="•"/>
            </a:pPr>
            <a:r>
              <a:rPr lang="en-US" altLang="zh-CN" sz="2400" b="1" i="0" dirty="0">
                <a:solidFill>
                  <a:srgbClr val="36344D"/>
                </a:solidFill>
                <a:effectLst/>
              </a:rPr>
              <a:t>ls -R</a:t>
            </a:r>
            <a:r>
              <a:rPr lang="en-US" altLang="zh-CN" sz="2400" b="0" i="0" dirty="0">
                <a:solidFill>
                  <a:srgbClr val="36344D"/>
                </a:solidFill>
                <a:effectLst/>
              </a:rPr>
              <a:t> lists all the files in the subdirectories.</a:t>
            </a:r>
          </a:p>
          <a:p>
            <a:pPr algn="l">
              <a:buFont typeface="Arial" panose="020B0604020202020204" pitchFamily="34" charset="0"/>
              <a:buChar char="•"/>
            </a:pPr>
            <a:r>
              <a:rPr lang="en-US" altLang="zh-CN" sz="2400" b="1" i="0" dirty="0">
                <a:solidFill>
                  <a:srgbClr val="36344D"/>
                </a:solidFill>
                <a:effectLst/>
              </a:rPr>
              <a:t>ls -a</a:t>
            </a:r>
            <a:r>
              <a:rPr lang="en-US" altLang="zh-CN" sz="2400" b="0" i="0" dirty="0">
                <a:solidFill>
                  <a:srgbClr val="36344D"/>
                </a:solidFill>
                <a:effectLst/>
              </a:rPr>
              <a:t> shows hidden files in addition to the visible ones.</a:t>
            </a:r>
          </a:p>
          <a:p>
            <a:pPr algn="l">
              <a:buFont typeface="Arial" panose="020B0604020202020204" pitchFamily="34" charset="0"/>
              <a:buChar char="•"/>
            </a:pPr>
            <a:r>
              <a:rPr lang="en-US" altLang="zh-CN" sz="2400" b="1" i="0" dirty="0">
                <a:solidFill>
                  <a:srgbClr val="36344D"/>
                </a:solidFill>
                <a:effectLst/>
              </a:rPr>
              <a:t>ls -l (or </a:t>
            </a:r>
            <a:r>
              <a:rPr lang="en-US" altLang="zh-CN" sz="2400" b="1" i="0" dirty="0" err="1">
                <a:solidFill>
                  <a:srgbClr val="36344D"/>
                </a:solidFill>
                <a:effectLst/>
              </a:rPr>
              <a:t>ll</a:t>
            </a:r>
            <a:r>
              <a:rPr lang="en-US" altLang="zh-CN" sz="2400" b="1" i="0" dirty="0">
                <a:solidFill>
                  <a:srgbClr val="36344D"/>
                </a:solidFill>
                <a:effectLst/>
              </a:rPr>
              <a:t>) </a:t>
            </a:r>
            <a:r>
              <a:rPr lang="en-US" altLang="zh-CN" sz="2400" b="0" i="0" dirty="0">
                <a:solidFill>
                  <a:srgbClr val="36344D"/>
                </a:solidFill>
                <a:effectLst/>
              </a:rPr>
              <a:t> shows detail </a:t>
            </a:r>
            <a:r>
              <a:rPr lang="en-US" altLang="zh-CN" sz="2400" dirty="0">
                <a:solidFill>
                  <a:srgbClr val="36344D"/>
                </a:solidFill>
              </a:rPr>
              <a:t>information of subdirectory and files</a:t>
            </a:r>
            <a:endParaRPr lang="en-US" altLang="zh-CN" sz="2400" b="0" i="0" dirty="0">
              <a:solidFill>
                <a:srgbClr val="36344D"/>
              </a:solidFill>
              <a:effectLst/>
            </a:endParaRPr>
          </a:p>
        </p:txBody>
      </p:sp>
      <p:grpSp>
        <p:nvGrpSpPr>
          <p:cNvPr id="8" name="组合 7"/>
          <p:cNvGrpSpPr/>
          <p:nvPr/>
        </p:nvGrpSpPr>
        <p:grpSpPr>
          <a:xfrm>
            <a:off x="4085614" y="1669876"/>
            <a:ext cx="5795156" cy="441024"/>
            <a:chOff x="4241260" y="1436408"/>
            <a:chExt cx="5795156" cy="441024"/>
          </a:xfrm>
        </p:grpSpPr>
        <p:sp>
          <p:nvSpPr>
            <p:cNvPr id="9" name="文本框 8"/>
            <p:cNvSpPr txBox="1"/>
            <p:nvPr/>
          </p:nvSpPr>
          <p:spPr>
            <a:xfrm>
              <a:off x="5172456" y="1436408"/>
              <a:ext cx="4863960" cy="369332"/>
            </a:xfrm>
            <a:prstGeom prst="rect">
              <a:avLst/>
            </a:prstGeom>
            <a:noFill/>
          </p:spPr>
          <p:txBody>
            <a:bodyPr wrap="none" rtlCol="0">
              <a:spAutoFit/>
            </a:bodyPr>
            <a:lstStyle/>
            <a:p>
              <a:r>
                <a:rPr lang="en-US" altLang="zh-CN" dirty="0">
                  <a:solidFill>
                    <a:schemeClr val="bg1"/>
                  </a:solidFill>
                </a:rPr>
                <a:t>List subdirectory and files in  the current directory</a:t>
              </a:r>
              <a:endParaRPr lang="zh-CN" altLang="en-US" dirty="0">
                <a:solidFill>
                  <a:schemeClr val="bg1"/>
                </a:solidFill>
              </a:endParaRPr>
            </a:p>
          </p:txBody>
        </p:sp>
        <p:grpSp>
          <p:nvGrpSpPr>
            <p:cNvPr id="11" name="组合 10"/>
            <p:cNvGrpSpPr/>
            <p:nvPr/>
          </p:nvGrpSpPr>
          <p:grpSpPr>
            <a:xfrm>
              <a:off x="4241260" y="1640283"/>
              <a:ext cx="931196" cy="237149"/>
              <a:chOff x="4241260" y="3829016"/>
              <a:chExt cx="931196" cy="237149"/>
            </a:xfrm>
          </p:grpSpPr>
          <p:sp>
            <p:nvSpPr>
              <p:cNvPr id="12" name="矩形 11"/>
              <p:cNvSpPr/>
              <p:nvPr/>
            </p:nvSpPr>
            <p:spPr>
              <a:xfrm>
                <a:off x="4241260" y="3829016"/>
                <a:ext cx="447471" cy="237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flipH="1">
                <a:off x="4656890" y="3863830"/>
                <a:ext cx="515566" cy="1614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6" name="组合 15"/>
          <p:cNvGrpSpPr/>
          <p:nvPr/>
        </p:nvGrpSpPr>
        <p:grpSpPr>
          <a:xfrm>
            <a:off x="4111552" y="2373857"/>
            <a:ext cx="6161753" cy="369332"/>
            <a:chOff x="4241260" y="1540518"/>
            <a:chExt cx="6161753" cy="369332"/>
          </a:xfrm>
        </p:grpSpPr>
        <p:sp>
          <p:nvSpPr>
            <p:cNvPr id="17" name="文本框 16"/>
            <p:cNvSpPr txBox="1"/>
            <p:nvPr/>
          </p:nvSpPr>
          <p:spPr>
            <a:xfrm>
              <a:off x="5546747" y="1540518"/>
              <a:ext cx="4856266" cy="369332"/>
            </a:xfrm>
            <a:prstGeom prst="rect">
              <a:avLst/>
            </a:prstGeom>
            <a:noFill/>
          </p:spPr>
          <p:txBody>
            <a:bodyPr wrap="none" rtlCol="0">
              <a:spAutoFit/>
            </a:bodyPr>
            <a:lstStyle/>
            <a:p>
              <a:r>
                <a:rPr lang="en-US" altLang="zh-CN" dirty="0">
                  <a:solidFill>
                    <a:schemeClr val="bg1"/>
                  </a:solidFill>
                </a:rPr>
                <a:t>List subdirectory and files in  the Demo1 directory</a:t>
              </a:r>
              <a:endParaRPr lang="zh-CN" altLang="en-US" dirty="0">
                <a:solidFill>
                  <a:schemeClr val="bg1"/>
                </a:solidFill>
              </a:endParaRPr>
            </a:p>
          </p:txBody>
        </p:sp>
        <p:grpSp>
          <p:nvGrpSpPr>
            <p:cNvPr id="18" name="组合 17"/>
            <p:cNvGrpSpPr/>
            <p:nvPr/>
          </p:nvGrpSpPr>
          <p:grpSpPr>
            <a:xfrm>
              <a:off x="4241260" y="1640283"/>
              <a:ext cx="1306754" cy="237149"/>
              <a:chOff x="4241260" y="3829016"/>
              <a:chExt cx="1306754" cy="237149"/>
            </a:xfrm>
          </p:grpSpPr>
          <p:sp>
            <p:nvSpPr>
              <p:cNvPr id="19" name="矩形 18"/>
              <p:cNvSpPr/>
              <p:nvPr/>
            </p:nvSpPr>
            <p:spPr>
              <a:xfrm>
                <a:off x="4241260" y="3829016"/>
                <a:ext cx="882406" cy="237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0" name="直接箭头连接符 19"/>
              <p:cNvCxnSpPr/>
              <p:nvPr/>
            </p:nvCxnSpPr>
            <p:spPr>
              <a:xfrm flipH="1">
                <a:off x="5015103" y="3883730"/>
                <a:ext cx="532911" cy="1129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p:nvPr/>
        </p:nvGrpSpPr>
        <p:grpSpPr>
          <a:xfrm>
            <a:off x="4088852" y="2749967"/>
            <a:ext cx="7159923" cy="338554"/>
            <a:chOff x="4241260" y="1540490"/>
            <a:chExt cx="7159923" cy="338554"/>
          </a:xfrm>
        </p:grpSpPr>
        <p:sp>
          <p:nvSpPr>
            <p:cNvPr id="23" name="文本框 22"/>
            <p:cNvSpPr txBox="1"/>
            <p:nvPr/>
          </p:nvSpPr>
          <p:spPr>
            <a:xfrm>
              <a:off x="5304258" y="1540490"/>
              <a:ext cx="6096925" cy="338554"/>
            </a:xfrm>
            <a:prstGeom prst="rect">
              <a:avLst/>
            </a:prstGeom>
            <a:noFill/>
          </p:spPr>
          <p:txBody>
            <a:bodyPr wrap="none" rtlCol="0">
              <a:spAutoFit/>
            </a:bodyPr>
            <a:lstStyle/>
            <a:p>
              <a:r>
                <a:rPr lang="en-US" altLang="zh-CN" sz="1600" dirty="0">
                  <a:solidFill>
                    <a:schemeClr val="bg1"/>
                  </a:solidFill>
                </a:rPr>
                <a:t>List detail information of subdirectory and files in the current  directory</a:t>
              </a:r>
              <a:endParaRPr lang="zh-CN" altLang="en-US" sz="1600" dirty="0">
                <a:solidFill>
                  <a:schemeClr val="bg1"/>
                </a:solidFill>
              </a:endParaRPr>
            </a:p>
          </p:txBody>
        </p:sp>
        <p:grpSp>
          <p:nvGrpSpPr>
            <p:cNvPr id="24" name="组合 23"/>
            <p:cNvGrpSpPr/>
            <p:nvPr/>
          </p:nvGrpSpPr>
          <p:grpSpPr>
            <a:xfrm>
              <a:off x="4241260" y="1640283"/>
              <a:ext cx="1073289" cy="237149"/>
              <a:chOff x="4241260" y="3829016"/>
              <a:chExt cx="1073289" cy="237149"/>
            </a:xfrm>
          </p:grpSpPr>
          <p:sp>
            <p:nvSpPr>
              <p:cNvPr id="25" name="矩形 24"/>
              <p:cNvSpPr/>
              <p:nvPr/>
            </p:nvSpPr>
            <p:spPr>
              <a:xfrm>
                <a:off x="4241260" y="3829016"/>
                <a:ext cx="570630" cy="23714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箭头连接符 25"/>
              <p:cNvCxnSpPr/>
              <p:nvPr/>
            </p:nvCxnSpPr>
            <p:spPr>
              <a:xfrm flipH="1">
                <a:off x="4781638" y="3883730"/>
                <a:ext cx="532911" cy="1129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灯片编号占位符 3"/>
          <p:cNvSpPr>
            <a:spLocks noGrp="1"/>
          </p:cNvSpPr>
          <p:nvPr>
            <p:ph type="sldNum" sz="quarter" idx="12"/>
          </p:nvPr>
        </p:nvSpPr>
        <p:spPr/>
        <p:txBody>
          <a:bodyPr/>
          <a:lstStyle/>
          <a:p>
            <a:fld id="{506F4176-339E-4C4B-80E4-BBE9C4467EFE}"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805793" y="1960225"/>
            <a:ext cx="10339703" cy="2514499"/>
          </a:xfrm>
          <a:prstGeom prst="rect">
            <a:avLst/>
          </a:prstGeom>
        </p:spPr>
      </p:pic>
      <p:sp>
        <p:nvSpPr>
          <p:cNvPr id="2" name="标题 1"/>
          <p:cNvSpPr>
            <a:spLocks noGrp="1"/>
          </p:cNvSpPr>
          <p:nvPr>
            <p:ph type="title"/>
          </p:nvPr>
        </p:nvSpPr>
        <p:spPr>
          <a:xfrm>
            <a:off x="1376479" y="196125"/>
            <a:ext cx="10515600" cy="833631"/>
          </a:xfrm>
        </p:spPr>
        <p:txBody>
          <a:bodyPr>
            <a:normAutofit/>
          </a:bodyPr>
          <a:lstStyle/>
          <a:p>
            <a:r>
              <a:rPr lang="en-US" altLang="zh-CN" b="1" dirty="0" err="1">
                <a:sym typeface="+mn-ea"/>
              </a:rPr>
              <a:t>mkdir</a:t>
            </a:r>
            <a:r>
              <a:rPr lang="en-US" altLang="zh-CN" dirty="0">
                <a:sym typeface="+mn-ea"/>
              </a:rPr>
              <a:t> command</a:t>
            </a:r>
            <a:endParaRPr lang="zh-CN" altLang="en-US" dirty="0"/>
          </a:p>
        </p:txBody>
      </p:sp>
      <p:sp>
        <p:nvSpPr>
          <p:cNvPr id="10" name="TextBox 1"/>
          <p:cNvSpPr txBox="1"/>
          <p:nvPr/>
        </p:nvSpPr>
        <p:spPr>
          <a:xfrm>
            <a:off x="981690" y="1185399"/>
            <a:ext cx="10228619" cy="489128"/>
          </a:xfrm>
          <a:prstGeom prst="rect">
            <a:avLst/>
          </a:prstGeom>
          <a:noFill/>
        </p:spPr>
        <p:txBody>
          <a:bodyPr wrap="square" lIns="118637" tIns="59319" rIns="118637" bIns="59319" rtlCol="0">
            <a:spAutoFit/>
          </a:bodyPr>
          <a:lstStyle/>
          <a:p>
            <a:pPr algn="l"/>
            <a:r>
              <a:rPr lang="en-US" altLang="zh-CN" sz="2400" b="0" i="0" dirty="0">
                <a:solidFill>
                  <a:srgbClr val="36344D"/>
                </a:solidFill>
                <a:effectLst/>
              </a:rPr>
              <a:t>Use the </a:t>
            </a:r>
            <a:r>
              <a:rPr lang="en-US" altLang="zh-CN" sz="2400" b="1" i="0" dirty="0" err="1">
                <a:solidFill>
                  <a:srgbClr val="00B0F0"/>
                </a:solidFill>
                <a:effectLst/>
              </a:rPr>
              <a:t>mkdir</a:t>
            </a:r>
            <a:r>
              <a:rPr lang="en-US" altLang="zh-CN" sz="2400" b="0" i="0" dirty="0">
                <a:solidFill>
                  <a:srgbClr val="36344D"/>
                </a:solidFill>
                <a:effectLst/>
              </a:rPr>
              <a:t> command to create one or multiple directories at once. </a:t>
            </a:r>
          </a:p>
        </p:txBody>
      </p:sp>
      <p:grpSp>
        <p:nvGrpSpPr>
          <p:cNvPr id="6" name="组合 5"/>
          <p:cNvGrpSpPr/>
          <p:nvPr/>
        </p:nvGrpSpPr>
        <p:grpSpPr>
          <a:xfrm>
            <a:off x="5062467" y="2066000"/>
            <a:ext cx="5957924" cy="733564"/>
            <a:chOff x="4241260" y="1132138"/>
            <a:chExt cx="5957924" cy="733564"/>
          </a:xfrm>
        </p:grpSpPr>
        <p:sp>
          <p:nvSpPr>
            <p:cNvPr id="7" name="文本框 6"/>
            <p:cNvSpPr txBox="1"/>
            <p:nvPr/>
          </p:nvSpPr>
          <p:spPr>
            <a:xfrm>
              <a:off x="4686072" y="1132138"/>
              <a:ext cx="5513112" cy="400110"/>
            </a:xfrm>
            <a:prstGeom prst="rect">
              <a:avLst/>
            </a:prstGeom>
            <a:noFill/>
          </p:spPr>
          <p:txBody>
            <a:bodyPr wrap="none" rtlCol="0">
              <a:spAutoFit/>
            </a:bodyPr>
            <a:lstStyle/>
            <a:p>
              <a:r>
                <a:rPr lang="en-US" altLang="zh-CN" sz="2000" dirty="0">
                  <a:solidFill>
                    <a:schemeClr val="bg1"/>
                  </a:solidFill>
                </a:rPr>
                <a:t>Create two subdirectories in  the current directory</a:t>
              </a:r>
              <a:endParaRPr lang="zh-CN" altLang="en-US" sz="2000" dirty="0">
                <a:solidFill>
                  <a:schemeClr val="bg1"/>
                </a:solidFill>
              </a:endParaRPr>
            </a:p>
          </p:txBody>
        </p:sp>
        <p:grpSp>
          <p:nvGrpSpPr>
            <p:cNvPr id="8" name="组合 7"/>
            <p:cNvGrpSpPr/>
            <p:nvPr/>
          </p:nvGrpSpPr>
          <p:grpSpPr>
            <a:xfrm>
              <a:off x="4241260" y="1455455"/>
              <a:ext cx="1957659" cy="410247"/>
              <a:chOff x="4241260" y="3644188"/>
              <a:chExt cx="1957659" cy="410247"/>
            </a:xfrm>
          </p:grpSpPr>
          <p:sp>
            <p:nvSpPr>
              <p:cNvPr id="9" name="矩形 8"/>
              <p:cNvSpPr/>
              <p:nvPr/>
            </p:nvSpPr>
            <p:spPr>
              <a:xfrm>
                <a:off x="4241260" y="3858200"/>
                <a:ext cx="1957659" cy="1962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flipH="1">
                <a:off x="4656890" y="3644188"/>
                <a:ext cx="384437" cy="1962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5" name="组合 14"/>
          <p:cNvGrpSpPr/>
          <p:nvPr/>
        </p:nvGrpSpPr>
        <p:grpSpPr>
          <a:xfrm>
            <a:off x="5052739" y="2695059"/>
            <a:ext cx="5795829" cy="747609"/>
            <a:chOff x="4241260" y="1132138"/>
            <a:chExt cx="5795829" cy="747609"/>
          </a:xfrm>
        </p:grpSpPr>
        <p:sp>
          <p:nvSpPr>
            <p:cNvPr id="16" name="文本框 15"/>
            <p:cNvSpPr txBox="1"/>
            <p:nvPr/>
          </p:nvSpPr>
          <p:spPr>
            <a:xfrm>
              <a:off x="4686072" y="1132138"/>
              <a:ext cx="5351017" cy="400110"/>
            </a:xfrm>
            <a:prstGeom prst="rect">
              <a:avLst/>
            </a:prstGeom>
            <a:noFill/>
          </p:spPr>
          <p:txBody>
            <a:bodyPr wrap="none" rtlCol="0">
              <a:spAutoFit/>
            </a:bodyPr>
            <a:lstStyle/>
            <a:p>
              <a:r>
                <a:rPr lang="en-US" altLang="zh-CN" sz="2000" dirty="0">
                  <a:solidFill>
                    <a:schemeClr val="bg1"/>
                  </a:solidFill>
                </a:rPr>
                <a:t>Create a subdirectory inside  the demo1 directory</a:t>
              </a:r>
              <a:endParaRPr lang="zh-CN" altLang="en-US" sz="2000" dirty="0">
                <a:solidFill>
                  <a:schemeClr val="bg1"/>
                </a:solidFill>
              </a:endParaRPr>
            </a:p>
          </p:txBody>
        </p:sp>
        <p:grpSp>
          <p:nvGrpSpPr>
            <p:cNvPr id="17" name="组合 16"/>
            <p:cNvGrpSpPr/>
            <p:nvPr/>
          </p:nvGrpSpPr>
          <p:grpSpPr>
            <a:xfrm>
              <a:off x="4241260" y="1455455"/>
              <a:ext cx="2855848" cy="424292"/>
              <a:chOff x="4241260" y="3644188"/>
              <a:chExt cx="2855848" cy="424292"/>
            </a:xfrm>
          </p:grpSpPr>
          <p:sp>
            <p:nvSpPr>
              <p:cNvPr id="18" name="矩形 17"/>
              <p:cNvSpPr/>
              <p:nvPr/>
            </p:nvSpPr>
            <p:spPr>
              <a:xfrm>
                <a:off x="4241260" y="3858200"/>
                <a:ext cx="2855848" cy="2102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flipH="1">
                <a:off x="4656890" y="3644188"/>
                <a:ext cx="384437" cy="1962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 name="灯片编号占位符 2"/>
          <p:cNvSpPr>
            <a:spLocks noGrp="1"/>
          </p:cNvSpPr>
          <p:nvPr>
            <p:ph type="sldNum" sz="quarter" idx="12"/>
          </p:nvPr>
        </p:nvSpPr>
        <p:spPr/>
        <p:txBody>
          <a:bodyPr/>
          <a:lstStyle/>
          <a:p>
            <a:fld id="{506F4176-339E-4C4B-80E4-BBE9C4467EFE}"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82*336"/>
  <p:tag name="TABLE_ENDDRAG_RECT" val="96*131*782*3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3556</Words>
  <Application>Microsoft Macintosh PowerPoint</Application>
  <PresentationFormat>宽屏</PresentationFormat>
  <Paragraphs>451</Paragraphs>
  <Slides>41</Slides>
  <Notes>18</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41</vt:i4>
      </vt:variant>
    </vt:vector>
  </HeadingPairs>
  <TitlesOfParts>
    <vt:vector size="53" baseType="lpstr">
      <vt:lpstr>等线</vt:lpstr>
      <vt:lpstr>宋体</vt:lpstr>
      <vt:lpstr>Muli</vt:lpstr>
      <vt:lpstr>Arial</vt:lpstr>
      <vt:lpstr>Calibri</vt:lpstr>
      <vt:lpstr>Franklin Gothic Demi</vt:lpstr>
      <vt:lpstr>Franklin Gothic Medium</vt:lpstr>
      <vt:lpstr>Times New Roman</vt:lpstr>
      <vt:lpstr>Wingdings</vt:lpstr>
      <vt:lpstr>Office 主题</vt:lpstr>
      <vt:lpstr>1_Office 主题</vt:lpstr>
      <vt:lpstr>Image</vt:lpstr>
      <vt:lpstr>Advanced Programming </vt:lpstr>
      <vt:lpstr>topics</vt:lpstr>
      <vt:lpstr>1. Commands in Linux</vt:lpstr>
      <vt:lpstr>1. Commands in Linux</vt:lpstr>
      <vt:lpstr>Absolute path and relative path</vt:lpstr>
      <vt:lpstr>pwd command</vt:lpstr>
      <vt:lpstr>cd command</vt:lpstr>
      <vt:lpstr>ls command</vt:lpstr>
      <vt:lpstr>mkdir command</vt:lpstr>
      <vt:lpstr>rmdir command</vt:lpstr>
      <vt:lpstr>rm command</vt:lpstr>
      <vt:lpstr>cp command and mv command</vt:lpstr>
      <vt:lpstr>cat command</vt:lpstr>
      <vt:lpstr>1.2 lists of commands, pipelines</vt:lpstr>
      <vt:lpstr>1.2 lists of commands, pipelines</vt:lpstr>
      <vt:lpstr>TIPS: Shortcut keys</vt:lpstr>
      <vt:lpstr>gcc &amp; g++</vt:lpstr>
      <vt:lpstr>gcc &amp; g++</vt:lpstr>
      <vt:lpstr>gcc &amp; g++</vt:lpstr>
      <vt:lpstr>gcc &amp; g++</vt:lpstr>
      <vt:lpstr>Makefile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existing directory structure is shown in the upper right image. There are different types of C/C++files in the “p1” directory while the directory structure under p2 is unknown.  Task. use the command list to create subdirectories as needed and place files of different types into different subdirectories in the “p2” directory (as shown in the lower right image).Place the header file in p2/inc, and the cpp source file in p2/src, and create p2/build.  NOTE: 1. when using commands, if there is already an “inc” subdirectories, do not create “inc” repeatly. If there is no “inc” subdirectories, create it; The same requirement also applies to “src” and “build”.  2. File copying work should only be performed after the destination subdirectories have been created.  3. Use as few command lists as possible to complete this exercise (options include “and list”, “or list”, “command sequence”, which can be combined as needed)</vt:lpstr>
      <vt:lpstr>PowerPoint 演示文稿</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544</cp:revision>
  <dcterms:created xsi:type="dcterms:W3CDTF">2020-09-05T08:11:00Z</dcterms:created>
  <dcterms:modified xsi:type="dcterms:W3CDTF">2025-03-03T14:37:36Z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1020FBD0A2DE4B158AC0D56B428D2390_13</vt:lpwstr>
  </property>
  <property fmtid="{D5CDD505-2E9C-101B-9397-08002B2CF9AE}" pid="3" name="KSOProductBuildVer">
    <vt:lpwstr>2052-12.1.0.20305</vt:lpwstr>
  </property>
</Properties>
</file>