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85" r:id="rId7"/>
    <p:sldId id="263" r:id="rId8"/>
    <p:sldId id="262" r:id="rId9"/>
    <p:sldId id="260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8" r:id="rId18"/>
    <p:sldId id="280" r:id="rId19"/>
    <p:sldId id="281" r:id="rId20"/>
    <p:sldId id="273" r:id="rId21"/>
    <p:sldId id="271" r:id="rId22"/>
    <p:sldId id="274" r:id="rId23"/>
    <p:sldId id="275" r:id="rId24"/>
    <p:sldId id="277" r:id="rId25"/>
    <p:sldId id="266" r:id="rId26"/>
    <p:sldId id="282" r:id="rId27"/>
    <p:sldId id="286" r:id="rId28"/>
    <p:sldId id="283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2025/3/3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315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Advanced Programming 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20F05-F914-4845-957F-4E71AEC4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Logical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415A21-AF4C-A042-B5E2-E1E0A1C6A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If an operand is not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</a:t>
            </a:r>
            <a:r>
              <a:rPr kumimoji="1" lang="en-US" altLang="zh-CN" dirty="0"/>
              <a:t>, it will be converted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</a:t>
            </a:r>
            <a:r>
              <a:rPr kumimoji="1" lang="en-US" altLang="zh-CN" dirty="0"/>
              <a:t> implicitly.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Precedence: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! </a:t>
            </a:r>
            <a:r>
              <a:rPr kumimoji="1" lang="en-US" altLang="zh-CN" dirty="0"/>
              <a:t>&gt;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&amp;&amp;</a:t>
            </a:r>
            <a:r>
              <a:rPr kumimoji="1" lang="en-US" altLang="zh-CN" dirty="0"/>
              <a:t> &gt;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||</a:t>
            </a:r>
          </a:p>
          <a:p>
            <a:r>
              <a:rPr kumimoji="1" lang="en-US" altLang="zh-CN" dirty="0"/>
              <a:t>What’s the value of the follow expressions?</a:t>
            </a: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(-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&amp;&amp;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85800" lvl="1" indent="0">
              <a:buNone/>
            </a:pPr>
            <a:r>
              <a:rPr lang="zh-CN" altLang="en-US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condition is true."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(not -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85800" lvl="1" indent="0">
              <a:buNone/>
            </a:pPr>
            <a:r>
              <a:rPr lang="zh-CN" altLang="en-US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 (!-2) is true, really?"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87120C7-82B9-BD4D-BC5A-9069974AC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88078"/>
              </p:ext>
            </p:extLst>
          </p:nvPr>
        </p:nvGraphicFramePr>
        <p:xfrm>
          <a:off x="1376479" y="1856061"/>
          <a:ext cx="7625016" cy="1737360"/>
        </p:xfrm>
        <a:graphic>
          <a:graphicData uri="http://schemas.openxmlformats.org/drawingml/2006/table">
            <a:tbl>
              <a:tblPr/>
              <a:tblGrid>
                <a:gridCol w="1906254">
                  <a:extLst>
                    <a:ext uri="{9D8B030D-6E8A-4147-A177-3AD203B41FA5}">
                      <a16:colId xmlns:a16="http://schemas.microsoft.com/office/drawing/2014/main" val="2960181136"/>
                    </a:ext>
                  </a:extLst>
                </a:gridCol>
                <a:gridCol w="1906254">
                  <a:extLst>
                    <a:ext uri="{9D8B030D-6E8A-4147-A177-3AD203B41FA5}">
                      <a16:colId xmlns:a16="http://schemas.microsoft.com/office/drawing/2014/main" val="3725783070"/>
                    </a:ext>
                  </a:extLst>
                </a:gridCol>
                <a:gridCol w="1906254">
                  <a:extLst>
                    <a:ext uri="{9D8B030D-6E8A-4147-A177-3AD203B41FA5}">
                      <a16:colId xmlns:a16="http://schemas.microsoft.com/office/drawing/2014/main" val="4171164254"/>
                    </a:ext>
                  </a:extLst>
                </a:gridCol>
                <a:gridCol w="1906254">
                  <a:extLst>
                    <a:ext uri="{9D8B030D-6E8A-4147-A177-3AD203B41FA5}">
                      <a16:colId xmlns:a16="http://schemas.microsoft.com/office/drawing/2014/main" val="3710773185"/>
                    </a:ext>
                  </a:extLst>
                </a:gridCol>
              </a:tblGrid>
              <a:tr h="579504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Operator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Symbol-like operator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>
                          <a:effectLst/>
                        </a:rPr>
                        <a:t>Keyword-like </a:t>
                      </a:r>
                      <a:r>
                        <a:rPr lang="en" b="1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77870"/>
                  </a:ext>
                </a:extLst>
              </a:tr>
              <a:tr h="331145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negation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!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not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!a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63833"/>
                  </a:ext>
                </a:extLst>
              </a:tr>
              <a:tr h="331145">
                <a:tc>
                  <a:txBody>
                    <a:bodyPr/>
                    <a:lstStyle/>
                    <a:p>
                      <a:r>
                        <a:rPr lang="en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&amp;&amp;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and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203"/>
                  </a:ext>
                </a:extLst>
              </a:tr>
              <a:tr h="331145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Inclusive 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||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" pitchFamily="2" charset="0"/>
                        </a:rPr>
                        <a:t>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53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358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F22D1-28D3-CA48-99B4-C662919E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Non-Boolean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10815F-5AB1-9B4E-B5A8-4F7671416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They will be converted to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</a:t>
            </a:r>
            <a:r>
              <a:rPr kumimoji="1" lang="en-US" altLang="zh-CN" dirty="0"/>
              <a:t> implicitly if it is feasible.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0.2f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//not recommend to use a float-point number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"There are some."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Pointers are also frequently used as conditions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1024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(!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p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// if(p == NULL)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"Memory allocation failed."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821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B16B72-E684-6848-AFC5-A022966B8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lang="en-US" altLang="zh-CN" dirty="0"/>
              <a:t> loop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7589FBD-5CAF-774C-992C-F9BA3DA1C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171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6A6A6-5D58-1548-8C40-C21B35E9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lang="en-US" altLang="zh-CN" dirty="0"/>
              <a:t>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F62AE6-16AC-2A4B-8634-D92BA5742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Syntax :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 expression )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/>
          </a:p>
          <a:p>
            <a:r>
              <a:rPr kumimoji="1" lang="en-US" altLang="zh-CN" dirty="0"/>
              <a:t>If the condition is true, the statement (loop body) will be executed.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7E5186-45C2-934D-A3B3-53B2A05F04DD}"/>
              </a:ext>
            </a:extLst>
          </p:cNvPr>
          <p:cNvSpPr/>
          <p:nvPr/>
        </p:nvSpPr>
        <p:spPr>
          <a:xfrm>
            <a:off x="1275583" y="3647058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11811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D928A8-B9D6-3C42-88DE-7A41C675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do-while</a:t>
            </a:r>
            <a:r>
              <a:rPr lang="en-US" altLang="zh-CN" dirty="0"/>
              <a:t>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54A36-B3DE-BD4A-99B6-FECB1FF8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test takes place </a:t>
            </a:r>
            <a:r>
              <a:rPr kumimoji="1" lang="en-US" altLang="zh-CN" dirty="0">
                <a:solidFill>
                  <a:srgbClr val="FF0000"/>
                </a:solidFill>
              </a:rPr>
              <a:t>after</a:t>
            </a:r>
            <a:r>
              <a:rPr kumimoji="1" lang="en-US" altLang="zh-CN" dirty="0"/>
              <a:t> each iteration in a do-while loop.</a:t>
            </a:r>
          </a:p>
          <a:p>
            <a:r>
              <a:rPr kumimoji="1" lang="en-US" altLang="zh-CN" dirty="0"/>
              <a:t>The test takes place </a:t>
            </a:r>
            <a:r>
              <a:rPr kumimoji="1" lang="en-US" altLang="zh-CN" dirty="0">
                <a:solidFill>
                  <a:srgbClr val="FF0000"/>
                </a:solidFill>
              </a:rPr>
              <a:t>before</a:t>
            </a:r>
            <a:r>
              <a:rPr kumimoji="1" lang="en-US" altLang="zh-CN" dirty="0"/>
              <a:t> each iteration in a while loop.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int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do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F04379B-357B-B94D-9A71-021643E02D0B}"/>
              </a:ext>
            </a:extLst>
          </p:cNvPr>
          <p:cNvSpPr/>
          <p:nvPr/>
        </p:nvSpPr>
        <p:spPr>
          <a:xfrm>
            <a:off x="1251833" y="2412024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58746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8DE1F-EA69-A840-BEE3-295A7D15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break</a:t>
            </a:r>
            <a:r>
              <a:rPr kumimoji="1" lang="en-US" altLang="zh-CN" dirty="0"/>
              <a:t> statement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8D18856-FF28-B041-B3E9-705F78EF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Terminate a loop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int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  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==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70F8AB-E0C4-CD41-BFCE-25F15D75DBE0}"/>
              </a:ext>
            </a:extLst>
          </p:cNvPr>
          <p:cNvSpPr/>
          <p:nvPr/>
        </p:nvSpPr>
        <p:spPr>
          <a:xfrm>
            <a:off x="1251833" y="1913260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42197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8DE1F-EA69-A840-BEE3-295A7D15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continue</a:t>
            </a:r>
            <a:r>
              <a:rPr kumimoji="1" lang="en-US" altLang="zh-CN" dirty="0"/>
              <a:t> statement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E8D18856-FF28-B041-B3E9-705F78EFD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Skip the remaining part of the loop body and continue the next iteration.</a:t>
            </a:r>
          </a:p>
          <a:p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int num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zh-CN" altLang="en-US" sz="2000" dirty="0">
                <a:solidFill>
                  <a:srgbClr val="AF00DB"/>
                </a:solidFill>
                <a:latin typeface="Menlo" panose="020B0609030804020204" pitchFamily="49" charset="0"/>
              </a:rPr>
              <a:t>  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(num ==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        continue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457200" lvl="1" indent="0">
              <a:buNone/>
            </a:pP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70F8AB-E0C4-CD41-BFCE-25F15D75DBE0}"/>
              </a:ext>
            </a:extLst>
          </p:cNvPr>
          <p:cNvSpPr/>
          <p:nvPr/>
        </p:nvSpPr>
        <p:spPr>
          <a:xfrm>
            <a:off x="1251833" y="1913260"/>
            <a:ext cx="1569660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while.cpp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9568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D99635-25C0-7548-9F1A-AE3B9480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Condition, Be Careful!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CA333-EB4C-F44F-A7DE-866588C5A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Can you find any problem from the code?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 err="1">
                <a:solidFill>
                  <a:srgbClr val="0000FF"/>
                </a:solidFill>
                <a:latin typeface="Menlo" panose="020B0609030804020204" pitchFamily="49" charset="0"/>
              </a:rPr>
              <a:t>size_t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num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(num &gt;=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385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64519-5712-394D-A08B-9BF4892B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Condition, Be Careful!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48D1E-4B1E-934D-9233-DA5193F98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353801" cy="4849968"/>
          </a:xfrm>
        </p:spPr>
        <p:txBody>
          <a:bodyPr>
            <a:normAutofit/>
          </a:bodyPr>
          <a:lstStyle/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flag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flag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"count = 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++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   // and do </a:t>
            </a:r>
            <a:r>
              <a:rPr lang="en" altLang="zh-CN" sz="2400" dirty="0" err="1">
                <a:solidFill>
                  <a:srgbClr val="008000"/>
                </a:solidFill>
                <a:latin typeface="Menlo" panose="020B0609030804020204" pitchFamily="49" charset="0"/>
              </a:rPr>
              <a:t>sth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count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//meet a condition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    flag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false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//set flag to false to break the loop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4" name="下箭头 3">
            <a:extLst>
              <a:ext uri="{FF2B5EF4-FFF2-40B4-BE49-F238E27FC236}">
                <a16:creationId xmlns:a16="http://schemas.microsoft.com/office/drawing/2014/main" id="{E7E4E986-23C2-9148-BCEE-0F21E509BC95}"/>
              </a:ext>
            </a:extLst>
          </p:cNvPr>
          <p:cNvSpPr/>
          <p:nvPr/>
        </p:nvSpPr>
        <p:spPr>
          <a:xfrm rot="2558456">
            <a:off x="3409467" y="1300559"/>
            <a:ext cx="571500" cy="1664258"/>
          </a:xfrm>
          <a:prstGeom prst="downArrow">
            <a:avLst>
              <a:gd name="adj1" fmla="val 50000"/>
              <a:gd name="adj2" fmla="val 84286"/>
            </a:avLst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5786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25CE4-864D-DF45-8D7C-B3559BD18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Why?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1C7B8-D3E7-FF4D-A022-83D17F74C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317375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Expression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3+4</a:t>
            </a:r>
            <a:r>
              <a:rPr kumimoji="1" lang="en-US" altLang="zh-CN" dirty="0"/>
              <a:t> has a value;</a:t>
            </a:r>
          </a:p>
          <a:p>
            <a:r>
              <a:rPr kumimoji="1" lang="en-US" altLang="zh-CN" dirty="0"/>
              <a:t>Expression 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a+b</a:t>
            </a:r>
            <a:r>
              <a:rPr kumimoji="1" lang="en-US" altLang="zh-CN" dirty="0"/>
              <a:t> has a value;</a:t>
            </a:r>
          </a:p>
          <a:p>
            <a:r>
              <a:rPr kumimoji="1" lang="en-US" altLang="zh-CN" dirty="0"/>
              <a:t>Expression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(a==b) </a:t>
            </a:r>
            <a:r>
              <a:rPr kumimoji="1" lang="en-US" altLang="zh-CN" dirty="0"/>
              <a:t>has value (true or false);</a:t>
            </a:r>
          </a:p>
          <a:p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a=b</a:t>
            </a:r>
            <a:r>
              <a:rPr kumimoji="1" lang="en-US" altLang="zh-CN" dirty="0"/>
              <a:t>  is an assignment, also an expression and has a value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 follow code can be compiled successfully!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F593CA1-E9BC-3A45-9F19-821D401FC171}"/>
              </a:ext>
            </a:extLst>
          </p:cNvPr>
          <p:cNvSpPr/>
          <p:nvPr/>
        </p:nvSpPr>
        <p:spPr>
          <a:xfrm>
            <a:off x="1290452" y="451534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b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8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"m="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9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FA92D6-4BB7-BD42-BCAD-DD80549E5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if</a:t>
            </a:r>
            <a:r>
              <a:rPr lang="en" altLang="zh-CN" dirty="0"/>
              <a:t> Statement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1B75FC0-F7E5-3640-AE81-27EBD76CF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70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EB16B72-E684-6848-AFC5-A022966B8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lang="en-US" altLang="zh-CN" dirty="0"/>
              <a:t> loop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C7589FBD-5CAF-774C-992C-F9BA3DA1CB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50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7CA39-FA28-5240-90A1-BB5649D6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lang="en-US" altLang="zh-CN" dirty="0"/>
              <a:t>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CEF8E8-81BF-0E45-A8EA-831C2A8BE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CN" dirty="0"/>
              <a:t>Syntax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-clause;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-expression; iteration-expression)</a:t>
            </a:r>
          </a:p>
          <a:p>
            <a:pPr marL="685800" lvl="1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loop-statement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Example</a:t>
            </a:r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"Line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685800" lvl="1" indent="0">
              <a:buNone/>
            </a:pP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"sum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487313-B453-7642-90AD-01E3428C9F5F}"/>
              </a:ext>
            </a:extLst>
          </p:cNvPr>
          <p:cNvSpPr/>
          <p:nvPr/>
        </p:nvSpPr>
        <p:spPr>
          <a:xfrm>
            <a:off x="1524966" y="3351869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for.cpp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24139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8C2DC-94EE-F744-B2A6-C3AE81EA4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kumimoji="1" lang="en-US" altLang="zh-CN" dirty="0"/>
              <a:t> loop VS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kumimoji="1" lang="en-US" altLang="zh-CN" dirty="0"/>
              <a:t> loop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2B7AF04-A49D-E54B-9EE5-7D8501846FB2}"/>
              </a:ext>
            </a:extLst>
          </p:cNvPr>
          <p:cNvSpPr/>
          <p:nvPr/>
        </p:nvSpPr>
        <p:spPr>
          <a:xfrm>
            <a:off x="411678" y="2152946"/>
            <a:ext cx="51578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22860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228600"/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"Line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228600"/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BB8A91-016B-5142-99E2-AFB741BB9124}"/>
              </a:ext>
            </a:extLst>
          </p:cNvPr>
          <p:cNvSpPr/>
          <p:nvPr/>
        </p:nvSpPr>
        <p:spPr>
          <a:xfrm>
            <a:off x="6824353" y="1737447"/>
            <a:ext cx="49559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dirty="0">
              <a:solidFill>
                <a:srgbClr val="0000FF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"Line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CC4C7A7D-FB55-A24B-B3AD-DF6AA9C73F01}"/>
              </a:ext>
            </a:extLst>
          </p:cNvPr>
          <p:cNvSpPr/>
          <p:nvPr/>
        </p:nvSpPr>
        <p:spPr>
          <a:xfrm>
            <a:off x="5415148" y="2743200"/>
            <a:ext cx="1219131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B4813D-28C6-B34F-8C18-97BCDBCBDA61}"/>
              </a:ext>
            </a:extLst>
          </p:cNvPr>
          <p:cNvSpPr/>
          <p:nvPr/>
        </p:nvSpPr>
        <p:spPr>
          <a:xfrm>
            <a:off x="1282535" y="2470067"/>
            <a:ext cx="1436914" cy="2850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3542359-F1DB-6C4A-949A-96EAFA894A02}"/>
              </a:ext>
            </a:extLst>
          </p:cNvPr>
          <p:cNvSpPr/>
          <p:nvPr/>
        </p:nvSpPr>
        <p:spPr>
          <a:xfrm>
            <a:off x="6848103" y="2019564"/>
            <a:ext cx="1595252" cy="308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D96AA4-A072-514B-9C06-9DC404922310}"/>
              </a:ext>
            </a:extLst>
          </p:cNvPr>
          <p:cNvSpPr/>
          <p:nvPr/>
        </p:nvSpPr>
        <p:spPr>
          <a:xfrm>
            <a:off x="3782153" y="2458192"/>
            <a:ext cx="568243" cy="285008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9E8EA8-2248-5D4E-A2C0-D617050EB207}"/>
              </a:ext>
            </a:extLst>
          </p:cNvPr>
          <p:cNvSpPr/>
          <p:nvPr/>
        </p:nvSpPr>
        <p:spPr>
          <a:xfrm>
            <a:off x="7485275" y="3708903"/>
            <a:ext cx="568243" cy="285008"/>
          </a:xfrm>
          <a:prstGeom prst="rect">
            <a:avLst/>
          </a:prstGeom>
          <a:noFill/>
          <a:ln w="3810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DD1713F7-07C5-E945-8565-794A333E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423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1531D-9AF3-D24D-8BB2-B2060F3B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for</a:t>
            </a:r>
            <a:r>
              <a:rPr kumimoji="1" lang="en-US" altLang="zh-CN" dirty="0"/>
              <a:t> loop VS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while</a:t>
            </a:r>
            <a:r>
              <a:rPr kumimoji="1" lang="en-US" altLang="zh-CN" dirty="0"/>
              <a:t> loop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7D48F5-B30E-1A45-BD0A-943A7D20B25F}"/>
              </a:ext>
            </a:extLst>
          </p:cNvPr>
          <p:cNvSpPr/>
          <p:nvPr/>
        </p:nvSpPr>
        <p:spPr>
          <a:xfrm>
            <a:off x="352302" y="2049068"/>
            <a:ext cx="524493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(num &gt;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num--;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0457E8-A945-CB47-8B11-605200E648C7}"/>
              </a:ext>
            </a:extLst>
          </p:cNvPr>
          <p:cNvSpPr/>
          <p:nvPr/>
        </p:nvSpPr>
        <p:spPr>
          <a:xfrm>
            <a:off x="6891647" y="1951672"/>
            <a:ext cx="51261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(; num &gt;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"num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num--;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F024DDEA-BEEE-DB43-8F69-6B53AA8DE325}"/>
              </a:ext>
            </a:extLst>
          </p:cNvPr>
          <p:cNvSpPr/>
          <p:nvPr/>
        </p:nvSpPr>
        <p:spPr>
          <a:xfrm>
            <a:off x="5593347" y="2520537"/>
            <a:ext cx="1219131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4204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E2DA0F-544A-2F48-86CA-B29F77EB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Endless loop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4B45F-56DF-C745-9DFE-D2320415A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07380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sz="3500" dirty="0">
                <a:solidFill>
                  <a:prstClr val="black"/>
                </a:solidFill>
              </a:rPr>
              <a:t>Sometimes we need it</a:t>
            </a:r>
            <a:endParaRPr lang="en" altLang="zh-CN" sz="3000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" altLang="zh-CN" sz="2400" dirty="0">
              <a:solidFill>
                <a:srgbClr val="AF00DB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for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(;;) 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// some statements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"endless loop!"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while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8000"/>
                </a:solidFill>
                <a:latin typeface="Menlo" panose="020B0609030804020204" pitchFamily="49" charset="0"/>
              </a:rPr>
              <a:t>    // some statements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"endless loop!"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73274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F0B13-2183-F246-B5B7-CB8FB2D21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break and continue statements behavior the same with while loops.</a:t>
            </a:r>
          </a:p>
          <a:p>
            <a:endParaRPr kumimoji="1"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993D035-44C5-A242-A98B-E8460E8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break/continue</a:t>
            </a:r>
            <a:r>
              <a:rPr kumimoji="1" lang="en-US" altLang="zh-CN" dirty="0"/>
              <a:t> statement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6849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73CE260-9B5E-984F-8577-B8DAC3B32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00" y="1534740"/>
            <a:ext cx="9994900" cy="2387600"/>
          </a:xfrm>
        </p:spPr>
        <p:txBody>
          <a:bodyPr/>
          <a:lstStyle/>
          <a:p>
            <a:r>
              <a:rPr lang="en" altLang="zh-CN" dirty="0" err="1">
                <a:solidFill>
                  <a:srgbClr val="0000CC"/>
                </a:solidFill>
                <a:latin typeface="Courier" pitchFamily="2" charset="0"/>
              </a:rPr>
              <a:t>goto</a:t>
            </a:r>
            <a:r>
              <a:rPr lang="en" altLang="zh-CN" dirty="0">
                <a:solidFill>
                  <a:prstClr val="black"/>
                </a:solidFill>
              </a:rPr>
              <a:t> and </a:t>
            </a:r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switch</a:t>
            </a:r>
            <a:r>
              <a:rPr lang="en" altLang="zh-CN" dirty="0"/>
              <a:t> Statements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7E232B70-95C3-FB40-9699-F212BDD7C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79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29D19-5DFE-5448-8D45-8C702517C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>
                <a:solidFill>
                  <a:srgbClr val="0000CC"/>
                </a:solidFill>
                <a:latin typeface="Courier" pitchFamily="2" charset="0"/>
              </a:rPr>
              <a:t>goto</a:t>
            </a:r>
            <a:r>
              <a:rPr lang="en" altLang="zh-CN" dirty="0"/>
              <a:t> Statement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8342F1-CA40-CB4D-9A0D-85999CFBF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876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Jump </a:t>
            </a:r>
            <a:r>
              <a:rPr lang="en" altLang="zh-CN" dirty="0"/>
              <a:t>to the desired location</a:t>
            </a:r>
            <a:endParaRPr kumimoji="1" lang="en-US" altLang="zh-CN" dirty="0"/>
          </a:p>
          <a:p>
            <a:r>
              <a:rPr kumimoji="1" lang="en-US" altLang="zh-CN" dirty="0"/>
              <a:t>An unrecommended statement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039367-53A4-C947-81C1-A5891A13197D}"/>
              </a:ext>
            </a:extLst>
          </p:cNvPr>
          <p:cNvSpPr/>
          <p:nvPr/>
        </p:nvSpPr>
        <p:spPr>
          <a:xfrm>
            <a:off x="1376479" y="2333685"/>
            <a:ext cx="833902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mysquare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&gt;=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||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input is out of range."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AF00DB"/>
                </a:solidFill>
                <a:latin typeface="Menlo" panose="020B0609030804020204" pitchFamily="49" charset="0"/>
              </a:rPr>
              <a:t>goto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EXIT_ERROR;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value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result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EXIT_ERROR: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  //do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sth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such as closing files here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2CDF10-C039-9A4F-98A6-6DC36619D44E}"/>
              </a:ext>
            </a:extLst>
          </p:cNvPr>
          <p:cNvSpPr/>
          <p:nvPr/>
        </p:nvSpPr>
        <p:spPr>
          <a:xfrm>
            <a:off x="0" y="2314545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goto.cpp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21588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38CEA-5BE8-1849-A47E-EE4D0D13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switch</a:t>
            </a:r>
            <a:r>
              <a:rPr lang="en" altLang="zh-CN" dirty="0"/>
              <a:t> Statement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A76789-326F-C741-9162-6E23893F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4"/>
            <a:ext cx="11053879" cy="5531005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CN" dirty="0"/>
              <a:t>Execute one of several statements, depending on the value of an expression.</a:t>
            </a:r>
          </a:p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break</a:t>
            </a:r>
            <a:r>
              <a:rPr kumimoji="1" lang="en-US" altLang="zh-CN" dirty="0"/>
              <a:t> prevents executing some following statements. </a:t>
            </a:r>
            <a:r>
              <a:rPr kumimoji="1" lang="en-US" altLang="zh-CN" b="1">
                <a:solidFill>
                  <a:srgbClr val="FF0000"/>
                </a:solidFill>
              </a:rPr>
              <a:t>Don’t </a:t>
            </a:r>
            <a:r>
              <a:rPr kumimoji="1" lang="en-US" altLang="zh-CN" b="1" dirty="0">
                <a:solidFill>
                  <a:srgbClr val="FF0000"/>
                </a:solidFill>
              </a:rPr>
              <a:t>forget </a:t>
            </a:r>
            <a:r>
              <a:rPr kumimoji="1" lang="en-US" altLang="zh-CN" b="1" dirty="0">
                <a:solidFill>
                  <a:srgbClr val="FF0000"/>
                </a:solidFill>
                <a:latin typeface="Courier" pitchFamily="2" charset="0"/>
              </a:rPr>
              <a:t>break</a:t>
            </a:r>
            <a:r>
              <a:rPr kumimoji="1" lang="en-US" altLang="zh-CN" b="1" dirty="0">
                <a:solidFill>
                  <a:srgbClr val="FF0000"/>
                </a:solidFill>
              </a:rPr>
              <a:t>!</a:t>
            </a:r>
          </a:p>
          <a:p>
            <a:r>
              <a:rPr kumimoji="1" lang="en-US" altLang="zh-CN" dirty="0"/>
              <a:t>More similar to </a:t>
            </a:r>
            <a:r>
              <a:rPr kumimoji="1" lang="en-US" altLang="zh-CN" dirty="0" err="1">
                <a:solidFill>
                  <a:srgbClr val="0000CC"/>
                </a:solidFill>
                <a:latin typeface="Courier" pitchFamily="2" charset="0"/>
              </a:rPr>
              <a:t>goto</a:t>
            </a:r>
            <a:r>
              <a:rPr kumimoji="1" lang="en-US" altLang="zh-CN" dirty="0"/>
              <a:t>, not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if-else if-else</a:t>
            </a:r>
          </a:p>
          <a:p>
            <a:endParaRPr kumimoji="1" lang="en-US" altLang="zh-CN" dirty="0"/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switch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input_char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'A'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"Move left."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case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'D'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"Move right."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default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sz="19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A31515"/>
                </a:solidFill>
                <a:latin typeface="Menlo" panose="020B0609030804020204" pitchFamily="49" charset="0"/>
              </a:rPr>
              <a:t>"Undefined key."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19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AF00DB"/>
                </a:solidFill>
                <a:latin typeface="Menlo" panose="020B0609030804020204" pitchFamily="49" charset="0"/>
              </a:rPr>
              <a:t>        break</a:t>
            </a: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685800" lvl="1" indent="0">
              <a:buNone/>
            </a:pPr>
            <a:r>
              <a:rPr lang="en" altLang="zh-CN" sz="19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4BFED2-ACB6-9B44-8648-B166EDFDA697}"/>
              </a:ext>
            </a:extLst>
          </p:cNvPr>
          <p:cNvSpPr/>
          <p:nvPr/>
        </p:nvSpPr>
        <p:spPr>
          <a:xfrm>
            <a:off x="1468405" y="2514848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sz="2000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switch.cpp</a:t>
            </a:r>
            <a:endParaRPr lang="zh-CN" altLang="en-US" sz="2000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323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89BC6-C31D-B94F-BE26-BBBAC19B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if-else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0380A-080C-8843-B041-3AFF71905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42482"/>
          </a:xfrm>
        </p:spPr>
        <p:txBody>
          <a:bodyPr/>
          <a:lstStyle/>
          <a:p>
            <a:r>
              <a:rPr kumimoji="1" lang="en-US" altLang="zh-CN" dirty="0"/>
              <a:t>Statements are executed conditionally</a:t>
            </a:r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9AB06A-DCA1-EC45-9899-613773AD77D3}"/>
              </a:ext>
            </a:extLst>
          </p:cNvPr>
          <p:cNvSpPr/>
          <p:nvPr/>
        </p:nvSpPr>
        <p:spPr>
          <a:xfrm>
            <a:off x="1118570" y="1855821"/>
            <a:ext cx="11031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FA6C0F-5C33-B24E-9979-D0870B79742B}"/>
              </a:ext>
            </a:extLst>
          </p:cNvPr>
          <p:cNvSpPr/>
          <p:nvPr/>
        </p:nvSpPr>
        <p:spPr>
          <a:xfrm>
            <a:off x="1118570" y="3201687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5."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not 5."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91966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21AA7-39D2-FF47-A49B-442D0ABB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if-else if-else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9750-EC71-7948-B05F-A74A1A595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" altLang="zh-CN" sz="20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greater than 10."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0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000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in range [5, 10]."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0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788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56D52-9D7A-5848-86B4-F90E3C0E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little more complex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43C95-9A11-1E45-83F3-AF1ADCAB6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When will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"Where I'm?"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kumimoji="1" lang="en-US" altLang="zh-CN" dirty="0"/>
              <a:t>be printed? </a:t>
            </a:r>
          </a:p>
          <a:p>
            <a:pPr marL="0" indent="0">
              <a:buNone/>
            </a:pPr>
            <a:r>
              <a:rPr kumimoji="1" lang="en-US" altLang="zh-CN" dirty="0"/>
              <a:t>How to make the code easier to understand?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sz="2400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" altLang="zh-CN" sz="2400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sz="2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" altLang="zh-CN" sz="2400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A31515"/>
                </a:solidFill>
                <a:latin typeface="Menlo" panose="020B0609030804020204" pitchFamily="49" charset="0"/>
              </a:rPr>
              <a:t>"Where I'm?"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sz="2400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482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EACC6-150B-134D-95F7-6080594A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>
                <a:solidFill>
                  <a:srgbClr val="0000CC"/>
                </a:solidFill>
                <a:latin typeface="Courier" pitchFamily="2" charset="0"/>
              </a:rPr>
              <a:t>? : </a:t>
            </a:r>
            <a:r>
              <a:rPr kumimoji="1" lang="en" altLang="zh-CN" dirty="0"/>
              <a:t>operator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8E25A-4E65-524C-8739-719C7D631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6"/>
            <a:ext cx="11053879" cy="580198"/>
          </a:xfrm>
        </p:spPr>
        <p:txBody>
          <a:bodyPr/>
          <a:lstStyle/>
          <a:p>
            <a:r>
              <a:rPr kumimoji="1" lang="en-US" altLang="zh-CN" dirty="0"/>
              <a:t>When can we use the ternary conditional operator?</a:t>
            </a:r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54EB7F-116A-5548-A162-FF0602F8A4A8}"/>
              </a:ext>
            </a:extLst>
          </p:cNvPr>
          <p:cNvSpPr/>
          <p:nvPr/>
        </p:nvSpPr>
        <p:spPr>
          <a:xfrm>
            <a:off x="1115504" y="1907193"/>
            <a:ext cx="6891357" cy="20313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bool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true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//some operations may change 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isPositive's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value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B0A5B86-AF15-1542-B13B-10F8B85B921D}"/>
              </a:ext>
            </a:extLst>
          </p:cNvPr>
          <p:cNvSpPr/>
          <p:nvPr/>
        </p:nvSpPr>
        <p:spPr>
          <a:xfrm>
            <a:off x="1115503" y="4842776"/>
            <a:ext cx="6891357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: -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8B4A6B-CD66-4542-9FCA-6C3A9242C754}"/>
              </a:ext>
            </a:extLst>
          </p:cNvPr>
          <p:cNvSpPr/>
          <p:nvPr/>
        </p:nvSpPr>
        <p:spPr>
          <a:xfrm>
            <a:off x="1115505" y="5839365"/>
            <a:ext cx="6891355" cy="369332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factor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isPositive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638C31BB-86CA-1144-9D15-8537E25B5CD4}"/>
              </a:ext>
            </a:extLst>
          </p:cNvPr>
          <p:cNvSpPr/>
          <p:nvPr/>
        </p:nvSpPr>
        <p:spPr>
          <a:xfrm rot="5400000">
            <a:off x="3353347" y="4261954"/>
            <a:ext cx="627260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7611F77A-30E1-BA41-ACF5-51D4A0643A70}"/>
              </a:ext>
            </a:extLst>
          </p:cNvPr>
          <p:cNvSpPr/>
          <p:nvPr/>
        </p:nvSpPr>
        <p:spPr>
          <a:xfrm rot="5400000">
            <a:off x="3353347" y="5265298"/>
            <a:ext cx="627260" cy="5343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159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5E25EB2-BAEB-7241-9561-AB08FB410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Conditions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0640D8F-B127-2149-841B-D24060309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434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B92AE-D923-8D42-A8D0-B9EA9C08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Condition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15109-B03F-504F-9FC1-46213F2D9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 should be a condition?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The condition should be an expression which is convertible to bool</a:t>
            </a:r>
          </a:p>
          <a:p>
            <a:pPr lvl="1"/>
            <a:r>
              <a:rPr kumimoji="1" lang="en-US" altLang="zh-CN" dirty="0"/>
              <a:t>Its value can be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bool, char, int, float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2CF21F-4D42-BD4F-836F-355699BA0E73}"/>
              </a:ext>
            </a:extLst>
          </p:cNvPr>
          <p:cNvSpPr/>
          <p:nvPr/>
        </p:nvSpPr>
        <p:spPr>
          <a:xfrm>
            <a:off x="1118570" y="1855821"/>
            <a:ext cx="110314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"The number is less than 5.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E808BE4-E12D-0645-BB6E-B03A7EB72933}"/>
              </a:ext>
            </a:extLst>
          </p:cNvPr>
          <p:cNvSpPr/>
          <p:nvPr/>
        </p:nvSpPr>
        <p:spPr>
          <a:xfrm>
            <a:off x="1746738" y="2133600"/>
            <a:ext cx="996462" cy="339969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下箭头 5">
            <a:extLst>
              <a:ext uri="{FF2B5EF4-FFF2-40B4-BE49-F238E27FC236}">
                <a16:creationId xmlns:a16="http://schemas.microsoft.com/office/drawing/2014/main" id="{05AA1919-9B9E-244F-80CD-E5657988C058}"/>
              </a:ext>
            </a:extLst>
          </p:cNvPr>
          <p:cNvSpPr/>
          <p:nvPr/>
        </p:nvSpPr>
        <p:spPr>
          <a:xfrm rot="2558456">
            <a:off x="3231337" y="859193"/>
            <a:ext cx="571500" cy="1664258"/>
          </a:xfrm>
          <a:prstGeom prst="downArrow">
            <a:avLst>
              <a:gd name="adj1" fmla="val 50000"/>
              <a:gd name="adj2" fmla="val 84286"/>
            </a:avLst>
          </a:prstGeom>
          <a:solidFill>
            <a:srgbClr val="FF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878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1A68A-6D8D-094B-9F52-F4FFBBC2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Relational Expressions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04BFD-D833-6F4B-B3D5-74584C33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266784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The condition can be a relational expression</a:t>
            </a:r>
          </a:p>
          <a:p>
            <a:r>
              <a:rPr kumimoji="1" lang="en-US" altLang="zh-CN" dirty="0"/>
              <a:t>The 6 relational/comparison operators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Return </a:t>
            </a:r>
            <a:r>
              <a:rPr kumimoji="1" lang="en-US" altLang="zh-CN" dirty="0">
                <a:solidFill>
                  <a:srgbClr val="FF0000"/>
                </a:solidFill>
              </a:rPr>
              <a:t>1</a:t>
            </a:r>
            <a:r>
              <a:rPr kumimoji="1" lang="en-US" altLang="zh-CN" dirty="0"/>
              <a:t> if the condition (such as a==b) is true, </a:t>
            </a:r>
          </a:p>
          <a:p>
            <a:r>
              <a:rPr kumimoji="1" lang="en-US" altLang="zh-CN" dirty="0"/>
              <a:t>Return </a:t>
            </a:r>
            <a:r>
              <a:rPr kumimoji="1" lang="en-US" altLang="zh-CN" dirty="0">
                <a:solidFill>
                  <a:srgbClr val="FF0000"/>
                </a:solidFill>
              </a:rPr>
              <a:t>0</a:t>
            </a:r>
            <a:r>
              <a:rPr kumimoji="1" lang="en-US" altLang="zh-CN" dirty="0"/>
              <a:t> if the condition is false.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0C801AF-7580-8C41-956B-F9CF0293E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09256"/>
              </p:ext>
            </p:extLst>
          </p:nvPr>
        </p:nvGraphicFramePr>
        <p:xfrm>
          <a:off x="1574469" y="2497329"/>
          <a:ext cx="5257800" cy="256032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9601811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10773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Operator name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effectLst/>
                        </a:rPr>
                        <a:t>Example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777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==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63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not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40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less than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153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greater than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</a:t>
                      </a:r>
                      <a:r>
                        <a:rPr lang="en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171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>
                          <a:effectLst/>
                        </a:rPr>
                        <a:t>less than or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&lt;=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538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</a:rPr>
                        <a:t>greater than or equal 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a </a:t>
                      </a:r>
                      <a:r>
                        <a:rPr lang="en" dirty="0">
                          <a:solidFill>
                            <a:srgbClr val="000080"/>
                          </a:solidFill>
                          <a:effectLst/>
                          <a:latin typeface="Courier New" panose="02070309020205020404" pitchFamily="49" charset="0"/>
                        </a:rPr>
                        <a:t>&gt;=</a:t>
                      </a:r>
                      <a:r>
                        <a:rPr lang="en" dirty="0">
                          <a:effectLst/>
                          <a:latin typeface="Courier New" panose="02070309020205020404" pitchFamily="49" charset="0"/>
                        </a:rPr>
                        <a:t> b</a:t>
                      </a:r>
                      <a:endParaRPr lang="en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769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367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13310</TotalTime>
  <Words>1457</Words>
  <Application>Microsoft Macintosh PowerPoint</Application>
  <PresentationFormat>宽屏</PresentationFormat>
  <Paragraphs>298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等线</vt:lpstr>
      <vt:lpstr>KaiTi</vt:lpstr>
      <vt:lpstr>Arial</vt:lpstr>
      <vt:lpstr>Calibri</vt:lpstr>
      <vt:lpstr>Courier</vt:lpstr>
      <vt:lpstr>Courier New</vt:lpstr>
      <vt:lpstr>Franklin Gothic Demi</vt:lpstr>
      <vt:lpstr>Franklin Gothic Medium</vt:lpstr>
      <vt:lpstr>Menlo</vt:lpstr>
      <vt:lpstr>Wingdings</vt:lpstr>
      <vt:lpstr>Office 主题</vt:lpstr>
      <vt:lpstr>Advanced Programming </vt:lpstr>
      <vt:lpstr>if Statement</vt:lpstr>
      <vt:lpstr>if and if-else</vt:lpstr>
      <vt:lpstr>if-else if-else</vt:lpstr>
      <vt:lpstr>A little more complex</vt:lpstr>
      <vt:lpstr>? : operator</vt:lpstr>
      <vt:lpstr>Conditions</vt:lpstr>
      <vt:lpstr>Condition</vt:lpstr>
      <vt:lpstr>Relational Expressions</vt:lpstr>
      <vt:lpstr>Logical Expressions</vt:lpstr>
      <vt:lpstr>Non-Boolean Expressions</vt:lpstr>
      <vt:lpstr>while loop</vt:lpstr>
      <vt:lpstr>while loop</vt:lpstr>
      <vt:lpstr>do-while loop</vt:lpstr>
      <vt:lpstr>break statement</vt:lpstr>
      <vt:lpstr>continue statement</vt:lpstr>
      <vt:lpstr>The Condition, Be Careful!</vt:lpstr>
      <vt:lpstr>The Condition, Be Careful!</vt:lpstr>
      <vt:lpstr>Why?</vt:lpstr>
      <vt:lpstr>for loop</vt:lpstr>
      <vt:lpstr>for loop</vt:lpstr>
      <vt:lpstr>for loop VS while loop</vt:lpstr>
      <vt:lpstr>for loop VS while loop</vt:lpstr>
      <vt:lpstr>Endless loop</vt:lpstr>
      <vt:lpstr>break/continue statement</vt:lpstr>
      <vt:lpstr>goto and switch Statements</vt:lpstr>
      <vt:lpstr>goto Statement</vt:lpstr>
      <vt:lpstr>switch Statement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521</cp:revision>
  <dcterms:created xsi:type="dcterms:W3CDTF">2020-09-05T08:11:12Z</dcterms:created>
  <dcterms:modified xsi:type="dcterms:W3CDTF">2025-03-03T08:23:32Z</dcterms:modified>
  <cp:category/>
</cp:coreProperties>
</file>