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39"/>
  </p:notesMasterIdLst>
  <p:sldIdLst>
    <p:sldId id="256" r:id="rId3"/>
    <p:sldId id="772" r:id="rId4"/>
    <p:sldId id="785" r:id="rId5"/>
    <p:sldId id="786" r:id="rId6"/>
    <p:sldId id="787" r:id="rId7"/>
    <p:sldId id="788" r:id="rId8"/>
    <p:sldId id="789" r:id="rId9"/>
    <p:sldId id="790" r:id="rId10"/>
    <p:sldId id="791" r:id="rId11"/>
    <p:sldId id="792" r:id="rId12"/>
    <p:sldId id="793" r:id="rId13"/>
    <p:sldId id="794" r:id="rId14"/>
    <p:sldId id="795" r:id="rId15"/>
    <p:sldId id="796" r:id="rId16"/>
    <p:sldId id="797" r:id="rId17"/>
    <p:sldId id="775" r:id="rId18"/>
    <p:sldId id="777" r:id="rId19"/>
    <p:sldId id="778" r:id="rId20"/>
    <p:sldId id="576" r:id="rId21"/>
    <p:sldId id="799" r:id="rId22"/>
    <p:sldId id="425" r:id="rId23"/>
    <p:sldId id="427" r:id="rId24"/>
    <p:sldId id="577" r:id="rId25"/>
    <p:sldId id="578" r:id="rId26"/>
    <p:sldId id="579" r:id="rId27"/>
    <p:sldId id="580" r:id="rId28"/>
    <p:sldId id="780" r:id="rId29"/>
    <p:sldId id="776" r:id="rId30"/>
    <p:sldId id="783" r:id="rId31"/>
    <p:sldId id="784" r:id="rId32"/>
    <p:sldId id="782" r:id="rId33"/>
    <p:sldId id="446" r:id="rId34"/>
    <p:sldId id="483" r:id="rId35"/>
    <p:sldId id="572" r:id="rId36"/>
    <p:sldId id="522" r:id="rId37"/>
    <p:sldId id="779"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FC28415-9E8F-4E3B-A50D-D03AEBB98C0A}">
          <p14:sldIdLst>
            <p14:sldId id="256"/>
            <p14:sldId id="772"/>
          </p14:sldIdLst>
        </p14:section>
        <p14:section name="cmake" id="{12FC5C24-E93D-45FC-BD8C-4BF45078E243}">
          <p14:sldIdLst>
            <p14:sldId id="785"/>
            <p14:sldId id="786"/>
            <p14:sldId id="787"/>
            <p14:sldId id="788"/>
            <p14:sldId id="789"/>
            <p14:sldId id="790"/>
            <p14:sldId id="791"/>
            <p14:sldId id="792"/>
            <p14:sldId id="793"/>
            <p14:sldId id="794"/>
            <p14:sldId id="795"/>
            <p14:sldId id="796"/>
            <p14:sldId id="797"/>
          </p14:sldIdLst>
        </p14:section>
        <p14:section name="input" id="{E74FBD16-C5EF-44CE-874E-141239C4AD72}">
          <p14:sldIdLst>
            <p14:sldId id="775"/>
            <p14:sldId id="777"/>
            <p14:sldId id="778"/>
            <p14:sldId id="576"/>
            <p14:sldId id="799"/>
            <p14:sldId id="425"/>
            <p14:sldId id="427"/>
            <p14:sldId id="577"/>
            <p14:sldId id="578"/>
            <p14:sldId id="579"/>
            <p14:sldId id="580"/>
          </p14:sldIdLst>
        </p14:section>
        <p14:section name="数据存储" id="{5FE86C11-39C9-4819-9D8C-B2396435CD1C}">
          <p14:sldIdLst>
            <p14:sldId id="780"/>
            <p14:sldId id="776"/>
            <p14:sldId id="783"/>
            <p14:sldId id="784"/>
            <p14:sldId id="782"/>
          </p14:sldIdLst>
        </p14:section>
        <p14:section name="练习" id="{3A72F6A4-5D0A-4006-8B82-35CF2CCEF280}">
          <p14:sldIdLst>
            <p14:sldId id="446"/>
            <p14:sldId id="483"/>
            <p14:sldId id="572"/>
            <p14:sldId id="522"/>
            <p14:sldId id="7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229" autoAdjust="0"/>
    <p:restoredTop sz="94660"/>
  </p:normalViewPr>
  <p:slideViewPr>
    <p:cSldViewPr snapToGrid="0">
      <p:cViewPr varScale="1">
        <p:scale>
          <a:sx n="153" d="100"/>
          <a:sy n="153" d="100"/>
        </p:scale>
        <p:origin x="208"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t>2025/3/11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3</a:t>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t>26</a:t>
            </a:fld>
            <a:endParaRPr lang="en-US" altLang="zh-CN">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6649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33</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6649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34</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t>15</a:t>
            </a:fld>
            <a:endParaRPr lang="en-US" altLang="zh-CN">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t>19</a:t>
            </a:fld>
            <a:endParaRPr lang="en-US" altLang="zh-CN">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t>20</a:t>
            </a:fld>
            <a:endParaRPr lang="en-US" altLang="zh-CN">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21</a:t>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22</a:t>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t>23</a:t>
            </a:fld>
            <a:endParaRPr lang="en-US" altLang="zh-CN">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24</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t>25</a:t>
            </a:fld>
            <a:endParaRPr lang="en-US" altLang="zh-CN">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2025/3/11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2025/3/11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2025/3/11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2025/3/11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2025/3/11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2025/3/11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2025/3/11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2025/3/11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hyperlink" Target="https://riptutorial.com/cmake" TargetMode="External"/><Relationship Id="rId4" Type="http://schemas.openxmlformats.org/officeDocument/2006/relationships/hyperlink" Target="https://cmake.org/cmake/help/latest/guide/tutorial/index.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3.wmf"/><Relationship Id="rId5" Type="http://schemas.openxmlformats.org/officeDocument/2006/relationships/oleObject" Target="../embeddings/oleObject1.bin"/><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39.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cmake.org/"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rPr>
              <a:t>Advanced</a:t>
            </a:r>
            <a:r>
              <a:rPr lang="zh-CN" altLang="en-US" b="1" dirty="0">
                <a:latin typeface="Franklin Gothic Demi" panose="020B0703020102020204" pitchFamily="34" charset="0"/>
              </a:rPr>
              <a:t> </a:t>
            </a:r>
            <a:r>
              <a:rPr lang="en-US" altLang="zh-CN" b="1" dirty="0">
                <a:latin typeface="Franklin Gothic Demi" panose="020B0703020102020204" pitchFamily="34" charset="0"/>
              </a:rPr>
              <a:t>Programming</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524000" y="3260090"/>
            <a:ext cx="9610725" cy="2767330"/>
          </a:xfrm>
        </p:spPr>
        <p:txBody>
          <a:bodyPr>
            <a:normAutofit/>
          </a:bodyPr>
          <a:lstStyle/>
          <a:p>
            <a:r>
              <a:rPr lang="en-US" altLang="zh-CN" sz="3600" dirty="0">
                <a:latin typeface="Franklin Gothic Medium" panose="020B0603020102020204" pitchFamily="34" charset="0"/>
                <a:sym typeface="+mn-ea"/>
              </a:rPr>
              <a:t>Lab 4, CMake, Inputs, D</a:t>
            </a:r>
            <a:r>
              <a:rPr lang="en-US" altLang="zh-CN" sz="3600" dirty="0" err="1">
                <a:latin typeface="Franklin Gothic Medium" panose="020B0603020102020204" pitchFamily="34" charset="0"/>
              </a:rPr>
              <a:t>ata Storage</a:t>
            </a:r>
          </a:p>
          <a:p>
            <a:endParaRPr lang="en-US" altLang="zh-CN" sz="3600" dirty="0">
              <a:latin typeface="Franklin Gothic Medium" panose="020B0603020102020204" pitchFamily="34" charset="0"/>
            </a:endParaRPr>
          </a:p>
          <a:p>
            <a:endParaRPr lang="en-US" altLang="zh-CN" dirty="0">
              <a:latin typeface="Franklin Gothic Medium" panose="020B0603020102020204" pitchFamily="34" charset="0"/>
            </a:endParaRPr>
          </a:p>
          <a:p>
            <a:r>
              <a:rPr lang="zh-CN" altLang="en-US" dirty="0">
                <a:latin typeface="Franklin Gothic Medium" panose="020B0603020102020204" pitchFamily="34" charset="0"/>
                <a:sym typeface="+mn-ea"/>
              </a:rPr>
              <a:t>廖琪梅</a:t>
            </a:r>
            <a:r>
              <a:rPr lang="en-US" altLang="zh-CN" dirty="0">
                <a:latin typeface="Franklin Gothic Medium" panose="020B0603020102020204" pitchFamily="34" charset="0"/>
                <a:sym typeface="+mn-ea"/>
              </a:rPr>
              <a:t>, </a:t>
            </a:r>
            <a:r>
              <a:rPr lang="zh-CN" altLang="en-US" dirty="0">
                <a:latin typeface="Franklin Gothic Medium" panose="020B0603020102020204" pitchFamily="34" charset="0"/>
                <a:sym typeface="+mn-ea"/>
              </a:rPr>
              <a:t>王大兴</a:t>
            </a:r>
            <a:r>
              <a:rPr lang="en-US" altLang="zh-CN" dirty="0">
                <a:latin typeface="Franklin Gothic Medium" panose="020B0603020102020204" pitchFamily="34" charset="0"/>
                <a:sym typeface="+mn-ea"/>
              </a:rPr>
              <a:t>, </a:t>
            </a:r>
            <a:r>
              <a:rPr lang="zh-CN" altLang="en-US" dirty="0">
                <a:latin typeface="Franklin Gothic Medium" panose="020B0603020102020204" pitchFamily="34" charset="0"/>
                <a:sym typeface="+mn-ea"/>
              </a:rPr>
              <a:t>于仕琪</a:t>
            </a:r>
            <a:r>
              <a:rPr lang="en-US" altLang="zh-CN" dirty="0">
                <a:latin typeface="Franklin Gothic Medium" panose="020B0603020102020204" pitchFamily="34" charset="0"/>
                <a:sym typeface="+mn-ea"/>
              </a:rPr>
              <a:t>, </a:t>
            </a:r>
            <a:r>
              <a:rPr lang="zh-CN" altLang="en-US" dirty="0">
                <a:latin typeface="Franklin Gothic Medium" panose="020B0603020102020204" pitchFamily="34" charset="0"/>
                <a:sym typeface="+mn-ea"/>
              </a:rPr>
              <a:t>王薇</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
        <p:nvSpPr>
          <p:cNvPr id="4" name="灯片编号占位符 3"/>
          <p:cNvSpPr>
            <a:spLocks noGrp="1"/>
          </p:cNvSpPr>
          <p:nvPr>
            <p:ph type="sldNum" sz="quarter" idx="12"/>
          </p:nvPr>
        </p:nvSpPr>
        <p:spPr/>
        <p:txBody>
          <a:bodyPr/>
          <a:lstStyle/>
          <a:p>
            <a:fld id="{506F4176-339E-4C4B-80E4-BBE9C4467EFE}" type="slidenum">
              <a:rPr lang="zh-CN" altLang="en-US" smtClean="0"/>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2193954" y="262223"/>
            <a:ext cx="6836771" cy="6027883"/>
          </a:xfrm>
          <a:prstGeom prst="rect">
            <a:avLst/>
          </a:prstGeom>
        </p:spPr>
      </p:pic>
      <p:sp>
        <p:nvSpPr>
          <p:cNvPr id="4" name="矩形 3"/>
          <p:cNvSpPr/>
          <p:nvPr/>
        </p:nvSpPr>
        <p:spPr>
          <a:xfrm>
            <a:off x="7723689" y="926988"/>
            <a:ext cx="849573" cy="2614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5" name="矩形 4"/>
          <p:cNvSpPr/>
          <p:nvPr/>
        </p:nvSpPr>
        <p:spPr>
          <a:xfrm>
            <a:off x="7723689" y="4949071"/>
            <a:ext cx="522814" cy="2614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6" name="矩形 5"/>
          <p:cNvSpPr/>
          <p:nvPr/>
        </p:nvSpPr>
        <p:spPr>
          <a:xfrm>
            <a:off x="2887655" y="5968839"/>
            <a:ext cx="2418017" cy="3267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7" name="矩形 6"/>
          <p:cNvSpPr/>
          <p:nvPr/>
        </p:nvSpPr>
        <p:spPr>
          <a:xfrm>
            <a:off x="2495545" y="4687664"/>
            <a:ext cx="6535180" cy="2614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grpSp>
        <p:nvGrpSpPr>
          <p:cNvPr id="10" name="组合 9"/>
          <p:cNvGrpSpPr/>
          <p:nvPr/>
        </p:nvGrpSpPr>
        <p:grpSpPr>
          <a:xfrm>
            <a:off x="7070170" y="305263"/>
            <a:ext cx="3140719" cy="395104"/>
            <a:chOff x="1358181" y="4781659"/>
            <a:chExt cx="3460607" cy="435346"/>
          </a:xfrm>
        </p:grpSpPr>
        <p:sp>
          <p:nvSpPr>
            <p:cNvPr id="11" name="矩形 10"/>
            <p:cNvSpPr/>
            <p:nvPr/>
          </p:nvSpPr>
          <p:spPr>
            <a:xfrm>
              <a:off x="1358181" y="4928973"/>
              <a:ext cx="1440160" cy="2880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endParaRPr lang="zh-CN" altLang="en-US" sz="1635"/>
            </a:p>
          </p:txBody>
        </p:sp>
        <p:sp>
          <p:nvSpPr>
            <p:cNvPr id="12" name="圆角矩形标注 6"/>
            <p:cNvSpPr/>
            <p:nvPr/>
          </p:nvSpPr>
          <p:spPr>
            <a:xfrm>
              <a:off x="2938137" y="4781659"/>
              <a:ext cx="1880651" cy="435346"/>
            </a:xfrm>
            <a:prstGeom prst="wedgeRoundRectCallout">
              <a:avLst>
                <a:gd name="adj1" fmla="val -61392"/>
                <a:gd name="adj2" fmla="val 2454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r>
                <a:rPr lang="en-US" altLang="zh-CN" dirty="0"/>
                <a:t>Creates a folder</a:t>
              </a:r>
              <a:endParaRPr lang="zh-CN" altLang="en-US" dirty="0"/>
            </a:p>
          </p:txBody>
        </p:sp>
      </p:grpSp>
      <p:sp>
        <p:nvSpPr>
          <p:cNvPr id="2" name="灯片编号占位符 1"/>
          <p:cNvSpPr>
            <a:spLocks noGrp="1"/>
          </p:cNvSpPr>
          <p:nvPr>
            <p:ph type="sldNum" sz="quarter" idx="12"/>
          </p:nvPr>
        </p:nvSpPr>
        <p:spPr/>
        <p:txBody>
          <a:bodyPr/>
          <a:lstStyle/>
          <a:p>
            <a:fld id="{506F4176-339E-4C4B-80E4-BBE9C4467EFE}" type="slidenum">
              <a:rPr lang="zh-CN" altLang="en-US" smtClean="0"/>
              <a:t>10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58075" y="481963"/>
            <a:ext cx="6003290" cy="608965"/>
          </a:xfrm>
          <a:prstGeom prst="rect">
            <a:avLst/>
          </a:prstGeom>
          <a:noFill/>
        </p:spPr>
        <p:txBody>
          <a:bodyPr wrap="none" lIns="107667" tIns="53835" rIns="107667" bIns="53835" rtlCol="0">
            <a:spAutoFit/>
          </a:bodyPr>
          <a:lstStyle/>
          <a:p>
            <a:r>
              <a:rPr lang="en-US" altLang="zh-CN" sz="3265" b="1" dirty="0">
                <a:solidFill>
                  <a:prstClr val="black"/>
                </a:solidFill>
              </a:rPr>
              <a:t>2. Multi-source files in a project-1</a:t>
            </a:r>
            <a:endParaRPr lang="zh-CN" altLang="en-US" sz="3265" b="1" dirty="0">
              <a:solidFill>
                <a:prstClr val="black"/>
              </a:solidFill>
            </a:endParaRPr>
          </a:p>
        </p:txBody>
      </p:sp>
      <p:sp>
        <p:nvSpPr>
          <p:cNvPr id="12" name="TextBox 14"/>
          <p:cNvSpPr txBox="1"/>
          <p:nvPr/>
        </p:nvSpPr>
        <p:spPr>
          <a:xfrm>
            <a:off x="2036620" y="2711057"/>
            <a:ext cx="5749890" cy="488813"/>
          </a:xfrm>
          <a:prstGeom prst="rect">
            <a:avLst/>
          </a:prstGeom>
          <a:noFill/>
        </p:spPr>
        <p:txBody>
          <a:bodyPr wrap="none" lIns="82954" tIns="41478" rIns="82954" bIns="41478" rtlCol="0">
            <a:spAutoFit/>
          </a:bodyPr>
          <a:lstStyle/>
          <a:p>
            <a:r>
              <a:rPr lang="en-US" altLang="zh-CN" sz="2630" b="1" dirty="0" err="1">
                <a:solidFill>
                  <a:srgbClr val="00B0F0"/>
                </a:solidFill>
              </a:rPr>
              <a:t>aux_source_directory</a:t>
            </a:r>
            <a:r>
              <a:rPr lang="en-US" altLang="zh-CN" sz="2630" b="1" dirty="0"/>
              <a:t> (&lt;</a:t>
            </a:r>
            <a:r>
              <a:rPr lang="en-US" altLang="zh-CN" sz="2630" b="1" dirty="0" err="1"/>
              <a:t>dir</a:t>
            </a:r>
            <a:r>
              <a:rPr lang="en-US" altLang="zh-CN" sz="2630" b="1" dirty="0"/>
              <a:t>&gt; &lt;variable&gt;)</a:t>
            </a:r>
            <a:endParaRPr lang="zh-CN" altLang="en-US" sz="2630" b="1" dirty="0"/>
          </a:p>
        </p:txBody>
      </p:sp>
      <p:grpSp>
        <p:nvGrpSpPr>
          <p:cNvPr id="13" name="组合 12"/>
          <p:cNvGrpSpPr/>
          <p:nvPr/>
        </p:nvGrpSpPr>
        <p:grpSpPr>
          <a:xfrm>
            <a:off x="2080417" y="3176143"/>
            <a:ext cx="6364938" cy="1065938"/>
            <a:chOff x="889312" y="5840497"/>
            <a:chExt cx="7013219" cy="1174506"/>
          </a:xfrm>
        </p:grpSpPr>
        <p:cxnSp>
          <p:nvCxnSpPr>
            <p:cNvPr id="14" name="直接箭头连接符 13"/>
            <p:cNvCxnSpPr/>
            <p:nvPr/>
          </p:nvCxnSpPr>
          <p:spPr>
            <a:xfrm flipV="1">
              <a:off x="4419652" y="5840497"/>
              <a:ext cx="432048" cy="25093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889312" y="6091427"/>
              <a:ext cx="7013219" cy="923576"/>
            </a:xfrm>
            <a:prstGeom prst="rect">
              <a:avLst/>
            </a:prstGeom>
          </p:spPr>
          <p:txBody>
            <a:bodyPr wrap="square" lIns="82954" tIns="41478" rIns="82954" bIns="41478">
              <a:spAutoFit/>
            </a:bodyPr>
            <a:lstStyle/>
            <a:p>
              <a:r>
                <a:rPr lang="en-US" altLang="zh-CN" sz="1635" dirty="0"/>
                <a:t>The  command finds all the source files in the specified directory indicated by &lt;</a:t>
              </a:r>
              <a:r>
                <a:rPr lang="en-US" altLang="zh-CN" sz="1635" dirty="0" err="1"/>
                <a:t>dir</a:t>
              </a:r>
              <a:r>
                <a:rPr lang="en-US" altLang="zh-CN" sz="1635" dirty="0"/>
                <a:t>&gt; and stores the results in the specified variable indicated by &lt;variable&gt;.</a:t>
              </a:r>
              <a:endParaRPr lang="zh-CN" altLang="en-US" sz="1635" dirty="0"/>
            </a:p>
          </p:txBody>
        </p:sp>
      </p:grpSp>
      <p:sp>
        <p:nvSpPr>
          <p:cNvPr id="17" name="TextBox 4"/>
          <p:cNvSpPr txBox="1"/>
          <p:nvPr/>
        </p:nvSpPr>
        <p:spPr>
          <a:xfrm>
            <a:off x="1012503" y="1306671"/>
            <a:ext cx="11179497" cy="1281735"/>
          </a:xfrm>
          <a:prstGeom prst="rect">
            <a:avLst/>
          </a:prstGeom>
          <a:noFill/>
        </p:spPr>
        <p:txBody>
          <a:bodyPr wrap="square" lIns="107667" tIns="53835" rIns="107667" bIns="53835" rtlCol="0">
            <a:spAutoFit/>
          </a:bodyPr>
          <a:lstStyle/>
          <a:p>
            <a:r>
              <a:rPr lang="en-US" altLang="zh-CN" sz="2540" dirty="0">
                <a:solidFill>
                  <a:prstClr val="black"/>
                </a:solidFill>
              </a:rPr>
              <a:t>If there are several files in directory, put each file into the </a:t>
            </a:r>
            <a:r>
              <a:rPr lang="en-US" altLang="zh-CN" sz="2540" b="1" dirty="0" err="1">
                <a:solidFill>
                  <a:prstClr val="black"/>
                </a:solidFill>
              </a:rPr>
              <a:t>add_executable</a:t>
            </a:r>
            <a:r>
              <a:rPr lang="en-US" altLang="zh-CN" sz="2540" b="1" dirty="0">
                <a:solidFill>
                  <a:prstClr val="black"/>
                </a:solidFill>
              </a:rPr>
              <a:t> </a:t>
            </a:r>
            <a:r>
              <a:rPr lang="en-US" altLang="zh-CN" sz="2540" dirty="0">
                <a:solidFill>
                  <a:prstClr val="black"/>
                </a:solidFill>
              </a:rPr>
              <a:t>command is not recommended. The better way is using </a:t>
            </a:r>
            <a:r>
              <a:rPr lang="en-US" altLang="zh-CN" sz="2540" b="1" dirty="0" err="1">
                <a:solidFill>
                  <a:prstClr val="black"/>
                </a:solidFill>
              </a:rPr>
              <a:t>aux_source_directory</a:t>
            </a:r>
            <a:r>
              <a:rPr lang="en-US" altLang="zh-CN" sz="2540" b="1" dirty="0">
                <a:solidFill>
                  <a:prstClr val="black"/>
                </a:solidFill>
              </a:rPr>
              <a:t> </a:t>
            </a:r>
            <a:r>
              <a:rPr lang="en-US" altLang="zh-CN" sz="2540" dirty="0">
                <a:solidFill>
                  <a:prstClr val="black"/>
                </a:solidFill>
              </a:rPr>
              <a:t>command.</a:t>
            </a:r>
          </a:p>
        </p:txBody>
      </p:sp>
      <p:sp>
        <p:nvSpPr>
          <p:cNvPr id="2" name="灯片编号占位符 1"/>
          <p:cNvSpPr>
            <a:spLocks noGrp="1"/>
          </p:cNvSpPr>
          <p:nvPr>
            <p:ph type="sldNum" sz="quarter" idx="12"/>
          </p:nvPr>
        </p:nvSpPr>
        <p:spPr/>
        <p:txBody>
          <a:bodyPr/>
          <a:lstStyle/>
          <a:p>
            <a:fld id="{506F4176-339E-4C4B-80E4-BBE9C4467EFE}" type="slidenum">
              <a:rPr lang="zh-CN" altLang="en-US" smtClean="0"/>
              <a:t>11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155576" y="1771627"/>
            <a:ext cx="7515457" cy="2355858"/>
          </a:xfrm>
          <a:prstGeom prst="rect">
            <a:avLst/>
          </a:prstGeom>
        </p:spPr>
      </p:pic>
      <p:sp>
        <p:nvSpPr>
          <p:cNvPr id="3" name="TextBox 2"/>
          <p:cNvSpPr txBox="1"/>
          <p:nvPr/>
        </p:nvSpPr>
        <p:spPr>
          <a:xfrm>
            <a:off x="1588341" y="490989"/>
            <a:ext cx="6003290" cy="608965"/>
          </a:xfrm>
          <a:prstGeom prst="rect">
            <a:avLst/>
          </a:prstGeom>
          <a:noFill/>
        </p:spPr>
        <p:txBody>
          <a:bodyPr wrap="none" lIns="107667" tIns="53835" rIns="107667" bIns="53835" rtlCol="0">
            <a:spAutoFit/>
          </a:bodyPr>
          <a:lstStyle/>
          <a:p>
            <a:pPr defTabSz="1076960">
              <a:defRPr/>
            </a:pPr>
            <a:r>
              <a:rPr lang="en-US" altLang="zh-CN" sz="3265" b="1" dirty="0">
                <a:solidFill>
                  <a:prstClr val="black"/>
                </a:solidFill>
                <a:latin typeface="Calibri" panose="020F0502020204030204"/>
                <a:ea typeface="宋体" panose="02010600030101010101" pitchFamily="2" charset="-122"/>
              </a:rPr>
              <a:t>2. Multi-source files in a project-2</a:t>
            </a:r>
            <a:endParaRPr lang="zh-CN" altLang="en-US" sz="3265" b="1" dirty="0">
              <a:solidFill>
                <a:prstClr val="black"/>
              </a:solidFill>
              <a:latin typeface="Calibri" panose="020F0502020204030204"/>
              <a:ea typeface="宋体" panose="02010600030101010101" pitchFamily="2" charset="-122"/>
            </a:endParaRPr>
          </a:p>
        </p:txBody>
      </p:sp>
      <p:grpSp>
        <p:nvGrpSpPr>
          <p:cNvPr id="27" name="组合 26"/>
          <p:cNvGrpSpPr/>
          <p:nvPr/>
        </p:nvGrpSpPr>
        <p:grpSpPr>
          <a:xfrm>
            <a:off x="4619221" y="2268903"/>
            <a:ext cx="7651023" cy="1171605"/>
            <a:chOff x="5281882" y="576584"/>
            <a:chExt cx="8430292" cy="1290935"/>
          </a:xfrm>
        </p:grpSpPr>
        <p:sp>
          <p:nvSpPr>
            <p:cNvPr id="28" name="TextBox 27"/>
            <p:cNvSpPr txBox="1"/>
            <p:nvPr/>
          </p:nvSpPr>
          <p:spPr>
            <a:xfrm>
              <a:off x="9705672" y="576584"/>
              <a:ext cx="4006502" cy="704546"/>
            </a:xfrm>
            <a:prstGeom prst="rect">
              <a:avLst/>
            </a:prstGeom>
            <a:noFill/>
          </p:spPr>
          <p:txBody>
            <a:bodyPr wrap="square" lIns="107710" tIns="53855" rIns="107710" bIns="53855" rtlCol="0">
              <a:spAutoFit/>
            </a:bodyPr>
            <a:lstStyle/>
            <a:p>
              <a:pPr defTabSz="1076960">
                <a:defRPr/>
              </a:pPr>
              <a:r>
                <a:rPr lang="en-US" altLang="zh-CN" sz="1725" dirty="0">
                  <a:solidFill>
                    <a:prstClr val="black"/>
                  </a:solidFill>
                  <a:latin typeface="Calibri" panose="020F0502020204030204"/>
                  <a:ea typeface="宋体" panose="02010600030101010101" pitchFamily="2" charset="-122"/>
                </a:rPr>
                <a:t>Stores all files in the current directory</a:t>
              </a:r>
            </a:p>
            <a:p>
              <a:pPr defTabSz="1076960">
                <a:defRPr/>
              </a:pPr>
              <a:r>
                <a:rPr lang="en-US" altLang="zh-CN" sz="1725" dirty="0">
                  <a:solidFill>
                    <a:prstClr val="black"/>
                  </a:solidFill>
                  <a:latin typeface="Calibri" panose="020F0502020204030204"/>
                  <a:ea typeface="宋体" panose="02010600030101010101" pitchFamily="2" charset="-122"/>
                </a:rPr>
                <a:t>into DIR_SRCS variable.</a:t>
              </a:r>
              <a:endParaRPr lang="zh-CN" altLang="en-US" sz="1725" dirty="0">
                <a:solidFill>
                  <a:prstClr val="black"/>
                </a:solidFill>
                <a:latin typeface="Calibri" panose="020F0502020204030204"/>
                <a:ea typeface="宋体" panose="02010600030101010101" pitchFamily="2" charset="-122"/>
              </a:endParaRPr>
            </a:p>
          </p:txBody>
        </p:sp>
        <p:sp>
          <p:nvSpPr>
            <p:cNvPr id="29" name="矩形 28"/>
            <p:cNvSpPr/>
            <p:nvPr/>
          </p:nvSpPr>
          <p:spPr>
            <a:xfrm>
              <a:off x="5281882" y="1468036"/>
              <a:ext cx="3705362" cy="39948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a:solidFill>
                  <a:prstClr val="white"/>
                </a:solidFill>
                <a:latin typeface="Calibri" panose="020F0502020204030204"/>
                <a:ea typeface="宋体" panose="02010600030101010101" pitchFamily="2" charset="-122"/>
              </a:endParaRPr>
            </a:p>
          </p:txBody>
        </p:sp>
        <p:cxnSp>
          <p:nvCxnSpPr>
            <p:cNvPr id="30" name="直接箭头连接符 29"/>
            <p:cNvCxnSpPr/>
            <p:nvPr/>
          </p:nvCxnSpPr>
          <p:spPr>
            <a:xfrm flipH="1">
              <a:off x="7822725" y="928891"/>
              <a:ext cx="1995661" cy="59896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6841182" y="3552943"/>
            <a:ext cx="4570297" cy="1312732"/>
            <a:chOff x="5820629" y="242107"/>
            <a:chExt cx="5035791" cy="1446438"/>
          </a:xfrm>
        </p:grpSpPr>
        <p:sp>
          <p:nvSpPr>
            <p:cNvPr id="20" name="TextBox 19"/>
            <p:cNvSpPr txBox="1"/>
            <p:nvPr/>
          </p:nvSpPr>
          <p:spPr>
            <a:xfrm>
              <a:off x="5820629" y="983998"/>
              <a:ext cx="5035791" cy="704547"/>
            </a:xfrm>
            <a:prstGeom prst="rect">
              <a:avLst/>
            </a:prstGeom>
            <a:noFill/>
          </p:spPr>
          <p:txBody>
            <a:bodyPr wrap="square" lIns="107710" tIns="53855" rIns="107710" bIns="53855" rtlCol="0">
              <a:spAutoFit/>
            </a:bodyPr>
            <a:lstStyle/>
            <a:p>
              <a:pPr defTabSz="1076960">
                <a:defRPr/>
              </a:pPr>
              <a:r>
                <a:rPr lang="en-US" altLang="zh-CN" sz="1725" dirty="0">
                  <a:solidFill>
                    <a:prstClr val="black"/>
                  </a:solidFill>
                  <a:latin typeface="Calibri" panose="020F0502020204030204"/>
                  <a:ea typeface="宋体" panose="02010600030101010101" pitchFamily="2" charset="-122"/>
                </a:rPr>
                <a:t>Compiles the  source files in the variable by </a:t>
              </a:r>
              <a:r>
                <a:rPr lang="en-US" altLang="zh-CN" sz="1725" b="1" dirty="0">
                  <a:solidFill>
                    <a:srgbClr val="FF0000"/>
                  </a:solidFill>
                  <a:latin typeface="Calibri" panose="020F0502020204030204"/>
                  <a:ea typeface="宋体" panose="02010600030101010101" pitchFamily="2" charset="-122"/>
                </a:rPr>
                <a:t>${ }</a:t>
              </a:r>
              <a:r>
                <a:rPr lang="en-US" altLang="zh-CN" sz="1725" dirty="0">
                  <a:solidFill>
                    <a:prstClr val="black"/>
                  </a:solidFill>
                  <a:latin typeface="Calibri" panose="020F0502020204030204"/>
                  <a:ea typeface="宋体" panose="02010600030101010101" pitchFamily="2" charset="-122"/>
                </a:rPr>
                <a:t> into an executable file named CmakeDemo2</a:t>
              </a:r>
              <a:endParaRPr lang="zh-CN" altLang="en-US" sz="1725" dirty="0">
                <a:solidFill>
                  <a:prstClr val="black"/>
                </a:solidFill>
                <a:latin typeface="Calibri" panose="020F0502020204030204"/>
                <a:ea typeface="宋体" panose="02010600030101010101" pitchFamily="2" charset="-122"/>
              </a:endParaRPr>
            </a:p>
          </p:txBody>
        </p:sp>
        <p:sp>
          <p:nvSpPr>
            <p:cNvPr id="21" name="矩形 20"/>
            <p:cNvSpPr/>
            <p:nvPr/>
          </p:nvSpPr>
          <p:spPr>
            <a:xfrm>
              <a:off x="6329048" y="242107"/>
              <a:ext cx="1219773" cy="39948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a:solidFill>
                  <a:prstClr val="white"/>
                </a:solidFill>
                <a:latin typeface="Calibri" panose="020F0502020204030204"/>
                <a:ea typeface="宋体" panose="02010600030101010101" pitchFamily="2" charset="-122"/>
              </a:endParaRPr>
            </a:p>
          </p:txBody>
        </p:sp>
        <p:cxnSp>
          <p:nvCxnSpPr>
            <p:cNvPr id="22" name="直接箭头连接符 21"/>
            <p:cNvCxnSpPr/>
            <p:nvPr/>
          </p:nvCxnSpPr>
          <p:spPr>
            <a:xfrm flipV="1">
              <a:off x="6684719" y="586666"/>
              <a:ext cx="216030" cy="36613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4" name="灯片编号占位符 3"/>
          <p:cNvSpPr>
            <a:spLocks noGrp="1"/>
          </p:cNvSpPr>
          <p:nvPr>
            <p:ph type="sldNum" sz="quarter" idx="12"/>
          </p:nvPr>
        </p:nvSpPr>
        <p:spPr/>
        <p:txBody>
          <a:bodyPr/>
          <a:lstStyle/>
          <a:p>
            <a:fld id="{506F4176-339E-4C4B-80E4-BBE9C4467EFE}" type="slidenum">
              <a:rPr lang="zh-CN" altLang="en-US" smtClean="0"/>
              <a:t>12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2982288" y="716985"/>
            <a:ext cx="6469828" cy="5653348"/>
          </a:xfrm>
          <a:prstGeom prst="rect">
            <a:avLst/>
          </a:prstGeom>
        </p:spPr>
      </p:pic>
      <p:sp>
        <p:nvSpPr>
          <p:cNvPr id="4" name="矩形 3"/>
          <p:cNvSpPr/>
          <p:nvPr/>
        </p:nvSpPr>
        <p:spPr>
          <a:xfrm>
            <a:off x="3243695" y="4849873"/>
            <a:ext cx="6208421" cy="2614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5" name="矩形 4"/>
          <p:cNvSpPr/>
          <p:nvPr/>
        </p:nvSpPr>
        <p:spPr>
          <a:xfrm>
            <a:off x="3635806" y="6095359"/>
            <a:ext cx="2352665" cy="3267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7" name="矩形 6"/>
          <p:cNvSpPr/>
          <p:nvPr/>
        </p:nvSpPr>
        <p:spPr>
          <a:xfrm>
            <a:off x="7491562" y="932567"/>
            <a:ext cx="1372388" cy="2614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8" name="矩形 7"/>
          <p:cNvSpPr/>
          <p:nvPr/>
        </p:nvSpPr>
        <p:spPr>
          <a:xfrm>
            <a:off x="8079729" y="1370503"/>
            <a:ext cx="914925" cy="3267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9" name="矩形 8"/>
          <p:cNvSpPr/>
          <p:nvPr/>
        </p:nvSpPr>
        <p:spPr>
          <a:xfrm>
            <a:off x="8079729" y="5107767"/>
            <a:ext cx="588166" cy="2614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defPPr>
              <a:defRPr lang="zh-CN"/>
            </a:defPPr>
            <a:lvl1pPr marL="0" algn="l" defTabSz="1186180" rtl="0" eaLnBrk="1" latinLnBrk="0" hangingPunct="1">
              <a:defRPr sz="2300" kern="1200">
                <a:solidFill>
                  <a:schemeClr val="lt1"/>
                </a:solidFill>
                <a:latin typeface="+mn-lt"/>
                <a:ea typeface="+mn-ea"/>
                <a:cs typeface="+mn-cs"/>
              </a:defRPr>
            </a:lvl1pPr>
            <a:lvl2pPr marL="593090" algn="l" defTabSz="1186180" rtl="0" eaLnBrk="1" latinLnBrk="0" hangingPunct="1">
              <a:defRPr sz="2300" kern="1200">
                <a:solidFill>
                  <a:schemeClr val="lt1"/>
                </a:solidFill>
                <a:latin typeface="+mn-lt"/>
                <a:ea typeface="+mn-ea"/>
                <a:cs typeface="+mn-cs"/>
              </a:defRPr>
            </a:lvl2pPr>
            <a:lvl3pPr marL="1186180" algn="l" defTabSz="1186180" rtl="0" eaLnBrk="1" latinLnBrk="0" hangingPunct="1">
              <a:defRPr sz="2300" kern="1200">
                <a:solidFill>
                  <a:schemeClr val="lt1"/>
                </a:solidFill>
                <a:latin typeface="+mn-lt"/>
                <a:ea typeface="+mn-ea"/>
                <a:cs typeface="+mn-cs"/>
              </a:defRPr>
            </a:lvl3pPr>
            <a:lvl4pPr marL="1779270" algn="l" defTabSz="1186180" rtl="0" eaLnBrk="1" latinLnBrk="0" hangingPunct="1">
              <a:defRPr sz="2300" kern="1200">
                <a:solidFill>
                  <a:schemeClr val="lt1"/>
                </a:solidFill>
                <a:latin typeface="+mn-lt"/>
                <a:ea typeface="+mn-ea"/>
                <a:cs typeface="+mn-cs"/>
              </a:defRPr>
            </a:lvl4pPr>
            <a:lvl5pPr marL="2372360" algn="l" defTabSz="1186180" rtl="0" eaLnBrk="1" latinLnBrk="0" hangingPunct="1">
              <a:defRPr sz="2300" kern="1200">
                <a:solidFill>
                  <a:schemeClr val="lt1"/>
                </a:solidFill>
                <a:latin typeface="+mn-lt"/>
                <a:ea typeface="+mn-ea"/>
                <a:cs typeface="+mn-cs"/>
              </a:defRPr>
            </a:lvl5pPr>
            <a:lvl6pPr marL="2966085" algn="l" defTabSz="1186180" rtl="0" eaLnBrk="1" latinLnBrk="0" hangingPunct="1">
              <a:defRPr sz="2300" kern="1200">
                <a:solidFill>
                  <a:schemeClr val="lt1"/>
                </a:solidFill>
                <a:latin typeface="+mn-lt"/>
                <a:ea typeface="+mn-ea"/>
                <a:cs typeface="+mn-cs"/>
              </a:defRPr>
            </a:lvl6pPr>
            <a:lvl7pPr marL="3559175" algn="l" defTabSz="1186180" rtl="0" eaLnBrk="1" latinLnBrk="0" hangingPunct="1">
              <a:defRPr sz="2300" kern="1200">
                <a:solidFill>
                  <a:schemeClr val="lt1"/>
                </a:solidFill>
                <a:latin typeface="+mn-lt"/>
                <a:ea typeface="+mn-ea"/>
                <a:cs typeface="+mn-cs"/>
              </a:defRPr>
            </a:lvl7pPr>
            <a:lvl8pPr marL="4152265" algn="l" defTabSz="1186180" rtl="0" eaLnBrk="1" latinLnBrk="0" hangingPunct="1">
              <a:defRPr sz="2300" kern="1200">
                <a:solidFill>
                  <a:schemeClr val="lt1"/>
                </a:solidFill>
                <a:latin typeface="+mn-lt"/>
                <a:ea typeface="+mn-ea"/>
                <a:cs typeface="+mn-cs"/>
              </a:defRPr>
            </a:lvl8pPr>
            <a:lvl9pPr marL="4745355" algn="l" defTabSz="1186180" rtl="0" eaLnBrk="1" latinLnBrk="0" hangingPunct="1">
              <a:defRPr sz="2300" kern="1200">
                <a:solidFill>
                  <a:schemeClr val="lt1"/>
                </a:solidFill>
                <a:latin typeface="+mn-lt"/>
                <a:ea typeface="+mn-ea"/>
                <a:cs typeface="+mn-cs"/>
              </a:defRPr>
            </a:lvl9pPr>
          </a:lstStyle>
          <a:p>
            <a:pPr algn="ctr"/>
            <a:endParaRPr lang="zh-CN" altLang="en-US" sz="2085"/>
          </a:p>
        </p:txBody>
      </p:sp>
      <p:sp>
        <p:nvSpPr>
          <p:cNvPr id="2" name="灯片编号占位符 1"/>
          <p:cNvSpPr>
            <a:spLocks noGrp="1"/>
          </p:cNvSpPr>
          <p:nvPr>
            <p:ph type="sldNum" sz="quarter" idx="12"/>
          </p:nvPr>
        </p:nvSpPr>
        <p:spPr/>
        <p:txBody>
          <a:bodyPr/>
          <a:lstStyle/>
          <a:p>
            <a:fld id="{506F4176-339E-4C4B-80E4-BBE9C4467EFE}" type="slidenum">
              <a:rPr lang="zh-CN" altLang="en-US" smtClean="0"/>
              <a:t>13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7" grpId="0" bldLvl="0" animBg="1"/>
      <p:bldP spid="8" grpId="0" bldLvl="0" animBg="1"/>
      <p:bldP spid="9"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3909634" y="1403094"/>
            <a:ext cx="7987553" cy="3907331"/>
          </a:xfrm>
          <a:prstGeom prst="rect">
            <a:avLst/>
          </a:prstGeom>
        </p:spPr>
      </p:pic>
      <p:sp>
        <p:nvSpPr>
          <p:cNvPr id="3" name="TextBox 2"/>
          <p:cNvSpPr txBox="1"/>
          <p:nvPr/>
        </p:nvSpPr>
        <p:spPr>
          <a:xfrm>
            <a:off x="1362511" y="345549"/>
            <a:ext cx="9700226" cy="611488"/>
          </a:xfrm>
          <a:prstGeom prst="rect">
            <a:avLst/>
          </a:prstGeom>
          <a:noFill/>
        </p:spPr>
        <p:txBody>
          <a:bodyPr wrap="none" lIns="107667" tIns="53835" rIns="107667" bIns="53835" rtlCol="0">
            <a:spAutoFit/>
          </a:bodyPr>
          <a:lstStyle/>
          <a:p>
            <a:r>
              <a:rPr lang="en-US" altLang="zh-CN" sz="3265" b="1" dirty="0">
                <a:solidFill>
                  <a:prstClr val="black"/>
                </a:solidFill>
              </a:rPr>
              <a:t>3. Multi-source files in a project in different directories</a:t>
            </a:r>
            <a:endParaRPr lang="zh-CN" altLang="en-US" sz="3265" b="1" dirty="0">
              <a:solidFill>
                <a:prstClr val="black"/>
              </a:solidFill>
            </a:endParaRPr>
          </a:p>
        </p:txBody>
      </p:sp>
      <p:sp>
        <p:nvSpPr>
          <p:cNvPr id="4" name="TextBox 3"/>
          <p:cNvSpPr txBox="1"/>
          <p:nvPr/>
        </p:nvSpPr>
        <p:spPr>
          <a:xfrm>
            <a:off x="2786068" y="933075"/>
            <a:ext cx="6912115" cy="447276"/>
          </a:xfrm>
          <a:prstGeom prst="rect">
            <a:avLst/>
          </a:prstGeom>
          <a:noFill/>
        </p:spPr>
        <p:txBody>
          <a:bodyPr wrap="square" lIns="107667" tIns="53835" rIns="107667" bIns="53835" rtlCol="0">
            <a:spAutoFit/>
          </a:bodyPr>
          <a:lstStyle/>
          <a:p>
            <a:r>
              <a:rPr lang="en-US" altLang="zh-CN" sz="2200" dirty="0">
                <a:solidFill>
                  <a:prstClr val="black"/>
                </a:solidFill>
              </a:rPr>
              <a:t>We write CMakeLists.txt in CmakeDemo3 folder.</a:t>
            </a:r>
            <a:endParaRPr lang="zh-CN" altLang="en-US" sz="2200" dirty="0">
              <a:solidFill>
                <a:prstClr val="black"/>
              </a:solidFill>
            </a:endParaRPr>
          </a:p>
        </p:txBody>
      </p:sp>
      <p:grpSp>
        <p:nvGrpSpPr>
          <p:cNvPr id="8" name="组合 7"/>
          <p:cNvGrpSpPr/>
          <p:nvPr/>
        </p:nvGrpSpPr>
        <p:grpSpPr>
          <a:xfrm>
            <a:off x="6202793" y="4278574"/>
            <a:ext cx="4243540" cy="1795036"/>
            <a:chOff x="5146210" y="958338"/>
            <a:chExt cx="4675752" cy="1977868"/>
          </a:xfrm>
        </p:grpSpPr>
        <p:sp>
          <p:nvSpPr>
            <p:cNvPr id="9" name="TextBox 8"/>
            <p:cNvSpPr txBox="1"/>
            <p:nvPr/>
          </p:nvSpPr>
          <p:spPr>
            <a:xfrm>
              <a:off x="5146210" y="2231658"/>
              <a:ext cx="4675752" cy="704548"/>
            </a:xfrm>
            <a:prstGeom prst="rect">
              <a:avLst/>
            </a:prstGeom>
            <a:noFill/>
          </p:spPr>
          <p:txBody>
            <a:bodyPr wrap="square" lIns="107710" tIns="53855" rIns="107710" bIns="53855" rtlCol="0">
              <a:spAutoFit/>
            </a:bodyPr>
            <a:lstStyle/>
            <a:p>
              <a:r>
                <a:rPr lang="en-US" altLang="zh-CN" sz="1725" dirty="0">
                  <a:solidFill>
                    <a:prstClr val="black"/>
                  </a:solidFill>
                </a:rPr>
                <a:t>Include the header file which is stored in</a:t>
              </a:r>
            </a:p>
            <a:p>
              <a:r>
                <a:rPr lang="en-US" altLang="zh-CN" sz="1725" b="1" dirty="0">
                  <a:solidFill>
                    <a:prstClr val="black"/>
                  </a:solidFill>
                </a:rPr>
                <a:t>include</a:t>
              </a:r>
              <a:r>
                <a:rPr lang="en-US" altLang="zh-CN" sz="1725" dirty="0">
                  <a:solidFill>
                    <a:prstClr val="black"/>
                  </a:solidFill>
                </a:rPr>
                <a:t> directory.</a:t>
              </a:r>
              <a:endParaRPr lang="zh-CN" altLang="en-US" sz="1725" dirty="0">
                <a:solidFill>
                  <a:prstClr val="black"/>
                </a:solidFill>
              </a:endParaRPr>
            </a:p>
          </p:txBody>
        </p:sp>
        <p:sp>
          <p:nvSpPr>
            <p:cNvPr id="10" name="矩形 9"/>
            <p:cNvSpPr/>
            <p:nvPr/>
          </p:nvSpPr>
          <p:spPr>
            <a:xfrm>
              <a:off x="6396692" y="958338"/>
              <a:ext cx="3240359" cy="3372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11" name="直接箭头连接符 10"/>
            <p:cNvCxnSpPr/>
            <p:nvPr/>
          </p:nvCxnSpPr>
          <p:spPr>
            <a:xfrm flipV="1">
              <a:off x="5856634" y="1295552"/>
              <a:ext cx="1116122" cy="93610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1259967" y="3597426"/>
            <a:ext cx="9802770" cy="2087455"/>
            <a:chOff x="-274252" y="171545"/>
            <a:chExt cx="10801201" cy="2300066"/>
          </a:xfrm>
        </p:grpSpPr>
        <p:sp>
          <p:nvSpPr>
            <p:cNvPr id="16" name="TextBox 15"/>
            <p:cNvSpPr txBox="1"/>
            <p:nvPr/>
          </p:nvSpPr>
          <p:spPr>
            <a:xfrm>
              <a:off x="-274252" y="2059418"/>
              <a:ext cx="3770613" cy="412193"/>
            </a:xfrm>
            <a:prstGeom prst="rect">
              <a:avLst/>
            </a:prstGeom>
            <a:noFill/>
          </p:spPr>
          <p:txBody>
            <a:bodyPr wrap="square" lIns="107710" tIns="53855" rIns="107710" bIns="53855" rtlCol="0">
              <a:spAutoFit/>
            </a:bodyPr>
            <a:lstStyle/>
            <a:p>
              <a:r>
                <a:rPr lang="en-US" altLang="zh-CN" sz="1725" dirty="0">
                  <a:solidFill>
                    <a:prstClr val="black"/>
                  </a:solidFill>
                </a:rPr>
                <a:t>All .</a:t>
              </a:r>
              <a:r>
                <a:rPr lang="en-US" altLang="zh-CN" sz="1725" dirty="0" err="1">
                  <a:solidFill>
                    <a:prstClr val="black"/>
                  </a:solidFill>
                </a:rPr>
                <a:t>cpp</a:t>
              </a:r>
              <a:r>
                <a:rPr lang="en-US" altLang="zh-CN" sz="1725" dirty="0">
                  <a:solidFill>
                    <a:prstClr val="black"/>
                  </a:solidFill>
                </a:rPr>
                <a:t> files are in the </a:t>
              </a:r>
              <a:r>
                <a:rPr lang="en-US" altLang="zh-CN" sz="1725" b="1" dirty="0" err="1">
                  <a:solidFill>
                    <a:prstClr val="black"/>
                  </a:solidFill>
                </a:rPr>
                <a:t>src</a:t>
              </a:r>
              <a:r>
                <a:rPr lang="en-US" altLang="zh-CN" sz="1725" dirty="0">
                  <a:solidFill>
                    <a:prstClr val="black"/>
                  </a:solidFill>
                </a:rPr>
                <a:t> directory</a:t>
              </a:r>
              <a:endParaRPr lang="zh-CN" altLang="en-US" sz="1725" dirty="0">
                <a:solidFill>
                  <a:prstClr val="black"/>
                </a:solidFill>
              </a:endParaRPr>
            </a:p>
          </p:txBody>
        </p:sp>
        <p:sp>
          <p:nvSpPr>
            <p:cNvPr id="17" name="矩形 16"/>
            <p:cNvSpPr/>
            <p:nvPr/>
          </p:nvSpPr>
          <p:spPr>
            <a:xfrm>
              <a:off x="6422493" y="171545"/>
              <a:ext cx="4104456" cy="2880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18" name="直接箭头连接符 17"/>
            <p:cNvCxnSpPr>
              <a:endCxn id="17" idx="1"/>
            </p:cNvCxnSpPr>
            <p:nvPr/>
          </p:nvCxnSpPr>
          <p:spPr>
            <a:xfrm flipV="1">
              <a:off x="2934016" y="315561"/>
              <a:ext cx="3488476" cy="182027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483961" y="1538003"/>
            <a:ext cx="3350433" cy="3138388"/>
            <a:chOff x="178397" y="1217900"/>
            <a:chExt cx="3691681" cy="3458039"/>
          </a:xfrm>
        </p:grpSpPr>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677" y="1348539"/>
              <a:ext cx="3454401" cy="332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框 1"/>
            <p:cNvSpPr txBox="1"/>
            <p:nvPr/>
          </p:nvSpPr>
          <p:spPr>
            <a:xfrm>
              <a:off x="178397" y="1217900"/>
              <a:ext cx="1837842" cy="409492"/>
            </a:xfrm>
            <a:prstGeom prst="rect">
              <a:avLst/>
            </a:prstGeom>
            <a:solidFill>
              <a:schemeClr val="bg1"/>
            </a:solidFill>
          </p:spPr>
          <p:txBody>
            <a:bodyPr wrap="none" rtlCol="0">
              <a:spAutoFit/>
            </a:bodyPr>
            <a:lstStyle/>
            <a:p>
              <a:r>
                <a:rPr lang="en-US" altLang="zh-CN" sz="1815" dirty="0"/>
                <a:t>./CMakeDemo3</a:t>
              </a:r>
              <a:endParaRPr lang="zh-CN" altLang="en-US" sz="1815" dirty="0"/>
            </a:p>
          </p:txBody>
        </p:sp>
      </p:grpSp>
      <p:sp>
        <p:nvSpPr>
          <p:cNvPr id="6" name="灯片编号占位符 5"/>
          <p:cNvSpPr>
            <a:spLocks noGrp="1"/>
          </p:cNvSpPr>
          <p:nvPr>
            <p:ph type="sldNum" sz="quarter" idx="12"/>
          </p:nvPr>
        </p:nvSpPr>
        <p:spPr/>
        <p:txBody>
          <a:bodyPr/>
          <a:lstStyle/>
          <a:p>
            <a:fld id="{506F4176-339E-4C4B-80E4-BBE9C4467EFE}" type="slidenum">
              <a:rPr lang="zh-CN" altLang="en-US" smtClean="0"/>
              <a:t>14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2852239" y="139584"/>
            <a:ext cx="6986413" cy="5793349"/>
          </a:xfrm>
          <a:prstGeom prst="rect">
            <a:avLst/>
          </a:prstGeom>
          <a:ln w="19050">
            <a:solidFill>
              <a:schemeClr val="tx1"/>
            </a:solidFill>
          </a:ln>
        </p:spPr>
      </p:pic>
      <p:sp>
        <p:nvSpPr>
          <p:cNvPr id="1027" name="矩形 1026"/>
          <p:cNvSpPr/>
          <p:nvPr/>
        </p:nvSpPr>
        <p:spPr>
          <a:xfrm>
            <a:off x="7622266" y="324890"/>
            <a:ext cx="1241684" cy="24919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endParaRPr lang="zh-CN" altLang="en-US" sz="1635"/>
          </a:p>
        </p:txBody>
      </p:sp>
      <p:sp>
        <p:nvSpPr>
          <p:cNvPr id="5" name="矩形 4"/>
          <p:cNvSpPr/>
          <p:nvPr/>
        </p:nvSpPr>
        <p:spPr>
          <a:xfrm>
            <a:off x="8145081" y="4658317"/>
            <a:ext cx="661654" cy="22898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endParaRPr lang="zh-CN" altLang="en-US" sz="1635"/>
          </a:p>
        </p:txBody>
      </p:sp>
      <p:sp>
        <p:nvSpPr>
          <p:cNvPr id="6" name="矩形 5"/>
          <p:cNvSpPr/>
          <p:nvPr/>
        </p:nvSpPr>
        <p:spPr>
          <a:xfrm>
            <a:off x="3112993" y="4362806"/>
            <a:ext cx="6404476" cy="29551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endParaRPr lang="zh-CN" altLang="en-US" sz="1635"/>
          </a:p>
        </p:txBody>
      </p:sp>
      <p:sp>
        <p:nvSpPr>
          <p:cNvPr id="7" name="矩形 6"/>
          <p:cNvSpPr/>
          <p:nvPr/>
        </p:nvSpPr>
        <p:spPr>
          <a:xfrm>
            <a:off x="3505103" y="5680034"/>
            <a:ext cx="2614072" cy="2528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endParaRPr lang="zh-CN" altLang="en-US" sz="1635"/>
          </a:p>
        </p:txBody>
      </p:sp>
      <p:sp>
        <p:nvSpPr>
          <p:cNvPr id="8" name="矩形 7"/>
          <p:cNvSpPr/>
          <p:nvPr/>
        </p:nvSpPr>
        <p:spPr>
          <a:xfrm>
            <a:off x="8210432" y="782352"/>
            <a:ext cx="980277" cy="24919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endParaRPr lang="zh-CN" altLang="en-US" sz="1635"/>
          </a:p>
        </p:txBody>
      </p:sp>
      <p:sp>
        <p:nvSpPr>
          <p:cNvPr id="11" name="TextBox 6"/>
          <p:cNvSpPr txBox="1"/>
          <p:nvPr/>
        </p:nvSpPr>
        <p:spPr>
          <a:xfrm>
            <a:off x="1980019" y="6000269"/>
            <a:ext cx="6883931"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For more </a:t>
            </a:r>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cmake</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tutorial:</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hlinkClick r:id="rId4"/>
              </a:rPr>
              <a:t>https://cmake.org/cmake/help/latest/guide/tutorial/index.html</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prstClr val="black"/>
                </a:solidFill>
                <a:latin typeface="Calibri" panose="020F0502020204030204"/>
                <a:ea typeface="宋体" panose="02010600030101010101" pitchFamily="2" charset="-122"/>
                <a:hlinkClick r:id="rId5"/>
              </a:rPr>
              <a:t>https://riptutorial.com/cmake</a:t>
            </a:r>
            <a:endParaRPr lang="en-US" altLang="zh-CN" dirty="0">
              <a:solidFill>
                <a:prstClr val="black"/>
              </a:solidFill>
              <a:latin typeface="Calibri" panose="020F0502020204030204"/>
              <a:ea typeface="宋体" panose="02010600030101010101" pitchFamily="2" charset="-122"/>
            </a:endParaRPr>
          </a:p>
        </p:txBody>
      </p:sp>
      <p:sp>
        <p:nvSpPr>
          <p:cNvPr id="2" name="灯片编号占位符 1"/>
          <p:cNvSpPr>
            <a:spLocks noGrp="1"/>
          </p:cNvSpPr>
          <p:nvPr>
            <p:ph type="sldNum" sz="quarter" idx="12"/>
          </p:nvPr>
        </p:nvSpPr>
        <p:spPr/>
        <p:txBody>
          <a:bodyPr/>
          <a:lstStyle/>
          <a:p>
            <a:fld id="{506F4176-339E-4C4B-80E4-BBE9C4467EFE}" type="slidenum">
              <a:rPr lang="zh-CN" altLang="en-US" smtClean="0"/>
              <a:t>15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ldLvl="0" animBg="1"/>
      <p:bldP spid="5" grpId="0" bldLvl="0" animBg="1"/>
      <p:bldP spid="6" grpId="0" bldLvl="0" animBg="1"/>
      <p:bldP spid="7" grpId="0" bldLvl="0" animBg="1"/>
      <p:bldP spid="8" grpId="0" bldLvl="0" animBg="1"/>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2. Inputs</a:t>
            </a:r>
            <a:endParaRPr lang="en-US" altLang="zh-CN"/>
          </a:p>
        </p:txBody>
      </p:sp>
      <p:sp>
        <p:nvSpPr>
          <p:cNvPr id="3" name="内容占位符 2"/>
          <p:cNvSpPr>
            <a:spLocks noGrp="1"/>
          </p:cNvSpPr>
          <p:nvPr>
            <p:ph idx="1"/>
          </p:nvPr>
        </p:nvSpPr>
        <p:spPr>
          <a:xfrm>
            <a:off x="838200" y="1327150"/>
            <a:ext cx="6697345" cy="4090035"/>
          </a:xfrm>
        </p:spPr>
        <p:txBody>
          <a:bodyPr>
            <a:normAutofit lnSpcReduction="10000"/>
          </a:bodyPr>
          <a:lstStyle/>
          <a:p>
            <a:r>
              <a:rPr lang="en-US" altLang="zh-CN"/>
              <a:t>2. Inputs</a:t>
            </a:r>
          </a:p>
          <a:p>
            <a:pPr lvl="1"/>
            <a:r>
              <a:rPr lang="en-US" altLang="zh-CN">
                <a:sym typeface="+mn-ea"/>
              </a:rPr>
              <a:t>2.1 Command-Line Arguments</a:t>
            </a:r>
          </a:p>
          <a:p>
            <a:pPr lvl="2"/>
            <a:r>
              <a:rPr lang="en-US" altLang="zh-CN" sz="2000">
                <a:sym typeface="+mn-ea"/>
              </a:rPr>
              <a:t> int main(int argc, char*argv[])</a:t>
            </a:r>
          </a:p>
          <a:p>
            <a:pPr lvl="2"/>
            <a:endParaRPr lang="en-US" altLang="zh-CN">
              <a:sym typeface="+mn-ea"/>
            </a:endParaRPr>
          </a:p>
          <a:p>
            <a:pPr lvl="1"/>
            <a:r>
              <a:rPr lang="en-US" altLang="zh-CN"/>
              <a:t>2.2 Standard Input</a:t>
            </a:r>
          </a:p>
          <a:p>
            <a:pPr lvl="2"/>
            <a:r>
              <a:rPr lang="en-US" altLang="zh-CN">
                <a:sym typeface="+mn-ea"/>
              </a:rPr>
              <a:t>2.2.1 C style</a:t>
            </a:r>
            <a:r>
              <a:rPr lang="zh-CN" altLang="en-US">
                <a:sym typeface="+mn-ea"/>
              </a:rPr>
              <a:t>：</a:t>
            </a:r>
            <a:r>
              <a:rPr lang="en-US" altLang="zh-CN">
                <a:sym typeface="+mn-ea"/>
              </a:rPr>
              <a:t>scanf, gets vs fgets</a:t>
            </a:r>
            <a:endParaRPr lang="zh-CN" altLang="en-US"/>
          </a:p>
          <a:p>
            <a:pPr lvl="2"/>
            <a:r>
              <a:rPr lang="en-US" altLang="zh-CN">
                <a:sym typeface="+mn-ea"/>
              </a:rPr>
              <a:t>2.2.2 C++ style: cin, cin.gets vs cin.getline, getline()</a:t>
            </a:r>
          </a:p>
          <a:p>
            <a:pPr lvl="2"/>
            <a:endParaRPr lang="en-US" altLang="zh-CN"/>
          </a:p>
          <a:p>
            <a:pPr lvl="1"/>
            <a:r>
              <a:rPr lang="en-US" altLang="zh-CN"/>
              <a:t>others inputs</a:t>
            </a:r>
          </a:p>
          <a:p>
            <a:pPr lvl="2"/>
            <a:r>
              <a:rPr lang="en-US" altLang="zh-CN">
                <a:sym typeface="+mn-ea"/>
              </a:rPr>
              <a:t> file, network, GUI, database, </a:t>
            </a:r>
            <a:r>
              <a:rPr lang="en-US" altLang="zh-CN"/>
              <a:t>sensor</a:t>
            </a:r>
          </a:p>
          <a:p>
            <a:pPr marL="457200" lvl="1" indent="0">
              <a:buNone/>
            </a:pPr>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16</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2.1 Command-Line Arguments</a:t>
            </a:r>
            <a:endParaRPr lang="en-US" altLang="zh-CN"/>
          </a:p>
        </p:txBody>
      </p:sp>
      <p:sp>
        <p:nvSpPr>
          <p:cNvPr id="3" name="内容占位符 2"/>
          <p:cNvSpPr>
            <a:spLocks noGrp="1"/>
          </p:cNvSpPr>
          <p:nvPr>
            <p:ph idx="1"/>
          </p:nvPr>
        </p:nvSpPr>
        <p:spPr>
          <a:xfrm>
            <a:off x="1109980" y="1046480"/>
            <a:ext cx="6947535" cy="2132965"/>
          </a:xfrm>
        </p:spPr>
        <p:txBody>
          <a:bodyPr>
            <a:normAutofit fontScale="90000"/>
          </a:bodyPr>
          <a:lstStyle/>
          <a:p>
            <a:r>
              <a:rPr lang="en-US" altLang="zh-CN"/>
              <a:t>At the beginning of program execution, arguments are read.</a:t>
            </a:r>
          </a:p>
          <a:p>
            <a:r>
              <a:rPr lang="en-US" altLang="zh-CN"/>
              <a:t>All the arguments here are treated as string.</a:t>
            </a:r>
          </a:p>
          <a:p>
            <a:r>
              <a:rPr lang="en-US" altLang="zh-CN"/>
              <a:t>Suitable for scenarios involving scripts and tools, but lacks interactivity.</a:t>
            </a:r>
          </a:p>
        </p:txBody>
      </p:sp>
      <p:sp>
        <p:nvSpPr>
          <p:cNvPr id="6" name="文本框 5"/>
          <p:cNvSpPr txBox="1"/>
          <p:nvPr/>
        </p:nvSpPr>
        <p:spPr>
          <a:xfrm>
            <a:off x="8188960" y="894715"/>
            <a:ext cx="3598545" cy="2867025"/>
          </a:xfrm>
          <a:prstGeom prst="rect">
            <a:avLst/>
          </a:prstGeom>
          <a:solidFill>
            <a:schemeClr val="accent1">
              <a:lumMod val="20000"/>
              <a:lumOff val="80000"/>
            </a:schemeClr>
          </a:solidFill>
          <a:ln>
            <a:solidFill>
              <a:srgbClr val="0000CC"/>
            </a:solidFill>
          </a:ln>
        </p:spPr>
        <p:txBody>
          <a:bodyPr wrap="square" rtlCol="0">
            <a:noAutofit/>
          </a:bodyPr>
          <a:lstStyle/>
          <a:p>
            <a:r>
              <a:rPr lang="en-US" altLang="zh-CN" sz="1600"/>
              <a:t>#include &lt;stdio.h&gt;   </a:t>
            </a:r>
            <a:r>
              <a:rPr lang="en-US" altLang="zh-CN" sz="1600">
                <a:solidFill>
                  <a:schemeClr val="bg2">
                    <a:lumMod val="50000"/>
                  </a:schemeClr>
                </a:solidFill>
              </a:rPr>
              <a:t>// c_a_demo.c</a:t>
            </a:r>
          </a:p>
          <a:p>
            <a:endParaRPr lang="en-US" altLang="zh-CN" sz="1600"/>
          </a:p>
          <a:p>
            <a:r>
              <a:rPr lang="en-US" altLang="zh-CN" sz="1600"/>
              <a:t>int main(</a:t>
            </a:r>
            <a:r>
              <a:rPr lang="en-US" altLang="zh-CN" sz="1600" b="1"/>
              <a:t>int argc, char*argv[]</a:t>
            </a:r>
            <a:r>
              <a:rPr lang="en-US" altLang="zh-CN" sz="1600"/>
              <a:t>){</a:t>
            </a:r>
          </a:p>
          <a:p>
            <a:r>
              <a:rPr lang="en-US" altLang="zh-CN" sz="1600"/>
              <a:t>    if(argc ==1)</a:t>
            </a:r>
          </a:p>
          <a:p>
            <a:r>
              <a:rPr lang="en-US" altLang="zh-CN" sz="1600"/>
              <a:t>        printf("ONLY argv[0]:%s\n",argv[0]);</a:t>
            </a:r>
          </a:p>
          <a:p>
            <a:r>
              <a:rPr lang="en-US" altLang="zh-CN" sz="1600"/>
              <a:t>    else</a:t>
            </a:r>
          </a:p>
          <a:p>
            <a:r>
              <a:rPr lang="en-US" altLang="zh-CN" sz="1600"/>
              <a:t>        for(int i=0;i&lt;argc;i++)</a:t>
            </a:r>
          </a:p>
          <a:p>
            <a:r>
              <a:rPr lang="en-US" altLang="zh-CN" sz="1600"/>
              <a:t>            printf("argv[%d]: %s\n",i, argv[i]);</a:t>
            </a:r>
          </a:p>
          <a:p>
            <a:endParaRPr lang="en-US" altLang="zh-CN" sz="1600"/>
          </a:p>
          <a:p>
            <a:r>
              <a:rPr lang="en-US" altLang="zh-CN" sz="1600"/>
              <a:t>    return 0;</a:t>
            </a:r>
          </a:p>
          <a:p>
            <a:r>
              <a:rPr lang="en-US" altLang="zh-CN" sz="1600"/>
              <a:t>}</a:t>
            </a:r>
          </a:p>
        </p:txBody>
      </p:sp>
      <p:pic>
        <p:nvPicPr>
          <p:cNvPr id="11" name="图片 10"/>
          <p:cNvPicPr>
            <a:picLocks noChangeAspect="1"/>
          </p:cNvPicPr>
          <p:nvPr/>
        </p:nvPicPr>
        <p:blipFill>
          <a:blip r:embed="rId2"/>
          <a:stretch>
            <a:fillRect/>
          </a:stretch>
        </p:blipFill>
        <p:spPr>
          <a:xfrm>
            <a:off x="1581785" y="3848100"/>
            <a:ext cx="9105900" cy="2924175"/>
          </a:xfrm>
          <a:prstGeom prst="rect">
            <a:avLst/>
          </a:prstGeom>
        </p:spPr>
      </p:pic>
      <p:sp>
        <p:nvSpPr>
          <p:cNvPr id="12" name="灯片编号占位符 11"/>
          <p:cNvSpPr>
            <a:spLocks noGrp="1"/>
          </p:cNvSpPr>
          <p:nvPr>
            <p:ph type="sldNum" sz="quarter" idx="12"/>
          </p:nvPr>
        </p:nvSpPr>
        <p:spPr/>
        <p:txBody>
          <a:bodyPr/>
          <a:lstStyle/>
          <a:p>
            <a:fld id="{506F4176-339E-4C4B-80E4-BBE9C4467EFE}" type="slidenum">
              <a:rPr lang="zh-CN" altLang="en-US" smtClean="0"/>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2.2 Standard Input</a:t>
            </a:r>
            <a:endParaRPr lang="en-US" altLang="zh-CN"/>
          </a:p>
        </p:txBody>
      </p:sp>
      <p:sp>
        <p:nvSpPr>
          <p:cNvPr id="3" name="内容占位符 2"/>
          <p:cNvSpPr>
            <a:spLocks noGrp="1"/>
          </p:cNvSpPr>
          <p:nvPr>
            <p:ph idx="1"/>
          </p:nvPr>
        </p:nvSpPr>
        <p:spPr>
          <a:xfrm>
            <a:off x="534035" y="1327150"/>
            <a:ext cx="5120640" cy="2102485"/>
          </a:xfrm>
        </p:spPr>
        <p:txBody>
          <a:bodyPr>
            <a:normAutofit/>
          </a:bodyPr>
          <a:lstStyle/>
          <a:p>
            <a:pPr marL="228600" lvl="1" indent="-228600" algn="l">
              <a:spcBef>
                <a:spcPts val="1000"/>
              </a:spcBef>
              <a:buClrTx/>
              <a:buSzTx/>
              <a:buFont typeface="Arial" panose="020B0604020202020204" pitchFamily="34" charset="0"/>
              <a:buChar char="•"/>
            </a:pPr>
            <a:r>
              <a:rPr lang="en-US" altLang="zh-CN">
                <a:sym typeface="+mn-ea"/>
              </a:rPr>
              <a:t>During program execution, read input data from standard input devices.</a:t>
            </a:r>
            <a:endParaRPr lang="en-US" altLang="zh-CN"/>
          </a:p>
          <a:p>
            <a:pPr marL="228600" lvl="1" indent="-228600" algn="l">
              <a:spcBef>
                <a:spcPts val="1000"/>
              </a:spcBef>
              <a:buClrTx/>
              <a:buSzTx/>
              <a:buFont typeface="Arial" panose="020B0604020202020204" pitchFamily="34" charset="0"/>
              <a:buChar char="•"/>
            </a:pPr>
            <a:r>
              <a:rPr lang="en-US" altLang="zh-CN">
                <a:sym typeface="+mn-ea"/>
              </a:rPr>
              <a:t>Support different types of input data.</a:t>
            </a:r>
            <a:endParaRPr lang="en-US" altLang="zh-CN"/>
          </a:p>
          <a:p>
            <a:pPr marL="228600" lvl="1" indent="-228600" algn="l">
              <a:spcBef>
                <a:spcPts val="1000"/>
              </a:spcBef>
              <a:buClrTx/>
              <a:buSzTx/>
              <a:buFont typeface="Arial" panose="020B0604020202020204" pitchFamily="34" charset="0"/>
              <a:buChar char="•"/>
            </a:pPr>
            <a:r>
              <a:rPr lang="en-US" altLang="zh-CN">
                <a:sym typeface="+mn-ea"/>
              </a:rPr>
              <a:t>Suitable for interacting with users.</a:t>
            </a:r>
            <a:endParaRPr lang="en-US" altLang="zh-CN"/>
          </a:p>
          <a:p>
            <a:pPr lvl="1"/>
            <a:endParaRPr lang="zh-CN" altLang="en-US"/>
          </a:p>
        </p:txBody>
      </p:sp>
      <p:pic>
        <p:nvPicPr>
          <p:cNvPr id="4" name="图片 3"/>
          <p:cNvPicPr>
            <a:picLocks noChangeAspect="1"/>
          </p:cNvPicPr>
          <p:nvPr/>
        </p:nvPicPr>
        <p:blipFill>
          <a:blip r:embed="rId2"/>
          <a:stretch>
            <a:fillRect/>
          </a:stretch>
        </p:blipFill>
        <p:spPr>
          <a:xfrm>
            <a:off x="64770" y="4567555"/>
            <a:ext cx="12127230" cy="1718310"/>
          </a:xfrm>
          <a:prstGeom prst="rect">
            <a:avLst/>
          </a:prstGeom>
        </p:spPr>
      </p:pic>
      <p:sp>
        <p:nvSpPr>
          <p:cNvPr id="6" name="文本框 5"/>
          <p:cNvSpPr txBox="1"/>
          <p:nvPr/>
        </p:nvSpPr>
        <p:spPr>
          <a:xfrm>
            <a:off x="5875655" y="427990"/>
            <a:ext cx="6218555" cy="3844925"/>
          </a:xfrm>
          <a:prstGeom prst="rect">
            <a:avLst/>
          </a:prstGeom>
          <a:solidFill>
            <a:schemeClr val="accent1">
              <a:lumMod val="20000"/>
              <a:lumOff val="80000"/>
            </a:schemeClr>
          </a:solidFill>
          <a:ln>
            <a:solidFill>
              <a:srgbClr val="0000CC"/>
            </a:solidFill>
          </a:ln>
        </p:spPr>
        <p:txBody>
          <a:bodyPr wrap="square" rtlCol="0">
            <a:noAutofit/>
          </a:bodyPr>
          <a:lstStyle/>
          <a:p>
            <a:r>
              <a:rPr lang="en-US" altLang="zh-CN" sz="1600"/>
              <a:t>#include &lt;stdio.h&gt;</a:t>
            </a:r>
          </a:p>
          <a:p>
            <a:endParaRPr lang="en-US" altLang="zh-CN" sz="1600"/>
          </a:p>
          <a:p>
            <a:r>
              <a:rPr lang="en-US" altLang="zh-CN" sz="1600"/>
              <a:t>int main(int argc, char*argv[]){</a:t>
            </a:r>
          </a:p>
          <a:p>
            <a:r>
              <a:rPr lang="en-US" altLang="zh-CN" sz="1600"/>
              <a:t>    char uname[10]={""};</a:t>
            </a:r>
          </a:p>
          <a:p>
            <a:r>
              <a:rPr lang="en-US" altLang="zh-CN" sz="1600"/>
              <a:t>    char dname[10]={""};</a:t>
            </a:r>
          </a:p>
          <a:p>
            <a:r>
              <a:rPr lang="en-US" altLang="zh-CN" sz="1600"/>
              <a:t>    char cname[10]={""};</a:t>
            </a:r>
          </a:p>
          <a:p>
            <a:r>
              <a:rPr lang="en-US" altLang="zh-CN" sz="1600"/>
              <a:t>    printf("please input the name of University: ");</a:t>
            </a:r>
          </a:p>
          <a:p>
            <a:r>
              <a:rPr lang="en-US" altLang="zh-CN" sz="1600"/>
              <a:t>  </a:t>
            </a:r>
            <a:r>
              <a:rPr lang="en-US" altLang="zh-CN" sz="1600" b="1"/>
              <a:t>  scanf("%s", uname); </a:t>
            </a:r>
            <a:endParaRPr lang="en-US" altLang="zh-CN" sz="1600"/>
          </a:p>
          <a:p>
            <a:r>
              <a:rPr lang="en-US" altLang="zh-CN" sz="1600"/>
              <a:t>    printf("please input the name of department: ");</a:t>
            </a:r>
          </a:p>
          <a:p>
            <a:r>
              <a:rPr lang="en-US" altLang="zh-CN" sz="1600"/>
              <a:t>    </a:t>
            </a:r>
            <a:r>
              <a:rPr lang="en-US" altLang="zh-CN" sz="1600" b="1"/>
              <a:t>scanf("%s", dname);</a:t>
            </a:r>
          </a:p>
          <a:p>
            <a:r>
              <a:rPr lang="en-US" altLang="zh-CN" sz="1600"/>
              <a:t>    printf("please input the name of course: ");</a:t>
            </a:r>
          </a:p>
          <a:p>
            <a:r>
              <a:rPr lang="en-US" altLang="zh-CN" sz="1600"/>
              <a:t>   </a:t>
            </a:r>
            <a:r>
              <a:rPr lang="en-US" altLang="zh-CN" sz="1600" b="1"/>
              <a:t> scanf("%s", cname);    </a:t>
            </a:r>
            <a:r>
              <a:rPr lang="en-US" altLang="zh-CN" sz="1600"/>
              <a:t> </a:t>
            </a:r>
          </a:p>
          <a:p>
            <a:r>
              <a:rPr lang="en-US" altLang="zh-CN" sz="1600"/>
              <a:t>    printf("uname: %s, dname: %s, cname:%s\n",uname,dname,cname);  </a:t>
            </a:r>
          </a:p>
          <a:p>
            <a:r>
              <a:rPr lang="en-US" altLang="zh-CN" sz="1600"/>
              <a:t>    return 0;</a:t>
            </a:r>
          </a:p>
          <a:p>
            <a:r>
              <a:rPr lang="en-US" altLang="zh-CN" sz="1600"/>
              <a:t>}</a:t>
            </a:r>
          </a:p>
        </p:txBody>
      </p:sp>
      <p:sp>
        <p:nvSpPr>
          <p:cNvPr id="5" name="灯片编号占位符 4"/>
          <p:cNvSpPr>
            <a:spLocks noGrp="1"/>
          </p:cNvSpPr>
          <p:nvPr>
            <p:ph type="sldNum" sz="quarter" idx="12"/>
          </p:nvPr>
        </p:nvSpPr>
        <p:spPr/>
        <p:txBody>
          <a:bodyPr/>
          <a:lstStyle/>
          <a:p>
            <a:fld id="{506F4176-339E-4C4B-80E4-BBE9C4467EFE}" type="slidenum">
              <a:rPr lang="zh-CN" altLang="en-US" smtClean="0"/>
              <a:t>18</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a:stretch>
            <a:fillRect/>
          </a:stretch>
        </p:blipFill>
        <p:spPr>
          <a:xfrm>
            <a:off x="3287688" y="4097377"/>
            <a:ext cx="5374735" cy="2184500"/>
          </a:xfrm>
          <a:prstGeom prst="rect">
            <a:avLst/>
          </a:prstGeom>
        </p:spPr>
      </p:pic>
      <p:pic>
        <p:nvPicPr>
          <p:cNvPr id="20" name="图片 19"/>
          <p:cNvPicPr>
            <a:picLocks noChangeAspect="1"/>
          </p:cNvPicPr>
          <p:nvPr/>
        </p:nvPicPr>
        <p:blipFill>
          <a:blip r:embed="rId4"/>
          <a:stretch>
            <a:fillRect/>
          </a:stretch>
        </p:blipFill>
        <p:spPr>
          <a:xfrm>
            <a:off x="4957978" y="831173"/>
            <a:ext cx="4619625" cy="2943225"/>
          </a:xfrm>
          <a:prstGeom prst="rect">
            <a:avLst/>
          </a:prstGeom>
        </p:spPr>
      </p:pic>
      <p:sp>
        <p:nvSpPr>
          <p:cNvPr id="4" name="TextBox 3"/>
          <p:cNvSpPr txBox="1"/>
          <p:nvPr/>
        </p:nvSpPr>
        <p:spPr>
          <a:xfrm>
            <a:off x="1384585" y="212357"/>
            <a:ext cx="8480425" cy="521970"/>
          </a:xfrm>
          <a:prstGeom prst="rect">
            <a:avLst/>
          </a:prstGeom>
          <a:noFill/>
        </p:spPr>
        <p:txBody>
          <a:bodyPr wrap="none" rtlCol="0">
            <a:spAutoFit/>
          </a:bodyPr>
          <a:lstStyle/>
          <a:p>
            <a:pPr algn="l"/>
            <a:r>
              <a:rPr lang="en-US" altLang="zh-CN" sz="2800" b="1" dirty="0"/>
              <a:t>   2.2.1 C style function about Standard Input processing </a:t>
            </a:r>
          </a:p>
        </p:txBody>
      </p:sp>
      <p:sp>
        <p:nvSpPr>
          <p:cNvPr id="5" name="TextBox 4"/>
          <p:cNvSpPr txBox="1"/>
          <p:nvPr/>
        </p:nvSpPr>
        <p:spPr>
          <a:xfrm>
            <a:off x="1602866" y="831173"/>
            <a:ext cx="2444750" cy="2245360"/>
          </a:xfrm>
          <a:prstGeom prst="rect">
            <a:avLst/>
          </a:prstGeom>
          <a:noFill/>
        </p:spPr>
        <p:txBody>
          <a:bodyPr wrap="none" rtlCol="0">
            <a:spAutoFit/>
          </a:bodyPr>
          <a:lstStyle/>
          <a:p>
            <a:r>
              <a:rPr lang="en-US" altLang="zh-CN" sz="2800" b="1" dirty="0"/>
              <a:t>1-1.</a:t>
            </a:r>
            <a:r>
              <a:rPr lang="en-US" altLang="zh-CN" sz="2800" b="1" dirty="0">
                <a:solidFill>
                  <a:schemeClr val="tx1"/>
                </a:solidFill>
              </a:rPr>
              <a:t> C:</a:t>
            </a:r>
            <a:r>
              <a:rPr lang="en-US" altLang="zh-CN" sz="2800" b="1" dirty="0">
                <a:solidFill>
                  <a:srgbClr val="00B0F0"/>
                </a:solidFill>
              </a:rPr>
              <a:t> </a:t>
            </a:r>
            <a:r>
              <a:rPr lang="en-US" altLang="zh-CN" sz="2800" b="1" dirty="0" err="1">
                <a:solidFill>
                  <a:srgbClr val="00B0F0"/>
                </a:solidFill>
              </a:rPr>
              <a:t>scanf</a:t>
            </a:r>
            <a:endParaRPr lang="en-US" altLang="zh-CN" sz="2800" b="1" dirty="0">
              <a:solidFill>
                <a:srgbClr val="00B0F0"/>
              </a:solidFill>
            </a:endParaRPr>
          </a:p>
          <a:p>
            <a:r>
              <a:rPr lang="en-US" altLang="zh-CN" sz="2800" b="1" dirty="0"/>
              <a:t>     %</a:t>
            </a:r>
            <a:r>
              <a:rPr lang="en-US" altLang="zh-CN" sz="2800" b="1" dirty="0">
                <a:solidFill>
                  <a:srgbClr val="00B0F0"/>
                </a:solidFill>
              </a:rPr>
              <a:t>d</a:t>
            </a:r>
            <a:r>
              <a:rPr lang="en-US" altLang="zh-CN" sz="2800" b="1" dirty="0"/>
              <a:t> ----</a:t>
            </a:r>
            <a:r>
              <a:rPr lang="en-US" altLang="zh-CN" sz="2800" b="1" dirty="0" err="1"/>
              <a:t>int</a:t>
            </a:r>
            <a:endParaRPr lang="en-US" altLang="zh-CN" sz="2800" b="1" dirty="0"/>
          </a:p>
          <a:p>
            <a:r>
              <a:rPr lang="en-US" altLang="zh-CN" sz="2800" b="1" dirty="0"/>
              <a:t>     %</a:t>
            </a:r>
            <a:r>
              <a:rPr lang="en-US" altLang="zh-CN" sz="2800" b="1" dirty="0">
                <a:solidFill>
                  <a:srgbClr val="00B0F0"/>
                </a:solidFill>
              </a:rPr>
              <a:t>f</a:t>
            </a:r>
            <a:r>
              <a:rPr lang="en-US" altLang="zh-CN" sz="2800" b="1" dirty="0"/>
              <a:t> ----float</a:t>
            </a:r>
          </a:p>
          <a:p>
            <a:r>
              <a:rPr lang="en-US" altLang="zh-CN" sz="2800" b="1" dirty="0"/>
              <a:t>     %</a:t>
            </a:r>
            <a:r>
              <a:rPr lang="en-US" altLang="zh-CN" sz="2800" b="1" dirty="0">
                <a:solidFill>
                  <a:srgbClr val="00B0F0"/>
                </a:solidFill>
              </a:rPr>
              <a:t>c</a:t>
            </a:r>
            <a:r>
              <a:rPr lang="en-US" altLang="zh-CN" sz="2800" b="1" dirty="0"/>
              <a:t> -----char</a:t>
            </a:r>
          </a:p>
          <a:p>
            <a:r>
              <a:rPr lang="en-US" altLang="zh-CN" sz="2800" b="1" dirty="0"/>
              <a:t> </a:t>
            </a:r>
            <a:r>
              <a:rPr lang="en-US" altLang="zh-CN" sz="2800" b="1" dirty="0">
                <a:highlight>
                  <a:srgbClr val="FFFF00"/>
                </a:highlight>
              </a:rPr>
              <a:t>    %</a:t>
            </a:r>
            <a:r>
              <a:rPr lang="en-US" altLang="zh-CN" sz="2800" b="1" dirty="0">
                <a:solidFill>
                  <a:srgbClr val="00B0F0"/>
                </a:solidFill>
                <a:highlight>
                  <a:srgbClr val="FFFF00"/>
                </a:highlight>
              </a:rPr>
              <a:t>s</a:t>
            </a:r>
            <a:r>
              <a:rPr lang="en-US" altLang="zh-CN" sz="2800" b="1" dirty="0">
                <a:highlight>
                  <a:srgbClr val="FFFF00"/>
                </a:highlight>
              </a:rPr>
              <a:t> -----string</a:t>
            </a:r>
          </a:p>
        </p:txBody>
      </p:sp>
      <p:sp>
        <p:nvSpPr>
          <p:cNvPr id="8" name="矩形 7"/>
          <p:cNvSpPr/>
          <p:nvPr/>
        </p:nvSpPr>
        <p:spPr>
          <a:xfrm>
            <a:off x="3297520" y="4611331"/>
            <a:ext cx="2198712" cy="742222"/>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320396" y="5539789"/>
            <a:ext cx="2198712" cy="742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1686420" y="4940302"/>
            <a:ext cx="1633976" cy="970531"/>
            <a:chOff x="162420" y="4940301"/>
            <a:chExt cx="1633976" cy="970531"/>
          </a:xfrm>
        </p:grpSpPr>
        <p:cxnSp>
          <p:nvCxnSpPr>
            <p:cNvPr id="7" name="直接箭头连接符 6"/>
            <p:cNvCxnSpPr>
              <a:endCxn id="9" idx="1"/>
            </p:cNvCxnSpPr>
            <p:nvPr/>
          </p:nvCxnSpPr>
          <p:spPr>
            <a:xfrm>
              <a:off x="1220332" y="5539788"/>
              <a:ext cx="576064" cy="37104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2420" y="4940301"/>
              <a:ext cx="1288238" cy="646331"/>
            </a:xfrm>
            <a:prstGeom prst="rect">
              <a:avLst/>
            </a:prstGeom>
            <a:noFill/>
          </p:spPr>
          <p:txBody>
            <a:bodyPr wrap="none" rtlCol="0">
              <a:spAutoFit/>
            </a:bodyPr>
            <a:lstStyle/>
            <a:p>
              <a:r>
                <a:rPr lang="en-US" altLang="zh-CN" b="1" dirty="0"/>
                <a:t>Why only</a:t>
              </a:r>
            </a:p>
            <a:p>
              <a:r>
                <a:rPr lang="en-US" altLang="zh-CN" b="1" dirty="0"/>
                <a:t>Computer? </a:t>
              </a:r>
              <a:endParaRPr lang="zh-CN" altLang="en-US" b="1" dirty="0"/>
            </a:p>
          </p:txBody>
        </p:sp>
      </p:grpSp>
      <p:sp>
        <p:nvSpPr>
          <p:cNvPr id="3" name="矩形 2"/>
          <p:cNvSpPr/>
          <p:nvPr/>
        </p:nvSpPr>
        <p:spPr>
          <a:xfrm>
            <a:off x="6780215" y="2725688"/>
            <a:ext cx="436661" cy="229040"/>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308869" y="2990876"/>
            <a:ext cx="242658" cy="216024"/>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2744332" y="6341173"/>
            <a:ext cx="7837915" cy="400110"/>
          </a:xfrm>
          <a:prstGeom prst="rect">
            <a:avLst/>
          </a:prstGeom>
          <a:noFill/>
        </p:spPr>
        <p:txBody>
          <a:bodyPr wrap="none" rtlCol="0">
            <a:spAutoFit/>
          </a:bodyPr>
          <a:lstStyle/>
          <a:p>
            <a:r>
              <a:rPr lang="en-US" altLang="zh-CN" sz="2000" b="1" dirty="0" err="1">
                <a:solidFill>
                  <a:srgbClr val="00B0F0"/>
                </a:solidFill>
              </a:rPr>
              <a:t>scanf</a:t>
            </a:r>
            <a:r>
              <a:rPr lang="en-US" altLang="zh-CN" sz="2000" b="1" dirty="0"/>
              <a:t> uses </a:t>
            </a:r>
            <a:r>
              <a:rPr lang="en-US" altLang="zh-CN" sz="2000" b="1" dirty="0">
                <a:solidFill>
                  <a:srgbClr val="FF0000"/>
                </a:solidFill>
              </a:rPr>
              <a:t>whitespace</a:t>
            </a:r>
            <a:r>
              <a:rPr lang="en-US" altLang="zh-CN" sz="2000" b="1" dirty="0"/>
              <a:t>—</a:t>
            </a:r>
            <a:r>
              <a:rPr lang="en-US" altLang="zh-CN" sz="2000" b="1" dirty="0">
                <a:solidFill>
                  <a:srgbClr val="FF0000"/>
                </a:solidFill>
              </a:rPr>
              <a:t>spaces</a:t>
            </a:r>
            <a:r>
              <a:rPr lang="en-US" altLang="zh-CN" sz="2000" b="1" dirty="0"/>
              <a:t>,</a:t>
            </a:r>
            <a:r>
              <a:rPr lang="en-US" altLang="zh-CN" sz="2000" b="1" dirty="0">
                <a:solidFill>
                  <a:srgbClr val="00B0F0"/>
                </a:solidFill>
              </a:rPr>
              <a:t> </a:t>
            </a:r>
            <a:r>
              <a:rPr lang="en-US" altLang="zh-CN" sz="2000" b="1" dirty="0">
                <a:solidFill>
                  <a:srgbClr val="FF0000"/>
                </a:solidFill>
              </a:rPr>
              <a:t>tabs</a:t>
            </a:r>
            <a:r>
              <a:rPr lang="en-US" altLang="zh-CN" sz="2000" b="1" dirty="0"/>
              <a:t>, and </a:t>
            </a:r>
            <a:r>
              <a:rPr lang="en-US" altLang="zh-CN" sz="2000" b="1" dirty="0">
                <a:solidFill>
                  <a:srgbClr val="FF0000"/>
                </a:solidFill>
              </a:rPr>
              <a:t>newlines </a:t>
            </a:r>
            <a:r>
              <a:rPr lang="en-US" altLang="zh-CN" sz="2000" b="1" dirty="0"/>
              <a:t>to delineate a string.</a:t>
            </a:r>
            <a:endParaRPr lang="zh-CN" altLang="en-US" sz="2000" b="1" dirty="0"/>
          </a:p>
        </p:txBody>
      </p:sp>
      <p:grpSp>
        <p:nvGrpSpPr>
          <p:cNvPr id="14" name="组合 13"/>
          <p:cNvGrpSpPr/>
          <p:nvPr/>
        </p:nvGrpSpPr>
        <p:grpSpPr>
          <a:xfrm>
            <a:off x="7385775" y="2600593"/>
            <a:ext cx="3234411" cy="400111"/>
            <a:chOff x="4060566" y="2303435"/>
            <a:chExt cx="3913634" cy="400111"/>
          </a:xfrm>
        </p:grpSpPr>
        <p:sp>
          <p:nvSpPr>
            <p:cNvPr id="16" name="矩形 15"/>
            <p:cNvSpPr/>
            <p:nvPr/>
          </p:nvSpPr>
          <p:spPr>
            <a:xfrm>
              <a:off x="4060566" y="2435178"/>
              <a:ext cx="435648" cy="229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圆角矩形标注 7"/>
            <p:cNvSpPr/>
            <p:nvPr/>
          </p:nvSpPr>
          <p:spPr>
            <a:xfrm>
              <a:off x="5939038" y="2303435"/>
              <a:ext cx="2035162" cy="400111"/>
            </a:xfrm>
            <a:prstGeom prst="wedgeRoundRectCallout">
              <a:avLst>
                <a:gd name="adj1" fmla="val -123029"/>
                <a:gd name="adj2" fmla="val 322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There is no &amp;</a:t>
              </a:r>
              <a:endParaRPr lang="zh-CN" altLang="en-US" dirty="0"/>
            </a:p>
          </p:txBody>
        </p:sp>
      </p:grpSp>
      <p:sp>
        <p:nvSpPr>
          <p:cNvPr id="25" name="椭圆 24"/>
          <p:cNvSpPr/>
          <p:nvPr/>
        </p:nvSpPr>
        <p:spPr>
          <a:xfrm>
            <a:off x="4546942" y="6026827"/>
            <a:ext cx="949290" cy="255050"/>
          </a:xfrm>
          <a:prstGeom prst="ellipse">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506F4176-339E-4C4B-80E4-BBE9C4467EFE}" type="slidenum">
              <a:rPr lang="zh-CN" altLang="en-US" smtClean="0"/>
              <a:t>19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9" grpId="0" animBg="1"/>
      <p:bldP spid="3" grpId="0" animBg="1"/>
      <p:bldP spid="12" grpId="0" animBg="1"/>
      <p:bldP spid="13" grpId="0"/>
      <p:bldP spid="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topics</a:t>
            </a:r>
          </a:p>
        </p:txBody>
      </p:sp>
      <p:sp>
        <p:nvSpPr>
          <p:cNvPr id="3" name="内容占位符 2"/>
          <p:cNvSpPr>
            <a:spLocks noGrp="1"/>
          </p:cNvSpPr>
          <p:nvPr>
            <p:ph idx="1"/>
          </p:nvPr>
        </p:nvSpPr>
        <p:spPr>
          <a:xfrm>
            <a:off x="838200" y="1327150"/>
            <a:ext cx="11238865" cy="4850130"/>
          </a:xfrm>
        </p:spPr>
        <p:txBody>
          <a:bodyPr>
            <a:normAutofit/>
          </a:bodyPr>
          <a:lstStyle/>
          <a:p>
            <a:r>
              <a:rPr lang="en-US" altLang="zh-CN" dirty="0"/>
              <a:t>1. </a:t>
            </a:r>
            <a:r>
              <a:rPr lang="en-US" altLang="zh-CN" dirty="0" err="1"/>
              <a:t>CMake</a:t>
            </a:r>
            <a:endParaRPr lang="en-US" altLang="zh-CN" dirty="0"/>
          </a:p>
          <a:p>
            <a:r>
              <a:rPr lang="en-US" altLang="zh-CN" dirty="0"/>
              <a:t>2. Inputs</a:t>
            </a:r>
          </a:p>
          <a:p>
            <a:pPr lvl="1"/>
            <a:r>
              <a:rPr lang="en-US" altLang="zh-CN" dirty="0">
                <a:sym typeface="+mn-ea"/>
              </a:rPr>
              <a:t>Command-Line Arguments</a:t>
            </a:r>
          </a:p>
          <a:p>
            <a:pPr lvl="1"/>
            <a:r>
              <a:rPr lang="en-US" altLang="zh-CN" dirty="0"/>
              <a:t>Standard Input</a:t>
            </a:r>
          </a:p>
          <a:p>
            <a:r>
              <a:rPr lang="en-US" altLang="zh-CN" dirty="0"/>
              <a:t>3. Data storage </a:t>
            </a:r>
          </a:p>
          <a:p>
            <a:pPr lvl="1"/>
            <a:r>
              <a:rPr lang="en-US" altLang="zh-CN" sz="2400" dirty="0"/>
              <a:t>array, string, struct, union</a:t>
            </a:r>
            <a:endParaRPr lang="zh-CN" altLang="en-US" dirty="0"/>
          </a:p>
          <a:p>
            <a:r>
              <a:rPr lang="en-US" altLang="zh-CN" dirty="0"/>
              <a:t>4. Exercises  </a:t>
            </a:r>
            <a:endParaRPr lang="zh-CN" altLang="en-US" dirty="0"/>
          </a:p>
          <a:p>
            <a:pPr marL="457200" lvl="1" indent="0">
              <a:buNone/>
            </a:pPr>
            <a:endParaRPr lang="zh-CN" altLang="en-US" dirty="0"/>
          </a:p>
        </p:txBody>
      </p:sp>
      <p:sp>
        <p:nvSpPr>
          <p:cNvPr id="5" name="灯片编号占位符 4"/>
          <p:cNvSpPr>
            <a:spLocks noGrp="1"/>
          </p:cNvSpPr>
          <p:nvPr>
            <p:ph type="sldNum" sz="quarter" idx="12"/>
          </p:nvPr>
        </p:nvSpPr>
        <p:spPr/>
        <p:txBody>
          <a:bodyPr/>
          <a:lstStyle/>
          <a:p>
            <a:fld id="{506F4176-339E-4C4B-80E4-BBE9C4467EFE}" type="slidenum">
              <a:rPr lang="zh-CN" altLang="en-US" smtClean="0"/>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4585" y="212357"/>
            <a:ext cx="8480425" cy="521970"/>
          </a:xfrm>
          <a:prstGeom prst="rect">
            <a:avLst/>
          </a:prstGeom>
          <a:noFill/>
        </p:spPr>
        <p:txBody>
          <a:bodyPr wrap="none" rtlCol="0">
            <a:spAutoFit/>
          </a:bodyPr>
          <a:lstStyle/>
          <a:p>
            <a:pPr algn="l"/>
            <a:r>
              <a:rPr lang="en-US" altLang="zh-CN" sz="2800" b="1" dirty="0">
                <a:sym typeface="+mn-ea"/>
              </a:rPr>
              <a:t>   2.2.1 C style function about Standard Input processing </a:t>
            </a:r>
            <a:endParaRPr lang="en-US" altLang="zh-CN" sz="2800" b="1" dirty="0">
              <a:highlight>
                <a:srgbClr val="FFFF00"/>
              </a:highlight>
            </a:endParaRPr>
          </a:p>
        </p:txBody>
      </p:sp>
      <p:sp>
        <p:nvSpPr>
          <p:cNvPr id="5" name="TextBox 4"/>
          <p:cNvSpPr txBox="1"/>
          <p:nvPr/>
        </p:nvSpPr>
        <p:spPr>
          <a:xfrm>
            <a:off x="1602866" y="831173"/>
            <a:ext cx="2444750" cy="2245360"/>
          </a:xfrm>
          <a:prstGeom prst="rect">
            <a:avLst/>
          </a:prstGeom>
          <a:noFill/>
        </p:spPr>
        <p:txBody>
          <a:bodyPr wrap="none" rtlCol="0">
            <a:spAutoFit/>
          </a:bodyPr>
          <a:lstStyle/>
          <a:p>
            <a:r>
              <a:rPr lang="en-US" altLang="zh-CN" sz="2800" b="1" dirty="0"/>
              <a:t>1-2.</a:t>
            </a:r>
            <a:r>
              <a:rPr lang="en-US" altLang="zh-CN" sz="2800" b="1" dirty="0">
                <a:solidFill>
                  <a:schemeClr val="tx1"/>
                </a:solidFill>
              </a:rPr>
              <a:t> C:</a:t>
            </a:r>
            <a:r>
              <a:rPr lang="en-US" altLang="zh-CN" sz="2800" b="1" dirty="0">
                <a:solidFill>
                  <a:srgbClr val="00B0F0"/>
                </a:solidFill>
              </a:rPr>
              <a:t> </a:t>
            </a:r>
            <a:r>
              <a:rPr lang="en-US" altLang="zh-CN" sz="2800" b="1" dirty="0" err="1">
                <a:solidFill>
                  <a:srgbClr val="00B0F0"/>
                </a:solidFill>
              </a:rPr>
              <a:t>scanf</a:t>
            </a:r>
            <a:r>
              <a:rPr lang="en-US" altLang="zh-CN" sz="2800" b="1" dirty="0">
                <a:solidFill>
                  <a:srgbClr val="00B0F0"/>
                </a:solidFill>
              </a:rPr>
              <a:t> </a:t>
            </a:r>
          </a:p>
          <a:p>
            <a:r>
              <a:rPr lang="en-US" altLang="zh-CN" sz="2800" b="1" dirty="0"/>
              <a:t>     </a:t>
            </a:r>
            <a:r>
              <a:rPr lang="en-US" altLang="zh-CN" sz="2800" b="1" dirty="0">
                <a:highlight>
                  <a:srgbClr val="FFFF00"/>
                </a:highlight>
              </a:rPr>
              <a:t>%</a:t>
            </a:r>
            <a:r>
              <a:rPr lang="en-US" altLang="zh-CN" sz="2800" b="1" dirty="0">
                <a:solidFill>
                  <a:srgbClr val="00B0F0"/>
                </a:solidFill>
                <a:highlight>
                  <a:srgbClr val="FFFF00"/>
                </a:highlight>
              </a:rPr>
              <a:t>d</a:t>
            </a:r>
            <a:r>
              <a:rPr lang="en-US" altLang="zh-CN" sz="2800" b="1" dirty="0">
                <a:highlight>
                  <a:srgbClr val="FFFF00"/>
                </a:highlight>
              </a:rPr>
              <a:t> ----</a:t>
            </a:r>
            <a:r>
              <a:rPr lang="en-US" altLang="zh-CN" sz="2800" b="1" dirty="0" err="1">
                <a:highlight>
                  <a:srgbClr val="FFFF00"/>
                </a:highlight>
              </a:rPr>
              <a:t>int</a:t>
            </a:r>
            <a:endParaRPr lang="en-US" altLang="zh-CN" sz="2800" b="1" dirty="0">
              <a:highlight>
                <a:srgbClr val="FFFF00"/>
              </a:highlight>
            </a:endParaRPr>
          </a:p>
          <a:p>
            <a:r>
              <a:rPr lang="en-US" altLang="zh-CN" sz="2800" b="1" dirty="0"/>
              <a:t>     </a:t>
            </a:r>
            <a:r>
              <a:rPr lang="en-US" altLang="zh-CN" sz="2800" b="1" dirty="0">
                <a:highlight>
                  <a:srgbClr val="FFFF00"/>
                </a:highlight>
              </a:rPr>
              <a:t>%</a:t>
            </a:r>
            <a:r>
              <a:rPr lang="en-US" altLang="zh-CN" sz="2800" b="1" dirty="0">
                <a:solidFill>
                  <a:srgbClr val="00B0F0"/>
                </a:solidFill>
                <a:highlight>
                  <a:srgbClr val="FFFF00"/>
                </a:highlight>
              </a:rPr>
              <a:t>f</a:t>
            </a:r>
            <a:r>
              <a:rPr lang="en-US" altLang="zh-CN" sz="2800" b="1" dirty="0">
                <a:highlight>
                  <a:srgbClr val="FFFF00"/>
                </a:highlight>
              </a:rPr>
              <a:t> ----float</a:t>
            </a:r>
            <a:endParaRPr lang="en-US" altLang="zh-CN" sz="2800" b="1" dirty="0"/>
          </a:p>
          <a:p>
            <a:r>
              <a:rPr lang="en-US" altLang="zh-CN" sz="2800" b="1" dirty="0"/>
              <a:t>     </a:t>
            </a:r>
            <a:r>
              <a:rPr lang="en-US" altLang="zh-CN" sz="2800" b="1" dirty="0">
                <a:highlight>
                  <a:srgbClr val="FFFF00"/>
                </a:highlight>
              </a:rPr>
              <a:t>%</a:t>
            </a:r>
            <a:r>
              <a:rPr lang="en-US" altLang="zh-CN" sz="2800" b="1" dirty="0">
                <a:solidFill>
                  <a:srgbClr val="00B0F0"/>
                </a:solidFill>
                <a:highlight>
                  <a:srgbClr val="FFFF00"/>
                </a:highlight>
              </a:rPr>
              <a:t>c</a:t>
            </a:r>
            <a:r>
              <a:rPr lang="en-US" altLang="zh-CN" sz="2800" b="1" dirty="0">
                <a:highlight>
                  <a:srgbClr val="FFFF00"/>
                </a:highlight>
              </a:rPr>
              <a:t> -----char</a:t>
            </a:r>
          </a:p>
          <a:p>
            <a:r>
              <a:rPr lang="en-US" altLang="zh-CN" sz="2800" b="1" dirty="0"/>
              <a:t>     %</a:t>
            </a:r>
            <a:r>
              <a:rPr lang="en-US" altLang="zh-CN" sz="2800" b="1" dirty="0">
                <a:solidFill>
                  <a:srgbClr val="00B0F0"/>
                </a:solidFill>
              </a:rPr>
              <a:t>s</a:t>
            </a:r>
            <a:r>
              <a:rPr lang="en-US" altLang="zh-CN" sz="2800" b="1" dirty="0"/>
              <a:t> -----string</a:t>
            </a:r>
            <a:endParaRPr lang="zh-CN" altLang="en-US" sz="2800" b="1" dirty="0"/>
          </a:p>
        </p:txBody>
      </p:sp>
      <p:pic>
        <p:nvPicPr>
          <p:cNvPr id="2" name="图片 1"/>
          <p:cNvPicPr>
            <a:picLocks noChangeAspect="1"/>
          </p:cNvPicPr>
          <p:nvPr/>
        </p:nvPicPr>
        <p:blipFill>
          <a:blip r:embed="rId3"/>
          <a:stretch>
            <a:fillRect/>
          </a:stretch>
        </p:blipFill>
        <p:spPr>
          <a:xfrm>
            <a:off x="1931035" y="5230495"/>
            <a:ext cx="9897110" cy="1459865"/>
          </a:xfrm>
          <a:prstGeom prst="rect">
            <a:avLst/>
          </a:prstGeom>
        </p:spPr>
      </p:pic>
      <p:sp>
        <p:nvSpPr>
          <p:cNvPr id="6" name="文本框 5"/>
          <p:cNvSpPr txBox="1"/>
          <p:nvPr/>
        </p:nvSpPr>
        <p:spPr>
          <a:xfrm>
            <a:off x="5607050" y="734060"/>
            <a:ext cx="6236970" cy="4264025"/>
          </a:xfrm>
          <a:prstGeom prst="rect">
            <a:avLst/>
          </a:prstGeom>
          <a:solidFill>
            <a:schemeClr val="accent1">
              <a:lumMod val="20000"/>
              <a:lumOff val="80000"/>
            </a:schemeClr>
          </a:solidFill>
          <a:ln>
            <a:solidFill>
              <a:srgbClr val="0000CC"/>
            </a:solidFill>
          </a:ln>
        </p:spPr>
        <p:txBody>
          <a:bodyPr wrap="square" rtlCol="0">
            <a:noAutofit/>
          </a:bodyPr>
          <a:lstStyle/>
          <a:p>
            <a:r>
              <a:rPr lang="en-US" altLang="zh-CN" sz="1600"/>
              <a:t>#include &lt;stdio.h&gt;</a:t>
            </a:r>
          </a:p>
          <a:p>
            <a:endParaRPr lang="en-US" altLang="zh-CN" sz="1600"/>
          </a:p>
          <a:p>
            <a:r>
              <a:rPr lang="en-US" altLang="zh-CN" sz="1600"/>
              <a:t>int main(){</a:t>
            </a:r>
          </a:p>
          <a:p>
            <a:r>
              <a:rPr lang="en-US" altLang="zh-CN" sz="1600"/>
              <a:t>    int prj_id=0;</a:t>
            </a:r>
          </a:p>
          <a:p>
            <a:r>
              <a:rPr lang="en-US" altLang="zh-CN" sz="1600"/>
              <a:t>    float prj_sc=0.0f;</a:t>
            </a:r>
          </a:p>
          <a:p>
            <a:r>
              <a:rPr lang="en-US" altLang="zh-CN" sz="1600"/>
              <a:t>    char valid=0;</a:t>
            </a:r>
          </a:p>
          <a:p>
            <a:r>
              <a:rPr lang="en-US" altLang="zh-CN" sz="1600"/>
              <a:t>    printf("please input 'project id' in decimal int: ");</a:t>
            </a:r>
          </a:p>
          <a:p>
            <a:r>
              <a:rPr lang="en-US" altLang="zh-CN" sz="1600"/>
              <a:t>   </a:t>
            </a:r>
            <a:r>
              <a:rPr lang="en-US" altLang="zh-CN" sz="1600" b="1"/>
              <a:t> scanf("%d", &amp;prj_id); </a:t>
            </a:r>
          </a:p>
          <a:p>
            <a:r>
              <a:rPr lang="en-US" altLang="zh-CN" sz="1600"/>
              <a:t>    printf("please input the score : ");</a:t>
            </a:r>
          </a:p>
          <a:p>
            <a:r>
              <a:rPr lang="en-US" altLang="zh-CN" sz="1600"/>
              <a:t>   </a:t>
            </a:r>
            <a:r>
              <a:rPr lang="en-US" altLang="zh-CN" sz="1600" b="1"/>
              <a:t> scanf("%f", &amp;prj_sc);</a:t>
            </a:r>
          </a:p>
          <a:p>
            <a:r>
              <a:rPr lang="en-US" altLang="zh-CN" sz="1600"/>
              <a:t>    printf("please input the score is valid or not(Y/N): ");</a:t>
            </a:r>
          </a:p>
          <a:p>
            <a:r>
              <a:rPr lang="en-US" altLang="zh-CN" sz="1600"/>
              <a:t>    while (getchar() != '\n');</a:t>
            </a:r>
          </a:p>
          <a:p>
            <a:r>
              <a:rPr lang="en-US" altLang="zh-CN" sz="1600"/>
              <a:t>   </a:t>
            </a:r>
            <a:r>
              <a:rPr lang="en-US" altLang="zh-CN" sz="1600" b="1"/>
              <a:t> scanf("%c", &amp;valid);     </a:t>
            </a:r>
          </a:p>
          <a:p>
            <a:r>
              <a:rPr lang="en-US" altLang="zh-CN" sz="1600"/>
              <a:t>    printf("project id: %d, score: %.1f, %s\n",</a:t>
            </a:r>
          </a:p>
          <a:p>
            <a:r>
              <a:rPr lang="en-US" altLang="zh-CN" sz="1600"/>
              <a:t>               prj_id, prj_sc, (valid=='y'||valid=='Y')?"VALID":"NOT VALIDE" );  </a:t>
            </a:r>
          </a:p>
          <a:p>
            <a:r>
              <a:rPr lang="en-US" altLang="zh-CN" sz="1600"/>
              <a:t>    return 0;</a:t>
            </a:r>
          </a:p>
          <a:p>
            <a:r>
              <a:rPr lang="en-US" altLang="zh-CN" sz="1600"/>
              <a:t>}</a:t>
            </a:r>
          </a:p>
        </p:txBody>
      </p:sp>
      <p:sp>
        <p:nvSpPr>
          <p:cNvPr id="15" name="文本框 14"/>
          <p:cNvSpPr txBox="1"/>
          <p:nvPr/>
        </p:nvSpPr>
        <p:spPr>
          <a:xfrm>
            <a:off x="266700" y="3270885"/>
            <a:ext cx="5160010" cy="1753235"/>
          </a:xfrm>
          <a:prstGeom prst="rect">
            <a:avLst/>
          </a:prstGeom>
          <a:noFill/>
        </p:spPr>
        <p:txBody>
          <a:bodyPr wrap="square" rtlCol="0" anchor="t">
            <a:spAutoFit/>
          </a:bodyPr>
          <a:lstStyle/>
          <a:p>
            <a:r>
              <a:rPr lang="en-US" altLang="zh-CN"/>
              <a:t>Tips:</a:t>
            </a:r>
          </a:p>
          <a:p>
            <a:r>
              <a:rPr lang="en-US" altLang="zh-CN"/>
              <a:t>When using scanf ("% d") or scanf ("% f") to read values, scanf skips leading whitespace characters (spaces, line breaks, etc.), but does not consume line breaks in the input stream (i.e., those generated by pressing enter).</a:t>
            </a:r>
            <a:endParaRPr lang="zh-CN" altLang="en-US"/>
          </a:p>
        </p:txBody>
      </p:sp>
      <p:sp>
        <p:nvSpPr>
          <p:cNvPr id="17" name="矩形 16"/>
          <p:cNvSpPr/>
          <p:nvPr/>
        </p:nvSpPr>
        <p:spPr>
          <a:xfrm>
            <a:off x="5790565" y="3462020"/>
            <a:ext cx="2335530" cy="270510"/>
          </a:xfrm>
          <a:prstGeom prst="rect">
            <a:avLst/>
          </a:prstGeom>
          <a:noFill/>
          <a:ln>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21" name="组合 20"/>
          <p:cNvGrpSpPr/>
          <p:nvPr/>
        </p:nvGrpSpPr>
        <p:grpSpPr>
          <a:xfrm>
            <a:off x="6898005" y="2494915"/>
            <a:ext cx="3907790" cy="238760"/>
            <a:chOff x="3167744" y="2303435"/>
            <a:chExt cx="4806456" cy="401320"/>
          </a:xfrm>
        </p:grpSpPr>
        <p:sp>
          <p:nvSpPr>
            <p:cNvPr id="23" name="矩形 22"/>
            <p:cNvSpPr/>
            <p:nvPr/>
          </p:nvSpPr>
          <p:spPr>
            <a:xfrm>
              <a:off x="3167744" y="2304502"/>
              <a:ext cx="185885" cy="40025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圆角矩形标注 7"/>
            <p:cNvSpPr/>
            <p:nvPr/>
          </p:nvSpPr>
          <p:spPr>
            <a:xfrm>
              <a:off x="5939038" y="2303435"/>
              <a:ext cx="2035162" cy="400111"/>
            </a:xfrm>
            <a:prstGeom prst="wedgeRoundRectCallout">
              <a:avLst>
                <a:gd name="adj1" fmla="val -123029"/>
                <a:gd name="adj2" fmla="val 322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There is &amp;</a:t>
              </a:r>
              <a:endParaRPr lang="zh-CN" altLang="en-US" dirty="0"/>
            </a:p>
          </p:txBody>
        </p:sp>
      </p:grpSp>
      <p:sp>
        <p:nvSpPr>
          <p:cNvPr id="26" name="矩形 25"/>
          <p:cNvSpPr/>
          <p:nvPr/>
        </p:nvSpPr>
        <p:spPr>
          <a:xfrm>
            <a:off x="6863080" y="2978785"/>
            <a:ext cx="151130" cy="2381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矩形 26"/>
          <p:cNvSpPr/>
          <p:nvPr/>
        </p:nvSpPr>
        <p:spPr>
          <a:xfrm>
            <a:off x="6895465" y="3745230"/>
            <a:ext cx="151130" cy="2381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灯片编号占位符 27"/>
          <p:cNvSpPr>
            <a:spLocks noGrp="1"/>
          </p:cNvSpPr>
          <p:nvPr>
            <p:ph type="sldNum" sz="quarter" idx="12"/>
          </p:nvPr>
        </p:nvSpPr>
        <p:spPr/>
        <p:txBody>
          <a:bodyPr/>
          <a:lstStyle/>
          <a:p>
            <a:fld id="{506F4176-339E-4C4B-80E4-BBE9C4467EFE}" type="slidenum">
              <a:rPr lang="zh-CN" altLang="en-US" smtClean="0"/>
              <a:t>20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stretch>
            <a:fillRect/>
          </a:stretch>
        </p:blipFill>
        <p:spPr>
          <a:xfrm>
            <a:off x="2592481" y="4067472"/>
            <a:ext cx="8848725" cy="2752725"/>
          </a:xfrm>
          <a:prstGeom prst="rect">
            <a:avLst/>
          </a:prstGeom>
        </p:spPr>
      </p:pic>
      <p:sp>
        <p:nvSpPr>
          <p:cNvPr id="5" name="TextBox 4"/>
          <p:cNvSpPr txBox="1"/>
          <p:nvPr/>
        </p:nvSpPr>
        <p:spPr>
          <a:xfrm>
            <a:off x="1811230" y="783694"/>
            <a:ext cx="1591945" cy="52197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2. </a:t>
            </a:r>
            <a:r>
              <a:rPr kumimoji="0" lang="en-US" altLang="zh-CN" sz="2800" b="1" i="0" u="none" strike="noStrike" kern="1200" cap="none" spc="0" normalizeH="0" baseline="0" noProof="0" dirty="0">
                <a:ln>
                  <a:noFill/>
                </a:ln>
                <a:solidFill>
                  <a:schemeClr val="tx1"/>
                </a:solidFill>
                <a:effectLst/>
                <a:uLnTx/>
                <a:uFillTx/>
                <a:latin typeface="Calibri" panose="020F0502020204030204"/>
                <a:ea typeface="宋体" panose="02010600030101010101" pitchFamily="2" charset="-122"/>
                <a:cs typeface="+mn-cs"/>
              </a:rPr>
              <a:t>C:</a:t>
            </a:r>
            <a:r>
              <a:rPr kumimoji="0" lang="en-US" altLang="zh-CN" sz="28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 gets </a:t>
            </a:r>
          </a:p>
        </p:txBody>
      </p:sp>
      <p:sp>
        <p:nvSpPr>
          <p:cNvPr id="9" name="矩形 8"/>
          <p:cNvSpPr/>
          <p:nvPr/>
        </p:nvSpPr>
        <p:spPr>
          <a:xfrm>
            <a:off x="2592481" y="6229492"/>
            <a:ext cx="2854427" cy="58625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21" name="组合 20"/>
          <p:cNvGrpSpPr/>
          <p:nvPr/>
        </p:nvGrpSpPr>
        <p:grpSpPr>
          <a:xfrm>
            <a:off x="281089" y="4749610"/>
            <a:ext cx="2311392" cy="1773011"/>
            <a:chOff x="-1242911" y="4833588"/>
            <a:chExt cx="2311392" cy="1773011"/>
          </a:xfrm>
        </p:grpSpPr>
        <p:cxnSp>
          <p:nvCxnSpPr>
            <p:cNvPr id="7" name="直接箭头连接符 6"/>
            <p:cNvCxnSpPr>
              <a:endCxn id="9" idx="1"/>
            </p:cNvCxnSpPr>
            <p:nvPr/>
          </p:nvCxnSpPr>
          <p:spPr>
            <a:xfrm>
              <a:off x="492417" y="6334250"/>
              <a:ext cx="576064" cy="27234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242911" y="4833588"/>
              <a:ext cx="2297059"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Use gets to gain a</a:t>
              </a:r>
              <a:r>
                <a:rPr kumimoji="0" lang="zh-CN" altLang="en-US"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sentence</a:t>
              </a:r>
              <a:r>
                <a:rPr kumimoji="0" lang="zh-CN" altLang="en-US"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with</a:t>
              </a:r>
              <a:r>
                <a:rPr kumimoji="0" lang="zh-CN" altLang="en-US"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 space. </a:t>
              </a:r>
              <a:r>
                <a:rPr kumimoji="0" lang="en-US" altLang="zh-CN" sz="18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gets() </a:t>
              </a:r>
              <a:r>
                <a:rPr kumimoji="0" lang="en-US" altLang="zh-CN"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stops reading input when it encounters a newline or end of file.</a:t>
              </a:r>
              <a:endParaRPr kumimoji="0" lang="zh-CN" altLang="en-US"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grpSp>
        <p:nvGrpSpPr>
          <p:cNvPr id="20" name="组合 19"/>
          <p:cNvGrpSpPr/>
          <p:nvPr/>
        </p:nvGrpSpPr>
        <p:grpSpPr>
          <a:xfrm>
            <a:off x="1634135" y="3271138"/>
            <a:ext cx="3783215" cy="2033537"/>
            <a:chOff x="110134" y="3271137"/>
            <a:chExt cx="3783215" cy="2033537"/>
          </a:xfrm>
        </p:grpSpPr>
        <p:sp>
          <p:nvSpPr>
            <p:cNvPr id="8" name="矩形 7"/>
            <p:cNvSpPr/>
            <p:nvPr/>
          </p:nvSpPr>
          <p:spPr>
            <a:xfrm>
              <a:off x="1053989" y="4555431"/>
              <a:ext cx="2297059" cy="749243"/>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TextBox 13"/>
            <p:cNvSpPr txBox="1"/>
            <p:nvPr/>
          </p:nvSpPr>
          <p:spPr>
            <a:xfrm>
              <a:off x="110134" y="3271137"/>
              <a:ext cx="378321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There is</a:t>
              </a:r>
              <a:r>
                <a:rPr kumimoji="0" lang="zh-CN" altLang="en-US"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a:t>
              </a:r>
              <a:r>
                <a:rPr kumimoji="0" lang="zh-CN" altLang="en-US"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warning due to using gets().</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You can use </a:t>
              </a:r>
              <a:r>
                <a:rPr kumimoji="0" lang="en-US" altLang="zh-CN" sz="1800" b="1"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fgets</a:t>
              </a:r>
              <a:r>
                <a:rPr kumimoji="0" lang="en-US" altLang="zh-CN"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function instead.</a:t>
              </a:r>
              <a:endParaRPr kumimoji="0" lang="zh-CN" altLang="en-US"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cxnSp>
          <p:nvCxnSpPr>
            <p:cNvPr id="15" name="直接箭头连接符 14"/>
            <p:cNvCxnSpPr/>
            <p:nvPr/>
          </p:nvCxnSpPr>
          <p:spPr>
            <a:xfrm>
              <a:off x="602927" y="3854659"/>
              <a:ext cx="1376785" cy="798477"/>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3235960" y="673100"/>
            <a:ext cx="6661150" cy="3244215"/>
            <a:chOff x="5096" y="349"/>
            <a:chExt cx="11038" cy="5820"/>
          </a:xfrm>
        </p:grpSpPr>
        <p:pic>
          <p:nvPicPr>
            <p:cNvPr id="6" name="图片 5"/>
            <p:cNvPicPr>
              <a:picLocks noChangeAspect="1"/>
            </p:cNvPicPr>
            <p:nvPr/>
          </p:nvPicPr>
          <p:blipFill>
            <a:blip r:embed="rId4"/>
            <a:stretch>
              <a:fillRect/>
            </a:stretch>
          </p:blipFill>
          <p:spPr>
            <a:xfrm>
              <a:off x="9534" y="349"/>
              <a:ext cx="6600" cy="5820"/>
            </a:xfrm>
            <a:prstGeom prst="rect">
              <a:avLst/>
            </a:prstGeom>
          </p:spPr>
        </p:pic>
        <p:grpSp>
          <p:nvGrpSpPr>
            <p:cNvPr id="18" name="组合 17"/>
            <p:cNvGrpSpPr/>
            <p:nvPr/>
          </p:nvGrpSpPr>
          <p:grpSpPr>
            <a:xfrm>
              <a:off x="5096" y="3301"/>
              <a:ext cx="6123" cy="519"/>
              <a:chOff x="1712183" y="2096339"/>
              <a:chExt cx="3888170" cy="329874"/>
            </a:xfrm>
          </p:grpSpPr>
          <p:graphicFrame>
            <p:nvGraphicFramePr>
              <p:cNvPr id="16" name="对象 15"/>
              <p:cNvGraphicFramePr>
                <a:graphicFrameLocks noChangeAspect="1"/>
              </p:cNvGraphicFramePr>
              <p:nvPr/>
            </p:nvGraphicFramePr>
            <p:xfrm>
              <a:off x="1712183" y="2096339"/>
              <a:ext cx="2347926" cy="329874"/>
            </p:xfrm>
            <a:graphic>
              <a:graphicData uri="http://schemas.openxmlformats.org/presentationml/2006/ole">
                <mc:AlternateContent xmlns:mc="http://schemas.openxmlformats.org/markup-compatibility/2006">
                  <mc:Choice xmlns:v="urn:schemas-microsoft-com:vml" Requires="v">
                    <p:oleObj name="Image" r:id="rId5" imgW="2305050" imgH="323850" progId="Photoshop.Image.13">
                      <p:embed/>
                    </p:oleObj>
                  </mc:Choice>
                  <mc:Fallback>
                    <p:oleObj name="Image" r:id="rId5" imgW="2305050" imgH="323850" progId="Photoshop.Image.13">
                      <p:embed/>
                      <p:pic>
                        <p:nvPicPr>
                          <p:cNvPr id="0" name="对象 15"/>
                          <p:cNvPicPr/>
                          <p:nvPr/>
                        </p:nvPicPr>
                        <p:blipFill>
                          <a:blip r:embed="rId6"/>
                          <a:stretch>
                            <a:fillRect/>
                          </a:stretch>
                        </p:blipFill>
                        <p:spPr>
                          <a:xfrm>
                            <a:off x="1712183" y="2096339"/>
                            <a:ext cx="2347926" cy="329874"/>
                          </a:xfrm>
                          <a:prstGeom prst="rect">
                            <a:avLst/>
                          </a:prstGeom>
                        </p:spPr>
                      </p:pic>
                    </p:oleObj>
                  </mc:Fallback>
                </mc:AlternateContent>
              </a:graphicData>
            </a:graphic>
          </p:graphicFrame>
          <p:cxnSp>
            <p:nvCxnSpPr>
              <p:cNvPr id="19" name="直接箭头连接符 18"/>
              <p:cNvCxnSpPr>
                <a:endCxn id="17" idx="1"/>
              </p:cNvCxnSpPr>
              <p:nvPr/>
            </p:nvCxnSpPr>
            <p:spPr>
              <a:xfrm flipV="1">
                <a:off x="3922907" y="2207387"/>
                <a:ext cx="1677446" cy="9664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7" name="矩形 16"/>
            <p:cNvSpPr/>
            <p:nvPr/>
          </p:nvSpPr>
          <p:spPr>
            <a:xfrm>
              <a:off x="11219" y="3240"/>
              <a:ext cx="1913" cy="472"/>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 name="矩形 22"/>
            <p:cNvSpPr/>
            <p:nvPr/>
          </p:nvSpPr>
          <p:spPr>
            <a:xfrm>
              <a:off x="11243" y="4471"/>
              <a:ext cx="1913" cy="472"/>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4" name="TextBox 3"/>
          <p:cNvSpPr txBox="1"/>
          <p:nvPr/>
        </p:nvSpPr>
        <p:spPr>
          <a:xfrm>
            <a:off x="1123600" y="-14973"/>
            <a:ext cx="8480425" cy="521970"/>
          </a:xfrm>
          <a:prstGeom prst="rect">
            <a:avLst/>
          </a:prstGeom>
          <a:noFill/>
        </p:spPr>
        <p:txBody>
          <a:bodyPr wrap="none" rtlCol="0">
            <a:spAutoFit/>
          </a:bodyPr>
          <a:lstStyle/>
          <a:p>
            <a:pPr algn="l"/>
            <a:r>
              <a:rPr lang="en-US" altLang="zh-CN" sz="2800" b="1" dirty="0">
                <a:sym typeface="+mn-ea"/>
              </a:rPr>
              <a:t>   2.2.1 C style function about Standard Input processing </a:t>
            </a:r>
            <a:endParaRPr lang="en-US" altLang="zh-CN" sz="2800" b="1" dirty="0">
              <a:highlight>
                <a:srgbClr val="FFFF00"/>
              </a:highlight>
            </a:endParaRPr>
          </a:p>
        </p:txBody>
      </p:sp>
      <p:sp>
        <p:nvSpPr>
          <p:cNvPr id="11" name="灯片编号占位符 10"/>
          <p:cNvSpPr>
            <a:spLocks noGrp="1"/>
          </p:cNvSpPr>
          <p:nvPr>
            <p:ph type="sldNum" sz="quarter" idx="12"/>
          </p:nvPr>
        </p:nvSpPr>
        <p:spPr/>
        <p:txBody>
          <a:bodyPr/>
          <a:lstStyle/>
          <a:p>
            <a:fld id="{506F4176-339E-4C4B-80E4-BBE9C4467EFE}" type="slidenum">
              <a:rPr lang="zh-CN" altLang="en-US" smtClean="0"/>
              <a:t>21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51890" y="986790"/>
            <a:ext cx="2851785"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Calibri" panose="020F0502020204030204"/>
                <a:ea typeface="宋体" panose="02010600030101010101" pitchFamily="2" charset="-122"/>
                <a:cs typeface="+mn-cs"/>
              </a:rPr>
              <a:t>1. C++:</a:t>
            </a:r>
            <a:r>
              <a:rPr kumimoji="0" lang="en-US" altLang="zh-CN" sz="28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 </a:t>
            </a:r>
            <a:r>
              <a:rPr kumimoji="0" lang="en-US" altLang="zh-CN" sz="2800" b="1" i="0" u="none" strike="noStrike" kern="1200" cap="none" spc="0" normalizeH="0" baseline="0" noProof="0" dirty="0" err="1">
                <a:ln>
                  <a:noFill/>
                </a:ln>
                <a:solidFill>
                  <a:srgbClr val="00B0F0"/>
                </a:solidFill>
                <a:effectLst/>
                <a:uLnTx/>
                <a:uFillTx/>
                <a:latin typeface="Calibri" panose="020F0502020204030204"/>
                <a:ea typeface="宋体" panose="02010600030101010101" pitchFamily="2" charset="-122"/>
                <a:cs typeface="+mn-cs"/>
              </a:rPr>
              <a:t>cin</a:t>
            </a:r>
            <a:endParaRPr kumimoji="0" lang="en-US" altLang="zh-CN" sz="28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endParaRPr>
          </a:p>
        </p:txBody>
      </p:sp>
      <p:sp>
        <p:nvSpPr>
          <p:cNvPr id="10" name="TextBox 9"/>
          <p:cNvSpPr txBox="1"/>
          <p:nvPr/>
        </p:nvSpPr>
        <p:spPr>
          <a:xfrm>
            <a:off x="1062355" y="1779270"/>
            <a:ext cx="4760595" cy="7683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The </a:t>
            </a:r>
            <a:r>
              <a:rPr kumimoji="0" lang="en-US" altLang="zh-CN" sz="2200" b="1" i="0" u="none" strike="noStrike" kern="1200" cap="none" spc="0" normalizeH="0" baseline="0" noProof="0" dirty="0" err="1">
                <a:ln>
                  <a:noFill/>
                </a:ln>
                <a:solidFill>
                  <a:srgbClr val="00B0F0"/>
                </a:solidFill>
                <a:effectLst/>
                <a:uLnTx/>
                <a:uFillTx/>
                <a:latin typeface="Calibri" panose="020F0502020204030204"/>
                <a:ea typeface="宋体" panose="02010600030101010101" pitchFamily="2" charset="-122"/>
                <a:cs typeface="+mn-cs"/>
              </a:rPr>
              <a:t>cin</a:t>
            </a:r>
            <a:r>
              <a:rPr kumimoji="0" lang="en-US" altLang="zh-CN" sz="2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is to use </a:t>
            </a:r>
            <a:r>
              <a:rPr kumimoji="0" lang="en-US" altLang="zh-CN" sz="2200" b="1"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whitespace</a:t>
            </a:r>
            <a:r>
              <a:rPr kumimoji="0" lang="en-US" altLang="zh-CN" sz="2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200" b="1"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spaces</a:t>
            </a:r>
            <a:r>
              <a:rPr kumimoji="0" lang="en-US" altLang="zh-CN" sz="2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200" b="1"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tabs</a:t>
            </a:r>
            <a:r>
              <a:rPr kumimoji="0" lang="en-US" altLang="zh-CN" sz="2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and </a:t>
            </a:r>
            <a:r>
              <a:rPr kumimoji="0" lang="en-US" altLang="zh-CN" sz="2200" b="1"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newlines</a:t>
            </a:r>
            <a:r>
              <a:rPr kumimoji="0" lang="en-US" altLang="zh-CN" sz="2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to separate a string.</a:t>
            </a:r>
            <a:endParaRPr kumimoji="0" lang="zh-CN" altLang="en-US" sz="2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nvGrpSpPr>
          <p:cNvPr id="2" name="组合 1"/>
          <p:cNvGrpSpPr/>
          <p:nvPr/>
        </p:nvGrpSpPr>
        <p:grpSpPr>
          <a:xfrm>
            <a:off x="1151890" y="3051175"/>
            <a:ext cx="4610735" cy="1167130"/>
            <a:chOff x="1472" y="8179"/>
            <a:chExt cx="5940" cy="1392"/>
          </a:xfrm>
        </p:grpSpPr>
        <p:pic>
          <p:nvPicPr>
            <p:cNvPr id="17" name="图片 16"/>
            <p:cNvPicPr>
              <a:picLocks noChangeAspect="1"/>
            </p:cNvPicPr>
            <p:nvPr/>
          </p:nvPicPr>
          <p:blipFill>
            <a:blip r:embed="rId3"/>
            <a:stretch>
              <a:fillRect/>
            </a:stretch>
          </p:blipFill>
          <p:spPr>
            <a:xfrm>
              <a:off x="1472" y="8179"/>
              <a:ext cx="5940" cy="1365"/>
            </a:xfrm>
            <a:prstGeom prst="rect">
              <a:avLst/>
            </a:prstGeom>
          </p:spPr>
        </p:pic>
        <p:grpSp>
          <p:nvGrpSpPr>
            <p:cNvPr id="7" name="组合 6"/>
            <p:cNvGrpSpPr/>
            <p:nvPr/>
          </p:nvGrpSpPr>
          <p:grpSpPr>
            <a:xfrm>
              <a:off x="3318" y="8787"/>
              <a:ext cx="4063" cy="784"/>
              <a:chOff x="2195736" y="5579667"/>
              <a:chExt cx="2579996" cy="497705"/>
            </a:xfrm>
          </p:grpSpPr>
          <p:sp>
            <p:nvSpPr>
              <p:cNvPr id="9" name="矩形 8"/>
              <p:cNvSpPr/>
              <p:nvPr/>
            </p:nvSpPr>
            <p:spPr>
              <a:xfrm>
                <a:off x="2195736" y="5836622"/>
                <a:ext cx="987166" cy="2407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矩形 18"/>
              <p:cNvSpPr/>
              <p:nvPr/>
            </p:nvSpPr>
            <p:spPr>
              <a:xfrm>
                <a:off x="2937851" y="5579667"/>
                <a:ext cx="1837881" cy="25695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6" name="组合 5"/>
            <p:cNvGrpSpPr/>
            <p:nvPr/>
          </p:nvGrpSpPr>
          <p:grpSpPr>
            <a:xfrm>
              <a:off x="3286" y="8257"/>
              <a:ext cx="833" cy="558"/>
              <a:chOff x="2214590" y="5272728"/>
              <a:chExt cx="529161" cy="354220"/>
            </a:xfrm>
          </p:grpSpPr>
          <p:sp>
            <p:nvSpPr>
              <p:cNvPr id="8" name="矩形 7"/>
              <p:cNvSpPr/>
              <p:nvPr/>
            </p:nvSpPr>
            <p:spPr>
              <a:xfrm>
                <a:off x="2403361" y="5272728"/>
                <a:ext cx="340390" cy="172194"/>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矩形 19"/>
              <p:cNvSpPr/>
              <p:nvPr/>
            </p:nvSpPr>
            <p:spPr>
              <a:xfrm>
                <a:off x="2214590" y="5454754"/>
                <a:ext cx="340390" cy="172194"/>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grpSp>
        <p:nvGrpSpPr>
          <p:cNvPr id="12" name="组合 11"/>
          <p:cNvGrpSpPr/>
          <p:nvPr/>
        </p:nvGrpSpPr>
        <p:grpSpPr>
          <a:xfrm>
            <a:off x="6079490" y="1189355"/>
            <a:ext cx="5380990" cy="4705350"/>
            <a:chOff x="7933" y="196"/>
            <a:chExt cx="8474" cy="7410"/>
          </a:xfrm>
        </p:grpSpPr>
        <p:pic>
          <p:nvPicPr>
            <p:cNvPr id="11" name="图片 10"/>
            <p:cNvPicPr>
              <a:picLocks noChangeAspect="1"/>
            </p:cNvPicPr>
            <p:nvPr/>
          </p:nvPicPr>
          <p:blipFill>
            <a:blip r:embed="rId4"/>
            <a:stretch>
              <a:fillRect/>
            </a:stretch>
          </p:blipFill>
          <p:spPr>
            <a:xfrm>
              <a:off x="7933" y="196"/>
              <a:ext cx="8475" cy="7410"/>
            </a:xfrm>
            <a:prstGeom prst="rect">
              <a:avLst/>
            </a:prstGeom>
          </p:spPr>
        </p:pic>
        <p:sp>
          <p:nvSpPr>
            <p:cNvPr id="13" name="矩形 12"/>
            <p:cNvSpPr/>
            <p:nvPr/>
          </p:nvSpPr>
          <p:spPr>
            <a:xfrm>
              <a:off x="9574" y="3907"/>
              <a:ext cx="2041" cy="349"/>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矩形 13"/>
            <p:cNvSpPr/>
            <p:nvPr/>
          </p:nvSpPr>
          <p:spPr>
            <a:xfrm>
              <a:off x="9652" y="5540"/>
              <a:ext cx="2041" cy="349"/>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3" name="组合 2"/>
          <p:cNvGrpSpPr/>
          <p:nvPr/>
        </p:nvGrpSpPr>
        <p:grpSpPr>
          <a:xfrm>
            <a:off x="1151890" y="4598035"/>
            <a:ext cx="4611370" cy="1022985"/>
            <a:chOff x="8453" y="8341"/>
            <a:chExt cx="6750" cy="1126"/>
          </a:xfrm>
        </p:grpSpPr>
        <p:pic>
          <p:nvPicPr>
            <p:cNvPr id="21" name="图片 20"/>
            <p:cNvPicPr>
              <a:picLocks noChangeAspect="1"/>
            </p:cNvPicPr>
            <p:nvPr/>
          </p:nvPicPr>
          <p:blipFill>
            <a:blip r:embed="rId5"/>
            <a:stretch>
              <a:fillRect/>
            </a:stretch>
          </p:blipFill>
          <p:spPr>
            <a:xfrm>
              <a:off x="8453" y="8376"/>
              <a:ext cx="6750" cy="1005"/>
            </a:xfrm>
            <a:prstGeom prst="rect">
              <a:avLst/>
            </a:prstGeom>
          </p:spPr>
        </p:pic>
        <p:sp>
          <p:nvSpPr>
            <p:cNvPr id="22" name="矩形 21"/>
            <p:cNvSpPr/>
            <p:nvPr/>
          </p:nvSpPr>
          <p:spPr>
            <a:xfrm>
              <a:off x="10577" y="8341"/>
              <a:ext cx="3714" cy="377"/>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23" name="矩形 22"/>
            <p:cNvSpPr/>
            <p:nvPr/>
          </p:nvSpPr>
          <p:spPr>
            <a:xfrm>
              <a:off x="10206" y="8730"/>
              <a:ext cx="835" cy="35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矩形 23"/>
            <p:cNvSpPr/>
            <p:nvPr/>
          </p:nvSpPr>
          <p:spPr>
            <a:xfrm>
              <a:off x="13251" y="9091"/>
              <a:ext cx="1784" cy="37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 name="TextBox 3"/>
          <p:cNvSpPr txBox="1"/>
          <p:nvPr/>
        </p:nvSpPr>
        <p:spPr>
          <a:xfrm>
            <a:off x="1275365" y="124727"/>
            <a:ext cx="8764905" cy="521970"/>
          </a:xfrm>
          <a:prstGeom prst="rect">
            <a:avLst/>
          </a:prstGeom>
          <a:noFill/>
        </p:spPr>
        <p:txBody>
          <a:bodyPr wrap="none" rtlCol="0">
            <a:spAutoFit/>
          </a:bodyPr>
          <a:lstStyle/>
          <a:p>
            <a:pPr algn="l"/>
            <a:r>
              <a:rPr lang="en-US" altLang="zh-CN" sz="2800" b="1" dirty="0">
                <a:sym typeface="+mn-ea"/>
              </a:rPr>
              <a:t>   2.2.2 C++ style method about Standard Input processing</a:t>
            </a:r>
            <a:r>
              <a:rPr lang="en-US" altLang="zh-CN" sz="2800" b="1" dirty="0">
                <a:highlight>
                  <a:srgbClr val="FFFF00"/>
                </a:highlight>
                <a:sym typeface="+mn-ea"/>
              </a:rPr>
              <a:t> </a:t>
            </a:r>
            <a:endParaRPr lang="en-US" altLang="zh-CN" sz="2800" b="1" dirty="0">
              <a:highlight>
                <a:srgbClr val="FFFF00"/>
              </a:highlight>
            </a:endParaRPr>
          </a:p>
        </p:txBody>
      </p:sp>
      <p:sp>
        <p:nvSpPr>
          <p:cNvPr id="15" name="灯片编号占位符 14"/>
          <p:cNvSpPr>
            <a:spLocks noGrp="1"/>
          </p:cNvSpPr>
          <p:nvPr>
            <p:ph type="sldNum" sz="quarter" idx="12"/>
          </p:nvPr>
        </p:nvSpPr>
        <p:spPr/>
        <p:txBody>
          <a:bodyPr/>
          <a:lstStyle/>
          <a:p>
            <a:fld id="{506F4176-339E-4C4B-80E4-BBE9C4467EFE}" type="slidenum">
              <a:rPr lang="zh-CN" altLang="en-US" smtClean="0"/>
              <a:t>22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stretch>
            <a:fillRect/>
          </a:stretch>
        </p:blipFill>
        <p:spPr>
          <a:xfrm>
            <a:off x="1177226" y="5058360"/>
            <a:ext cx="5049687" cy="978794"/>
          </a:xfrm>
          <a:prstGeom prst="rect">
            <a:avLst/>
          </a:prstGeom>
        </p:spPr>
      </p:pic>
      <p:sp>
        <p:nvSpPr>
          <p:cNvPr id="5" name="TextBox 4"/>
          <p:cNvSpPr txBox="1"/>
          <p:nvPr/>
        </p:nvSpPr>
        <p:spPr>
          <a:xfrm>
            <a:off x="1345416" y="724067"/>
            <a:ext cx="2555875" cy="521970"/>
          </a:xfrm>
          <a:prstGeom prst="rect">
            <a:avLst/>
          </a:prstGeom>
          <a:noFill/>
        </p:spPr>
        <p:txBody>
          <a:bodyPr wrap="none" rtlCol="0">
            <a:spAutoFit/>
          </a:bodyPr>
          <a:lstStyle/>
          <a:p>
            <a:r>
              <a:rPr lang="en-US" altLang="zh-CN" sz="2800" b="1" dirty="0">
                <a:solidFill>
                  <a:prstClr val="black"/>
                </a:solidFill>
              </a:rPr>
              <a:t>2</a:t>
            </a:r>
            <a:r>
              <a:rPr lang="en-US" altLang="zh-CN" sz="2800" b="1" dirty="0">
                <a:solidFill>
                  <a:schemeClr val="tx1"/>
                </a:solidFill>
              </a:rPr>
              <a:t>. C++:</a:t>
            </a:r>
            <a:r>
              <a:rPr lang="en-US" altLang="zh-CN" sz="2800" b="1" dirty="0">
                <a:solidFill>
                  <a:srgbClr val="00B0F0"/>
                </a:solidFill>
              </a:rPr>
              <a:t> </a:t>
            </a:r>
            <a:r>
              <a:rPr lang="en-US" altLang="zh-CN" sz="2800" b="1" dirty="0" err="1">
                <a:solidFill>
                  <a:srgbClr val="00B0F0"/>
                </a:solidFill>
              </a:rPr>
              <a:t>cin.get</a:t>
            </a:r>
            <a:r>
              <a:rPr lang="en-US" altLang="zh-CN" sz="2800" b="1" dirty="0">
                <a:solidFill>
                  <a:srgbClr val="00B0F0"/>
                </a:solidFill>
              </a:rPr>
              <a:t>( )</a:t>
            </a:r>
          </a:p>
        </p:txBody>
      </p:sp>
      <p:grpSp>
        <p:nvGrpSpPr>
          <p:cNvPr id="7" name="组合 6"/>
          <p:cNvGrpSpPr/>
          <p:nvPr/>
        </p:nvGrpSpPr>
        <p:grpSpPr>
          <a:xfrm>
            <a:off x="2509182" y="5099190"/>
            <a:ext cx="1295902" cy="449283"/>
            <a:chOff x="1293932" y="5749404"/>
            <a:chExt cx="1295902" cy="449283"/>
          </a:xfrm>
        </p:grpSpPr>
        <p:sp>
          <p:nvSpPr>
            <p:cNvPr id="9" name="矩形 8"/>
            <p:cNvSpPr/>
            <p:nvPr/>
          </p:nvSpPr>
          <p:spPr>
            <a:xfrm>
              <a:off x="1513364" y="5749404"/>
              <a:ext cx="1076470" cy="20295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3" name="矩形 12"/>
            <p:cNvSpPr/>
            <p:nvPr/>
          </p:nvSpPr>
          <p:spPr>
            <a:xfrm>
              <a:off x="1293932" y="5963198"/>
              <a:ext cx="1295902" cy="23548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grpSp>
      <p:grpSp>
        <p:nvGrpSpPr>
          <p:cNvPr id="6" name="组合 5"/>
          <p:cNvGrpSpPr/>
          <p:nvPr/>
        </p:nvGrpSpPr>
        <p:grpSpPr>
          <a:xfrm>
            <a:off x="2538676" y="5586182"/>
            <a:ext cx="3688236" cy="449893"/>
            <a:chOff x="1239968" y="6141981"/>
            <a:chExt cx="3688236" cy="449893"/>
          </a:xfrm>
        </p:grpSpPr>
        <p:sp>
          <p:nvSpPr>
            <p:cNvPr id="8" name="矩形 7"/>
            <p:cNvSpPr/>
            <p:nvPr/>
          </p:nvSpPr>
          <p:spPr>
            <a:xfrm>
              <a:off x="2142845" y="6141981"/>
              <a:ext cx="2785359" cy="235489"/>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6" name="矩形 15"/>
            <p:cNvSpPr/>
            <p:nvPr/>
          </p:nvSpPr>
          <p:spPr>
            <a:xfrm>
              <a:off x="1239968" y="6356385"/>
              <a:ext cx="2088232" cy="235489"/>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2" name="矩形 11"/>
          <p:cNvSpPr/>
          <p:nvPr/>
        </p:nvSpPr>
        <p:spPr>
          <a:xfrm>
            <a:off x="5354370" y="2358143"/>
            <a:ext cx="1800200" cy="227740"/>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336587" y="3561460"/>
            <a:ext cx="1847478" cy="227740"/>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383002" y="1444457"/>
            <a:ext cx="2693366" cy="1015663"/>
          </a:xfrm>
          <a:prstGeom prst="rect">
            <a:avLst/>
          </a:prstGeom>
          <a:noFill/>
        </p:spPr>
        <p:txBody>
          <a:bodyPr wrap="none" rtlCol="0">
            <a:spAutoFit/>
          </a:bodyPr>
          <a:lstStyle/>
          <a:p>
            <a:r>
              <a:rPr lang="en-US" altLang="zh-CN" sz="2000" dirty="0"/>
              <a:t>Input a single character:</a:t>
            </a:r>
          </a:p>
          <a:p>
            <a:r>
              <a:rPr lang="en-US" altLang="zh-CN" sz="2000" b="1" dirty="0" err="1">
                <a:solidFill>
                  <a:srgbClr val="00B0F0"/>
                </a:solidFill>
              </a:rPr>
              <a:t>istream</a:t>
            </a:r>
            <a:r>
              <a:rPr lang="en-US" altLang="zh-CN" sz="2000" b="1" dirty="0">
                <a:solidFill>
                  <a:srgbClr val="00B0F0"/>
                </a:solidFill>
              </a:rPr>
              <a:t>&amp; get(char&amp;);</a:t>
            </a:r>
          </a:p>
          <a:p>
            <a:r>
              <a:rPr lang="en-US" altLang="zh-CN" sz="2000" b="1" dirty="0">
                <a:solidFill>
                  <a:srgbClr val="00B0F0"/>
                </a:solidFill>
              </a:rPr>
              <a:t>int get(void);</a:t>
            </a:r>
            <a:endParaRPr lang="zh-CN" altLang="en-US" sz="2000" b="1" dirty="0">
              <a:solidFill>
                <a:srgbClr val="00B0F0"/>
              </a:solidFill>
            </a:endParaRPr>
          </a:p>
        </p:txBody>
      </p:sp>
      <p:sp>
        <p:nvSpPr>
          <p:cNvPr id="26" name="文本框 25"/>
          <p:cNvSpPr txBox="1"/>
          <p:nvPr/>
        </p:nvSpPr>
        <p:spPr>
          <a:xfrm>
            <a:off x="1413067" y="2781785"/>
            <a:ext cx="2736839" cy="707886"/>
          </a:xfrm>
          <a:prstGeom prst="rect">
            <a:avLst/>
          </a:prstGeom>
          <a:noFill/>
        </p:spPr>
        <p:txBody>
          <a:bodyPr wrap="none" rtlCol="0">
            <a:spAutoFit/>
          </a:bodyPr>
          <a:lstStyle/>
          <a:p>
            <a:r>
              <a:rPr lang="en-US" altLang="zh-CN" sz="2000" dirty="0"/>
              <a:t>Input a string:</a:t>
            </a:r>
          </a:p>
          <a:p>
            <a:r>
              <a:rPr lang="en-US" altLang="zh-CN" sz="2000" b="1" dirty="0" err="1">
                <a:solidFill>
                  <a:srgbClr val="00B0F0"/>
                </a:solidFill>
              </a:rPr>
              <a:t>istream</a:t>
            </a:r>
            <a:r>
              <a:rPr lang="en-US" altLang="zh-CN" sz="2000" b="1" dirty="0">
                <a:solidFill>
                  <a:srgbClr val="00B0F0"/>
                </a:solidFill>
              </a:rPr>
              <a:t>&amp; get(char*,int);</a:t>
            </a:r>
          </a:p>
        </p:txBody>
      </p:sp>
      <p:grpSp>
        <p:nvGrpSpPr>
          <p:cNvPr id="31" name="组合 30"/>
          <p:cNvGrpSpPr/>
          <p:nvPr/>
        </p:nvGrpSpPr>
        <p:grpSpPr>
          <a:xfrm>
            <a:off x="1216554" y="6079029"/>
            <a:ext cx="4669968" cy="680005"/>
            <a:chOff x="837900" y="6190057"/>
            <a:chExt cx="4669968" cy="680005"/>
          </a:xfrm>
        </p:grpSpPr>
        <p:cxnSp>
          <p:nvCxnSpPr>
            <p:cNvPr id="32" name="直接箭头连接符 31"/>
            <p:cNvCxnSpPr/>
            <p:nvPr/>
          </p:nvCxnSpPr>
          <p:spPr>
            <a:xfrm flipV="1">
              <a:off x="3036994" y="6190057"/>
              <a:ext cx="389436" cy="185759"/>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33" name="TextBox 9"/>
            <p:cNvSpPr txBox="1"/>
            <p:nvPr/>
          </p:nvSpPr>
          <p:spPr>
            <a:xfrm>
              <a:off x="837900" y="6286497"/>
              <a:ext cx="4669968" cy="583565"/>
            </a:xfrm>
            <a:prstGeom prst="rect">
              <a:avLst/>
            </a:prstGeom>
            <a:noFill/>
            <a:ln>
              <a:noFill/>
            </a:ln>
          </p:spPr>
          <p:txBody>
            <a:bodyPr wrap="square" rtlCol="0">
              <a:spAutoFit/>
            </a:bodyPr>
            <a:lstStyle/>
            <a:p>
              <a:r>
                <a:rPr lang="en-US" altLang="zh-CN" sz="1600" b="1" dirty="0">
                  <a:solidFill>
                    <a:prstClr val="black"/>
                  </a:solidFill>
                </a:rPr>
                <a:t>If the length of input string is greater than 20,</a:t>
              </a:r>
            </a:p>
            <a:p>
              <a:r>
                <a:rPr lang="en-US" altLang="zh-CN" sz="1600" b="1" dirty="0">
                  <a:solidFill>
                    <a:prstClr val="black"/>
                  </a:solidFill>
                </a:rPr>
                <a:t>it can only store first 19 characters in it. </a:t>
              </a:r>
              <a:endParaRPr lang="zh-CN" altLang="en-US" sz="1600" b="1" dirty="0">
                <a:solidFill>
                  <a:prstClr val="black"/>
                </a:solidFill>
              </a:endParaRPr>
            </a:p>
          </p:txBody>
        </p:sp>
      </p:grpSp>
      <p:grpSp>
        <p:nvGrpSpPr>
          <p:cNvPr id="2" name="组合 1"/>
          <p:cNvGrpSpPr/>
          <p:nvPr/>
        </p:nvGrpSpPr>
        <p:grpSpPr>
          <a:xfrm>
            <a:off x="4627245" y="737870"/>
            <a:ext cx="7473315" cy="4277995"/>
            <a:chOff x="6929" y="299"/>
            <a:chExt cx="12127" cy="7250"/>
          </a:xfrm>
        </p:grpSpPr>
        <p:pic>
          <p:nvPicPr>
            <p:cNvPr id="3" name="图片 2"/>
            <p:cNvPicPr>
              <a:picLocks noChangeAspect="1"/>
            </p:cNvPicPr>
            <p:nvPr/>
          </p:nvPicPr>
          <p:blipFill>
            <a:blip r:embed="rId4"/>
            <a:stretch>
              <a:fillRect/>
            </a:stretch>
          </p:blipFill>
          <p:spPr>
            <a:xfrm>
              <a:off x="6929" y="299"/>
              <a:ext cx="7707" cy="7251"/>
            </a:xfrm>
            <a:prstGeom prst="rect">
              <a:avLst/>
            </a:prstGeom>
          </p:spPr>
        </p:pic>
        <p:grpSp>
          <p:nvGrpSpPr>
            <p:cNvPr id="18" name="组合 17"/>
            <p:cNvGrpSpPr/>
            <p:nvPr/>
          </p:nvGrpSpPr>
          <p:grpSpPr>
            <a:xfrm>
              <a:off x="8514" y="4528"/>
              <a:ext cx="10542" cy="671"/>
              <a:chOff x="4293922" y="3219128"/>
              <a:chExt cx="6694014" cy="425896"/>
            </a:xfrm>
          </p:grpSpPr>
          <p:sp>
            <p:nvSpPr>
              <p:cNvPr id="19" name="矩形 18"/>
              <p:cNvSpPr/>
              <p:nvPr/>
            </p:nvSpPr>
            <p:spPr>
              <a:xfrm>
                <a:off x="4293922" y="3453873"/>
                <a:ext cx="1152128" cy="191151"/>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对话气泡: 圆角矩形 19"/>
              <p:cNvSpPr/>
              <p:nvPr/>
            </p:nvSpPr>
            <p:spPr>
              <a:xfrm>
                <a:off x="5807968" y="3219128"/>
                <a:ext cx="5179968" cy="353888"/>
              </a:xfrm>
              <a:prstGeom prst="wedgeRoundRectCallout">
                <a:avLst>
                  <a:gd name="adj1" fmla="val -58795"/>
                  <a:gd name="adj2" fmla="val 2082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 the statement is omitted, what will be the output?</a:t>
                </a:r>
                <a:endParaRPr lang="zh-CN" altLang="en-US" dirty="0"/>
              </a:p>
            </p:txBody>
          </p:sp>
        </p:grpSp>
      </p:grpSp>
      <p:pic>
        <p:nvPicPr>
          <p:cNvPr id="22" name="图片 21"/>
          <p:cNvPicPr>
            <a:picLocks noChangeAspect="1"/>
          </p:cNvPicPr>
          <p:nvPr/>
        </p:nvPicPr>
        <p:blipFill>
          <a:blip r:embed="rId5"/>
          <a:stretch>
            <a:fillRect/>
          </a:stretch>
        </p:blipFill>
        <p:spPr>
          <a:xfrm>
            <a:off x="7430268" y="5116402"/>
            <a:ext cx="4024583" cy="797665"/>
          </a:xfrm>
          <a:prstGeom prst="rect">
            <a:avLst/>
          </a:prstGeom>
        </p:spPr>
      </p:pic>
      <p:sp>
        <p:nvSpPr>
          <p:cNvPr id="23" name="椭圆 22"/>
          <p:cNvSpPr/>
          <p:nvPr/>
        </p:nvSpPr>
        <p:spPr>
          <a:xfrm>
            <a:off x="7401560" y="5628005"/>
            <a:ext cx="3750945" cy="388620"/>
          </a:xfrm>
          <a:prstGeom prst="ellipse">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p:cNvCxnSpPr/>
          <p:nvPr/>
        </p:nvCxnSpPr>
        <p:spPr>
          <a:xfrm flipH="1">
            <a:off x="9943465" y="3629025"/>
            <a:ext cx="902335" cy="2016125"/>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010920" y="124460"/>
            <a:ext cx="10564495" cy="555625"/>
          </a:xfrm>
          <a:prstGeom prst="rect">
            <a:avLst/>
          </a:prstGeom>
          <a:noFill/>
        </p:spPr>
        <p:txBody>
          <a:bodyPr wrap="square" rtlCol="0">
            <a:noAutofit/>
          </a:bodyPr>
          <a:lstStyle/>
          <a:p>
            <a:pPr algn="l"/>
            <a:r>
              <a:rPr lang="en-US" altLang="zh-CN" sz="2800" b="1" dirty="0">
                <a:sym typeface="+mn-ea"/>
              </a:rPr>
              <a:t>   2.2.2 C++ style method about Standard Input processing</a:t>
            </a:r>
            <a:r>
              <a:rPr lang="en-US" altLang="zh-CN" sz="2800" b="1" dirty="0">
                <a:highlight>
                  <a:srgbClr val="FFFF00"/>
                </a:highlight>
                <a:sym typeface="+mn-ea"/>
              </a:rPr>
              <a:t> </a:t>
            </a:r>
            <a:endParaRPr lang="en-US" altLang="zh-CN" sz="2800" b="1" dirty="0">
              <a:highlight>
                <a:srgbClr val="FFFF00"/>
              </a:highlight>
            </a:endParaRPr>
          </a:p>
        </p:txBody>
      </p:sp>
      <p:sp>
        <p:nvSpPr>
          <p:cNvPr id="11" name="灯片编号占位符 10"/>
          <p:cNvSpPr>
            <a:spLocks noGrp="1"/>
          </p:cNvSpPr>
          <p:nvPr>
            <p:ph type="sldNum" sz="quarter" idx="12"/>
          </p:nvPr>
        </p:nvSpPr>
        <p:spPr/>
        <p:txBody>
          <a:bodyPr/>
          <a:lstStyle/>
          <a:p>
            <a:fld id="{506F4176-339E-4C4B-80E4-BBE9C4467EFE}" type="slidenum">
              <a:rPr lang="zh-CN" altLang="en-US" smtClean="0"/>
              <a:t>23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668290" y="5120861"/>
            <a:ext cx="5571632" cy="1070532"/>
          </a:xfrm>
          <a:prstGeom prst="rect">
            <a:avLst/>
          </a:prstGeom>
        </p:spPr>
      </p:pic>
      <p:sp>
        <p:nvSpPr>
          <p:cNvPr id="5" name="TextBox 4"/>
          <p:cNvSpPr txBox="1"/>
          <p:nvPr/>
        </p:nvSpPr>
        <p:spPr>
          <a:xfrm>
            <a:off x="1132522" y="934371"/>
            <a:ext cx="3181985" cy="521970"/>
          </a:xfrm>
          <a:prstGeom prst="rect">
            <a:avLst/>
          </a:prstGeom>
          <a:noFill/>
        </p:spPr>
        <p:txBody>
          <a:bodyPr wrap="none" rtlCol="0">
            <a:spAutoFit/>
          </a:bodyPr>
          <a:lstStyle/>
          <a:p>
            <a:pPr>
              <a:defRPr/>
            </a:pPr>
            <a:r>
              <a:rPr lang="en-US" altLang="zh-CN" sz="2800" b="1" dirty="0">
                <a:solidFill>
                  <a:prstClr val="black"/>
                </a:solidFill>
                <a:latin typeface="Calibri" panose="020F0502020204030204"/>
                <a:ea typeface="宋体" panose="02010600030101010101" pitchFamily="2" charset="-122"/>
              </a:rPr>
              <a:t>3. </a:t>
            </a:r>
            <a:r>
              <a:rPr lang="en-US" altLang="zh-CN" sz="2800" b="1" dirty="0">
                <a:solidFill>
                  <a:schemeClr val="tx1"/>
                </a:solidFill>
                <a:latin typeface="Calibri" panose="020F0502020204030204"/>
                <a:ea typeface="宋体" panose="02010600030101010101" pitchFamily="2" charset="-122"/>
              </a:rPr>
              <a:t>C++: </a:t>
            </a:r>
            <a:r>
              <a:rPr lang="en-US" altLang="zh-CN" sz="2800" b="1" dirty="0" err="1">
                <a:solidFill>
                  <a:srgbClr val="00B0F0"/>
                </a:solidFill>
                <a:latin typeface="Calibri" panose="020F0502020204030204"/>
                <a:ea typeface="宋体" panose="02010600030101010101" pitchFamily="2" charset="-122"/>
              </a:rPr>
              <a:t>cin.getline</a:t>
            </a:r>
            <a:r>
              <a:rPr lang="en-US" altLang="zh-CN" sz="2800" b="1" dirty="0">
                <a:solidFill>
                  <a:srgbClr val="00B0F0"/>
                </a:solidFill>
                <a:latin typeface="Calibri" panose="020F0502020204030204"/>
                <a:ea typeface="宋体" panose="02010600030101010101" pitchFamily="2" charset="-122"/>
              </a:rPr>
              <a:t>( ) </a:t>
            </a:r>
          </a:p>
        </p:txBody>
      </p:sp>
      <p:grpSp>
        <p:nvGrpSpPr>
          <p:cNvPr id="7" name="组合 6"/>
          <p:cNvGrpSpPr/>
          <p:nvPr/>
        </p:nvGrpSpPr>
        <p:grpSpPr>
          <a:xfrm>
            <a:off x="3143391" y="5154780"/>
            <a:ext cx="1515886" cy="481582"/>
            <a:chOff x="1264436" y="5755187"/>
            <a:chExt cx="1515886" cy="481582"/>
          </a:xfrm>
        </p:grpSpPr>
        <p:sp>
          <p:nvSpPr>
            <p:cNvPr id="9" name="矩形 8"/>
            <p:cNvSpPr/>
            <p:nvPr/>
          </p:nvSpPr>
          <p:spPr>
            <a:xfrm>
              <a:off x="1513364" y="5755187"/>
              <a:ext cx="1266958" cy="2155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dirty="0">
                <a:solidFill>
                  <a:prstClr val="white"/>
                </a:solidFill>
                <a:latin typeface="Calibri" panose="020F0502020204030204"/>
                <a:ea typeface="宋体" panose="02010600030101010101" pitchFamily="2" charset="-122"/>
              </a:endParaRPr>
            </a:p>
          </p:txBody>
        </p:sp>
        <p:sp>
          <p:nvSpPr>
            <p:cNvPr id="13" name="矩形 12"/>
            <p:cNvSpPr/>
            <p:nvPr/>
          </p:nvSpPr>
          <p:spPr>
            <a:xfrm>
              <a:off x="1264436" y="6021181"/>
              <a:ext cx="1266958" cy="2155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latin typeface="Calibri" panose="020F0502020204030204"/>
                <a:ea typeface="宋体" panose="02010600030101010101" pitchFamily="2" charset="-122"/>
              </a:endParaRPr>
            </a:p>
          </p:txBody>
        </p:sp>
      </p:grpSp>
      <p:grpSp>
        <p:nvGrpSpPr>
          <p:cNvPr id="6" name="组合 5"/>
          <p:cNvGrpSpPr/>
          <p:nvPr/>
        </p:nvGrpSpPr>
        <p:grpSpPr>
          <a:xfrm>
            <a:off x="3215400" y="5692283"/>
            <a:ext cx="3922819" cy="489221"/>
            <a:chOff x="1200640" y="6141981"/>
            <a:chExt cx="3922819" cy="489221"/>
          </a:xfrm>
        </p:grpSpPr>
        <p:sp>
          <p:nvSpPr>
            <p:cNvPr id="8" name="矩形 7"/>
            <p:cNvSpPr/>
            <p:nvPr/>
          </p:nvSpPr>
          <p:spPr>
            <a:xfrm>
              <a:off x="2182173" y="6141981"/>
              <a:ext cx="2941286" cy="235489"/>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latin typeface="Calibri" panose="020F0502020204030204"/>
                <a:ea typeface="宋体" panose="02010600030101010101" pitchFamily="2" charset="-122"/>
              </a:endParaRPr>
            </a:p>
          </p:txBody>
        </p:sp>
        <p:sp>
          <p:nvSpPr>
            <p:cNvPr id="16" name="矩形 15"/>
            <p:cNvSpPr/>
            <p:nvPr/>
          </p:nvSpPr>
          <p:spPr>
            <a:xfrm>
              <a:off x="1200640" y="6395713"/>
              <a:ext cx="2088232" cy="235489"/>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latin typeface="Calibri" panose="020F0502020204030204"/>
                <a:ea typeface="宋体" panose="02010600030101010101" pitchFamily="2" charset="-122"/>
              </a:endParaRPr>
            </a:p>
          </p:txBody>
        </p:sp>
      </p:grpSp>
      <p:grpSp>
        <p:nvGrpSpPr>
          <p:cNvPr id="2" name="组合 1"/>
          <p:cNvGrpSpPr/>
          <p:nvPr/>
        </p:nvGrpSpPr>
        <p:grpSpPr>
          <a:xfrm>
            <a:off x="5149850" y="656590"/>
            <a:ext cx="5083175" cy="4328160"/>
            <a:chOff x="7337" y="327"/>
            <a:chExt cx="8022" cy="7168"/>
          </a:xfrm>
        </p:grpSpPr>
        <p:pic>
          <p:nvPicPr>
            <p:cNvPr id="3" name="图片 2"/>
            <p:cNvPicPr>
              <a:picLocks noChangeAspect="1"/>
            </p:cNvPicPr>
            <p:nvPr/>
          </p:nvPicPr>
          <p:blipFill>
            <a:blip r:embed="rId4"/>
            <a:stretch>
              <a:fillRect/>
            </a:stretch>
          </p:blipFill>
          <p:spPr>
            <a:xfrm>
              <a:off x="7337" y="327"/>
              <a:ext cx="8023" cy="7168"/>
            </a:xfrm>
            <a:prstGeom prst="rect">
              <a:avLst/>
            </a:prstGeom>
          </p:spPr>
        </p:pic>
        <p:sp>
          <p:nvSpPr>
            <p:cNvPr id="12" name="矩形 11"/>
            <p:cNvSpPr/>
            <p:nvPr/>
          </p:nvSpPr>
          <p:spPr>
            <a:xfrm>
              <a:off x="8956" y="3930"/>
              <a:ext cx="3555" cy="352"/>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latin typeface="Calibri" panose="020F0502020204030204"/>
                <a:ea typeface="宋体" panose="02010600030101010101" pitchFamily="2" charset="-122"/>
              </a:endParaRPr>
            </a:p>
          </p:txBody>
        </p:sp>
        <p:sp>
          <p:nvSpPr>
            <p:cNvPr id="14" name="矩形 13"/>
            <p:cNvSpPr/>
            <p:nvPr/>
          </p:nvSpPr>
          <p:spPr>
            <a:xfrm>
              <a:off x="8953" y="5517"/>
              <a:ext cx="3555" cy="352"/>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latin typeface="Calibri" panose="020F0502020204030204"/>
                <a:ea typeface="宋体" panose="02010600030101010101" pitchFamily="2" charset="-122"/>
              </a:endParaRPr>
            </a:p>
          </p:txBody>
        </p:sp>
      </p:grpSp>
      <p:grpSp>
        <p:nvGrpSpPr>
          <p:cNvPr id="20" name="组合 19"/>
          <p:cNvGrpSpPr/>
          <p:nvPr/>
        </p:nvGrpSpPr>
        <p:grpSpPr>
          <a:xfrm>
            <a:off x="5356123" y="6171628"/>
            <a:ext cx="4996911" cy="694198"/>
            <a:chOff x="3832122" y="6171628"/>
            <a:chExt cx="4996911" cy="694198"/>
          </a:xfrm>
        </p:grpSpPr>
        <p:cxnSp>
          <p:nvCxnSpPr>
            <p:cNvPr id="17" name="直接箭头连接符 16"/>
            <p:cNvCxnSpPr/>
            <p:nvPr/>
          </p:nvCxnSpPr>
          <p:spPr>
            <a:xfrm flipH="1" flipV="1">
              <a:off x="3832122" y="6171628"/>
              <a:ext cx="387951" cy="196761"/>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8" name="TextBox 9"/>
            <p:cNvSpPr txBox="1"/>
            <p:nvPr/>
          </p:nvSpPr>
          <p:spPr>
            <a:xfrm>
              <a:off x="4294331" y="6219495"/>
              <a:ext cx="4534702" cy="646331"/>
            </a:xfrm>
            <a:prstGeom prst="rect">
              <a:avLst/>
            </a:prstGeom>
            <a:noFill/>
            <a:ln>
              <a:noFill/>
            </a:ln>
          </p:spPr>
          <p:txBody>
            <a:bodyPr wrap="square" rtlCol="0">
              <a:spAutoFit/>
            </a:bodyPr>
            <a:lstStyle/>
            <a:p>
              <a:r>
                <a:rPr lang="en-US" altLang="zh-CN" b="1" dirty="0">
                  <a:solidFill>
                    <a:prstClr val="black"/>
                  </a:solidFill>
                </a:rPr>
                <a:t>If the length of input string is greater than 20,</a:t>
              </a:r>
            </a:p>
            <a:p>
              <a:r>
                <a:rPr lang="en-US" altLang="zh-CN" b="1" dirty="0">
                  <a:solidFill>
                    <a:prstClr val="black"/>
                  </a:solidFill>
                </a:rPr>
                <a:t>it can only store first 19 characters in it. </a:t>
              </a:r>
              <a:endParaRPr lang="zh-CN" altLang="en-US" b="1" dirty="0">
                <a:solidFill>
                  <a:prstClr val="black"/>
                </a:solidFill>
              </a:endParaRPr>
            </a:p>
          </p:txBody>
        </p:sp>
      </p:grpSp>
      <p:sp>
        <p:nvSpPr>
          <p:cNvPr id="21" name="文本框 20"/>
          <p:cNvSpPr txBox="1"/>
          <p:nvPr/>
        </p:nvSpPr>
        <p:spPr>
          <a:xfrm>
            <a:off x="1059211" y="1697174"/>
            <a:ext cx="3129575" cy="707886"/>
          </a:xfrm>
          <a:prstGeom prst="rect">
            <a:avLst/>
          </a:prstGeom>
          <a:noFill/>
        </p:spPr>
        <p:txBody>
          <a:bodyPr wrap="none" rtlCol="0">
            <a:spAutoFit/>
          </a:bodyPr>
          <a:lstStyle/>
          <a:p>
            <a:r>
              <a:rPr lang="en-US" altLang="zh-CN" sz="2000" dirty="0"/>
              <a:t>Input a string:</a:t>
            </a:r>
          </a:p>
          <a:p>
            <a:r>
              <a:rPr lang="en-US" altLang="zh-CN" sz="2000" b="1" dirty="0" err="1">
                <a:solidFill>
                  <a:srgbClr val="00B0F0"/>
                </a:solidFill>
              </a:rPr>
              <a:t>istream</a:t>
            </a:r>
            <a:r>
              <a:rPr lang="en-US" altLang="zh-CN" sz="2000" b="1" dirty="0">
                <a:solidFill>
                  <a:srgbClr val="00B0F0"/>
                </a:solidFill>
              </a:rPr>
              <a:t>&amp; </a:t>
            </a:r>
            <a:r>
              <a:rPr lang="en-US" altLang="zh-CN" sz="2000" b="1" dirty="0" err="1">
                <a:solidFill>
                  <a:srgbClr val="00B0F0"/>
                </a:solidFill>
              </a:rPr>
              <a:t>getline</a:t>
            </a:r>
            <a:r>
              <a:rPr lang="en-US" altLang="zh-CN" sz="2000" b="1" dirty="0">
                <a:solidFill>
                  <a:srgbClr val="00B0F0"/>
                </a:solidFill>
              </a:rPr>
              <a:t>(char*,int);</a:t>
            </a:r>
          </a:p>
        </p:txBody>
      </p:sp>
      <p:sp>
        <p:nvSpPr>
          <p:cNvPr id="10" name="TextBox 3"/>
          <p:cNvSpPr txBox="1"/>
          <p:nvPr/>
        </p:nvSpPr>
        <p:spPr>
          <a:xfrm>
            <a:off x="889285" y="134887"/>
            <a:ext cx="8764905" cy="521970"/>
          </a:xfrm>
          <a:prstGeom prst="rect">
            <a:avLst/>
          </a:prstGeom>
          <a:noFill/>
        </p:spPr>
        <p:txBody>
          <a:bodyPr wrap="none" rtlCol="0">
            <a:spAutoFit/>
          </a:bodyPr>
          <a:lstStyle/>
          <a:p>
            <a:pPr algn="l"/>
            <a:r>
              <a:rPr lang="en-US" altLang="zh-CN" sz="2800" b="1" dirty="0">
                <a:sym typeface="+mn-ea"/>
              </a:rPr>
              <a:t>   2.2.2 C++ style method about Standard Input processing</a:t>
            </a:r>
            <a:r>
              <a:rPr lang="en-US" altLang="zh-CN" sz="2800" b="1" dirty="0">
                <a:highlight>
                  <a:srgbClr val="FFFF00"/>
                </a:highlight>
                <a:sym typeface="+mn-ea"/>
              </a:rPr>
              <a:t> </a:t>
            </a:r>
            <a:endParaRPr lang="en-US" altLang="zh-CN" sz="2800" b="1" dirty="0">
              <a:highlight>
                <a:srgbClr val="FFFF00"/>
              </a:highlight>
            </a:endParaRPr>
          </a:p>
        </p:txBody>
      </p:sp>
      <p:sp>
        <p:nvSpPr>
          <p:cNvPr id="11" name="灯片编号占位符 10"/>
          <p:cNvSpPr>
            <a:spLocks noGrp="1"/>
          </p:cNvSpPr>
          <p:nvPr>
            <p:ph type="sldNum" sz="quarter" idx="12"/>
          </p:nvPr>
        </p:nvSpPr>
        <p:spPr/>
        <p:txBody>
          <a:bodyPr/>
          <a:lstStyle/>
          <a:p>
            <a:fld id="{506F4176-339E-4C4B-80E4-BBE9C4467EFE}" type="slidenum">
              <a:rPr lang="zh-CN" altLang="en-US" smtClean="0"/>
              <a:t>24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3483594" y="5328762"/>
            <a:ext cx="3810159" cy="799663"/>
          </a:xfrm>
          <a:prstGeom prst="rect">
            <a:avLst/>
          </a:prstGeom>
        </p:spPr>
      </p:pic>
      <p:sp>
        <p:nvSpPr>
          <p:cNvPr id="5" name="TextBox 4"/>
          <p:cNvSpPr txBox="1"/>
          <p:nvPr/>
        </p:nvSpPr>
        <p:spPr>
          <a:xfrm>
            <a:off x="1111885" y="606425"/>
            <a:ext cx="4984115" cy="953135"/>
          </a:xfrm>
          <a:prstGeom prst="rect">
            <a:avLst/>
          </a:prstGeom>
          <a:noFill/>
        </p:spPr>
        <p:txBody>
          <a:bodyPr wrap="square" rtlCol="0">
            <a:spAutoFit/>
          </a:bodyPr>
          <a:lstStyle/>
          <a:p>
            <a:r>
              <a:rPr lang="en-US" altLang="zh-CN" sz="2800" b="1" dirty="0" err="1">
                <a:solidFill>
                  <a:schemeClr val="tx1"/>
                </a:solidFill>
              </a:rPr>
              <a:t>4.</a:t>
            </a:r>
            <a:r>
              <a:rPr lang="en-US" altLang="zh-CN" sz="2800" b="1" dirty="0" err="1">
                <a:solidFill>
                  <a:srgbClr val="00B0F0"/>
                </a:solidFill>
              </a:rPr>
              <a:t> </a:t>
            </a:r>
            <a:r>
              <a:rPr lang="en-US" altLang="zh-CN" sz="2800" b="1" dirty="0">
                <a:solidFill>
                  <a:prstClr val="black"/>
                </a:solidFill>
                <a:latin typeface="Calibri" panose="020F0502020204030204"/>
                <a:ea typeface="宋体" panose="02010600030101010101" pitchFamily="2" charset="-122"/>
                <a:sym typeface="+mn-ea"/>
              </a:rPr>
              <a:t> </a:t>
            </a:r>
            <a:r>
              <a:rPr lang="en-US" altLang="zh-CN" sz="2800" b="1" dirty="0">
                <a:latin typeface="Calibri" panose="020F0502020204030204"/>
                <a:ea typeface="宋体" panose="02010600030101010101" pitchFamily="2" charset="-122"/>
                <a:sym typeface="+mn-ea"/>
              </a:rPr>
              <a:t>C++: </a:t>
            </a:r>
          </a:p>
          <a:p>
            <a:r>
              <a:rPr lang="en-US" altLang="zh-CN" sz="2800" b="1" dirty="0" err="1">
                <a:solidFill>
                  <a:srgbClr val="00B0F0"/>
                </a:solidFill>
              </a:rPr>
              <a:t>cin.get</a:t>
            </a:r>
            <a:r>
              <a:rPr lang="en-US" altLang="zh-CN" sz="2800" b="1" dirty="0">
                <a:solidFill>
                  <a:srgbClr val="00B0F0"/>
                </a:solidFill>
              </a:rPr>
              <a:t>( ) </a:t>
            </a:r>
            <a:r>
              <a:rPr lang="en-US" altLang="zh-CN" sz="2800" b="1" dirty="0">
                <a:solidFill>
                  <a:prstClr val="black"/>
                </a:solidFill>
              </a:rPr>
              <a:t>vs </a:t>
            </a:r>
            <a:r>
              <a:rPr lang="en-US" altLang="zh-CN" sz="2800" b="1" dirty="0" err="1">
                <a:solidFill>
                  <a:srgbClr val="00B0F0"/>
                </a:solidFill>
              </a:rPr>
              <a:t>cin.getline</a:t>
            </a:r>
            <a:r>
              <a:rPr lang="en-US" altLang="zh-CN" sz="2800" b="1" dirty="0">
                <a:solidFill>
                  <a:srgbClr val="00B0F0"/>
                </a:solidFill>
              </a:rPr>
              <a:t>( )</a:t>
            </a:r>
          </a:p>
        </p:txBody>
      </p:sp>
      <p:sp>
        <p:nvSpPr>
          <p:cNvPr id="10" name="TextBox 9"/>
          <p:cNvSpPr txBox="1"/>
          <p:nvPr/>
        </p:nvSpPr>
        <p:spPr>
          <a:xfrm>
            <a:off x="1040765" y="2346325"/>
            <a:ext cx="5172075" cy="1938020"/>
          </a:xfrm>
          <a:prstGeom prst="rect">
            <a:avLst/>
          </a:prstGeom>
          <a:noFill/>
        </p:spPr>
        <p:txBody>
          <a:bodyPr wrap="square" rtlCol="0">
            <a:spAutoFit/>
          </a:bodyPr>
          <a:lstStyle/>
          <a:p>
            <a:r>
              <a:rPr lang="en-US" altLang="zh-CN" sz="2000" b="1" dirty="0" err="1">
                <a:solidFill>
                  <a:srgbClr val="00B0F0"/>
                </a:solidFill>
              </a:rPr>
              <a:t>getline</a:t>
            </a:r>
            <a:r>
              <a:rPr lang="en-US" altLang="zh-CN" sz="2000" b="1" dirty="0">
                <a:solidFill>
                  <a:srgbClr val="00B0F0"/>
                </a:solidFill>
              </a:rPr>
              <a:t>() </a:t>
            </a:r>
            <a:r>
              <a:rPr lang="en-US" altLang="zh-CN" sz="2000" b="1" dirty="0">
                <a:solidFill>
                  <a:prstClr val="black"/>
                </a:solidFill>
              </a:rPr>
              <a:t>and </a:t>
            </a:r>
            <a:r>
              <a:rPr lang="en-US" altLang="zh-CN" sz="2000" b="1" dirty="0">
                <a:solidFill>
                  <a:srgbClr val="00B0F0"/>
                </a:solidFill>
              </a:rPr>
              <a:t>get()</a:t>
            </a:r>
            <a:r>
              <a:rPr lang="en-US" altLang="zh-CN" sz="2000" b="1" dirty="0">
                <a:solidFill>
                  <a:prstClr val="black"/>
                </a:solidFill>
              </a:rPr>
              <a:t> both read an entire input line—that is, up until a newline character. </a:t>
            </a:r>
          </a:p>
          <a:p>
            <a:endParaRPr lang="en-US" altLang="zh-CN" sz="2000" b="1" dirty="0">
              <a:solidFill>
                <a:prstClr val="black"/>
              </a:solidFill>
            </a:endParaRPr>
          </a:p>
          <a:p>
            <a:r>
              <a:rPr lang="en-US" altLang="zh-CN" sz="2000" b="1" dirty="0">
                <a:solidFill>
                  <a:prstClr val="black"/>
                </a:solidFill>
              </a:rPr>
              <a:t>However</a:t>
            </a:r>
            <a:r>
              <a:rPr lang="en-US" altLang="zh-CN" sz="2000" b="1" dirty="0"/>
              <a:t>, </a:t>
            </a:r>
            <a:r>
              <a:rPr lang="en-US" altLang="zh-CN" sz="2000" b="1" dirty="0" err="1">
                <a:solidFill>
                  <a:srgbClr val="00B0F0"/>
                </a:solidFill>
              </a:rPr>
              <a:t>getline</a:t>
            </a:r>
            <a:r>
              <a:rPr lang="en-US" altLang="zh-CN" sz="2000" b="1" dirty="0">
                <a:solidFill>
                  <a:srgbClr val="00B0F0"/>
                </a:solidFill>
              </a:rPr>
              <a:t>() </a:t>
            </a:r>
            <a:r>
              <a:rPr lang="en-US" altLang="zh-CN" sz="2000" b="1" dirty="0">
                <a:solidFill>
                  <a:prstClr val="black"/>
                </a:solidFill>
              </a:rPr>
              <a:t>discard the newline character, whereas </a:t>
            </a:r>
            <a:r>
              <a:rPr lang="en-US" altLang="zh-CN" sz="2000" b="1" dirty="0">
                <a:solidFill>
                  <a:srgbClr val="00B0F0"/>
                </a:solidFill>
              </a:rPr>
              <a:t>get() </a:t>
            </a:r>
            <a:r>
              <a:rPr lang="en-US" altLang="zh-CN" sz="2000" b="1" dirty="0">
                <a:solidFill>
                  <a:prstClr val="black"/>
                </a:solidFill>
              </a:rPr>
              <a:t>leave it in the input queue.</a:t>
            </a:r>
            <a:endParaRPr lang="zh-CN" altLang="en-US" sz="2000" b="1" dirty="0">
              <a:solidFill>
                <a:prstClr val="black"/>
              </a:solidFill>
            </a:endParaRPr>
          </a:p>
        </p:txBody>
      </p:sp>
      <p:grpSp>
        <p:nvGrpSpPr>
          <p:cNvPr id="11" name="组合 10"/>
          <p:cNvGrpSpPr/>
          <p:nvPr/>
        </p:nvGrpSpPr>
        <p:grpSpPr>
          <a:xfrm>
            <a:off x="1415480" y="5421854"/>
            <a:ext cx="5898202" cy="923330"/>
            <a:chOff x="-108521" y="5530005"/>
            <a:chExt cx="5898202" cy="923330"/>
          </a:xfrm>
        </p:grpSpPr>
        <p:sp>
          <p:nvSpPr>
            <p:cNvPr id="8" name="矩形 7"/>
            <p:cNvSpPr/>
            <p:nvPr/>
          </p:nvSpPr>
          <p:spPr>
            <a:xfrm>
              <a:off x="1964660" y="5996562"/>
              <a:ext cx="3825021" cy="240015"/>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4" name="TextBox 13"/>
            <p:cNvSpPr txBox="1"/>
            <p:nvPr/>
          </p:nvSpPr>
          <p:spPr>
            <a:xfrm>
              <a:off x="-108521" y="5530005"/>
              <a:ext cx="1795556" cy="923330"/>
            </a:xfrm>
            <a:prstGeom prst="rect">
              <a:avLst/>
            </a:prstGeom>
            <a:noFill/>
          </p:spPr>
          <p:txBody>
            <a:bodyPr wrap="none" rtlCol="0">
              <a:spAutoFit/>
            </a:bodyPr>
            <a:lstStyle/>
            <a:p>
              <a:r>
                <a:rPr lang="en-US" altLang="zh-CN" b="1" dirty="0">
                  <a:solidFill>
                    <a:prstClr val="black"/>
                  </a:solidFill>
                </a:rPr>
                <a:t>Program runs</a:t>
              </a:r>
            </a:p>
            <a:p>
              <a:r>
                <a:rPr lang="en-US" altLang="zh-CN" b="1" dirty="0">
                  <a:solidFill>
                    <a:prstClr val="black"/>
                  </a:solidFill>
                </a:rPr>
                <a:t>without entering</a:t>
              </a:r>
            </a:p>
            <a:p>
              <a:r>
                <a:rPr lang="en-US" altLang="zh-CN" b="1" dirty="0">
                  <a:solidFill>
                    <a:prstClr val="black"/>
                  </a:solidFill>
                </a:rPr>
                <a:t>another string</a:t>
              </a:r>
              <a:endParaRPr lang="zh-CN" altLang="en-US" b="1" dirty="0">
                <a:solidFill>
                  <a:prstClr val="black"/>
                </a:solidFill>
              </a:endParaRPr>
            </a:p>
          </p:txBody>
        </p:sp>
        <p:cxnSp>
          <p:nvCxnSpPr>
            <p:cNvPr id="15" name="直接箭头连接符 14"/>
            <p:cNvCxnSpPr>
              <a:endCxn id="8" idx="1"/>
            </p:cNvCxnSpPr>
            <p:nvPr/>
          </p:nvCxnSpPr>
          <p:spPr>
            <a:xfrm>
              <a:off x="1650156" y="5871547"/>
              <a:ext cx="314504" cy="245023"/>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4943455" y="5377860"/>
            <a:ext cx="1269674" cy="461238"/>
            <a:chOff x="2771800" y="5545010"/>
            <a:chExt cx="1269674" cy="461238"/>
          </a:xfrm>
        </p:grpSpPr>
        <p:sp>
          <p:nvSpPr>
            <p:cNvPr id="9" name="矩形 8"/>
            <p:cNvSpPr/>
            <p:nvPr/>
          </p:nvSpPr>
          <p:spPr>
            <a:xfrm>
              <a:off x="2987824" y="5545010"/>
              <a:ext cx="1053650" cy="22122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矩形 12"/>
            <p:cNvSpPr/>
            <p:nvPr/>
          </p:nvSpPr>
          <p:spPr>
            <a:xfrm>
              <a:off x="2771800" y="5766233"/>
              <a:ext cx="1152545" cy="24001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grpSp>
      <p:grpSp>
        <p:nvGrpSpPr>
          <p:cNvPr id="7" name="组合 6"/>
          <p:cNvGrpSpPr/>
          <p:nvPr/>
        </p:nvGrpSpPr>
        <p:grpSpPr>
          <a:xfrm>
            <a:off x="6507480" y="763905"/>
            <a:ext cx="4733290" cy="4457700"/>
            <a:chOff x="9016" y="576"/>
            <a:chExt cx="7454" cy="7020"/>
          </a:xfrm>
        </p:grpSpPr>
        <p:pic>
          <p:nvPicPr>
            <p:cNvPr id="3" name="图片 2"/>
            <p:cNvPicPr>
              <a:picLocks noChangeAspect="1"/>
            </p:cNvPicPr>
            <p:nvPr/>
          </p:nvPicPr>
          <p:blipFill>
            <a:blip r:embed="rId4"/>
            <a:stretch>
              <a:fillRect/>
            </a:stretch>
          </p:blipFill>
          <p:spPr>
            <a:xfrm>
              <a:off x="9016" y="576"/>
              <a:ext cx="7455" cy="7020"/>
            </a:xfrm>
            <a:prstGeom prst="rect">
              <a:avLst/>
            </a:prstGeom>
          </p:spPr>
        </p:pic>
        <p:sp>
          <p:nvSpPr>
            <p:cNvPr id="16" name="矩形 15"/>
            <p:cNvSpPr/>
            <p:nvPr/>
          </p:nvSpPr>
          <p:spPr>
            <a:xfrm>
              <a:off x="9784" y="3868"/>
              <a:ext cx="2912" cy="454"/>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9769" y="5544"/>
              <a:ext cx="3656" cy="454"/>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extBox 3"/>
          <p:cNvSpPr txBox="1"/>
          <p:nvPr/>
        </p:nvSpPr>
        <p:spPr>
          <a:xfrm>
            <a:off x="889285" y="134887"/>
            <a:ext cx="8764905" cy="521970"/>
          </a:xfrm>
          <a:prstGeom prst="rect">
            <a:avLst/>
          </a:prstGeom>
          <a:noFill/>
        </p:spPr>
        <p:txBody>
          <a:bodyPr wrap="none" rtlCol="0">
            <a:spAutoFit/>
          </a:bodyPr>
          <a:lstStyle/>
          <a:p>
            <a:pPr algn="l"/>
            <a:r>
              <a:rPr lang="en-US" altLang="zh-CN" sz="2800" b="1" dirty="0">
                <a:sym typeface="+mn-ea"/>
              </a:rPr>
              <a:t>   2.2.2 C++ style method about Standard Input processing</a:t>
            </a:r>
            <a:r>
              <a:rPr lang="en-US" altLang="zh-CN" sz="2800" b="1" dirty="0">
                <a:highlight>
                  <a:srgbClr val="FFFF00"/>
                </a:highlight>
                <a:sym typeface="+mn-ea"/>
              </a:rPr>
              <a:t> </a:t>
            </a:r>
            <a:endParaRPr lang="en-US" altLang="zh-CN" sz="2800" b="1" dirty="0">
              <a:highlight>
                <a:srgbClr val="FFFF00"/>
              </a:highlight>
            </a:endParaRPr>
          </a:p>
        </p:txBody>
      </p:sp>
      <p:sp>
        <p:nvSpPr>
          <p:cNvPr id="12" name="灯片编号占位符 11"/>
          <p:cNvSpPr>
            <a:spLocks noGrp="1"/>
          </p:cNvSpPr>
          <p:nvPr>
            <p:ph type="sldNum" sz="quarter" idx="12"/>
          </p:nvPr>
        </p:nvSpPr>
        <p:spPr/>
        <p:txBody>
          <a:bodyPr/>
          <a:lstStyle/>
          <a:p>
            <a:fld id="{506F4176-339E-4C4B-80E4-BBE9C4467EFE}" type="slidenum">
              <a:rPr lang="zh-CN" altLang="en-US" smtClean="0"/>
              <a:t>25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81735" y="882015"/>
            <a:ext cx="3644265" cy="521970"/>
          </a:xfrm>
          <a:prstGeom prst="rect">
            <a:avLst/>
          </a:prstGeom>
          <a:noFill/>
        </p:spPr>
        <p:txBody>
          <a:bodyPr wrap="square" rtlCol="0">
            <a:spAutoFit/>
          </a:bodyPr>
          <a:lstStyle/>
          <a:p>
            <a:pPr algn="l"/>
            <a:r>
              <a:rPr lang="en-US" altLang="zh-CN" sz="2800" b="1" dirty="0">
                <a:solidFill>
                  <a:prstClr val="black"/>
                </a:solidFill>
              </a:rPr>
              <a:t>5. </a:t>
            </a:r>
            <a:r>
              <a:rPr lang="en-US" altLang="zh-CN" sz="2800" b="1" dirty="0">
                <a:solidFill>
                  <a:prstClr val="black"/>
                </a:solidFill>
                <a:latin typeface="Calibri" panose="020F0502020204030204"/>
                <a:ea typeface="宋体" panose="02010600030101010101" pitchFamily="2" charset="-122"/>
                <a:sym typeface="+mn-ea"/>
              </a:rPr>
              <a:t> </a:t>
            </a:r>
            <a:r>
              <a:rPr lang="en-US" altLang="zh-CN" sz="2800" b="1" dirty="0">
                <a:latin typeface="Calibri" panose="020F0502020204030204"/>
                <a:ea typeface="宋体" panose="02010600030101010101" pitchFamily="2" charset="-122"/>
                <a:sym typeface="+mn-ea"/>
              </a:rPr>
              <a:t>C++: </a:t>
            </a:r>
            <a:r>
              <a:rPr lang="en-US" altLang="zh-CN" sz="2800" b="1" dirty="0">
                <a:solidFill>
                  <a:prstClr val="black"/>
                </a:solidFill>
              </a:rPr>
              <a:t>string class I/O</a:t>
            </a:r>
            <a:endParaRPr lang="en-US" altLang="zh-CN" sz="2800" b="1" dirty="0">
              <a:solidFill>
                <a:srgbClr val="00B0F0"/>
              </a:solidFill>
            </a:endParaRPr>
          </a:p>
        </p:txBody>
      </p:sp>
      <p:sp>
        <p:nvSpPr>
          <p:cNvPr id="10" name="TextBox 9"/>
          <p:cNvSpPr txBox="1"/>
          <p:nvPr/>
        </p:nvSpPr>
        <p:spPr>
          <a:xfrm>
            <a:off x="1182020" y="1637717"/>
            <a:ext cx="4206916" cy="1323439"/>
          </a:xfrm>
          <a:prstGeom prst="rect">
            <a:avLst/>
          </a:prstGeom>
          <a:noFill/>
        </p:spPr>
        <p:txBody>
          <a:bodyPr wrap="square" rtlCol="0">
            <a:spAutoFit/>
          </a:bodyPr>
          <a:lstStyle/>
          <a:p>
            <a:r>
              <a:rPr lang="en-US" altLang="zh-CN" sz="2000" b="1" dirty="0" err="1">
                <a:solidFill>
                  <a:srgbClr val="00B0F0"/>
                </a:solidFill>
              </a:rPr>
              <a:t>getline</a:t>
            </a:r>
            <a:r>
              <a:rPr lang="en-US" altLang="zh-CN" sz="2000" b="1" dirty="0">
                <a:solidFill>
                  <a:srgbClr val="00B0F0"/>
                </a:solidFill>
              </a:rPr>
              <a:t>() </a:t>
            </a:r>
            <a:r>
              <a:rPr lang="en-US" altLang="zh-CN" sz="2000" b="1" dirty="0">
                <a:solidFill>
                  <a:prstClr val="black"/>
                </a:solidFill>
              </a:rPr>
              <a:t>function takes the input </a:t>
            </a:r>
          </a:p>
          <a:p>
            <a:r>
              <a:rPr lang="en-US" altLang="zh-CN" sz="2000" b="1" dirty="0">
                <a:solidFill>
                  <a:prstClr val="black"/>
                </a:solidFill>
              </a:rPr>
              <a:t>stream as the first parameter which</a:t>
            </a:r>
          </a:p>
          <a:p>
            <a:r>
              <a:rPr lang="en-US" altLang="zh-CN" sz="2000" b="1" dirty="0">
                <a:solidFill>
                  <a:prstClr val="black"/>
                </a:solidFill>
              </a:rPr>
              <a:t>is </a:t>
            </a:r>
            <a:r>
              <a:rPr lang="en-US" altLang="zh-CN" sz="2000" b="1" dirty="0" err="1">
                <a:solidFill>
                  <a:srgbClr val="00B0F0"/>
                </a:solidFill>
              </a:rPr>
              <a:t>cin</a:t>
            </a:r>
            <a:r>
              <a:rPr lang="en-US" altLang="zh-CN" sz="2000" b="1" dirty="0">
                <a:solidFill>
                  <a:prstClr val="black"/>
                </a:solidFill>
              </a:rPr>
              <a:t> and </a:t>
            </a:r>
            <a:r>
              <a:rPr lang="en-US" altLang="zh-CN" sz="2000" b="1" dirty="0" err="1">
                <a:solidFill>
                  <a:srgbClr val="00B0F0"/>
                </a:solidFill>
              </a:rPr>
              <a:t>str</a:t>
            </a:r>
            <a:r>
              <a:rPr lang="en-US" altLang="zh-CN" sz="2000" b="1" dirty="0">
                <a:solidFill>
                  <a:prstClr val="black"/>
                </a:solidFill>
              </a:rPr>
              <a:t> as the location of the </a:t>
            </a:r>
          </a:p>
          <a:p>
            <a:r>
              <a:rPr lang="en-US" altLang="zh-CN" sz="2000" b="1" dirty="0">
                <a:solidFill>
                  <a:prstClr val="black"/>
                </a:solidFill>
              </a:rPr>
              <a:t>line to be stored.</a:t>
            </a:r>
            <a:endParaRPr lang="zh-CN" altLang="en-US" sz="2000" b="1" dirty="0">
              <a:solidFill>
                <a:prstClr val="black"/>
              </a:solidFill>
            </a:endParaRPr>
          </a:p>
        </p:txBody>
      </p:sp>
      <p:grpSp>
        <p:nvGrpSpPr>
          <p:cNvPr id="7" name="组合 6"/>
          <p:cNvGrpSpPr/>
          <p:nvPr/>
        </p:nvGrpSpPr>
        <p:grpSpPr>
          <a:xfrm>
            <a:off x="450850" y="4540250"/>
            <a:ext cx="5701030" cy="1137920"/>
            <a:chOff x="7945" y="7620"/>
            <a:chExt cx="8978" cy="1792"/>
          </a:xfrm>
        </p:grpSpPr>
        <p:pic>
          <p:nvPicPr>
            <p:cNvPr id="4" name="图片 3"/>
            <p:cNvPicPr>
              <a:picLocks noChangeAspect="1"/>
            </p:cNvPicPr>
            <p:nvPr/>
          </p:nvPicPr>
          <p:blipFill>
            <a:blip r:embed="rId3"/>
            <a:stretch>
              <a:fillRect/>
            </a:stretch>
          </p:blipFill>
          <p:spPr>
            <a:xfrm>
              <a:off x="7945" y="7620"/>
              <a:ext cx="8927" cy="1793"/>
            </a:xfrm>
            <a:prstGeom prst="rect">
              <a:avLst/>
            </a:prstGeom>
          </p:spPr>
        </p:pic>
        <p:grpSp>
          <p:nvGrpSpPr>
            <p:cNvPr id="6" name="组合 5"/>
            <p:cNvGrpSpPr/>
            <p:nvPr/>
          </p:nvGrpSpPr>
          <p:grpSpPr>
            <a:xfrm>
              <a:off x="10400" y="7689"/>
              <a:ext cx="2436" cy="796"/>
              <a:chOff x="1524816" y="5055046"/>
              <a:chExt cx="1547172" cy="505584"/>
            </a:xfrm>
          </p:grpSpPr>
          <p:sp>
            <p:nvSpPr>
              <p:cNvPr id="9" name="矩形 8"/>
              <p:cNvSpPr/>
              <p:nvPr/>
            </p:nvSpPr>
            <p:spPr>
              <a:xfrm>
                <a:off x="1790404" y="5055046"/>
                <a:ext cx="1281584" cy="25111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3" name="矩形 12"/>
              <p:cNvSpPr/>
              <p:nvPr/>
            </p:nvSpPr>
            <p:spPr>
              <a:xfrm>
                <a:off x="1524816" y="5309512"/>
                <a:ext cx="1281584" cy="25111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17" name="组合 16"/>
            <p:cNvGrpSpPr/>
            <p:nvPr/>
          </p:nvGrpSpPr>
          <p:grpSpPr>
            <a:xfrm>
              <a:off x="10449" y="8539"/>
              <a:ext cx="6475" cy="831"/>
              <a:chOff x="2557713" y="5530706"/>
              <a:chExt cx="4111526" cy="527546"/>
            </a:xfrm>
          </p:grpSpPr>
          <p:sp>
            <p:nvSpPr>
              <p:cNvPr id="18" name="矩形 17"/>
              <p:cNvSpPr/>
              <p:nvPr/>
            </p:nvSpPr>
            <p:spPr>
              <a:xfrm>
                <a:off x="3516595" y="5530706"/>
                <a:ext cx="3152644" cy="271199"/>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矩形 18"/>
              <p:cNvSpPr/>
              <p:nvPr/>
            </p:nvSpPr>
            <p:spPr>
              <a:xfrm>
                <a:off x="2557713" y="5805253"/>
                <a:ext cx="3152644" cy="252999"/>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grpSp>
        <p:nvGrpSpPr>
          <p:cNvPr id="8" name="组合 7"/>
          <p:cNvGrpSpPr/>
          <p:nvPr/>
        </p:nvGrpSpPr>
        <p:grpSpPr>
          <a:xfrm>
            <a:off x="6475730" y="1230630"/>
            <a:ext cx="5323840" cy="4447540"/>
            <a:chOff x="8487" y="145"/>
            <a:chExt cx="8384" cy="7004"/>
          </a:xfrm>
        </p:grpSpPr>
        <p:pic>
          <p:nvPicPr>
            <p:cNvPr id="3" name="图片 2"/>
            <p:cNvPicPr>
              <a:picLocks noChangeAspect="1"/>
            </p:cNvPicPr>
            <p:nvPr/>
          </p:nvPicPr>
          <p:blipFill>
            <a:blip r:embed="rId4"/>
            <a:stretch>
              <a:fillRect/>
            </a:stretch>
          </p:blipFill>
          <p:spPr>
            <a:xfrm>
              <a:off x="8487" y="145"/>
              <a:ext cx="8385" cy="7005"/>
            </a:xfrm>
            <a:prstGeom prst="rect">
              <a:avLst/>
            </a:prstGeom>
          </p:spPr>
        </p:pic>
        <p:sp>
          <p:nvSpPr>
            <p:cNvPr id="16" name="矩形 15"/>
            <p:cNvSpPr/>
            <p:nvPr/>
          </p:nvSpPr>
          <p:spPr>
            <a:xfrm>
              <a:off x="10215" y="3440"/>
              <a:ext cx="3210" cy="3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矩形 14"/>
            <p:cNvSpPr/>
            <p:nvPr/>
          </p:nvSpPr>
          <p:spPr>
            <a:xfrm>
              <a:off x="10198" y="5097"/>
              <a:ext cx="3014" cy="3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椭圆 10"/>
            <p:cNvSpPr/>
            <p:nvPr/>
          </p:nvSpPr>
          <p:spPr>
            <a:xfrm>
              <a:off x="10043" y="2579"/>
              <a:ext cx="2870" cy="454"/>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extBox 3"/>
          <p:cNvSpPr txBox="1"/>
          <p:nvPr/>
        </p:nvSpPr>
        <p:spPr>
          <a:xfrm>
            <a:off x="889285" y="134887"/>
            <a:ext cx="8764905" cy="521970"/>
          </a:xfrm>
          <a:prstGeom prst="rect">
            <a:avLst/>
          </a:prstGeom>
          <a:noFill/>
        </p:spPr>
        <p:txBody>
          <a:bodyPr wrap="none" rtlCol="0">
            <a:spAutoFit/>
          </a:bodyPr>
          <a:lstStyle/>
          <a:p>
            <a:pPr algn="l"/>
            <a:r>
              <a:rPr lang="en-US" altLang="zh-CN" sz="2800" b="1" dirty="0">
                <a:sym typeface="+mn-ea"/>
              </a:rPr>
              <a:t>   2.2.2 C++ style method about Standard Input processing</a:t>
            </a:r>
            <a:r>
              <a:rPr lang="en-US" altLang="zh-CN" sz="2800" b="1" dirty="0">
                <a:highlight>
                  <a:srgbClr val="FFFF00"/>
                </a:highlight>
                <a:sym typeface="+mn-ea"/>
              </a:rPr>
              <a:t> </a:t>
            </a:r>
            <a:endParaRPr lang="en-US" altLang="zh-CN" sz="2800" b="1" dirty="0">
              <a:highlight>
                <a:srgbClr val="FFFF00"/>
              </a:highlight>
            </a:endParaRPr>
          </a:p>
        </p:txBody>
      </p:sp>
      <p:sp>
        <p:nvSpPr>
          <p:cNvPr id="12" name="灯片编号占位符 11"/>
          <p:cNvSpPr>
            <a:spLocks noGrp="1"/>
          </p:cNvSpPr>
          <p:nvPr>
            <p:ph type="sldNum" sz="quarter" idx="12"/>
          </p:nvPr>
        </p:nvSpPr>
        <p:spPr/>
        <p:txBody>
          <a:bodyPr/>
          <a:lstStyle/>
          <a:p>
            <a:fld id="{506F4176-339E-4C4B-80E4-BBE9C4467EFE}" type="slidenum">
              <a:rPr lang="zh-CN" altLang="en-US" smtClean="0"/>
              <a:t>26</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2. Data storage</a:t>
            </a:r>
            <a:endParaRPr lang="en-US" altLang="zh-CN"/>
          </a:p>
        </p:txBody>
      </p:sp>
      <p:sp>
        <p:nvSpPr>
          <p:cNvPr id="3" name="内容占位符 2"/>
          <p:cNvSpPr>
            <a:spLocks noGrp="1"/>
          </p:cNvSpPr>
          <p:nvPr>
            <p:ph idx="1"/>
          </p:nvPr>
        </p:nvSpPr>
        <p:spPr>
          <a:xfrm>
            <a:off x="838200" y="1196975"/>
            <a:ext cx="11238865" cy="4980305"/>
          </a:xfrm>
        </p:spPr>
        <p:txBody>
          <a:bodyPr>
            <a:normAutofit/>
          </a:bodyPr>
          <a:lstStyle/>
          <a:p>
            <a:r>
              <a:rPr lang="en-US" altLang="zh-CN" dirty="0"/>
              <a:t>2.1.Data storage on construction type</a:t>
            </a:r>
          </a:p>
          <a:p>
            <a:pPr lvl="1"/>
            <a:r>
              <a:rPr lang="en-US" sz="2400" dirty="0"/>
              <a:t>array: </a:t>
            </a:r>
          </a:p>
          <a:p>
            <a:pPr lvl="2"/>
            <a:r>
              <a:rPr lang="en-US" altLang="zh-CN" sz="2000" dirty="0"/>
              <a:t>One dimensional array and two-dimensional array</a:t>
            </a:r>
          </a:p>
          <a:p>
            <a:pPr lvl="1"/>
            <a:r>
              <a:rPr lang="en-US" sz="2400" dirty="0"/>
              <a:t>string: </a:t>
            </a:r>
          </a:p>
          <a:p>
            <a:pPr lvl="2"/>
            <a:r>
              <a:rPr lang="en-US" sz="2000" dirty="0"/>
              <a:t>char array vs string</a:t>
            </a:r>
          </a:p>
          <a:p>
            <a:pPr lvl="1"/>
            <a:r>
              <a:rPr lang="en-US" sz="2400" dirty="0"/>
              <a:t>struct: </a:t>
            </a:r>
          </a:p>
          <a:p>
            <a:pPr lvl="2"/>
            <a:r>
              <a:rPr lang="en-US" sz="2000" dirty="0"/>
              <a:t>align</a:t>
            </a:r>
          </a:p>
          <a:p>
            <a:pPr lvl="1"/>
            <a:r>
              <a:rPr lang="en-US" sz="2400" dirty="0"/>
              <a:t>union: </a:t>
            </a:r>
          </a:p>
          <a:p>
            <a:pPr lvl="2"/>
            <a:r>
              <a:rPr lang="en-US" sz="2000" dirty="0"/>
              <a:t>share</a:t>
            </a:r>
            <a:endParaRPr lang="en-US" altLang="zh-CN" dirty="0"/>
          </a:p>
        </p:txBody>
      </p:sp>
      <p:sp>
        <p:nvSpPr>
          <p:cNvPr id="4" name="灯片编号占位符 3"/>
          <p:cNvSpPr>
            <a:spLocks noGrp="1"/>
          </p:cNvSpPr>
          <p:nvPr>
            <p:ph type="sldNum" sz="quarter" idx="12"/>
          </p:nvPr>
        </p:nvSpPr>
        <p:spPr/>
        <p:txBody>
          <a:bodyPr/>
          <a:lstStyle/>
          <a:p>
            <a:fld id="{506F4176-339E-4C4B-80E4-BBE9C4467EFE}" type="slidenum">
              <a:rPr lang="zh-CN" altLang="en-US" smtClean="0"/>
              <a:t>27</a:t>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2.1 Data storage-array</a:t>
            </a:r>
            <a:endParaRPr lang="en-US" altLang="zh-CN"/>
          </a:p>
        </p:txBody>
      </p:sp>
      <p:sp>
        <p:nvSpPr>
          <p:cNvPr id="5" name="文本框 4"/>
          <p:cNvSpPr txBox="1"/>
          <p:nvPr/>
        </p:nvSpPr>
        <p:spPr>
          <a:xfrm>
            <a:off x="449580" y="1032510"/>
            <a:ext cx="2487930" cy="2580640"/>
          </a:xfrm>
          <a:prstGeom prst="rect">
            <a:avLst/>
          </a:prstGeom>
          <a:solidFill>
            <a:schemeClr val="accent1">
              <a:lumMod val="40000"/>
              <a:lumOff val="60000"/>
            </a:schemeClr>
          </a:solidFill>
        </p:spPr>
        <p:txBody>
          <a:bodyPr wrap="square" rtlCol="0">
            <a:noAutofit/>
          </a:bodyPr>
          <a:lstStyle/>
          <a:p>
            <a:r>
              <a:rPr lang="en-US" altLang="zh-CN" sz="2000"/>
              <a:t>int main(){</a:t>
            </a:r>
          </a:p>
          <a:p>
            <a:r>
              <a:rPr lang="en-US" altLang="zh-CN" sz="2000"/>
              <a:t>    int ds[ ]={1,2,3 };</a:t>
            </a:r>
          </a:p>
          <a:p>
            <a:endParaRPr lang="en-US" altLang="zh-CN" sz="2000"/>
          </a:p>
          <a:p>
            <a:r>
              <a:rPr lang="en-US" altLang="zh-CN" sz="2000"/>
              <a:t>    int ds2 [2] [3]= {</a:t>
            </a:r>
          </a:p>
          <a:p>
            <a:r>
              <a:rPr lang="en-US" altLang="zh-CN" sz="2000"/>
              <a:t>          {4,5,6}, {7,8,9}</a:t>
            </a:r>
          </a:p>
          <a:p>
            <a:r>
              <a:rPr lang="en-US" altLang="zh-CN" sz="2000"/>
              <a:t>    };</a:t>
            </a:r>
          </a:p>
          <a:p>
            <a:r>
              <a:rPr lang="en-US" altLang="zh-CN" sz="2000"/>
              <a:t>    return 0;</a:t>
            </a:r>
          </a:p>
          <a:p>
            <a:r>
              <a:rPr lang="en-US" altLang="zh-CN" sz="2000"/>
              <a:t>}</a:t>
            </a:r>
          </a:p>
        </p:txBody>
      </p:sp>
      <p:pic>
        <p:nvPicPr>
          <p:cNvPr id="4" name="图片 3"/>
          <p:cNvPicPr>
            <a:picLocks noChangeAspect="1"/>
          </p:cNvPicPr>
          <p:nvPr/>
        </p:nvPicPr>
        <p:blipFill>
          <a:blip r:embed="rId2"/>
          <a:stretch>
            <a:fillRect/>
          </a:stretch>
        </p:blipFill>
        <p:spPr>
          <a:xfrm>
            <a:off x="3045460" y="1032510"/>
            <a:ext cx="1481455" cy="1554480"/>
          </a:xfrm>
          <a:prstGeom prst="rect">
            <a:avLst/>
          </a:prstGeom>
        </p:spPr>
      </p:pic>
      <p:pic>
        <p:nvPicPr>
          <p:cNvPr id="8" name="图片 7"/>
          <p:cNvPicPr>
            <a:picLocks noChangeAspect="1"/>
          </p:cNvPicPr>
          <p:nvPr/>
        </p:nvPicPr>
        <p:blipFill>
          <a:blip r:embed="rId3"/>
          <a:stretch>
            <a:fillRect/>
          </a:stretch>
        </p:blipFill>
        <p:spPr>
          <a:xfrm>
            <a:off x="1784350" y="3757930"/>
            <a:ext cx="1496060" cy="3028315"/>
          </a:xfrm>
          <a:prstGeom prst="rect">
            <a:avLst/>
          </a:prstGeom>
        </p:spPr>
      </p:pic>
      <p:pic>
        <p:nvPicPr>
          <p:cNvPr id="9" name="图片 8"/>
          <p:cNvPicPr>
            <a:picLocks noChangeAspect="1"/>
          </p:cNvPicPr>
          <p:nvPr/>
        </p:nvPicPr>
        <p:blipFill>
          <a:blip r:embed="rId4"/>
          <a:stretch>
            <a:fillRect/>
          </a:stretch>
        </p:blipFill>
        <p:spPr>
          <a:xfrm>
            <a:off x="6531610" y="1032510"/>
            <a:ext cx="3029585" cy="1824990"/>
          </a:xfrm>
          <a:prstGeom prst="rect">
            <a:avLst/>
          </a:prstGeom>
        </p:spPr>
      </p:pic>
      <p:pic>
        <p:nvPicPr>
          <p:cNvPr id="10" name="图片 9"/>
          <p:cNvPicPr>
            <a:picLocks noChangeAspect="1"/>
          </p:cNvPicPr>
          <p:nvPr/>
        </p:nvPicPr>
        <p:blipFill>
          <a:blip r:embed="rId5"/>
          <a:stretch>
            <a:fillRect/>
          </a:stretch>
        </p:blipFill>
        <p:spPr>
          <a:xfrm>
            <a:off x="3757295" y="4712335"/>
            <a:ext cx="4272915" cy="1801495"/>
          </a:xfrm>
          <a:prstGeom prst="rect">
            <a:avLst/>
          </a:prstGeom>
        </p:spPr>
      </p:pic>
      <p:pic>
        <p:nvPicPr>
          <p:cNvPr id="11" name="图片 10"/>
          <p:cNvPicPr>
            <a:picLocks noChangeAspect="1"/>
          </p:cNvPicPr>
          <p:nvPr/>
        </p:nvPicPr>
        <p:blipFill>
          <a:blip r:embed="rId6"/>
          <a:stretch>
            <a:fillRect/>
          </a:stretch>
        </p:blipFill>
        <p:spPr>
          <a:xfrm>
            <a:off x="8471535" y="3493770"/>
            <a:ext cx="2409825" cy="2943225"/>
          </a:xfrm>
          <a:prstGeom prst="rect">
            <a:avLst/>
          </a:prstGeom>
        </p:spPr>
      </p:pic>
      <p:sp>
        <p:nvSpPr>
          <p:cNvPr id="12" name="文本框 11"/>
          <p:cNvSpPr txBox="1"/>
          <p:nvPr/>
        </p:nvSpPr>
        <p:spPr>
          <a:xfrm>
            <a:off x="3476625" y="3048000"/>
            <a:ext cx="4878070" cy="1469390"/>
          </a:xfrm>
          <a:prstGeom prst="rect">
            <a:avLst/>
          </a:prstGeom>
          <a:noFill/>
        </p:spPr>
        <p:txBody>
          <a:bodyPr wrap="square" rtlCol="0">
            <a:noAutofit/>
          </a:bodyPr>
          <a:lstStyle/>
          <a:p>
            <a:pPr marL="285750" indent="-285750">
              <a:buFont typeface="Arial" panose="020B0604020202020204" pitchFamily="34" charset="0"/>
              <a:buChar char="•"/>
            </a:pPr>
            <a:r>
              <a:rPr lang="en-US" altLang="zh-CN" sz="1400"/>
              <a:t>using ‘x’ command in gdb to examine the data storage details</a:t>
            </a:r>
          </a:p>
          <a:p>
            <a:pPr marL="742950" lvl="1" indent="-285750">
              <a:buFont typeface="Arial" panose="020B0604020202020204" pitchFamily="34" charset="0"/>
              <a:buChar char="•"/>
            </a:pPr>
            <a:r>
              <a:rPr lang="en-US" altLang="zh-CN" sz="1400"/>
              <a:t>1)address: starting from the position specified by the subsequent parameters</a:t>
            </a:r>
          </a:p>
          <a:p>
            <a:pPr marL="742950" lvl="1" indent="-285750">
              <a:buFont typeface="Arial" panose="020B0604020202020204" pitchFamily="34" charset="0"/>
              <a:buChar char="•"/>
            </a:pPr>
            <a:r>
              <a:rPr lang="en-US" altLang="zh-CN" sz="1400"/>
              <a:t>2) datas:  for example, option “/</a:t>
            </a:r>
            <a:r>
              <a:rPr lang="en-US" altLang="zh-CN" sz="1400" b="1"/>
              <a:t>3dw</a:t>
            </a:r>
            <a:r>
              <a:rPr lang="en-US" altLang="zh-CN" sz="1400"/>
              <a:t>” here means show the data stored in the space of</a:t>
            </a:r>
            <a:r>
              <a:rPr lang="en-US" altLang="zh-CN" sz="1400" b="1"/>
              <a:t> 3</a:t>
            </a:r>
            <a:r>
              <a:rPr lang="en-US" altLang="zh-CN" sz="1400"/>
              <a:t> consecutive </a:t>
            </a:r>
            <a:r>
              <a:rPr lang="en-US" altLang="zh-CN" sz="1400" b="1"/>
              <a:t>w</a:t>
            </a:r>
            <a:r>
              <a:rPr lang="en-US" altLang="zh-CN" sz="1400"/>
              <a:t>ords starting from the address in </a:t>
            </a:r>
            <a:r>
              <a:rPr lang="en-US" altLang="zh-CN" sz="1400" b="1"/>
              <a:t>d</a:t>
            </a:r>
            <a:r>
              <a:rPr lang="en-US" altLang="zh-CN" sz="1400"/>
              <a:t>ecimal.</a:t>
            </a:r>
          </a:p>
        </p:txBody>
      </p:sp>
      <p:sp>
        <p:nvSpPr>
          <p:cNvPr id="13" name="矩形 12"/>
          <p:cNvSpPr/>
          <p:nvPr/>
        </p:nvSpPr>
        <p:spPr>
          <a:xfrm>
            <a:off x="6508115" y="994410"/>
            <a:ext cx="1543050" cy="282575"/>
          </a:xfrm>
          <a:prstGeom prst="rect">
            <a:avLst/>
          </a:prstGeom>
          <a:noFill/>
          <a:ln w="28575" cmpd="sng">
            <a:solidFill>
              <a:srgbClr val="FF0000"/>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4" name="矩形 13"/>
          <p:cNvSpPr/>
          <p:nvPr/>
        </p:nvSpPr>
        <p:spPr>
          <a:xfrm>
            <a:off x="6508115" y="1298575"/>
            <a:ext cx="3053715" cy="207010"/>
          </a:xfrm>
          <a:prstGeom prst="rect">
            <a:avLst/>
          </a:prstGeom>
          <a:noFill/>
          <a:ln w="28575" cmpd="sng">
            <a:solidFill>
              <a:srgbClr val="FFC000"/>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15" name="曲线连接符 14"/>
          <p:cNvCxnSpPr/>
          <p:nvPr/>
        </p:nvCxnSpPr>
        <p:spPr>
          <a:xfrm rot="10800000" flipV="1">
            <a:off x="8018780" y="569595"/>
            <a:ext cx="641350" cy="358775"/>
          </a:xfrm>
          <a:prstGeom prst="curvedConnector3">
            <a:avLst>
              <a:gd name="adj1" fmla="val 49901"/>
            </a:avLst>
          </a:prstGeom>
          <a:ln>
            <a:tailEnd type="arrow"/>
          </a:ln>
        </p:spPr>
        <p:style>
          <a:lnRef idx="2">
            <a:schemeClr val="accent1"/>
          </a:lnRef>
          <a:fillRef idx="0">
            <a:srgbClr val="FFFFFF"/>
          </a:fillRef>
          <a:effectRef idx="0">
            <a:srgbClr val="FFFFFF"/>
          </a:effectRef>
          <a:fontRef idx="minor">
            <a:schemeClr val="tx1"/>
          </a:fontRef>
        </p:style>
      </p:cxnSp>
      <p:cxnSp>
        <p:nvCxnSpPr>
          <p:cNvPr id="16" name="曲线连接符 15"/>
          <p:cNvCxnSpPr>
            <a:endCxn id="14" idx="3"/>
          </p:cNvCxnSpPr>
          <p:nvPr/>
        </p:nvCxnSpPr>
        <p:spPr>
          <a:xfrm rot="10800000">
            <a:off x="9561830" y="1401445"/>
            <a:ext cx="608330" cy="92075"/>
          </a:xfrm>
          <a:prstGeom prst="curvedConnector3">
            <a:avLst>
              <a:gd name="adj1" fmla="val 50000"/>
            </a:avLst>
          </a:prstGeom>
          <a:ln>
            <a:tailEnd type="arrow"/>
          </a:ln>
        </p:spPr>
        <p:style>
          <a:lnRef idx="2">
            <a:schemeClr val="accent1"/>
          </a:lnRef>
          <a:fillRef idx="0">
            <a:srgbClr val="FFFFFF"/>
          </a:fillRef>
          <a:effectRef idx="0">
            <a:srgbClr val="FFFFFF"/>
          </a:effectRef>
          <a:fontRef idx="minor">
            <a:schemeClr val="tx1"/>
          </a:fontRef>
        </p:style>
      </p:cxnSp>
      <p:sp>
        <p:nvSpPr>
          <p:cNvPr id="17" name="文本框 16"/>
          <p:cNvSpPr txBox="1"/>
          <p:nvPr/>
        </p:nvSpPr>
        <p:spPr>
          <a:xfrm>
            <a:off x="9561195" y="1461770"/>
            <a:ext cx="2431415" cy="368300"/>
          </a:xfrm>
          <a:prstGeom prst="rect">
            <a:avLst/>
          </a:prstGeom>
          <a:noFill/>
        </p:spPr>
        <p:txBody>
          <a:bodyPr wrap="square" rtlCol="0">
            <a:spAutoFit/>
          </a:bodyPr>
          <a:lstStyle/>
          <a:p>
            <a:r>
              <a:rPr lang="en-US" altLang="zh-CN"/>
              <a:t>staring address:  data(s)</a:t>
            </a:r>
          </a:p>
        </p:txBody>
      </p:sp>
      <p:sp>
        <p:nvSpPr>
          <p:cNvPr id="18" name="文本框 17"/>
          <p:cNvSpPr txBox="1"/>
          <p:nvPr/>
        </p:nvSpPr>
        <p:spPr>
          <a:xfrm>
            <a:off x="8764905" y="398145"/>
            <a:ext cx="2984500" cy="454025"/>
          </a:xfrm>
          <a:prstGeom prst="rect">
            <a:avLst/>
          </a:prstGeom>
          <a:noFill/>
        </p:spPr>
        <p:txBody>
          <a:bodyPr wrap="square" rtlCol="0">
            <a:noAutofit/>
          </a:bodyPr>
          <a:lstStyle/>
          <a:p>
            <a:r>
              <a:rPr lang="en-US" altLang="zh-CN"/>
              <a:t>command executed in gdb</a:t>
            </a:r>
          </a:p>
        </p:txBody>
      </p:sp>
      <p:sp>
        <p:nvSpPr>
          <p:cNvPr id="19" name="矩形 18"/>
          <p:cNvSpPr/>
          <p:nvPr/>
        </p:nvSpPr>
        <p:spPr>
          <a:xfrm>
            <a:off x="6406515" y="2184400"/>
            <a:ext cx="1412875" cy="185420"/>
          </a:xfrm>
          <a:prstGeom prst="rect">
            <a:avLst/>
          </a:prstGeom>
          <a:noFill/>
          <a:ln w="20320" cmpd="sng">
            <a:solidFill>
              <a:schemeClr val="accent2">
                <a:lumMod val="60000"/>
                <a:lumOff val="40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0" name="矩形 19"/>
          <p:cNvSpPr/>
          <p:nvPr/>
        </p:nvSpPr>
        <p:spPr>
          <a:xfrm>
            <a:off x="7927340" y="2202815"/>
            <a:ext cx="316230" cy="156845"/>
          </a:xfrm>
          <a:prstGeom prst="rect">
            <a:avLst/>
          </a:prstGeom>
          <a:noFill/>
          <a:ln w="20320" cmpd="sng">
            <a:solidFill>
              <a:schemeClr val="accent2">
                <a:lumMod val="60000"/>
                <a:lumOff val="40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2" name="文本框 21"/>
          <p:cNvSpPr txBox="1"/>
          <p:nvPr/>
        </p:nvSpPr>
        <p:spPr>
          <a:xfrm>
            <a:off x="4739005" y="2359660"/>
            <a:ext cx="1743075" cy="687070"/>
          </a:xfrm>
          <a:prstGeom prst="rect">
            <a:avLst/>
          </a:prstGeom>
          <a:noFill/>
        </p:spPr>
        <p:txBody>
          <a:bodyPr wrap="square" rtlCol="0">
            <a:noAutofit/>
          </a:bodyPr>
          <a:lstStyle/>
          <a:p>
            <a:r>
              <a:rPr lang="en-US" altLang="zh-CN"/>
              <a:t>starting address</a:t>
            </a:r>
          </a:p>
        </p:txBody>
      </p:sp>
      <p:sp>
        <p:nvSpPr>
          <p:cNvPr id="23" name="文本框 22"/>
          <p:cNvSpPr txBox="1"/>
          <p:nvPr/>
        </p:nvSpPr>
        <p:spPr>
          <a:xfrm>
            <a:off x="9794240" y="2309495"/>
            <a:ext cx="940435" cy="368300"/>
          </a:xfrm>
          <a:prstGeom prst="rect">
            <a:avLst/>
          </a:prstGeom>
          <a:noFill/>
        </p:spPr>
        <p:txBody>
          <a:bodyPr wrap="square" rtlCol="0">
            <a:spAutoFit/>
          </a:bodyPr>
          <a:lstStyle/>
          <a:p>
            <a:r>
              <a:rPr lang="en-US" altLang="zh-CN"/>
              <a:t>data(s)</a:t>
            </a:r>
          </a:p>
        </p:txBody>
      </p:sp>
      <p:cxnSp>
        <p:nvCxnSpPr>
          <p:cNvPr id="24" name="曲线连接符 23"/>
          <p:cNvCxnSpPr>
            <a:endCxn id="19" idx="1"/>
          </p:cNvCxnSpPr>
          <p:nvPr/>
        </p:nvCxnSpPr>
        <p:spPr>
          <a:xfrm flipV="1">
            <a:off x="5997575" y="2277110"/>
            <a:ext cx="408940" cy="194945"/>
          </a:xfrm>
          <a:prstGeom prst="curvedConnector3">
            <a:avLst>
              <a:gd name="adj1" fmla="val 50155"/>
            </a:avLst>
          </a:prstGeom>
          <a:ln>
            <a:tailEnd type="arrow"/>
          </a:ln>
        </p:spPr>
        <p:style>
          <a:lnRef idx="2">
            <a:schemeClr val="accent1"/>
          </a:lnRef>
          <a:fillRef idx="0">
            <a:srgbClr val="FFFFFF"/>
          </a:fillRef>
          <a:effectRef idx="0">
            <a:srgbClr val="FFFFFF"/>
          </a:effectRef>
          <a:fontRef idx="minor">
            <a:schemeClr val="tx1"/>
          </a:fontRef>
        </p:style>
      </p:cxnSp>
      <p:cxnSp>
        <p:nvCxnSpPr>
          <p:cNvPr id="25" name="曲线连接符 24"/>
          <p:cNvCxnSpPr>
            <a:stCxn id="23" idx="1"/>
          </p:cNvCxnSpPr>
          <p:nvPr/>
        </p:nvCxnSpPr>
        <p:spPr>
          <a:xfrm rot="10800000">
            <a:off x="8366760" y="2243455"/>
            <a:ext cx="1427480" cy="249555"/>
          </a:xfrm>
          <a:prstGeom prst="curvedConnector3">
            <a:avLst>
              <a:gd name="adj1" fmla="val 49956"/>
            </a:avLst>
          </a:prstGeom>
          <a:ln>
            <a:tailEnd type="arrow"/>
          </a:ln>
        </p:spPr>
        <p:style>
          <a:lnRef idx="2">
            <a:schemeClr val="accent1"/>
          </a:lnRef>
          <a:fillRef idx="0">
            <a:srgbClr val="FFFFFF"/>
          </a:fillRef>
          <a:effectRef idx="0">
            <a:srgbClr val="FFFFFF"/>
          </a:effectRef>
          <a:fontRef idx="minor">
            <a:schemeClr val="tx1"/>
          </a:fontRef>
        </p:style>
      </p:cxnSp>
      <p:sp>
        <p:nvSpPr>
          <p:cNvPr id="27" name="灯片编号占位符 26"/>
          <p:cNvSpPr>
            <a:spLocks noGrp="1"/>
          </p:cNvSpPr>
          <p:nvPr>
            <p:ph type="sldNum" sz="quarter" idx="12"/>
          </p:nvPr>
        </p:nvSpPr>
        <p:spPr/>
        <p:txBody>
          <a:bodyPr/>
          <a:lstStyle/>
          <a:p>
            <a:fld id="{506F4176-339E-4C4B-80E4-BBE9C4467EFE}" type="slidenum">
              <a:rPr lang="zh-CN" altLang="en-US" smtClean="0"/>
              <a:t>28</a:t>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2.1 Data storage: char-array vs string</a:t>
            </a:r>
          </a:p>
        </p:txBody>
      </p:sp>
      <p:sp>
        <p:nvSpPr>
          <p:cNvPr id="5" name="文本框 4"/>
          <p:cNvSpPr txBox="1"/>
          <p:nvPr/>
        </p:nvSpPr>
        <p:spPr>
          <a:xfrm>
            <a:off x="655955" y="1189355"/>
            <a:ext cx="6009005" cy="2314575"/>
          </a:xfrm>
          <a:prstGeom prst="rect">
            <a:avLst/>
          </a:prstGeom>
          <a:solidFill>
            <a:schemeClr val="accent1">
              <a:lumMod val="40000"/>
              <a:lumOff val="60000"/>
            </a:schemeClr>
          </a:solidFill>
        </p:spPr>
        <p:txBody>
          <a:bodyPr wrap="square" rtlCol="0">
            <a:noAutofit/>
          </a:bodyPr>
          <a:lstStyle/>
          <a:p>
            <a:r>
              <a:rPr lang="en-US" altLang="zh-CN"/>
              <a:t>int main(){</a:t>
            </a:r>
          </a:p>
          <a:p>
            <a:r>
              <a:rPr lang="en-US" altLang="zh-CN"/>
              <a:t>    char SC[ ]="SUSTECH";</a:t>
            </a:r>
          </a:p>
          <a:p>
            <a:r>
              <a:rPr lang="en-US" altLang="zh-CN"/>
              <a:t>    char sc[ ]= {'s','u','s','t','e','c','h'};</a:t>
            </a:r>
          </a:p>
          <a:p>
            <a:endParaRPr lang="en-US" altLang="zh-CN"/>
          </a:p>
          <a:p>
            <a:r>
              <a:rPr lang="en-US" altLang="zh-CN"/>
              <a:t>    printf("size of SC: %ld bytes, sc: %ld\n",sizeof(SC), sizeof(sc));</a:t>
            </a:r>
          </a:p>
          <a:p>
            <a:endParaRPr lang="en-US" altLang="zh-CN"/>
          </a:p>
          <a:p>
            <a:r>
              <a:rPr lang="en-US" altLang="zh-CN"/>
              <a:t>    return 0;</a:t>
            </a:r>
          </a:p>
          <a:p>
            <a:r>
              <a:rPr lang="en-US" altLang="zh-CN"/>
              <a:t>}</a:t>
            </a:r>
          </a:p>
        </p:txBody>
      </p:sp>
      <p:pic>
        <p:nvPicPr>
          <p:cNvPr id="3" name="图片 2"/>
          <p:cNvPicPr>
            <a:picLocks noChangeAspect="1"/>
          </p:cNvPicPr>
          <p:nvPr/>
        </p:nvPicPr>
        <p:blipFill>
          <a:blip r:embed="rId2"/>
          <a:stretch>
            <a:fillRect/>
          </a:stretch>
        </p:blipFill>
        <p:spPr>
          <a:xfrm>
            <a:off x="2441575" y="2807335"/>
            <a:ext cx="9345295" cy="1265555"/>
          </a:xfrm>
          <a:prstGeom prst="rect">
            <a:avLst/>
          </a:prstGeom>
        </p:spPr>
      </p:pic>
      <p:pic>
        <p:nvPicPr>
          <p:cNvPr id="4" name="图片 3"/>
          <p:cNvPicPr>
            <a:picLocks noChangeAspect="1"/>
          </p:cNvPicPr>
          <p:nvPr/>
        </p:nvPicPr>
        <p:blipFill>
          <a:blip r:embed="rId3"/>
          <a:stretch>
            <a:fillRect/>
          </a:stretch>
        </p:blipFill>
        <p:spPr>
          <a:xfrm>
            <a:off x="6347460" y="1668780"/>
            <a:ext cx="4651375" cy="443865"/>
          </a:xfrm>
          <a:prstGeom prst="rect">
            <a:avLst/>
          </a:prstGeom>
        </p:spPr>
      </p:pic>
      <p:sp>
        <p:nvSpPr>
          <p:cNvPr id="8" name="文本框 7"/>
          <p:cNvSpPr txBox="1"/>
          <p:nvPr/>
        </p:nvSpPr>
        <p:spPr>
          <a:xfrm>
            <a:off x="1064260" y="4732020"/>
            <a:ext cx="9801225" cy="645160"/>
          </a:xfrm>
          <a:prstGeom prst="rect">
            <a:avLst/>
          </a:prstGeom>
          <a:noFill/>
        </p:spPr>
        <p:txBody>
          <a:bodyPr wrap="square" rtlCol="0">
            <a:spAutoFit/>
          </a:bodyPr>
          <a:lstStyle/>
          <a:p>
            <a:r>
              <a:rPr lang="en-US" altLang="zh-CN"/>
              <a:t>The string terminator character(\000, value 0) is automatically included at the end of the string, but there is no such automatic operation in character arrays </a:t>
            </a:r>
          </a:p>
        </p:txBody>
      </p:sp>
      <p:sp>
        <p:nvSpPr>
          <p:cNvPr id="10" name="灯片编号占位符 9"/>
          <p:cNvSpPr>
            <a:spLocks noGrp="1"/>
          </p:cNvSpPr>
          <p:nvPr>
            <p:ph type="sldNum" sz="quarter" idx="12"/>
          </p:nvPr>
        </p:nvSpPr>
        <p:spPr/>
        <p:txBody>
          <a:bodyPr/>
          <a:lstStyle/>
          <a:p>
            <a:fld id="{506F4176-339E-4C4B-80E4-BBE9C4467EFE}" type="slidenum">
              <a:rPr lang="zh-CN" altLang="en-US" smtClean="0"/>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2288" y="984164"/>
            <a:ext cx="3388923" cy="678385"/>
          </a:xfrm>
          <a:prstGeom prst="rect">
            <a:avLst/>
          </a:prstGeom>
          <a:noFill/>
        </p:spPr>
        <p:txBody>
          <a:bodyPr wrap="none" lIns="109465" tIns="54734" rIns="109465" bIns="54734"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9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What is </a:t>
            </a:r>
            <a:r>
              <a:rPr kumimoji="0" lang="en-US" altLang="zh-CN" sz="3690" b="1"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CMake</a:t>
            </a:r>
            <a:r>
              <a:rPr kumimoji="0" lang="en-US" altLang="zh-CN" sz="369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endParaRPr kumimoji="0" lang="zh-CN" altLang="en-US" sz="369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5" name="Content Placeholder 2"/>
          <p:cNvSpPr>
            <a:spLocks noGrp="1"/>
          </p:cNvSpPr>
          <p:nvPr>
            <p:ph idx="1"/>
          </p:nvPr>
        </p:nvSpPr>
        <p:spPr>
          <a:xfrm>
            <a:off x="582758" y="2004276"/>
            <a:ext cx="11026484" cy="2575905"/>
          </a:xfrm>
        </p:spPr>
        <p:txBody>
          <a:bodyPr>
            <a:normAutofit/>
          </a:bodyPr>
          <a:lstStyle/>
          <a:p>
            <a:pPr marL="131445" lvl="1" indent="0">
              <a:spcBef>
                <a:spcPts val="1435"/>
              </a:spcBef>
              <a:buSzPct val="68000"/>
              <a:buNone/>
            </a:pPr>
            <a:r>
              <a:rPr lang="en-US" altLang="zh-CN" sz="2800" b="1" dirty="0">
                <a:solidFill>
                  <a:srgbClr val="00B0F0"/>
                </a:solidFill>
              </a:rPr>
              <a:t>    </a:t>
            </a:r>
            <a:r>
              <a:rPr lang="en-US" altLang="zh-CN" sz="2800" b="1" dirty="0" err="1">
                <a:solidFill>
                  <a:srgbClr val="00B0F0"/>
                </a:solidFill>
              </a:rPr>
              <a:t>CMake</a:t>
            </a:r>
            <a:r>
              <a:rPr lang="en-US" altLang="zh-CN" sz="2800" dirty="0"/>
              <a:t> is an open-source, cross-platform family of tools designed to build, test and package software. </a:t>
            </a:r>
            <a:r>
              <a:rPr lang="en-US" altLang="zh-CN" sz="2800" b="1" dirty="0" err="1">
                <a:solidFill>
                  <a:srgbClr val="00B0F0"/>
                </a:solidFill>
              </a:rPr>
              <a:t>CMake</a:t>
            </a:r>
            <a:r>
              <a:rPr lang="en-US" altLang="zh-CN" sz="2800" dirty="0"/>
              <a:t> is used to control the software compilation process using simple platform and compiler independent configuration files,  and generate native </a:t>
            </a:r>
            <a:r>
              <a:rPr lang="en-US" altLang="zh-CN" sz="2800" dirty="0" err="1"/>
              <a:t>makefiles</a:t>
            </a:r>
            <a:r>
              <a:rPr lang="en-US" altLang="zh-CN" sz="2800" dirty="0"/>
              <a:t> and workspaces that can be used in the compiler environment of your choice.</a:t>
            </a:r>
            <a:endParaRPr lang="en-US" sz="2800"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5997" y="13625"/>
            <a:ext cx="3216003" cy="1819787"/>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290289" y="5504504"/>
            <a:ext cx="409406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For</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more information </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hlinkClick r:id="rId4"/>
              </a:rPr>
              <a:t>https://cmake.org/</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fld id="{506F4176-339E-4C4B-80E4-BBE9C4467EFE}" type="slidenum">
              <a:rPr lang="zh-CN" altLang="en-US" smtClean="0"/>
              <a:t>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2.1 Data storage: struct</a:t>
            </a:r>
            <a:endParaRPr lang="zh-CN" altLang="en-US"/>
          </a:p>
        </p:txBody>
      </p:sp>
      <p:pic>
        <p:nvPicPr>
          <p:cNvPr id="4" name="图片 3"/>
          <p:cNvPicPr>
            <a:picLocks noChangeAspect="1"/>
          </p:cNvPicPr>
          <p:nvPr/>
        </p:nvPicPr>
        <p:blipFill>
          <a:blip r:embed="rId2"/>
          <a:stretch>
            <a:fillRect/>
          </a:stretch>
        </p:blipFill>
        <p:spPr>
          <a:xfrm>
            <a:off x="6904355" y="1656715"/>
            <a:ext cx="3736340" cy="740410"/>
          </a:xfrm>
          <a:prstGeom prst="rect">
            <a:avLst/>
          </a:prstGeom>
        </p:spPr>
      </p:pic>
      <p:sp>
        <p:nvSpPr>
          <p:cNvPr id="6" name="文本框 5"/>
          <p:cNvSpPr txBox="1"/>
          <p:nvPr/>
        </p:nvSpPr>
        <p:spPr>
          <a:xfrm>
            <a:off x="455930" y="1396365"/>
            <a:ext cx="5770245" cy="4523740"/>
          </a:xfrm>
          <a:prstGeom prst="rect">
            <a:avLst/>
          </a:prstGeom>
          <a:solidFill>
            <a:schemeClr val="accent1">
              <a:lumMod val="20000"/>
              <a:lumOff val="80000"/>
            </a:schemeClr>
          </a:solidFill>
        </p:spPr>
        <p:txBody>
          <a:bodyPr wrap="square" rtlCol="0">
            <a:noAutofit/>
          </a:bodyPr>
          <a:lstStyle/>
          <a:p>
            <a:r>
              <a:rPr lang="en-US" altLang="zh-CN"/>
              <a:t>#include&lt;stdio.h&gt;</a:t>
            </a:r>
          </a:p>
          <a:p>
            <a:r>
              <a:rPr lang="en-US" altLang="zh-CN"/>
              <a:t>struct data{</a:t>
            </a:r>
          </a:p>
          <a:p>
            <a:r>
              <a:rPr lang="en-US" altLang="zh-CN"/>
              <a:t>    int a;</a:t>
            </a:r>
          </a:p>
          <a:p>
            <a:r>
              <a:rPr lang="en-US" altLang="zh-CN"/>
              <a:t>    char c;</a:t>
            </a:r>
          </a:p>
          <a:p>
            <a:r>
              <a:rPr lang="en-US" altLang="zh-CN"/>
              <a:t>};</a:t>
            </a:r>
          </a:p>
          <a:p>
            <a:endParaRPr lang="en-US" altLang="zh-CN"/>
          </a:p>
          <a:p>
            <a:r>
              <a:rPr lang="en-US" altLang="zh-CN"/>
              <a:t>int main(){</a:t>
            </a:r>
          </a:p>
          <a:p>
            <a:r>
              <a:rPr lang="en-US" altLang="zh-CN"/>
              <a:t>    struct data icx;</a:t>
            </a:r>
          </a:p>
          <a:p>
            <a:r>
              <a:rPr lang="en-US" altLang="zh-CN"/>
              <a:t>    icx.a = 0x11223344;</a:t>
            </a:r>
          </a:p>
          <a:p>
            <a:r>
              <a:rPr lang="en-US" altLang="zh-CN"/>
              <a:t>    icx.c = 0x56;</a:t>
            </a:r>
          </a:p>
          <a:p>
            <a:endParaRPr lang="en-US" altLang="zh-CN"/>
          </a:p>
          <a:p>
            <a:r>
              <a:rPr lang="en-US" altLang="zh-CN"/>
              <a:t>    printf("size of icx: %ld\n",sizeof(icx));</a:t>
            </a:r>
          </a:p>
          <a:p>
            <a:r>
              <a:rPr lang="en-US" altLang="zh-CN"/>
              <a:t>    printf("size of icx.a: %ld, icx.a=0x%x\n",sizeof(icx.a),icx.a);</a:t>
            </a:r>
          </a:p>
          <a:p>
            <a:r>
              <a:rPr lang="en-US" altLang="zh-CN"/>
              <a:t>    printf("size of icx.c: %ld, icx.c=0x%x\n",sizeof(icx.c),icx.c);</a:t>
            </a:r>
          </a:p>
          <a:p>
            <a:r>
              <a:rPr lang="en-US" altLang="zh-CN"/>
              <a:t>    return 0;</a:t>
            </a:r>
          </a:p>
          <a:p>
            <a:r>
              <a:rPr lang="en-US" altLang="zh-CN"/>
              <a:t>}</a:t>
            </a:r>
          </a:p>
        </p:txBody>
      </p:sp>
      <p:pic>
        <p:nvPicPr>
          <p:cNvPr id="7" name="图片 6"/>
          <p:cNvPicPr>
            <a:picLocks noChangeAspect="1"/>
          </p:cNvPicPr>
          <p:nvPr/>
        </p:nvPicPr>
        <p:blipFill>
          <a:blip r:embed="rId3"/>
          <a:stretch>
            <a:fillRect/>
          </a:stretch>
        </p:blipFill>
        <p:spPr>
          <a:xfrm>
            <a:off x="4659630" y="2955925"/>
            <a:ext cx="7153275" cy="1466850"/>
          </a:xfrm>
          <a:prstGeom prst="rect">
            <a:avLst/>
          </a:prstGeom>
        </p:spPr>
      </p:pic>
      <p:sp>
        <p:nvSpPr>
          <p:cNvPr id="8" name="文本框 7"/>
          <p:cNvSpPr txBox="1"/>
          <p:nvPr/>
        </p:nvSpPr>
        <p:spPr>
          <a:xfrm>
            <a:off x="6362065" y="5062220"/>
            <a:ext cx="5529580" cy="645160"/>
          </a:xfrm>
          <a:prstGeom prst="rect">
            <a:avLst/>
          </a:prstGeom>
          <a:noFill/>
        </p:spPr>
        <p:txBody>
          <a:bodyPr wrap="square" rtlCol="0" anchor="t">
            <a:spAutoFit/>
          </a:bodyPr>
          <a:lstStyle/>
          <a:p>
            <a:r>
              <a:rPr lang="en-US" altLang="zh-CN"/>
              <a:t>Each member in the struct occupies exclusive space and is filled with necessary padding to achieve alignment.</a:t>
            </a:r>
            <a:endParaRPr lang="zh-CN" altLang="en-US"/>
          </a:p>
        </p:txBody>
      </p:sp>
      <p:sp>
        <p:nvSpPr>
          <p:cNvPr id="10" name="文本框 9"/>
          <p:cNvSpPr txBox="1"/>
          <p:nvPr/>
        </p:nvSpPr>
        <p:spPr>
          <a:xfrm>
            <a:off x="8833485" y="6514465"/>
            <a:ext cx="4064000" cy="368300"/>
          </a:xfrm>
          <a:prstGeom prst="rect">
            <a:avLst/>
          </a:prstGeom>
          <a:noFill/>
        </p:spPr>
        <p:txBody>
          <a:bodyPr wrap="square" rtlCol="0">
            <a:spAutoFit/>
          </a:bodyPr>
          <a:lstStyle/>
          <a:p>
            <a:endParaRPr lang="zh-CN" altLang="en-US"/>
          </a:p>
        </p:txBody>
      </p:sp>
      <p:sp>
        <p:nvSpPr>
          <p:cNvPr id="11" name="灯片编号占位符 10"/>
          <p:cNvSpPr>
            <a:spLocks noGrp="1"/>
          </p:cNvSpPr>
          <p:nvPr>
            <p:ph type="sldNum" sz="quarter" idx="12"/>
          </p:nvPr>
        </p:nvSpPr>
        <p:spPr/>
        <p:txBody>
          <a:bodyPr/>
          <a:lstStyle/>
          <a:p>
            <a:fld id="{506F4176-339E-4C4B-80E4-BBE9C4467EFE}" type="slidenum">
              <a:rPr lang="zh-CN" altLang="en-US" smtClean="0"/>
              <a:t>30</a:t>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2.2 Data storage: union</a:t>
            </a:r>
          </a:p>
        </p:txBody>
      </p:sp>
      <p:sp>
        <p:nvSpPr>
          <p:cNvPr id="5" name="文本框 4"/>
          <p:cNvSpPr txBox="1"/>
          <p:nvPr/>
        </p:nvSpPr>
        <p:spPr>
          <a:xfrm>
            <a:off x="654685" y="1097915"/>
            <a:ext cx="7260590" cy="5269865"/>
          </a:xfrm>
          <a:prstGeom prst="rect">
            <a:avLst/>
          </a:prstGeom>
          <a:solidFill>
            <a:schemeClr val="accent1">
              <a:lumMod val="40000"/>
              <a:lumOff val="60000"/>
            </a:schemeClr>
          </a:solidFill>
        </p:spPr>
        <p:txBody>
          <a:bodyPr wrap="square" rtlCol="0">
            <a:noAutofit/>
          </a:bodyPr>
          <a:lstStyle/>
          <a:p>
            <a:r>
              <a:rPr lang="en-US" altLang="zh-CN" dirty="0">
                <a:sym typeface="+mn-ea"/>
              </a:rPr>
              <a:t>#include&lt;stdio.h&gt;</a:t>
            </a:r>
            <a:endParaRPr lang="en-US" altLang="zh-CN" dirty="0"/>
          </a:p>
          <a:p>
            <a:r>
              <a:rPr lang="en-US" altLang="zh-CN" dirty="0">
                <a:sym typeface="+mn-ea"/>
              </a:rPr>
              <a:t>union data</a:t>
            </a:r>
            <a:endParaRPr lang="en-US" altLang="zh-CN" dirty="0"/>
          </a:p>
          <a:p>
            <a:r>
              <a:rPr lang="en-US" altLang="zh-CN" dirty="0">
                <a:sym typeface="+mn-ea"/>
              </a:rPr>
              <a:t>{</a:t>
            </a:r>
            <a:endParaRPr lang="en-US" altLang="zh-CN" dirty="0"/>
          </a:p>
          <a:p>
            <a:r>
              <a:rPr lang="en-US" altLang="zh-CN" dirty="0">
                <a:sym typeface="+mn-ea"/>
              </a:rPr>
              <a:t>    int a;</a:t>
            </a:r>
            <a:endParaRPr lang="en-US" altLang="zh-CN" dirty="0"/>
          </a:p>
          <a:p>
            <a:r>
              <a:rPr lang="en-US" altLang="zh-CN" dirty="0">
                <a:sym typeface="+mn-ea"/>
              </a:rPr>
              <a:t>    char c;</a:t>
            </a:r>
            <a:endParaRPr lang="en-US" altLang="zh-CN" dirty="0"/>
          </a:p>
          <a:p>
            <a:r>
              <a:rPr lang="en-US" altLang="zh-CN" dirty="0">
                <a:sym typeface="+mn-ea"/>
              </a:rPr>
              <a:t>};</a:t>
            </a:r>
            <a:endParaRPr lang="en-US" altLang="zh-CN" dirty="0"/>
          </a:p>
          <a:p>
            <a:endParaRPr lang="en-US" altLang="zh-CN" dirty="0"/>
          </a:p>
          <a:p>
            <a:r>
              <a:rPr lang="en-US" altLang="zh-CN" dirty="0">
                <a:sym typeface="+mn-ea"/>
              </a:rPr>
              <a:t>int main()</a:t>
            </a:r>
            <a:endParaRPr lang="en-US" altLang="zh-CN" dirty="0"/>
          </a:p>
          <a:p>
            <a:r>
              <a:rPr lang="en-US" altLang="zh-CN" dirty="0">
                <a:sym typeface="+mn-ea"/>
              </a:rPr>
              <a:t>{</a:t>
            </a:r>
            <a:endParaRPr lang="en-US" altLang="zh-CN" dirty="0"/>
          </a:p>
          <a:p>
            <a:r>
              <a:rPr lang="en-US" altLang="zh-CN" dirty="0">
                <a:sym typeface="+mn-ea"/>
              </a:rPr>
              <a:t>    union data endian;</a:t>
            </a:r>
            <a:endParaRPr lang="en-US" altLang="zh-CN" dirty="0"/>
          </a:p>
          <a:p>
            <a:r>
              <a:rPr lang="en-US" altLang="zh-CN" dirty="0">
                <a:sym typeface="+mn-ea"/>
              </a:rPr>
              <a:t>    </a:t>
            </a:r>
            <a:r>
              <a:rPr lang="en-US" altLang="zh-CN" dirty="0" err="1">
                <a:sym typeface="+mn-ea"/>
              </a:rPr>
              <a:t>endian.a</a:t>
            </a:r>
            <a:r>
              <a:rPr lang="en-US" altLang="zh-CN" dirty="0">
                <a:sym typeface="+mn-ea"/>
              </a:rPr>
              <a:t> = 0x11223344;</a:t>
            </a:r>
          </a:p>
          <a:p>
            <a:r>
              <a:rPr lang="en-US" altLang="zh-CN" dirty="0">
                <a:sym typeface="+mn-ea"/>
              </a:rPr>
              <a:t>    endian.c = 0x56;</a:t>
            </a:r>
          </a:p>
          <a:p>
            <a:endParaRPr lang="en-US" altLang="zh-CN" dirty="0">
              <a:sym typeface="+mn-ea"/>
            </a:endParaRPr>
          </a:p>
          <a:p>
            <a:r>
              <a:rPr lang="en-US" altLang="zh-CN" dirty="0"/>
              <a:t>    printf("size of endian: %ld\n",sizeof(endian));</a:t>
            </a:r>
          </a:p>
          <a:p>
            <a:r>
              <a:rPr lang="en-US" altLang="zh-CN" dirty="0"/>
              <a:t>    printf("size of endian.a: %ld,endian.a=0x%x\n",sizeof(endian.a),endian.a);</a:t>
            </a:r>
          </a:p>
          <a:p>
            <a:r>
              <a:rPr lang="en-US" altLang="zh-CN" dirty="0"/>
              <a:t>    printf("size of endian.c: %ld,endian.c=0x%x\n",sizeof(endian.c),endian.c);</a:t>
            </a:r>
          </a:p>
          <a:p>
            <a:endParaRPr lang="en-US" altLang="zh-CN" dirty="0"/>
          </a:p>
          <a:p>
            <a:r>
              <a:rPr lang="en-US" altLang="zh-CN" dirty="0">
                <a:sym typeface="+mn-ea"/>
              </a:rPr>
              <a:t>     return 0;</a:t>
            </a:r>
            <a:endParaRPr lang="en-US" altLang="zh-CN" dirty="0"/>
          </a:p>
          <a:p>
            <a:r>
              <a:rPr lang="en-US" altLang="zh-CN" dirty="0">
                <a:sym typeface="+mn-ea"/>
              </a:rPr>
              <a:t>}</a:t>
            </a:r>
            <a:endParaRPr lang="en-US" altLang="zh-CN"/>
          </a:p>
        </p:txBody>
      </p:sp>
      <p:pic>
        <p:nvPicPr>
          <p:cNvPr id="7" name="图片 6"/>
          <p:cNvPicPr>
            <a:picLocks noChangeAspect="1"/>
          </p:cNvPicPr>
          <p:nvPr/>
        </p:nvPicPr>
        <p:blipFill>
          <a:blip r:embed="rId2"/>
          <a:stretch>
            <a:fillRect/>
          </a:stretch>
        </p:blipFill>
        <p:spPr>
          <a:xfrm>
            <a:off x="6578600" y="1421130"/>
            <a:ext cx="4053205" cy="746125"/>
          </a:xfrm>
          <a:prstGeom prst="rect">
            <a:avLst/>
          </a:prstGeom>
        </p:spPr>
      </p:pic>
      <p:pic>
        <p:nvPicPr>
          <p:cNvPr id="8" name="图片 7"/>
          <p:cNvPicPr>
            <a:picLocks noChangeAspect="1"/>
          </p:cNvPicPr>
          <p:nvPr/>
        </p:nvPicPr>
        <p:blipFill>
          <a:blip r:embed="rId3"/>
          <a:stretch>
            <a:fillRect/>
          </a:stretch>
        </p:blipFill>
        <p:spPr>
          <a:xfrm>
            <a:off x="6134735" y="2491105"/>
            <a:ext cx="5278120" cy="1875790"/>
          </a:xfrm>
          <a:prstGeom prst="rect">
            <a:avLst/>
          </a:prstGeom>
        </p:spPr>
      </p:pic>
      <p:sp>
        <p:nvSpPr>
          <p:cNvPr id="9" name="文本框 8"/>
          <p:cNvSpPr txBox="1"/>
          <p:nvPr/>
        </p:nvSpPr>
        <p:spPr>
          <a:xfrm>
            <a:off x="8121650" y="5062220"/>
            <a:ext cx="3769995" cy="645160"/>
          </a:xfrm>
          <a:prstGeom prst="rect">
            <a:avLst/>
          </a:prstGeom>
          <a:noFill/>
        </p:spPr>
        <p:txBody>
          <a:bodyPr wrap="square" rtlCol="0" anchor="t">
            <a:spAutoFit/>
          </a:bodyPr>
          <a:lstStyle/>
          <a:p>
            <a:r>
              <a:rPr lang="en-US" altLang="zh-CN"/>
              <a:t>All members in the union share the same space.</a:t>
            </a:r>
          </a:p>
        </p:txBody>
      </p:sp>
      <p:sp>
        <p:nvSpPr>
          <p:cNvPr id="10" name="灯片编号占位符 9"/>
          <p:cNvSpPr>
            <a:spLocks noGrp="1"/>
          </p:cNvSpPr>
          <p:nvPr>
            <p:ph type="sldNum" sz="quarter" idx="12"/>
          </p:nvPr>
        </p:nvSpPr>
        <p:spPr/>
        <p:txBody>
          <a:bodyPr/>
          <a:lstStyle/>
          <a:p>
            <a:fld id="{506F4176-339E-4C4B-80E4-BBE9C4467EFE}" type="slidenum">
              <a:rPr lang="zh-CN" altLang="en-US" smtClean="0"/>
              <a:t>31</a:t>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1380" y="1374140"/>
            <a:ext cx="11054715" cy="2955290"/>
          </a:xfrm>
        </p:spPr>
        <p:txBody>
          <a:bodyPr>
            <a:normAutofit/>
          </a:bodyPr>
          <a:lstStyle/>
          <a:p>
            <a:r>
              <a:rPr kumimoji="1" lang="en-US" altLang="zh-CN" sz="2400" dirty="0"/>
              <a:t>Please refer to the content of courseware </a:t>
            </a:r>
            <a:r>
              <a:rPr kumimoji="1" lang="en-US" altLang="zh-CN" sz="2400" dirty="0">
                <a:hlinkClick r:id="rId2" action="ppaction://hlinksldjump"/>
              </a:rPr>
              <a:t>p14-p15</a:t>
            </a:r>
            <a:r>
              <a:rPr kumimoji="1" lang="en-US" altLang="zh-CN" sz="2400" dirty="0"/>
              <a:t> to generate a makefile using cmake tool and CMakeLists.txt, run the makefile to generate an executable file, and then run the executable file.</a:t>
            </a:r>
            <a:br>
              <a:rPr kumimoji="1" lang="en-US" altLang="zh-CN" sz="2400" dirty="0"/>
            </a:br>
            <a:br>
              <a:rPr kumimoji="1" lang="en-US" altLang="zh-CN" sz="2400" dirty="0"/>
            </a:br>
            <a:r>
              <a:rPr kumimoji="1" lang="en-US" altLang="zh-CN" sz="2400" dirty="0"/>
              <a:t>NOTES:</a:t>
            </a:r>
            <a:br>
              <a:rPr kumimoji="1" lang="en-US" altLang="zh-CN" sz="2400" dirty="0"/>
            </a:br>
            <a:r>
              <a:rPr kumimoji="1" lang="en-US" altLang="zh-CN" sz="2400" dirty="0"/>
              <a:t>all the source files are in ./src , all the head files are in ./inc,  all the build files are in ./build.</a:t>
            </a:r>
            <a:br>
              <a:rPr kumimoji="1" lang="en-US" altLang="zh-CN" sz="2400" dirty="0"/>
            </a:br>
            <a:endParaRPr kumimoji="1" lang="en-US" altLang="zh-CN" sz="2400" dirty="0"/>
          </a:p>
        </p:txBody>
      </p:sp>
      <p:sp>
        <p:nvSpPr>
          <p:cNvPr id="10" name="Title 1"/>
          <p:cNvSpPr txBox="1"/>
          <p:nvPr/>
        </p:nvSpPr>
        <p:spPr>
          <a:xfrm>
            <a:off x="1377311" y="508057"/>
            <a:ext cx="8100392" cy="685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3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j-cs"/>
              </a:rPr>
              <a:t> </a:t>
            </a:r>
            <a:r>
              <a:rPr lang="en-US" altLang="zh-CN" dirty="0"/>
              <a:t>Exercise</a:t>
            </a:r>
            <a:r>
              <a:rPr kumimoji="0" lang="en-US" altLang="zh-CN" sz="3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j-cs"/>
              </a:rPr>
              <a:t> 1</a:t>
            </a:r>
            <a:endParaRPr kumimoji="0" lang="en-US" altLang="zh-CN" sz="360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j-cs"/>
            </a:endParaRPr>
          </a:p>
        </p:txBody>
      </p:sp>
      <p:sp>
        <p:nvSpPr>
          <p:cNvPr id="3" name="灯片编号占位符 2"/>
          <p:cNvSpPr>
            <a:spLocks noGrp="1"/>
          </p:cNvSpPr>
          <p:nvPr>
            <p:ph type="sldNum" sz="quarter" idx="12"/>
          </p:nvPr>
        </p:nvSpPr>
        <p:spPr/>
        <p:txBody>
          <a:bodyPr/>
          <a:lstStyle/>
          <a:p>
            <a:fld id="{506F4176-339E-4C4B-80E4-BBE9C4467EFE}" type="slidenum">
              <a:rPr lang="zh-CN" altLang="en-US" smtClean="0"/>
              <a:t>32</a:t>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71205" y="1179195"/>
            <a:ext cx="3641090" cy="4822190"/>
          </a:xfrm>
        </p:spPr>
        <p:txBody>
          <a:bodyPr>
            <a:noAutofit/>
          </a:bodyPr>
          <a:lstStyle/>
          <a:p>
            <a:pPr marL="128905" lvl="1" indent="0">
              <a:spcBef>
                <a:spcPts val="1410"/>
              </a:spcBef>
              <a:buSzPct val="68000"/>
              <a:buNone/>
            </a:pPr>
            <a:r>
              <a:rPr lang="en-US" sz="1500" dirty="0"/>
              <a:t>First, complete the code, then run the program, explain the result  and answer the following question </a:t>
            </a:r>
            <a:r>
              <a:rPr lang="en-US" sz="1500" dirty="0">
                <a:sym typeface="+mn-ea"/>
              </a:rPr>
              <a:t>to SA</a:t>
            </a:r>
            <a:r>
              <a:rPr lang="en-US" sz="1500" dirty="0"/>
              <a:t>. If it has bugs, fix them.</a:t>
            </a:r>
          </a:p>
          <a:p>
            <a:pPr marL="128905" lvl="1" indent="0">
              <a:spcBef>
                <a:spcPts val="1410"/>
              </a:spcBef>
              <a:buSzPct val="68000"/>
              <a:buNone/>
            </a:pPr>
            <a:endParaRPr lang="en-US" sz="1500" dirty="0"/>
          </a:p>
          <a:p>
            <a:pPr marL="128905" lvl="1" indent="0">
              <a:spcBef>
                <a:spcPts val="1410"/>
              </a:spcBef>
              <a:buSzPct val="68000"/>
              <a:buNone/>
            </a:pPr>
            <a:r>
              <a:rPr lang="en-US" sz="1500" dirty="0"/>
              <a:t>Q. </a:t>
            </a:r>
            <a:r>
              <a:rPr lang="en-US" altLang="zh-CN" sz="1500" dirty="0"/>
              <a:t>It is asked to get the the number of characters in ‘dirction’(which should be 4) by using strlen without changing the size of the ‘dirction’ array, one option is to add a piece of code between the definitions on “dirction” and “title”:</a:t>
            </a:r>
          </a:p>
          <a:p>
            <a:pPr marL="128905" lvl="1" indent="0">
              <a:spcBef>
                <a:spcPts val="1410"/>
              </a:spcBef>
              <a:buSzPct val="68000"/>
              <a:buNone/>
            </a:pPr>
            <a:r>
              <a:rPr lang="en-US" altLang="zh-CN" sz="1500" dirty="0"/>
              <a:t>A. char x = ‘ ’;  //a spce in ‘’</a:t>
            </a:r>
          </a:p>
          <a:p>
            <a:pPr marL="128905" lvl="1" indent="0">
              <a:spcBef>
                <a:spcPts val="1410"/>
              </a:spcBef>
              <a:buSzPct val="68000"/>
              <a:buNone/>
            </a:pPr>
            <a:r>
              <a:rPr lang="en-US" altLang="zh-CN" sz="1500" dirty="0"/>
              <a:t>B. char x= 0;</a:t>
            </a:r>
          </a:p>
          <a:p>
            <a:pPr marL="128905" lvl="1" indent="0">
              <a:spcBef>
                <a:spcPts val="1410"/>
              </a:spcBef>
              <a:buSzPct val="68000"/>
              <a:buNone/>
            </a:pPr>
            <a:r>
              <a:rPr lang="en-US" altLang="zh-CN" sz="1500" dirty="0"/>
              <a:t>C. char x=’\0’</a:t>
            </a:r>
          </a:p>
          <a:p>
            <a:pPr marL="128905" lvl="1" indent="0">
              <a:spcBef>
                <a:spcPts val="1410"/>
              </a:spcBef>
              <a:buSzPct val="68000"/>
              <a:buNone/>
            </a:pPr>
            <a:r>
              <a:rPr lang="en-US" altLang="zh-CN" sz="1500" dirty="0"/>
              <a:t>D. char xs[]=“ ”  // a space in “”</a:t>
            </a:r>
          </a:p>
          <a:p>
            <a:pPr marL="128905" lvl="1" indent="0">
              <a:spcBef>
                <a:spcPts val="1410"/>
              </a:spcBef>
              <a:buSzPct val="68000"/>
              <a:buNone/>
            </a:pPr>
            <a:r>
              <a:rPr lang="en-US" altLang="zh-CN" sz="1500" dirty="0"/>
              <a:t>E. other method</a:t>
            </a:r>
            <a:endParaRPr lang="zh-CN" altLang="en-US" sz="1500" dirty="0"/>
          </a:p>
          <a:p>
            <a:pPr marL="128905" lvl="1" indent="0">
              <a:spcBef>
                <a:spcPts val="1410"/>
              </a:spcBef>
              <a:buSzPct val="68000"/>
              <a:buNone/>
            </a:pPr>
            <a:endParaRPr lang="en-US" sz="1500" dirty="0"/>
          </a:p>
          <a:p>
            <a:pPr marL="128905" lvl="1" indent="0">
              <a:spcBef>
                <a:spcPts val="1410"/>
              </a:spcBef>
              <a:buSzPct val="68000"/>
              <a:buNone/>
            </a:pPr>
            <a:endParaRPr lang="en-US" sz="800" dirty="0"/>
          </a:p>
        </p:txBody>
      </p:sp>
      <p:sp>
        <p:nvSpPr>
          <p:cNvPr id="7170" name="Title 1"/>
          <p:cNvSpPr>
            <a:spLocks noGrp="1"/>
          </p:cNvSpPr>
          <p:nvPr>
            <p:ph type="title"/>
          </p:nvPr>
        </p:nvSpPr>
        <p:spPr>
          <a:xfrm>
            <a:off x="1390744" y="338589"/>
            <a:ext cx="6980370" cy="697002"/>
          </a:xfrm>
        </p:spPr>
        <p:txBody>
          <a:bodyPr>
            <a:noAutofit/>
          </a:bodyPr>
          <a:lstStyle/>
          <a:p>
            <a:r>
              <a:rPr lang="en-US" altLang="zh-CN" sz="4705" dirty="0"/>
              <a:t>Exercise 2</a:t>
            </a:r>
          </a:p>
        </p:txBody>
      </p:sp>
      <p:sp>
        <p:nvSpPr>
          <p:cNvPr id="5" name="文本框 4"/>
          <p:cNvSpPr txBox="1"/>
          <p:nvPr/>
        </p:nvSpPr>
        <p:spPr>
          <a:xfrm>
            <a:off x="475683" y="1667371"/>
            <a:ext cx="7797165" cy="3753485"/>
          </a:xfrm>
          <a:prstGeom prst="rect">
            <a:avLst/>
          </a:prstGeom>
          <a:solidFill>
            <a:schemeClr val="accent5">
              <a:lumMod val="20000"/>
              <a:lumOff val="80000"/>
            </a:schemeClr>
          </a:solidFill>
          <a:ln>
            <a:solidFill>
              <a:srgbClr val="002060"/>
            </a:solidFill>
          </a:ln>
        </p:spPr>
        <p:txBody>
          <a:bodyPr wrap="none" rtlCol="0">
            <a:spAutoFit/>
          </a:bodyPr>
          <a:lstStyle/>
          <a:p>
            <a:pPr algn="l"/>
            <a:r>
              <a:rPr lang="en-US" altLang="zh-CN" sz="1400" b="0" dirty="0">
                <a:effectLst/>
              </a:rPr>
              <a:t>#include &lt;iostream&gt;</a:t>
            </a:r>
          </a:p>
          <a:p>
            <a:pPr algn="l"/>
            <a:r>
              <a:rPr lang="en-US" altLang="zh-CN" sz="1400" b="0" dirty="0">
                <a:effectLst/>
              </a:rPr>
              <a:t>#include &lt;</a:t>
            </a:r>
            <a:r>
              <a:rPr lang="en-US" altLang="zh-CN" sz="1400" b="0" dirty="0" err="1">
                <a:effectLst/>
              </a:rPr>
              <a:t>string.h</a:t>
            </a:r>
            <a:r>
              <a:rPr lang="en-US" altLang="zh-CN" sz="1400" b="0" dirty="0">
                <a:effectLst/>
              </a:rPr>
              <a:t>&gt;</a:t>
            </a:r>
          </a:p>
          <a:p>
            <a:pPr algn="l"/>
            <a:r>
              <a:rPr lang="en-US" altLang="zh-CN" sz="1400" b="0" dirty="0">
                <a:effectLst/>
              </a:rPr>
              <a:t>using namespace std;</a:t>
            </a:r>
          </a:p>
          <a:p>
            <a:pPr algn="l"/>
            <a:r>
              <a:rPr lang="en-US" altLang="zh-CN" sz="1400" b="0" dirty="0">
                <a:effectLst/>
              </a:rPr>
              <a:t>int main()</a:t>
            </a:r>
          </a:p>
          <a:p>
            <a:pPr algn="l"/>
            <a:r>
              <a:rPr lang="en-US" altLang="zh-CN" sz="1400" b="0" dirty="0">
                <a:effectLst/>
              </a:rPr>
              <a:t>{</a:t>
            </a:r>
          </a:p>
          <a:p>
            <a:pPr algn="l"/>
            <a:r>
              <a:rPr lang="en-US" altLang="zh-CN" sz="1400" b="0" dirty="0">
                <a:effectLst/>
              </a:rPr>
              <a:t>    int cards[4]{};</a:t>
            </a:r>
          </a:p>
          <a:p>
            <a:pPr algn="l"/>
            <a:r>
              <a:rPr lang="en-US" altLang="zh-CN" sz="1400" b="0" dirty="0">
                <a:effectLst/>
              </a:rPr>
              <a:t>    int hands[4];</a:t>
            </a:r>
          </a:p>
          <a:p>
            <a:pPr algn="l"/>
            <a:r>
              <a:rPr lang="en-US" altLang="zh-CN" sz="1400" b="0" dirty="0">
                <a:effectLst/>
              </a:rPr>
              <a:t>    int price[] = {2.8,3.7,5,9,’C’, “D”}; </a:t>
            </a:r>
          </a:p>
          <a:p>
            <a:pPr algn="l"/>
            <a:r>
              <a:rPr lang="en-US" altLang="zh-CN" sz="1400" b="0" dirty="0">
                <a:effectLst/>
              </a:rPr>
              <a:t>    char direction[4] {'L',82,'U',68};</a:t>
            </a:r>
          </a:p>
          <a:p>
            <a:pPr algn="l"/>
            <a:r>
              <a:rPr lang="en-US" altLang="zh-CN" sz="1400" b="0" dirty="0">
                <a:effectLst/>
              </a:rPr>
              <a:t>    char title[] = "</a:t>
            </a:r>
            <a:r>
              <a:rPr lang="en-US" altLang="zh-CN" sz="1400" b="0" dirty="0" err="1">
                <a:effectLst/>
              </a:rPr>
              <a:t>DeepSeek </a:t>
            </a:r>
            <a:r>
              <a:rPr lang="en-US" altLang="zh-CN" sz="1400" b="0" dirty="0">
                <a:effectLst/>
              </a:rPr>
              <a:t>is an awesome tool.";   </a:t>
            </a:r>
          </a:p>
          <a:p>
            <a:pPr algn="l"/>
            <a:r>
              <a:rPr lang="en-US" altLang="zh-CN" sz="1400" b="0" dirty="0">
                <a:effectLst/>
              </a:rPr>
              <a:t>    </a:t>
            </a:r>
            <a:r>
              <a:rPr lang="en-US" altLang="zh-CN" sz="1400" b="0" dirty="0" err="1">
                <a:effectLst/>
              </a:rPr>
              <a:t>cout</a:t>
            </a:r>
            <a:r>
              <a:rPr lang="en-US" altLang="zh-CN" sz="1400" b="0" dirty="0">
                <a:effectLst/>
              </a:rPr>
              <a:t> &lt;&lt; "</a:t>
            </a:r>
            <a:r>
              <a:rPr lang="en-US" altLang="zh-CN" sz="1400" b="0" dirty="0" err="1">
                <a:effectLst/>
              </a:rPr>
              <a:t>sizeof</a:t>
            </a:r>
            <a:r>
              <a:rPr lang="en-US" altLang="zh-CN" sz="1400" b="0" dirty="0">
                <a:effectLst/>
              </a:rPr>
              <a:t>(cards) = " &lt;&lt; </a:t>
            </a:r>
            <a:r>
              <a:rPr lang="en-US" altLang="zh-CN" sz="1400" b="0" dirty="0" err="1">
                <a:effectLst/>
              </a:rPr>
              <a:t>sizeof</a:t>
            </a:r>
            <a:r>
              <a:rPr lang="en-US" altLang="zh-CN" sz="1400" b="0" dirty="0">
                <a:effectLst/>
              </a:rPr>
              <a:t>(cards) &lt;&lt; ",</a:t>
            </a:r>
            <a:r>
              <a:rPr lang="en-US" altLang="zh-CN" sz="1400" b="0" dirty="0" err="1">
                <a:effectLst/>
              </a:rPr>
              <a:t>sizeof</a:t>
            </a:r>
            <a:r>
              <a:rPr lang="en-US" altLang="zh-CN" sz="1400" b="0" dirty="0">
                <a:effectLst/>
              </a:rPr>
              <a:t> of cards[0] = " &lt;&lt; </a:t>
            </a:r>
            <a:r>
              <a:rPr lang="en-US" altLang="zh-CN" sz="1400" b="0" dirty="0" err="1">
                <a:effectLst/>
              </a:rPr>
              <a:t>sizeof</a:t>
            </a:r>
            <a:r>
              <a:rPr lang="en-US" altLang="zh-CN" sz="1400" b="0" dirty="0">
                <a:effectLst/>
              </a:rPr>
              <a:t>(cards[0]) &lt;&lt; </a:t>
            </a:r>
            <a:r>
              <a:rPr lang="en-US" altLang="zh-CN" sz="1400" b="0" dirty="0" err="1">
                <a:effectLst/>
              </a:rPr>
              <a:t>endl</a:t>
            </a:r>
            <a:r>
              <a:rPr lang="en-US" altLang="zh-CN" sz="1400" b="0" dirty="0">
                <a:effectLst/>
              </a:rPr>
              <a:t>;</a:t>
            </a:r>
          </a:p>
          <a:p>
            <a:pPr algn="l"/>
            <a:r>
              <a:rPr lang="en-US" altLang="zh-CN" sz="1400" b="0" dirty="0">
                <a:effectLst/>
              </a:rPr>
              <a:t>    </a:t>
            </a:r>
            <a:r>
              <a:rPr lang="en-US" altLang="zh-CN" sz="1400" b="0" dirty="0" err="1">
                <a:effectLst/>
              </a:rPr>
              <a:t>cout</a:t>
            </a:r>
            <a:r>
              <a:rPr lang="en-US" altLang="zh-CN" sz="1400" b="0" dirty="0">
                <a:effectLst/>
              </a:rPr>
              <a:t> &lt;&lt; "</a:t>
            </a:r>
            <a:r>
              <a:rPr lang="en-US" altLang="zh-CN" sz="1400" b="0" dirty="0" err="1">
                <a:effectLst/>
              </a:rPr>
              <a:t>sizeof</a:t>
            </a:r>
            <a:r>
              <a:rPr lang="en-US" altLang="zh-CN" sz="1400" b="0" dirty="0">
                <a:effectLst/>
              </a:rPr>
              <a:t>(price) = " &lt;&lt; </a:t>
            </a:r>
            <a:r>
              <a:rPr lang="en-US" altLang="zh-CN" sz="1400" b="0" dirty="0" err="1">
                <a:effectLst/>
              </a:rPr>
              <a:t>sizeof</a:t>
            </a:r>
            <a:r>
              <a:rPr lang="en-US" altLang="zh-CN" sz="1400" b="0" dirty="0">
                <a:effectLst/>
              </a:rPr>
              <a:t>(price) &lt;&lt; ",</a:t>
            </a:r>
            <a:r>
              <a:rPr lang="en-US" altLang="zh-CN" sz="1400" b="0" dirty="0" err="1">
                <a:effectLst/>
              </a:rPr>
              <a:t>sizeof</a:t>
            </a:r>
            <a:r>
              <a:rPr lang="en-US" altLang="zh-CN" sz="1400" b="0" dirty="0">
                <a:effectLst/>
              </a:rPr>
              <a:t> of price[0] = " &lt;&lt; </a:t>
            </a:r>
            <a:r>
              <a:rPr lang="en-US" altLang="zh-CN" sz="1400" b="0" dirty="0" err="1">
                <a:effectLst/>
              </a:rPr>
              <a:t>sizeof</a:t>
            </a:r>
            <a:r>
              <a:rPr lang="en-US" altLang="zh-CN" sz="1400" b="0" dirty="0">
                <a:effectLst/>
              </a:rPr>
              <a:t>(price[0]) &lt;&lt; </a:t>
            </a:r>
            <a:r>
              <a:rPr lang="en-US" altLang="zh-CN" sz="1400" b="0" dirty="0" err="1">
                <a:effectLst/>
              </a:rPr>
              <a:t>endl</a:t>
            </a:r>
            <a:r>
              <a:rPr lang="en-US" altLang="zh-CN" sz="1400" b="0" dirty="0">
                <a:effectLst/>
              </a:rPr>
              <a:t>;</a:t>
            </a:r>
          </a:p>
          <a:p>
            <a:pPr algn="l"/>
            <a:r>
              <a:rPr lang="en-US" altLang="zh-CN" sz="1400" b="0" dirty="0">
                <a:effectLst/>
              </a:rPr>
              <a:t>    </a:t>
            </a:r>
            <a:r>
              <a:rPr lang="en-US" altLang="zh-CN" sz="1400" b="0" dirty="0" err="1">
                <a:effectLst/>
              </a:rPr>
              <a:t>cout</a:t>
            </a:r>
            <a:r>
              <a:rPr lang="en-US" altLang="zh-CN" sz="1400" b="0" dirty="0">
                <a:effectLst/>
              </a:rPr>
              <a:t> &lt;&lt; "</a:t>
            </a:r>
            <a:r>
              <a:rPr lang="en-US" altLang="zh-CN" sz="1400" b="0" dirty="0" err="1">
                <a:effectLst/>
              </a:rPr>
              <a:t>sizeof</a:t>
            </a:r>
            <a:r>
              <a:rPr lang="en-US" altLang="zh-CN" sz="1400" b="0" dirty="0">
                <a:effectLst/>
              </a:rPr>
              <a:t>(direction) = " &lt;&lt; </a:t>
            </a:r>
            <a:r>
              <a:rPr lang="en-US" altLang="zh-CN" sz="1400" b="0" dirty="0" err="1">
                <a:effectLst/>
              </a:rPr>
              <a:t>sizeof</a:t>
            </a:r>
            <a:r>
              <a:rPr lang="en-US" altLang="zh-CN" sz="1400" b="0" dirty="0">
                <a:effectLst/>
              </a:rPr>
              <a:t>(direction) &lt;&lt; ",length of direction = " &lt;&lt; </a:t>
            </a:r>
            <a:r>
              <a:rPr lang="en-US" altLang="zh-CN" sz="1400" b="0" dirty="0" err="1">
                <a:effectLst/>
              </a:rPr>
              <a:t>strlen</a:t>
            </a:r>
            <a:r>
              <a:rPr lang="en-US" altLang="zh-CN" sz="1400" b="0" dirty="0">
                <a:effectLst/>
              </a:rPr>
              <a:t>(direction) &lt;&lt; </a:t>
            </a:r>
            <a:r>
              <a:rPr lang="en-US" altLang="zh-CN" sz="1400" b="0" dirty="0" err="1">
                <a:effectLst/>
              </a:rPr>
              <a:t>endl</a:t>
            </a:r>
            <a:r>
              <a:rPr lang="en-US" altLang="zh-CN" sz="1400" b="0" dirty="0">
                <a:effectLst/>
              </a:rPr>
              <a:t>;</a:t>
            </a:r>
          </a:p>
          <a:p>
            <a:pPr algn="l"/>
            <a:r>
              <a:rPr lang="en-US" altLang="zh-CN" sz="1400" b="0" dirty="0">
                <a:effectLst/>
              </a:rPr>
              <a:t>    </a:t>
            </a:r>
            <a:r>
              <a:rPr lang="en-US" altLang="zh-CN" sz="1400" b="0" dirty="0" err="1">
                <a:effectLst/>
              </a:rPr>
              <a:t>cout</a:t>
            </a:r>
            <a:r>
              <a:rPr lang="en-US" altLang="zh-CN" sz="1400" b="0" dirty="0">
                <a:effectLst/>
              </a:rPr>
              <a:t> &lt;&lt; "</a:t>
            </a:r>
            <a:r>
              <a:rPr lang="en-US" altLang="zh-CN" sz="1400" b="0" dirty="0" err="1">
                <a:effectLst/>
              </a:rPr>
              <a:t>sizeof</a:t>
            </a:r>
            <a:r>
              <a:rPr lang="en-US" altLang="zh-CN" sz="1400" b="0" dirty="0">
                <a:effectLst/>
              </a:rPr>
              <a:t>(title) = " &lt;&lt; </a:t>
            </a:r>
            <a:r>
              <a:rPr lang="en-US" altLang="zh-CN" sz="1400" b="0" dirty="0" err="1">
                <a:effectLst/>
              </a:rPr>
              <a:t>sizeof</a:t>
            </a:r>
            <a:r>
              <a:rPr lang="en-US" altLang="zh-CN" sz="1400" b="0" dirty="0">
                <a:effectLst/>
              </a:rPr>
              <a:t>(title) &lt;&lt; ",length of title = " &lt;&lt; </a:t>
            </a:r>
            <a:r>
              <a:rPr lang="en-US" altLang="zh-CN" sz="1400" b="0" dirty="0" err="1">
                <a:effectLst/>
              </a:rPr>
              <a:t>strlen</a:t>
            </a:r>
            <a:r>
              <a:rPr lang="en-US" altLang="zh-CN" sz="1400" b="0" dirty="0">
                <a:effectLst/>
              </a:rPr>
              <a:t>(title) &lt;&lt; </a:t>
            </a:r>
            <a:r>
              <a:rPr lang="en-US" altLang="zh-CN" sz="1400" b="0" dirty="0" err="1">
                <a:effectLst/>
              </a:rPr>
              <a:t>endl</a:t>
            </a:r>
            <a:r>
              <a:rPr lang="en-US" altLang="zh-CN" sz="1400" b="0" dirty="0">
                <a:effectLst/>
              </a:rPr>
              <a:t>;</a:t>
            </a:r>
          </a:p>
          <a:p>
            <a:pPr algn="l"/>
            <a:endParaRPr lang="en-US" altLang="zh-CN" sz="1400" b="0" dirty="0">
              <a:effectLst/>
            </a:endParaRPr>
          </a:p>
          <a:p>
            <a:pPr algn="l"/>
            <a:r>
              <a:rPr lang="en-US" altLang="zh-CN" sz="1400" b="0" dirty="0">
                <a:effectLst/>
              </a:rPr>
              <a:t>    return 0;</a:t>
            </a:r>
          </a:p>
          <a:p>
            <a:pPr algn="l"/>
            <a:r>
              <a:rPr lang="en-US" altLang="zh-CN" sz="1400" b="0" dirty="0">
                <a:effectLst/>
              </a:rPr>
              <a:t>}</a:t>
            </a:r>
          </a:p>
        </p:txBody>
      </p:sp>
      <p:sp>
        <p:nvSpPr>
          <p:cNvPr id="2" name="灯片编号占位符 1"/>
          <p:cNvSpPr>
            <a:spLocks noGrp="1"/>
          </p:cNvSpPr>
          <p:nvPr>
            <p:ph type="sldNum" sz="quarter" idx="12"/>
          </p:nvPr>
        </p:nvSpPr>
        <p:spPr/>
        <p:txBody>
          <a:bodyPr/>
          <a:lstStyle/>
          <a:p>
            <a:fld id="{506F4176-339E-4C4B-80E4-BBE9C4467EFE}" type="slidenum">
              <a:rPr lang="zh-CN" altLang="en-US" smtClean="0"/>
              <a:t>33</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72664" y="1278346"/>
            <a:ext cx="2830830" cy="4679950"/>
          </a:xfrm>
        </p:spPr>
        <p:txBody>
          <a:bodyPr>
            <a:normAutofit fontScale="95000"/>
          </a:bodyPr>
          <a:lstStyle/>
          <a:p>
            <a:pPr marL="128905" lvl="1" indent="0">
              <a:spcBef>
                <a:spcPts val="1410"/>
              </a:spcBef>
              <a:buSzPct val="68000"/>
              <a:buNone/>
            </a:pPr>
            <a:r>
              <a:rPr lang="en-US" dirty="0"/>
              <a:t>Run the program and explain the result to SA. </a:t>
            </a:r>
          </a:p>
          <a:p>
            <a:pPr marL="128905" lvl="1" indent="0">
              <a:spcBef>
                <a:spcPts val="1410"/>
              </a:spcBef>
              <a:buSzPct val="68000"/>
              <a:buNone/>
            </a:pPr>
            <a:endParaRPr lang="en-US" dirty="0"/>
          </a:p>
        </p:txBody>
      </p:sp>
      <p:sp>
        <p:nvSpPr>
          <p:cNvPr id="7170" name="Title 1"/>
          <p:cNvSpPr>
            <a:spLocks noGrp="1"/>
          </p:cNvSpPr>
          <p:nvPr>
            <p:ph type="title"/>
          </p:nvPr>
        </p:nvSpPr>
        <p:spPr>
          <a:xfrm>
            <a:off x="1390744" y="338589"/>
            <a:ext cx="6980370" cy="697002"/>
          </a:xfrm>
        </p:spPr>
        <p:txBody>
          <a:bodyPr>
            <a:noAutofit/>
          </a:bodyPr>
          <a:lstStyle/>
          <a:p>
            <a:r>
              <a:rPr lang="en-US" altLang="zh-CN" sz="4705" dirty="0"/>
              <a:t>Exercise 3</a:t>
            </a:r>
          </a:p>
        </p:txBody>
      </p:sp>
      <p:sp>
        <p:nvSpPr>
          <p:cNvPr id="5" name="文本框 4"/>
          <p:cNvSpPr txBox="1"/>
          <p:nvPr/>
        </p:nvSpPr>
        <p:spPr>
          <a:xfrm>
            <a:off x="1613149" y="1027918"/>
            <a:ext cx="5876222" cy="5755422"/>
          </a:xfrm>
          <a:prstGeom prst="rect">
            <a:avLst/>
          </a:prstGeom>
          <a:solidFill>
            <a:schemeClr val="accent5">
              <a:lumMod val="20000"/>
              <a:lumOff val="80000"/>
            </a:schemeClr>
          </a:solidFill>
          <a:ln>
            <a:solidFill>
              <a:srgbClr val="002060"/>
            </a:solidFill>
          </a:ln>
        </p:spPr>
        <p:txBody>
          <a:bodyPr wrap="square" rtlCol="0">
            <a:spAutoFit/>
          </a:bodyPr>
          <a:lstStyle/>
          <a:p>
            <a:r>
              <a:rPr lang="en-US" altLang="zh-CN" sz="1600" b="0" dirty="0">
                <a:effectLst/>
              </a:rPr>
              <a:t>#include &lt;</a:t>
            </a:r>
            <a:r>
              <a:rPr lang="en-US" altLang="zh-CN" sz="1600" b="0" dirty="0" err="1">
                <a:effectLst/>
              </a:rPr>
              <a:t>stdio.h</a:t>
            </a:r>
            <a:r>
              <a:rPr lang="en-US" altLang="zh-CN" sz="1600" b="0" dirty="0">
                <a:effectLst/>
              </a:rPr>
              <a:t>&gt;  </a:t>
            </a:r>
            <a:r>
              <a:rPr lang="en-US" altLang="zh-CN" sz="1600" b="0" dirty="0">
                <a:solidFill>
                  <a:schemeClr val="bg1">
                    <a:lumMod val="50000"/>
                  </a:schemeClr>
                </a:solidFill>
                <a:effectLst/>
              </a:rPr>
              <a:t>//p2.c</a:t>
            </a:r>
          </a:p>
          <a:p>
            <a:br>
              <a:rPr lang="en-US" altLang="zh-CN" sz="1600" b="0" dirty="0">
                <a:effectLst/>
              </a:rPr>
            </a:br>
            <a:r>
              <a:rPr lang="en-US" altLang="zh-CN" sz="1600" b="0" dirty="0">
                <a:effectLst/>
              </a:rPr>
              <a:t>union data{</a:t>
            </a:r>
          </a:p>
          <a:p>
            <a:r>
              <a:rPr lang="en-US" altLang="zh-CN" sz="1600" b="0" dirty="0">
                <a:effectLst/>
              </a:rPr>
              <a:t>    int n;</a:t>
            </a:r>
          </a:p>
          <a:p>
            <a:r>
              <a:rPr lang="en-US" altLang="zh-CN" sz="1600" b="0" dirty="0">
                <a:effectLst/>
              </a:rPr>
              <a:t>    char </a:t>
            </a:r>
            <a:r>
              <a:rPr lang="en-US" altLang="zh-CN" sz="1600" b="0" dirty="0" err="1">
                <a:effectLst/>
              </a:rPr>
              <a:t>ch</a:t>
            </a:r>
            <a:r>
              <a:rPr lang="en-US" altLang="zh-CN" sz="1600" b="0" dirty="0">
                <a:effectLst/>
              </a:rPr>
              <a:t>;</a:t>
            </a:r>
          </a:p>
          <a:p>
            <a:r>
              <a:rPr lang="en-US" altLang="zh-CN" sz="1600" b="0" dirty="0">
                <a:effectLst/>
              </a:rPr>
              <a:t>    short m;</a:t>
            </a:r>
          </a:p>
          <a:p>
            <a:r>
              <a:rPr lang="en-US" altLang="zh-CN" sz="1600" b="0" dirty="0">
                <a:effectLst/>
              </a:rPr>
              <a:t>};</a:t>
            </a:r>
          </a:p>
          <a:p>
            <a:br>
              <a:rPr lang="en-US" altLang="zh-CN" sz="1600" b="0" dirty="0">
                <a:effectLst/>
              </a:rPr>
            </a:br>
            <a:r>
              <a:rPr lang="en-US" altLang="zh-CN" sz="1600" b="0" dirty="0">
                <a:effectLst/>
              </a:rPr>
              <a:t>int main()</a:t>
            </a:r>
          </a:p>
          <a:p>
            <a:r>
              <a:rPr lang="en-US" altLang="zh-CN" sz="1600" b="0" dirty="0">
                <a:effectLst/>
              </a:rPr>
              <a:t>{</a:t>
            </a:r>
          </a:p>
          <a:p>
            <a:r>
              <a:rPr lang="en-US" altLang="zh-CN" sz="1600" b="0" dirty="0">
                <a:effectLst/>
              </a:rPr>
              <a:t>    union data a;</a:t>
            </a:r>
          </a:p>
          <a:p>
            <a:r>
              <a:rPr lang="en-US" altLang="zh-CN" sz="1600" b="0" dirty="0">
                <a:effectLst/>
              </a:rPr>
              <a:t>    </a:t>
            </a:r>
            <a:r>
              <a:rPr lang="en-US" altLang="zh-CN" sz="1600" b="0" dirty="0" err="1">
                <a:effectLst/>
              </a:rPr>
              <a:t>printf</a:t>
            </a:r>
            <a:r>
              <a:rPr lang="en-US" altLang="zh-CN" sz="1600" b="0" dirty="0">
                <a:effectLst/>
              </a:rPr>
              <a:t>("%d, %d\n", </a:t>
            </a:r>
            <a:r>
              <a:rPr lang="en-US" altLang="zh-CN" sz="1600" b="0" dirty="0" err="1">
                <a:effectLst/>
              </a:rPr>
              <a:t>sizeof</a:t>
            </a:r>
            <a:r>
              <a:rPr lang="en-US" altLang="zh-CN" sz="1600" b="0" dirty="0">
                <a:effectLst/>
              </a:rPr>
              <a:t>(a), </a:t>
            </a:r>
            <a:r>
              <a:rPr lang="en-US" altLang="zh-CN" sz="1600" b="0" dirty="0" err="1">
                <a:effectLst/>
              </a:rPr>
              <a:t>sizeof</a:t>
            </a:r>
            <a:r>
              <a:rPr lang="en-US" altLang="zh-CN" sz="1600" b="0" dirty="0">
                <a:effectLst/>
              </a:rPr>
              <a:t>(union data) );</a:t>
            </a:r>
          </a:p>
          <a:p>
            <a:r>
              <a:rPr lang="en-US" altLang="zh-CN" sz="1600" b="0" dirty="0">
                <a:effectLst/>
              </a:rPr>
              <a:t>    </a:t>
            </a:r>
            <a:r>
              <a:rPr lang="en-US" altLang="zh-CN" sz="1600" b="0" dirty="0" err="1">
                <a:effectLst/>
              </a:rPr>
              <a:t>a.n</a:t>
            </a:r>
            <a:r>
              <a:rPr lang="en-US" altLang="zh-CN" sz="1600" b="0" dirty="0">
                <a:effectLst/>
              </a:rPr>
              <a:t> = 0x40;</a:t>
            </a:r>
          </a:p>
          <a:p>
            <a:r>
              <a:rPr lang="en-US" altLang="zh-CN" sz="1600" b="0" dirty="0">
                <a:effectLst/>
              </a:rPr>
              <a:t>    </a:t>
            </a:r>
            <a:r>
              <a:rPr lang="en-US" altLang="zh-CN" sz="1600" b="0" dirty="0" err="1">
                <a:effectLst/>
              </a:rPr>
              <a:t>printf</a:t>
            </a:r>
            <a:r>
              <a:rPr lang="en-US" altLang="zh-CN" sz="1600" b="0" dirty="0">
                <a:effectLst/>
              </a:rPr>
              <a:t>("%X, %c, %</a:t>
            </a:r>
            <a:r>
              <a:rPr lang="en-US" altLang="zh-CN" sz="1600" b="0" dirty="0" err="1">
                <a:effectLst/>
              </a:rPr>
              <a:t>hX</a:t>
            </a:r>
            <a:r>
              <a:rPr lang="en-US" altLang="zh-CN" sz="1600" b="0" dirty="0">
                <a:effectLst/>
              </a:rPr>
              <a:t>\n", </a:t>
            </a:r>
            <a:r>
              <a:rPr lang="en-US" altLang="zh-CN" sz="1600" b="0" dirty="0" err="1">
                <a:effectLst/>
              </a:rPr>
              <a:t>a.n</a:t>
            </a:r>
            <a:r>
              <a:rPr lang="en-US" altLang="zh-CN" sz="1600" b="0" dirty="0">
                <a:effectLst/>
              </a:rPr>
              <a:t>, a.ch, </a:t>
            </a:r>
            <a:r>
              <a:rPr lang="en-US" altLang="zh-CN" sz="1600" b="0" dirty="0" err="1">
                <a:effectLst/>
              </a:rPr>
              <a:t>a.m</a:t>
            </a:r>
            <a:r>
              <a:rPr lang="en-US" altLang="zh-CN" sz="1600" b="0" dirty="0">
                <a:effectLst/>
              </a:rPr>
              <a:t>);</a:t>
            </a:r>
          </a:p>
          <a:p>
            <a:r>
              <a:rPr lang="en-US" altLang="zh-CN" sz="1600" b="0" dirty="0">
                <a:effectLst/>
              </a:rPr>
              <a:t>    a.ch = '9';</a:t>
            </a:r>
          </a:p>
          <a:p>
            <a:r>
              <a:rPr lang="en-US" altLang="zh-CN" sz="1600" b="0" dirty="0">
                <a:effectLst/>
              </a:rPr>
              <a:t>    </a:t>
            </a:r>
            <a:r>
              <a:rPr lang="en-US" altLang="zh-CN" sz="1600" b="0" dirty="0" err="1">
                <a:effectLst/>
              </a:rPr>
              <a:t>printf</a:t>
            </a:r>
            <a:r>
              <a:rPr lang="en-US" altLang="zh-CN" sz="1600" b="0" dirty="0">
                <a:effectLst/>
              </a:rPr>
              <a:t>("%X, %c, %</a:t>
            </a:r>
            <a:r>
              <a:rPr lang="en-US" altLang="zh-CN" sz="1600" b="0" dirty="0" err="1">
                <a:effectLst/>
              </a:rPr>
              <a:t>hX</a:t>
            </a:r>
            <a:r>
              <a:rPr lang="en-US" altLang="zh-CN" sz="1600" b="0" dirty="0">
                <a:effectLst/>
              </a:rPr>
              <a:t>\n", </a:t>
            </a:r>
            <a:r>
              <a:rPr lang="en-US" altLang="zh-CN" sz="1600" b="0" dirty="0" err="1">
                <a:effectLst/>
              </a:rPr>
              <a:t>a.n</a:t>
            </a:r>
            <a:r>
              <a:rPr lang="en-US" altLang="zh-CN" sz="1600" b="0" dirty="0">
                <a:effectLst/>
              </a:rPr>
              <a:t>, a.ch, </a:t>
            </a:r>
            <a:r>
              <a:rPr lang="en-US" altLang="zh-CN" sz="1600" b="0" dirty="0" err="1">
                <a:effectLst/>
              </a:rPr>
              <a:t>a.m</a:t>
            </a:r>
            <a:r>
              <a:rPr lang="en-US" altLang="zh-CN" sz="1600" b="0" dirty="0">
                <a:effectLst/>
              </a:rPr>
              <a:t>);</a:t>
            </a:r>
          </a:p>
          <a:p>
            <a:r>
              <a:rPr lang="en-US" altLang="zh-CN" sz="1600" b="0" dirty="0">
                <a:effectLst/>
              </a:rPr>
              <a:t>    </a:t>
            </a:r>
            <a:r>
              <a:rPr lang="en-US" altLang="zh-CN" sz="1600" b="0" dirty="0" err="1">
                <a:effectLst/>
              </a:rPr>
              <a:t>a.m</a:t>
            </a:r>
            <a:r>
              <a:rPr lang="en-US" altLang="zh-CN" sz="1600" b="0" dirty="0">
                <a:effectLst/>
              </a:rPr>
              <a:t> = 0x2059;</a:t>
            </a:r>
          </a:p>
          <a:p>
            <a:r>
              <a:rPr lang="en-US" altLang="zh-CN" sz="1600" b="0" dirty="0">
                <a:effectLst/>
              </a:rPr>
              <a:t>    </a:t>
            </a:r>
            <a:r>
              <a:rPr lang="en-US" altLang="zh-CN" sz="1600" b="0" dirty="0" err="1">
                <a:effectLst/>
              </a:rPr>
              <a:t>printf</a:t>
            </a:r>
            <a:r>
              <a:rPr lang="en-US" altLang="zh-CN" sz="1600" b="0" dirty="0">
                <a:effectLst/>
              </a:rPr>
              <a:t>("%X, %c, %</a:t>
            </a:r>
            <a:r>
              <a:rPr lang="en-US" altLang="zh-CN" sz="1600" b="0" dirty="0" err="1">
                <a:effectLst/>
              </a:rPr>
              <a:t>hX</a:t>
            </a:r>
            <a:r>
              <a:rPr lang="en-US" altLang="zh-CN" sz="1600" b="0" dirty="0">
                <a:effectLst/>
              </a:rPr>
              <a:t>\n", </a:t>
            </a:r>
            <a:r>
              <a:rPr lang="en-US" altLang="zh-CN" sz="1600" b="0" dirty="0" err="1">
                <a:effectLst/>
              </a:rPr>
              <a:t>a.n</a:t>
            </a:r>
            <a:r>
              <a:rPr lang="en-US" altLang="zh-CN" sz="1600" b="0" dirty="0">
                <a:effectLst/>
              </a:rPr>
              <a:t>, a.ch, </a:t>
            </a:r>
            <a:r>
              <a:rPr lang="en-US" altLang="zh-CN" sz="1600" b="0" dirty="0" err="1">
                <a:effectLst/>
              </a:rPr>
              <a:t>a.m</a:t>
            </a:r>
            <a:r>
              <a:rPr lang="en-US" altLang="zh-CN" sz="1600" b="0" dirty="0">
                <a:effectLst/>
              </a:rPr>
              <a:t>);</a:t>
            </a:r>
          </a:p>
          <a:p>
            <a:r>
              <a:rPr lang="en-US" altLang="zh-CN" sz="1600" b="0" dirty="0">
                <a:effectLst/>
              </a:rPr>
              <a:t>    </a:t>
            </a:r>
            <a:r>
              <a:rPr lang="en-US" altLang="zh-CN" sz="1600" b="0" dirty="0" err="1">
                <a:effectLst/>
              </a:rPr>
              <a:t>a.n</a:t>
            </a:r>
            <a:r>
              <a:rPr lang="en-US" altLang="zh-CN" sz="1600" b="0" dirty="0">
                <a:effectLst/>
              </a:rPr>
              <a:t> = 0x3E25AD54;</a:t>
            </a:r>
          </a:p>
          <a:p>
            <a:r>
              <a:rPr lang="en-US" altLang="zh-CN" sz="1600" b="0" dirty="0">
                <a:effectLst/>
              </a:rPr>
              <a:t>    </a:t>
            </a:r>
            <a:r>
              <a:rPr lang="en-US" altLang="zh-CN" sz="1600" b="0" dirty="0" err="1">
                <a:effectLst/>
              </a:rPr>
              <a:t>printf</a:t>
            </a:r>
            <a:r>
              <a:rPr lang="en-US" altLang="zh-CN" sz="1600" b="0" dirty="0">
                <a:effectLst/>
              </a:rPr>
              <a:t>("%X, %c, %</a:t>
            </a:r>
            <a:r>
              <a:rPr lang="en-US" altLang="zh-CN" sz="1600" b="0" dirty="0" err="1">
                <a:effectLst/>
              </a:rPr>
              <a:t>hX</a:t>
            </a:r>
            <a:r>
              <a:rPr lang="en-US" altLang="zh-CN" sz="1600" b="0" dirty="0">
                <a:effectLst/>
              </a:rPr>
              <a:t>\n", </a:t>
            </a:r>
            <a:r>
              <a:rPr lang="en-US" altLang="zh-CN" sz="1600" b="0" dirty="0" err="1">
                <a:effectLst/>
              </a:rPr>
              <a:t>a.n</a:t>
            </a:r>
            <a:r>
              <a:rPr lang="en-US" altLang="zh-CN" sz="1600" b="0" dirty="0">
                <a:effectLst/>
              </a:rPr>
              <a:t>, a.ch, </a:t>
            </a:r>
            <a:r>
              <a:rPr lang="en-US" altLang="zh-CN" sz="1600" b="0" dirty="0" err="1">
                <a:effectLst/>
              </a:rPr>
              <a:t>a.m</a:t>
            </a:r>
            <a:r>
              <a:rPr lang="en-US" altLang="zh-CN" sz="1600" b="0" dirty="0">
                <a:effectLst/>
              </a:rPr>
              <a:t>);</a:t>
            </a:r>
          </a:p>
          <a:p>
            <a:r>
              <a:rPr lang="en-US" altLang="zh-CN" sz="1600" b="0" dirty="0">
                <a:effectLst/>
              </a:rPr>
              <a:t>   </a:t>
            </a:r>
          </a:p>
          <a:p>
            <a:r>
              <a:rPr lang="en-US" altLang="zh-CN" sz="1600" b="0" dirty="0">
                <a:effectLst/>
              </a:rPr>
              <a:t>    return 0;</a:t>
            </a:r>
          </a:p>
          <a:p>
            <a:r>
              <a:rPr lang="en-US" altLang="zh-CN" sz="1600" b="0" dirty="0">
                <a:effectLst/>
              </a:rPr>
              <a:t>}</a:t>
            </a:r>
          </a:p>
        </p:txBody>
      </p:sp>
      <p:sp>
        <p:nvSpPr>
          <p:cNvPr id="4" name="灯片编号占位符 3"/>
          <p:cNvSpPr>
            <a:spLocks noGrp="1"/>
          </p:cNvSpPr>
          <p:nvPr>
            <p:ph type="sldNum" sz="quarter" idx="12"/>
          </p:nvPr>
        </p:nvSpPr>
        <p:spPr/>
        <p:txBody>
          <a:bodyPr/>
          <a:lstStyle/>
          <a:p>
            <a:fld id="{506F4176-339E-4C4B-80E4-BBE9C4467EFE}" type="slidenum">
              <a:rPr lang="zh-CN" altLang="en-US" smtClean="0"/>
              <a:t>34</a:t>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 4</a:t>
            </a:r>
          </a:p>
        </p:txBody>
      </p:sp>
      <p:sp>
        <p:nvSpPr>
          <p:cNvPr id="3" name="内容占位符 2"/>
          <p:cNvSpPr>
            <a:spLocks noGrp="1"/>
          </p:cNvSpPr>
          <p:nvPr>
            <p:ph idx="1"/>
          </p:nvPr>
        </p:nvSpPr>
        <p:spPr>
          <a:xfrm>
            <a:off x="838200" y="1097915"/>
            <a:ext cx="5415915" cy="4493895"/>
          </a:xfrm>
        </p:spPr>
        <p:txBody>
          <a:bodyPr>
            <a:normAutofit fontScale="80000"/>
          </a:bodyPr>
          <a:lstStyle/>
          <a:p>
            <a:r>
              <a:rPr lang="en-US" altLang="zh-CN" sz="2400" dirty="0"/>
              <a:t>Complete the code on the right hand:</a:t>
            </a:r>
          </a:p>
          <a:p>
            <a:r>
              <a:rPr lang="en-US" altLang="zh-CN" sz="2400" dirty="0"/>
              <a:t>1) Design two enumeration types. The first is an </a:t>
            </a:r>
            <a:r>
              <a:rPr lang="en-US" altLang="zh-CN" sz="2400" dirty="0" err="1"/>
              <a:t>enum</a:t>
            </a:r>
            <a:r>
              <a:rPr lang="en-US" altLang="zh-CN" sz="2400" dirty="0"/>
              <a:t> “</a:t>
            </a:r>
            <a:r>
              <a:rPr lang="en-US" altLang="zh-CN" sz="2400" b="1" dirty="0"/>
              <a:t>Day</a:t>
            </a:r>
            <a:r>
              <a:rPr lang="en-US" altLang="zh-CN" sz="2400" dirty="0"/>
              <a:t>” for (Monday, Tuesday, Wednesday, Thursday, Friday, Saturday, Sunday), and the second is an </a:t>
            </a:r>
            <a:r>
              <a:rPr lang="en-US" altLang="zh-CN" sz="2400" dirty="0" err="1"/>
              <a:t>enum</a:t>
            </a:r>
            <a:r>
              <a:rPr lang="en-US" altLang="zh-CN" sz="2400" dirty="0"/>
              <a:t> “</a:t>
            </a:r>
            <a:r>
              <a:rPr lang="en-US" altLang="zh-CN" sz="2400" b="1" dirty="0"/>
              <a:t>Weather</a:t>
            </a:r>
            <a:r>
              <a:rPr lang="en-US" altLang="zh-CN" sz="2400" dirty="0"/>
              <a:t>” for (SUNNY, RAINY, CLOUDY, SNOWNY).</a:t>
            </a:r>
          </a:p>
          <a:p>
            <a:r>
              <a:rPr lang="en-US" altLang="zh-CN" sz="2400" dirty="0"/>
              <a:t>2) Complete the main function, which ask user to input the day value and the weather value accoding to the notice information, if the day is at weekend and the weather is </a:t>
            </a:r>
            <a:r>
              <a:rPr lang="en-US" altLang="zh-CN" sz="2400" dirty="0">
                <a:sym typeface="+mn-ea"/>
              </a:rPr>
              <a:t>SUNNY, pring out “can Travel”, else print out “not suitable for travelling”.</a:t>
            </a:r>
            <a:endParaRPr lang="en-US" altLang="zh-CN" sz="2400" dirty="0"/>
          </a:p>
          <a:p>
            <a:r>
              <a:rPr lang="en-US" altLang="zh-CN" sz="2400" dirty="0"/>
              <a:t>The testing result is as shown on the next page.</a:t>
            </a:r>
            <a:endParaRPr lang="zh-CN" altLang="en-US" sz="2400" dirty="0"/>
          </a:p>
        </p:txBody>
      </p:sp>
      <p:sp>
        <p:nvSpPr>
          <p:cNvPr id="6" name="文本框 5"/>
          <p:cNvSpPr txBox="1"/>
          <p:nvPr/>
        </p:nvSpPr>
        <p:spPr>
          <a:xfrm>
            <a:off x="6539865" y="881380"/>
            <a:ext cx="5249545" cy="5656580"/>
          </a:xfrm>
          <a:prstGeom prst="rect">
            <a:avLst/>
          </a:prstGeom>
          <a:solidFill>
            <a:schemeClr val="accent1">
              <a:lumMod val="20000"/>
              <a:lumOff val="80000"/>
            </a:schemeClr>
          </a:solidFill>
          <a:ln>
            <a:solidFill>
              <a:srgbClr val="0000CC"/>
            </a:solidFill>
          </a:ln>
        </p:spPr>
        <p:txBody>
          <a:bodyPr wrap="square" rtlCol="0">
            <a:noAutofit/>
          </a:bodyPr>
          <a:lstStyle/>
          <a:p>
            <a:r>
              <a:rPr lang="en-US" altLang="zh-CN" sz="1400"/>
              <a:t>#include &lt;iostream&gt;</a:t>
            </a:r>
          </a:p>
          <a:p>
            <a:r>
              <a:rPr lang="en-US" altLang="zh-CN" sz="1400"/>
              <a:t>using namespace std;</a:t>
            </a:r>
          </a:p>
          <a:p>
            <a:r>
              <a:rPr lang="en-US" altLang="zh-CN" sz="1400"/>
              <a:t>enum Day{</a:t>
            </a:r>
            <a:r>
              <a:rPr lang="en-US" altLang="zh-CN" sz="1400">
                <a:highlight>
                  <a:srgbClr val="FFFF00"/>
                </a:highlight>
              </a:rPr>
              <a:t>/*complete code here if needed*/</a:t>
            </a:r>
            <a:r>
              <a:rPr lang="en-US" altLang="zh-CN" sz="1400"/>
              <a:t>};</a:t>
            </a:r>
          </a:p>
          <a:p>
            <a:r>
              <a:rPr lang="en-US" altLang="zh-CN" sz="1400"/>
              <a:t>enum Weather{</a:t>
            </a:r>
            <a:r>
              <a:rPr lang="en-US" altLang="zh-CN" sz="1400">
                <a:highlight>
                  <a:srgbClr val="FFFF00"/>
                </a:highlight>
                <a:sym typeface="+mn-ea"/>
              </a:rPr>
              <a:t>/*complete code here if needed*/</a:t>
            </a:r>
            <a:r>
              <a:rPr lang="en-US" altLang="zh-CN" sz="1400"/>
              <a:t>};</a:t>
            </a:r>
          </a:p>
          <a:p>
            <a:endParaRPr lang="en-US" altLang="zh-CN" sz="1400"/>
          </a:p>
          <a:p>
            <a:r>
              <a:rPr lang="en-US" altLang="zh-CN" sz="1400"/>
              <a:t>int main( </a:t>
            </a:r>
            <a:r>
              <a:rPr lang="en-US" altLang="zh-CN" sz="1400">
                <a:highlight>
                  <a:srgbClr val="FFFF00"/>
                </a:highlight>
                <a:sym typeface="+mn-ea"/>
              </a:rPr>
              <a:t>/*complete code here if needed*/ </a:t>
            </a:r>
            <a:r>
              <a:rPr lang="en-US" altLang="zh-CN" sz="1400"/>
              <a:t>){</a:t>
            </a:r>
          </a:p>
          <a:p>
            <a:r>
              <a:rPr lang="en-US" altLang="zh-CN" sz="1400"/>
              <a:t>    int d=0;</a:t>
            </a:r>
          </a:p>
          <a:p>
            <a:r>
              <a:rPr lang="en-US" altLang="zh-CN" sz="1400"/>
              <a:t>    int w=0;</a:t>
            </a:r>
          </a:p>
          <a:p>
            <a:r>
              <a:rPr lang="en-US" altLang="zh-CN" sz="1400"/>
              <a:t>    cout&lt;&lt;"input the Day value:</a:t>
            </a:r>
          </a:p>
          <a:p>
            <a:r>
              <a:rPr lang="en-US" altLang="zh-CN" sz="1400"/>
              <a:t> Monday(1), Tuesday(2), Wednesday(3), Thursday(4), </a:t>
            </a:r>
          </a:p>
          <a:p>
            <a:r>
              <a:rPr lang="en-US" altLang="zh-CN" sz="1400"/>
              <a:t>Friday(5), Saturday(6), Sunday(7)\n";</a:t>
            </a:r>
          </a:p>
          <a:p>
            <a:r>
              <a:rPr lang="en-US" altLang="zh-CN" sz="1400"/>
              <a:t>   </a:t>
            </a:r>
            <a:r>
              <a:rPr lang="en-US" altLang="zh-CN" sz="1400">
                <a:highlight>
                  <a:srgbClr val="FFFF00"/>
                </a:highlight>
                <a:sym typeface="+mn-ea"/>
              </a:rPr>
              <a:t>/*complete code here if needed*/</a:t>
            </a:r>
          </a:p>
          <a:p>
            <a:endParaRPr lang="en-US" altLang="zh-CN" sz="1400"/>
          </a:p>
          <a:p>
            <a:r>
              <a:rPr lang="en-US" altLang="zh-CN" sz="1400"/>
              <a:t>    cout&lt;&lt;"This is"&lt;&lt;</a:t>
            </a:r>
            <a:r>
              <a:rPr lang="en-US" altLang="zh-CN" sz="1400">
                <a:highlight>
                  <a:srgbClr val="FFFF00"/>
                </a:highlight>
                <a:sym typeface="+mn-ea"/>
              </a:rPr>
              <a:t>/*complete code here if needed*/</a:t>
            </a:r>
            <a:r>
              <a:rPr lang="en-US" altLang="zh-CN" sz="1400"/>
              <a:t>&lt;&lt;endl;</a:t>
            </a:r>
          </a:p>
          <a:p>
            <a:endParaRPr lang="en-US" altLang="zh-CN" sz="1400"/>
          </a:p>
          <a:p>
            <a:r>
              <a:rPr lang="en-US" altLang="zh-CN" sz="1400"/>
              <a:t>    cout&lt;&lt;"input the Weather value: SUNNY(0), RAINY(1), CLOUDY(2), SNOWNY(3)\n";</a:t>
            </a:r>
          </a:p>
          <a:p>
            <a:r>
              <a:rPr lang="en-US" altLang="zh-CN" sz="1400"/>
              <a:t>    </a:t>
            </a:r>
            <a:r>
              <a:rPr lang="en-US" altLang="zh-CN" sz="1400">
                <a:sym typeface="+mn-ea"/>
              </a:rPr>
              <a:t> </a:t>
            </a:r>
            <a:r>
              <a:rPr lang="en-US" altLang="zh-CN" sz="1400">
                <a:highlight>
                  <a:srgbClr val="FFFF00"/>
                </a:highlight>
                <a:sym typeface="+mn-ea"/>
              </a:rPr>
              <a:t>/*complete code here if needed*/</a:t>
            </a:r>
          </a:p>
          <a:p>
            <a:endParaRPr lang="en-US" altLang="zh-CN" sz="1400">
              <a:highlight>
                <a:srgbClr val="FFFF00"/>
              </a:highlight>
              <a:sym typeface="+mn-ea"/>
            </a:endParaRPr>
          </a:p>
          <a:p>
            <a:r>
              <a:rPr lang="en-US" altLang="zh-CN" sz="1400"/>
              <a:t>    cout&lt;&lt;"The weather is: "&lt;&lt;</a:t>
            </a:r>
            <a:r>
              <a:rPr lang="en-US" altLang="zh-CN" sz="1400">
                <a:sym typeface="+mn-ea"/>
              </a:rPr>
              <a:t> </a:t>
            </a:r>
            <a:r>
              <a:rPr lang="en-US" altLang="zh-CN" sz="1400">
                <a:highlight>
                  <a:srgbClr val="FFFF00"/>
                </a:highlight>
                <a:sym typeface="+mn-ea"/>
              </a:rPr>
              <a:t>/*complete code here if needed*/</a:t>
            </a:r>
            <a:r>
              <a:rPr lang="en-US" altLang="zh-CN" sz="1400"/>
              <a:t>;</a:t>
            </a:r>
          </a:p>
          <a:p>
            <a:endParaRPr lang="en-US" altLang="zh-CN" sz="1400"/>
          </a:p>
          <a:p>
            <a:r>
              <a:rPr lang="en-US" altLang="zh-CN" sz="1400"/>
              <a:t>   </a:t>
            </a:r>
            <a:r>
              <a:rPr lang="en-US" altLang="zh-CN" sz="1400">
                <a:sym typeface="+mn-ea"/>
              </a:rPr>
              <a:t>if(</a:t>
            </a:r>
            <a:r>
              <a:rPr lang="en-US" altLang="zh-CN" sz="1400">
                <a:highlight>
                  <a:srgbClr val="FFFF00"/>
                </a:highlight>
                <a:sym typeface="+mn-ea"/>
              </a:rPr>
              <a:t>/*complete code here if needed*/</a:t>
            </a:r>
            <a:r>
              <a:rPr lang="en-US" altLang="zh-CN" sz="1400">
                <a:sym typeface="+mn-ea"/>
              </a:rPr>
              <a:t>) cout&lt;&lt;"can Travel\n";</a:t>
            </a:r>
          </a:p>
          <a:p>
            <a:r>
              <a:rPr lang="en-US" altLang="zh-CN" sz="1400">
                <a:sym typeface="+mn-ea"/>
              </a:rPr>
              <a:t>    else cout&lt;&lt;"not suitable for travelling\n"; </a:t>
            </a:r>
            <a:endParaRPr lang="en-US" altLang="zh-CN" sz="1400">
              <a:highlight>
                <a:srgbClr val="FFFF00"/>
              </a:highlight>
              <a:sym typeface="+mn-ea"/>
            </a:endParaRPr>
          </a:p>
          <a:p>
            <a:r>
              <a:rPr lang="en-US" altLang="zh-CN" sz="1400"/>
              <a:t>    return 0;</a:t>
            </a:r>
          </a:p>
          <a:p>
            <a:r>
              <a:rPr lang="en-US" altLang="zh-CN" sz="1400"/>
              <a:t>}</a:t>
            </a:r>
          </a:p>
        </p:txBody>
      </p:sp>
      <p:sp>
        <p:nvSpPr>
          <p:cNvPr id="4" name="灯片编号占位符 3"/>
          <p:cNvSpPr>
            <a:spLocks noGrp="1"/>
          </p:cNvSpPr>
          <p:nvPr>
            <p:ph type="sldNum" sz="quarter" idx="12"/>
          </p:nvPr>
        </p:nvSpPr>
        <p:spPr/>
        <p:txBody>
          <a:bodyPr/>
          <a:lstStyle/>
          <a:p>
            <a:fld id="{506F4176-339E-4C4B-80E4-BBE9C4467EFE}" type="slidenum">
              <a:rPr lang="zh-CN" altLang="en-US" smtClean="0"/>
              <a:t>35</a:t>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 4</a:t>
            </a:r>
          </a:p>
        </p:txBody>
      </p:sp>
      <p:pic>
        <p:nvPicPr>
          <p:cNvPr id="7" name="图片 6"/>
          <p:cNvPicPr>
            <a:picLocks noChangeAspect="1"/>
          </p:cNvPicPr>
          <p:nvPr/>
        </p:nvPicPr>
        <p:blipFill>
          <a:blip r:embed="rId2"/>
          <a:stretch>
            <a:fillRect/>
          </a:stretch>
        </p:blipFill>
        <p:spPr>
          <a:xfrm>
            <a:off x="1872384" y="1876655"/>
            <a:ext cx="7475220" cy="3848100"/>
          </a:xfrm>
          <a:prstGeom prst="rect">
            <a:avLst/>
          </a:prstGeom>
        </p:spPr>
      </p:pic>
      <p:sp>
        <p:nvSpPr>
          <p:cNvPr id="3" name="灯片编号占位符 2"/>
          <p:cNvSpPr>
            <a:spLocks noGrp="1"/>
          </p:cNvSpPr>
          <p:nvPr>
            <p:ph type="sldNum" sz="quarter" idx="12"/>
          </p:nvPr>
        </p:nvSpPr>
        <p:spPr/>
        <p:txBody>
          <a:bodyPr/>
          <a:lstStyle/>
          <a:p>
            <a:fld id="{506F4176-339E-4C4B-80E4-BBE9C4467EFE}" type="slidenum">
              <a:rPr lang="zh-CN" altLang="en-US" smtClean="0"/>
              <a:t>36</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14729" y="270333"/>
            <a:ext cx="8749516" cy="1221205"/>
          </a:xfrm>
          <a:prstGeom prst="rect">
            <a:avLst/>
          </a:prstGeom>
          <a:noFill/>
        </p:spPr>
        <p:txBody>
          <a:bodyPr wrap="none" lIns="107667" tIns="53835" rIns="107667" bIns="53835" rtlCol="0">
            <a:spAutoFit/>
          </a:bodyPr>
          <a:lstStyle/>
          <a:p>
            <a:pPr>
              <a:lnSpc>
                <a:spcPct val="150000"/>
              </a:lnSpc>
            </a:pPr>
            <a:r>
              <a:rPr lang="en-US" altLang="zh-CN" sz="2540" b="1" dirty="0" err="1">
                <a:solidFill>
                  <a:prstClr val="black"/>
                </a:solidFill>
              </a:rPr>
              <a:t>CMake</a:t>
            </a:r>
            <a:r>
              <a:rPr lang="en-US" altLang="zh-CN" sz="2540" dirty="0">
                <a:solidFill>
                  <a:prstClr val="black"/>
                </a:solidFill>
              </a:rPr>
              <a:t> needs </a:t>
            </a:r>
            <a:r>
              <a:rPr lang="en-US" altLang="zh-CN" sz="2540" b="1" dirty="0">
                <a:solidFill>
                  <a:prstClr val="black"/>
                </a:solidFill>
              </a:rPr>
              <a:t>CMakeLists.txt</a:t>
            </a:r>
            <a:r>
              <a:rPr lang="en-US" altLang="zh-CN" sz="2540" dirty="0">
                <a:solidFill>
                  <a:prstClr val="black"/>
                </a:solidFill>
              </a:rPr>
              <a:t> to run properly.</a:t>
            </a:r>
          </a:p>
          <a:p>
            <a:pPr>
              <a:lnSpc>
                <a:spcPct val="150000"/>
              </a:lnSpc>
            </a:pPr>
            <a:r>
              <a:rPr lang="en-US" altLang="zh-CN" sz="2540" dirty="0">
                <a:solidFill>
                  <a:prstClr val="black"/>
                </a:solidFill>
              </a:rPr>
              <a:t>A CMakeLists.txt consists of </a:t>
            </a:r>
            <a:r>
              <a:rPr lang="en-US" altLang="zh-CN" sz="2540" b="1" dirty="0">
                <a:solidFill>
                  <a:prstClr val="black"/>
                </a:solidFill>
              </a:rPr>
              <a:t>commands</a:t>
            </a:r>
            <a:r>
              <a:rPr lang="en-US" altLang="zh-CN" sz="2540" dirty="0">
                <a:solidFill>
                  <a:prstClr val="black"/>
                </a:solidFill>
              </a:rPr>
              <a:t> , </a:t>
            </a:r>
            <a:r>
              <a:rPr lang="en-US" altLang="zh-CN" sz="2540" b="1" dirty="0">
                <a:solidFill>
                  <a:prstClr val="black"/>
                </a:solidFill>
              </a:rPr>
              <a:t>comments</a:t>
            </a:r>
            <a:r>
              <a:rPr lang="en-US" altLang="zh-CN" sz="2540" dirty="0">
                <a:solidFill>
                  <a:prstClr val="black"/>
                </a:solidFill>
              </a:rPr>
              <a:t> and </a:t>
            </a:r>
            <a:r>
              <a:rPr lang="en-US" altLang="zh-CN" sz="2540" b="1" dirty="0">
                <a:solidFill>
                  <a:prstClr val="black"/>
                </a:solidFill>
              </a:rPr>
              <a:t>spaces</a:t>
            </a:r>
            <a:r>
              <a:rPr lang="en-US" altLang="zh-CN" sz="2540" dirty="0">
                <a:solidFill>
                  <a:prstClr val="black"/>
                </a:solidFill>
              </a:rPr>
              <a:t>. </a:t>
            </a:r>
            <a:endParaRPr lang="zh-CN" altLang="en-US" sz="2540" dirty="0">
              <a:solidFill>
                <a:prstClr val="black"/>
              </a:solidFill>
            </a:endParaRPr>
          </a:p>
        </p:txBody>
      </p:sp>
      <p:sp>
        <p:nvSpPr>
          <p:cNvPr id="5" name="TextBox 4"/>
          <p:cNvSpPr txBox="1"/>
          <p:nvPr/>
        </p:nvSpPr>
        <p:spPr>
          <a:xfrm>
            <a:off x="1328199" y="1491538"/>
            <a:ext cx="10123675" cy="1485189"/>
          </a:xfrm>
          <a:prstGeom prst="rect">
            <a:avLst/>
          </a:prstGeom>
          <a:noFill/>
        </p:spPr>
        <p:txBody>
          <a:bodyPr wrap="none" lIns="107667" tIns="53835" rIns="107667" bIns="53835" rtlCol="0">
            <a:spAutoFit/>
          </a:bodyPr>
          <a:lstStyle/>
          <a:p>
            <a:pPr marL="414655" indent="-414655">
              <a:lnSpc>
                <a:spcPct val="120000"/>
              </a:lnSpc>
              <a:buFont typeface="Arial" panose="020B0604020202020204" pitchFamily="34" charset="0"/>
              <a:buChar char="•"/>
            </a:pPr>
            <a:r>
              <a:rPr lang="en-US" altLang="zh-CN" sz="2540" dirty="0">
                <a:solidFill>
                  <a:prstClr val="black"/>
                </a:solidFill>
              </a:rPr>
              <a:t>The </a:t>
            </a:r>
            <a:r>
              <a:rPr lang="en-US" altLang="zh-CN" sz="2540" b="1" dirty="0">
                <a:solidFill>
                  <a:srgbClr val="00B0F0"/>
                </a:solidFill>
              </a:rPr>
              <a:t>commands</a:t>
            </a:r>
            <a:r>
              <a:rPr lang="en-US" altLang="zh-CN" sz="2540" dirty="0">
                <a:solidFill>
                  <a:prstClr val="black"/>
                </a:solidFill>
              </a:rPr>
              <a:t> include  command name, brackets and parameters , </a:t>
            </a:r>
          </a:p>
          <a:p>
            <a:pPr>
              <a:lnSpc>
                <a:spcPct val="120000"/>
              </a:lnSpc>
            </a:pPr>
            <a:r>
              <a:rPr lang="en-US" altLang="zh-CN" sz="2540" dirty="0">
                <a:solidFill>
                  <a:prstClr val="black"/>
                </a:solidFill>
              </a:rPr>
              <a:t>the parameters are separated by spaces. Commands are not case sensitive.</a:t>
            </a:r>
          </a:p>
          <a:p>
            <a:pPr marL="414655" indent="-414655">
              <a:lnSpc>
                <a:spcPct val="120000"/>
              </a:lnSpc>
              <a:buFont typeface="Arial" panose="020B0604020202020204" pitchFamily="34" charset="0"/>
              <a:buChar char="•"/>
            </a:pPr>
            <a:r>
              <a:rPr lang="en-US" altLang="zh-CN" sz="2540" b="1" dirty="0">
                <a:solidFill>
                  <a:srgbClr val="00B0F0"/>
                </a:solidFill>
              </a:rPr>
              <a:t>Comments</a:t>
            </a:r>
            <a:r>
              <a:rPr lang="en-US" altLang="zh-CN" sz="2540" dirty="0">
                <a:solidFill>
                  <a:prstClr val="black"/>
                </a:solidFill>
              </a:rPr>
              <a:t>  begins  with ‘#’.</a:t>
            </a:r>
          </a:p>
        </p:txBody>
      </p:sp>
      <p:sp>
        <p:nvSpPr>
          <p:cNvPr id="2" name="文本框 1"/>
          <p:cNvSpPr txBox="1"/>
          <p:nvPr/>
        </p:nvSpPr>
        <p:spPr>
          <a:xfrm>
            <a:off x="1254307" y="3275147"/>
            <a:ext cx="9283632" cy="483337"/>
          </a:xfrm>
          <a:prstGeom prst="rect">
            <a:avLst/>
          </a:prstGeom>
          <a:noFill/>
        </p:spPr>
        <p:txBody>
          <a:bodyPr wrap="none" rtlCol="0">
            <a:spAutoFit/>
          </a:bodyPr>
          <a:lstStyle/>
          <a:p>
            <a:r>
              <a:rPr lang="en-US" altLang="zh-CN" sz="2540" dirty="0"/>
              <a:t>Steps for generating a </a:t>
            </a:r>
            <a:r>
              <a:rPr lang="en-US" altLang="zh-CN" sz="2540" dirty="0" err="1"/>
              <a:t>makefile</a:t>
            </a:r>
            <a:r>
              <a:rPr lang="en-US" altLang="zh-CN" sz="2540" dirty="0"/>
              <a:t> and compiling on Linux using </a:t>
            </a:r>
            <a:r>
              <a:rPr lang="en-US" altLang="zh-CN" sz="2540" dirty="0" err="1"/>
              <a:t>CMake</a:t>
            </a:r>
            <a:r>
              <a:rPr lang="en-US" altLang="zh-CN" sz="2540" dirty="0"/>
              <a:t>: </a:t>
            </a:r>
            <a:endParaRPr lang="zh-CN" altLang="en-US" sz="2540" dirty="0"/>
          </a:p>
        </p:txBody>
      </p:sp>
      <p:sp>
        <p:nvSpPr>
          <p:cNvPr id="4" name="文本框 3"/>
          <p:cNvSpPr txBox="1"/>
          <p:nvPr/>
        </p:nvSpPr>
        <p:spPr>
          <a:xfrm>
            <a:off x="1254307" y="4047586"/>
            <a:ext cx="7919284" cy="483337"/>
          </a:xfrm>
          <a:prstGeom prst="rect">
            <a:avLst/>
          </a:prstGeom>
          <a:noFill/>
        </p:spPr>
        <p:txBody>
          <a:bodyPr wrap="none" rtlCol="0">
            <a:spAutoFit/>
          </a:bodyPr>
          <a:lstStyle/>
          <a:p>
            <a:r>
              <a:rPr lang="en-US" altLang="zh-CN" sz="2540" b="1" dirty="0">
                <a:solidFill>
                  <a:srgbClr val="00B0F0"/>
                </a:solidFill>
              </a:rPr>
              <a:t>Step1</a:t>
            </a:r>
            <a:r>
              <a:rPr lang="en-US" altLang="zh-CN" sz="2540" dirty="0"/>
              <a:t>: Writes the </a:t>
            </a:r>
            <a:r>
              <a:rPr lang="en-US" altLang="zh-CN" sz="2540" dirty="0" err="1"/>
              <a:t>CMake</a:t>
            </a:r>
            <a:r>
              <a:rPr lang="en-US" altLang="zh-CN" sz="2540" dirty="0"/>
              <a:t> configuration file </a:t>
            </a:r>
            <a:r>
              <a:rPr lang="en-US" altLang="zh-CN" sz="2540" b="1" dirty="0"/>
              <a:t>CMakeLists.txt</a:t>
            </a:r>
            <a:r>
              <a:rPr lang="en-US" altLang="zh-CN" sz="2540" dirty="0"/>
              <a:t>.</a:t>
            </a:r>
            <a:endParaRPr lang="zh-CN" altLang="en-US" sz="2540" dirty="0"/>
          </a:p>
        </p:txBody>
      </p:sp>
      <p:sp>
        <p:nvSpPr>
          <p:cNvPr id="6" name="文本框 5"/>
          <p:cNvSpPr txBox="1"/>
          <p:nvPr/>
        </p:nvSpPr>
        <p:spPr>
          <a:xfrm>
            <a:off x="1254307" y="4718855"/>
            <a:ext cx="10126026" cy="874342"/>
          </a:xfrm>
          <a:prstGeom prst="rect">
            <a:avLst/>
          </a:prstGeom>
          <a:noFill/>
        </p:spPr>
        <p:txBody>
          <a:bodyPr wrap="square" rtlCol="0">
            <a:spAutoFit/>
          </a:bodyPr>
          <a:lstStyle/>
          <a:p>
            <a:r>
              <a:rPr lang="en-US" altLang="zh-CN" sz="2540" b="1" dirty="0">
                <a:solidFill>
                  <a:srgbClr val="00B0F0"/>
                </a:solidFill>
              </a:rPr>
              <a:t>Step2</a:t>
            </a:r>
            <a:r>
              <a:rPr lang="en-US" altLang="zh-CN" sz="2540" dirty="0"/>
              <a:t>: Executes the command </a:t>
            </a:r>
            <a:r>
              <a:rPr lang="en-US" altLang="zh-CN" sz="2540" b="1" dirty="0" err="1"/>
              <a:t>cmake</a:t>
            </a:r>
            <a:r>
              <a:rPr lang="en-US" altLang="zh-CN" sz="2540" b="1" dirty="0"/>
              <a:t> PATH </a:t>
            </a:r>
            <a:r>
              <a:rPr lang="en-US" altLang="zh-CN" sz="2540" dirty="0"/>
              <a:t>to generate the </a:t>
            </a:r>
            <a:r>
              <a:rPr lang="en-US" altLang="zh-CN" sz="2540" b="1" dirty="0" err="1"/>
              <a:t>Makefile</a:t>
            </a:r>
            <a:r>
              <a:rPr lang="en-US" altLang="zh-CN" sz="2540" dirty="0"/>
              <a:t>.</a:t>
            </a:r>
          </a:p>
          <a:p>
            <a:r>
              <a:rPr lang="en-US" altLang="zh-CN" sz="2540" dirty="0"/>
              <a:t>(PATH is the directory where the CMakeLists.txt resides.)</a:t>
            </a:r>
            <a:endParaRPr lang="zh-CN" altLang="en-US" sz="2540" dirty="0"/>
          </a:p>
        </p:txBody>
      </p:sp>
      <p:sp>
        <p:nvSpPr>
          <p:cNvPr id="7" name="文本框 6"/>
          <p:cNvSpPr txBox="1"/>
          <p:nvPr/>
        </p:nvSpPr>
        <p:spPr>
          <a:xfrm>
            <a:off x="1328199" y="5771058"/>
            <a:ext cx="5907836" cy="483337"/>
          </a:xfrm>
          <a:prstGeom prst="rect">
            <a:avLst/>
          </a:prstGeom>
          <a:noFill/>
        </p:spPr>
        <p:txBody>
          <a:bodyPr wrap="none" rtlCol="0">
            <a:spAutoFit/>
          </a:bodyPr>
          <a:lstStyle/>
          <a:p>
            <a:r>
              <a:rPr lang="en-US" altLang="zh-CN" sz="2540" b="1" dirty="0">
                <a:solidFill>
                  <a:srgbClr val="00B0F0"/>
                </a:solidFill>
              </a:rPr>
              <a:t>Step3</a:t>
            </a:r>
            <a:r>
              <a:rPr lang="en-US" altLang="zh-CN" sz="2540" dirty="0"/>
              <a:t>: Compiles using the </a:t>
            </a:r>
            <a:r>
              <a:rPr lang="en-US" altLang="zh-CN" sz="2540" b="1" dirty="0"/>
              <a:t>make</a:t>
            </a:r>
            <a:r>
              <a:rPr lang="en-US" altLang="zh-CN" sz="2540" dirty="0"/>
              <a:t> command.</a:t>
            </a:r>
            <a:endParaRPr lang="zh-CN" altLang="en-US" sz="2540" dirty="0"/>
          </a:p>
        </p:txBody>
      </p:sp>
      <p:sp>
        <p:nvSpPr>
          <p:cNvPr id="8" name="灯片编号占位符 7"/>
          <p:cNvSpPr>
            <a:spLocks noGrp="1"/>
          </p:cNvSpPr>
          <p:nvPr>
            <p:ph type="sldNum" sz="quarter" idx="12"/>
          </p:nvPr>
        </p:nvSpPr>
        <p:spPr/>
        <p:txBody>
          <a:bodyPr/>
          <a:lstStyle/>
          <a:p>
            <a:fld id="{506F4176-339E-4C4B-80E4-BBE9C4467EFE}" type="slidenum">
              <a:rPr lang="zh-CN" altLang="en-US" smtClean="0"/>
              <a:t>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826963" y="1896618"/>
            <a:ext cx="8480755" cy="2188923"/>
          </a:xfrm>
          <a:prstGeom prst="rect">
            <a:avLst/>
          </a:prstGeom>
        </p:spPr>
      </p:pic>
      <p:sp>
        <p:nvSpPr>
          <p:cNvPr id="3" name="TextBox 2"/>
          <p:cNvSpPr txBox="1"/>
          <p:nvPr/>
        </p:nvSpPr>
        <p:spPr>
          <a:xfrm>
            <a:off x="1410222" y="263786"/>
            <a:ext cx="5927462" cy="611488"/>
          </a:xfrm>
          <a:prstGeom prst="rect">
            <a:avLst/>
          </a:prstGeom>
          <a:noFill/>
        </p:spPr>
        <p:txBody>
          <a:bodyPr wrap="none" lIns="107667" tIns="53835" rIns="107667" bIns="53835" rtlCol="0">
            <a:spAutoFit/>
          </a:bodyPr>
          <a:lstStyle/>
          <a:p>
            <a:r>
              <a:rPr lang="en-US" altLang="zh-CN" sz="3265" b="1" dirty="0">
                <a:solidFill>
                  <a:prstClr val="black"/>
                </a:solidFill>
              </a:rPr>
              <a:t>1. A single source file in a project</a:t>
            </a:r>
            <a:endParaRPr lang="zh-CN" altLang="en-US" sz="3265" b="1" dirty="0">
              <a:solidFill>
                <a:prstClr val="black"/>
              </a:solidFill>
            </a:endParaRPr>
          </a:p>
        </p:txBody>
      </p:sp>
      <p:sp>
        <p:nvSpPr>
          <p:cNvPr id="5" name="TextBox 4"/>
          <p:cNvSpPr txBox="1"/>
          <p:nvPr/>
        </p:nvSpPr>
        <p:spPr>
          <a:xfrm>
            <a:off x="1130131" y="830303"/>
            <a:ext cx="10782179" cy="847385"/>
          </a:xfrm>
          <a:prstGeom prst="rect">
            <a:avLst/>
          </a:prstGeom>
          <a:noFill/>
        </p:spPr>
        <p:txBody>
          <a:bodyPr wrap="square" lIns="107667" tIns="53835" rIns="107667" bIns="53835" rtlCol="0">
            <a:spAutoFit/>
          </a:bodyPr>
          <a:lstStyle/>
          <a:p>
            <a:r>
              <a:rPr lang="en-US" altLang="zh-CN" sz="2400" dirty="0">
                <a:solidFill>
                  <a:prstClr val="black"/>
                </a:solidFill>
              </a:rPr>
              <a:t>The most basic project is an executable built from source code files. For simple projects, a three-line </a:t>
            </a:r>
            <a:r>
              <a:rPr lang="en-US" altLang="zh-CN" sz="2400" b="1" dirty="0">
                <a:solidFill>
                  <a:prstClr val="black"/>
                </a:solidFill>
              </a:rPr>
              <a:t>CMakeLists.txt </a:t>
            </a:r>
            <a:r>
              <a:rPr lang="en-US" altLang="zh-CN" sz="2400" dirty="0">
                <a:solidFill>
                  <a:prstClr val="black"/>
                </a:solidFill>
              </a:rPr>
              <a:t>file is all that is required.</a:t>
            </a:r>
          </a:p>
        </p:txBody>
      </p:sp>
      <p:grpSp>
        <p:nvGrpSpPr>
          <p:cNvPr id="7" name="组合 6"/>
          <p:cNvGrpSpPr/>
          <p:nvPr/>
        </p:nvGrpSpPr>
        <p:grpSpPr>
          <a:xfrm>
            <a:off x="5050373" y="1337742"/>
            <a:ext cx="7078338" cy="1756649"/>
            <a:chOff x="1411026" y="-158266"/>
            <a:chExt cx="7799281" cy="1935567"/>
          </a:xfrm>
        </p:grpSpPr>
        <p:sp>
          <p:nvSpPr>
            <p:cNvPr id="8" name="TextBox 7"/>
            <p:cNvSpPr txBox="1"/>
            <p:nvPr/>
          </p:nvSpPr>
          <p:spPr>
            <a:xfrm>
              <a:off x="6357291" y="-158266"/>
              <a:ext cx="2853016" cy="1935567"/>
            </a:xfrm>
            <a:prstGeom prst="rect">
              <a:avLst/>
            </a:prstGeom>
            <a:noFill/>
          </p:spPr>
          <p:txBody>
            <a:bodyPr wrap="square" lIns="107710" tIns="53855" rIns="107710" bIns="53855" rtlCol="0">
              <a:spAutoFit/>
            </a:bodyPr>
            <a:lstStyle/>
            <a:p>
              <a:r>
                <a:rPr lang="en-US" altLang="zh-CN" sz="1725" dirty="0">
                  <a:solidFill>
                    <a:prstClr val="black"/>
                  </a:solidFill>
                </a:rPr>
                <a:t>Specifies the minimum </a:t>
              </a:r>
            </a:p>
            <a:p>
              <a:r>
                <a:rPr lang="en-US" altLang="zh-CN" sz="1725" dirty="0">
                  <a:solidFill>
                    <a:prstClr val="black"/>
                  </a:solidFill>
                </a:rPr>
                <a:t>required version of </a:t>
              </a:r>
              <a:r>
                <a:rPr lang="en-US" altLang="zh-CN" sz="1725" dirty="0" err="1">
                  <a:solidFill>
                    <a:prstClr val="black"/>
                  </a:solidFill>
                </a:rPr>
                <a:t>CMake</a:t>
              </a:r>
              <a:r>
                <a:rPr lang="en-US" altLang="zh-CN" sz="1725" dirty="0">
                  <a:solidFill>
                    <a:prstClr val="black"/>
                  </a:solidFill>
                </a:rPr>
                <a:t>.</a:t>
              </a:r>
            </a:p>
            <a:p>
              <a:r>
                <a:rPr lang="en-US" altLang="zh-CN" sz="1815" dirty="0">
                  <a:solidFill>
                    <a:prstClr val="black"/>
                  </a:solidFill>
                </a:rPr>
                <a:t>Use </a:t>
              </a:r>
              <a:r>
                <a:rPr lang="en-US" altLang="zh-CN" sz="1815" b="1" dirty="0" err="1">
                  <a:solidFill>
                    <a:prstClr val="black"/>
                  </a:solidFill>
                </a:rPr>
                <a:t>cmake</a:t>
              </a:r>
              <a:r>
                <a:rPr lang="en-US" altLang="zh-CN" sz="1815" b="1" dirty="0">
                  <a:solidFill>
                    <a:prstClr val="black"/>
                  </a:solidFill>
                </a:rPr>
                <a:t> --version </a:t>
              </a:r>
              <a:r>
                <a:rPr lang="en-US" altLang="zh-CN" sz="1815" dirty="0">
                  <a:solidFill>
                    <a:prstClr val="black"/>
                  </a:solidFill>
                </a:rPr>
                <a:t>in </a:t>
              </a:r>
              <a:r>
                <a:rPr lang="en-US" altLang="zh-CN" sz="1815" dirty="0" err="1">
                  <a:solidFill>
                    <a:prstClr val="black"/>
                  </a:solidFill>
                </a:rPr>
                <a:t>Vscode</a:t>
              </a:r>
              <a:r>
                <a:rPr lang="en-US" altLang="zh-CN" sz="1815" dirty="0">
                  <a:solidFill>
                    <a:prstClr val="black"/>
                  </a:solidFill>
                </a:rPr>
                <a:t> terminal window to check the </a:t>
              </a:r>
              <a:r>
                <a:rPr lang="en-US" altLang="zh-CN" sz="1815" dirty="0" err="1">
                  <a:solidFill>
                    <a:prstClr val="black"/>
                  </a:solidFill>
                </a:rPr>
                <a:t>cmake</a:t>
              </a:r>
              <a:r>
                <a:rPr lang="en-US" altLang="zh-CN" sz="1815" dirty="0">
                  <a:solidFill>
                    <a:prstClr val="black"/>
                  </a:solidFill>
                </a:rPr>
                <a:t> version in your computer. </a:t>
              </a:r>
              <a:endParaRPr lang="zh-CN" altLang="en-US" sz="1815" dirty="0">
                <a:solidFill>
                  <a:prstClr val="black"/>
                </a:solidFill>
              </a:endParaRPr>
            </a:p>
          </p:txBody>
        </p:sp>
        <p:sp>
          <p:nvSpPr>
            <p:cNvPr id="9" name="矩形 8"/>
            <p:cNvSpPr/>
            <p:nvPr/>
          </p:nvSpPr>
          <p:spPr>
            <a:xfrm>
              <a:off x="1411026" y="1180444"/>
              <a:ext cx="4759221" cy="37754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cxnSp>
          <p:nvCxnSpPr>
            <p:cNvPr id="10" name="直接箭头连接符 9"/>
            <p:cNvCxnSpPr/>
            <p:nvPr/>
          </p:nvCxnSpPr>
          <p:spPr>
            <a:xfrm flipH="1">
              <a:off x="5731504" y="504802"/>
              <a:ext cx="720081" cy="59118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5055375" y="2906186"/>
            <a:ext cx="5152789" cy="639420"/>
            <a:chOff x="1411025" y="868769"/>
            <a:chExt cx="5677610" cy="704546"/>
          </a:xfrm>
        </p:grpSpPr>
        <p:sp>
          <p:nvSpPr>
            <p:cNvPr id="12" name="TextBox 11"/>
            <p:cNvSpPr txBox="1"/>
            <p:nvPr/>
          </p:nvSpPr>
          <p:spPr>
            <a:xfrm>
              <a:off x="3925791" y="868769"/>
              <a:ext cx="3162844" cy="704546"/>
            </a:xfrm>
            <a:prstGeom prst="rect">
              <a:avLst/>
            </a:prstGeom>
            <a:noFill/>
          </p:spPr>
          <p:txBody>
            <a:bodyPr wrap="square" lIns="107710" tIns="53855" rIns="107710" bIns="53855" rtlCol="0">
              <a:spAutoFit/>
            </a:bodyPr>
            <a:lstStyle/>
            <a:p>
              <a:r>
                <a:rPr lang="en-US" altLang="zh-CN" sz="1725" dirty="0">
                  <a:solidFill>
                    <a:srgbClr val="FFFF00"/>
                  </a:solidFill>
                </a:rPr>
                <a:t>Defines the project </a:t>
              </a:r>
            </a:p>
            <a:p>
              <a:r>
                <a:rPr lang="en-US" altLang="zh-CN" sz="1725" dirty="0">
                  <a:solidFill>
                    <a:srgbClr val="FFFF00"/>
                  </a:solidFill>
                </a:rPr>
                <a:t>name.</a:t>
              </a:r>
              <a:endParaRPr lang="zh-CN" altLang="en-US" sz="1725" dirty="0">
                <a:solidFill>
                  <a:srgbClr val="FFFF00"/>
                </a:solidFill>
              </a:endParaRPr>
            </a:p>
          </p:txBody>
        </p:sp>
        <p:sp>
          <p:nvSpPr>
            <p:cNvPr id="13" name="矩形 12"/>
            <p:cNvSpPr/>
            <p:nvPr/>
          </p:nvSpPr>
          <p:spPr>
            <a:xfrm>
              <a:off x="1411025" y="1139296"/>
              <a:ext cx="2154726" cy="37754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cxnSp>
          <p:nvCxnSpPr>
            <p:cNvPr id="14" name="直接箭头连接符 13"/>
            <p:cNvCxnSpPr>
              <a:endCxn id="13" idx="3"/>
            </p:cNvCxnSpPr>
            <p:nvPr/>
          </p:nvCxnSpPr>
          <p:spPr>
            <a:xfrm flipH="1">
              <a:off x="3565751" y="1139296"/>
              <a:ext cx="464861" cy="18877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5050371" y="3139626"/>
            <a:ext cx="6992642" cy="913338"/>
            <a:chOff x="1411024" y="532416"/>
            <a:chExt cx="7704856" cy="1006363"/>
          </a:xfrm>
        </p:grpSpPr>
        <p:sp>
          <p:nvSpPr>
            <p:cNvPr id="17" name="TextBox 16"/>
            <p:cNvSpPr txBox="1"/>
            <p:nvPr/>
          </p:nvSpPr>
          <p:spPr>
            <a:xfrm>
              <a:off x="6324188" y="532416"/>
              <a:ext cx="2791692" cy="996899"/>
            </a:xfrm>
            <a:prstGeom prst="rect">
              <a:avLst/>
            </a:prstGeom>
            <a:noFill/>
          </p:spPr>
          <p:txBody>
            <a:bodyPr wrap="square" lIns="107710" tIns="53855" rIns="107710" bIns="53855" rtlCol="0">
              <a:spAutoFit/>
            </a:bodyPr>
            <a:lstStyle/>
            <a:p>
              <a:r>
                <a:rPr lang="en-US" altLang="zh-CN" sz="1725" dirty="0">
                  <a:solidFill>
                    <a:prstClr val="black"/>
                  </a:solidFill>
                </a:rPr>
                <a:t>Adds the Hello executable </a:t>
              </a:r>
            </a:p>
            <a:p>
              <a:r>
                <a:rPr lang="en-US" altLang="zh-CN" sz="1725" dirty="0">
                  <a:solidFill>
                    <a:prstClr val="black"/>
                  </a:solidFill>
                </a:rPr>
                <a:t>target which will be built </a:t>
              </a:r>
            </a:p>
            <a:p>
              <a:r>
                <a:rPr lang="en-US" altLang="zh-CN" sz="1725" dirty="0">
                  <a:solidFill>
                    <a:prstClr val="black"/>
                  </a:solidFill>
                </a:rPr>
                <a:t>from hello.cpp.</a:t>
              </a:r>
              <a:endParaRPr lang="zh-CN" altLang="en-US" sz="1725" dirty="0">
                <a:solidFill>
                  <a:prstClr val="black"/>
                </a:solidFill>
              </a:endParaRPr>
            </a:p>
          </p:txBody>
        </p:sp>
        <p:sp>
          <p:nvSpPr>
            <p:cNvPr id="18" name="矩形 17"/>
            <p:cNvSpPr/>
            <p:nvPr/>
          </p:nvSpPr>
          <p:spPr>
            <a:xfrm>
              <a:off x="1411024" y="1139296"/>
              <a:ext cx="4320479" cy="39948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cxnSp>
          <p:nvCxnSpPr>
            <p:cNvPr id="19" name="直接箭头连接符 18"/>
            <p:cNvCxnSpPr/>
            <p:nvPr/>
          </p:nvCxnSpPr>
          <p:spPr>
            <a:xfrm flipH="1">
              <a:off x="5200358" y="923272"/>
              <a:ext cx="1251226" cy="25566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1672666" y="4011587"/>
            <a:ext cx="5549204" cy="644689"/>
            <a:chOff x="-3301753" y="3966275"/>
            <a:chExt cx="6114401" cy="710352"/>
          </a:xfrm>
        </p:grpSpPr>
        <p:sp>
          <p:nvSpPr>
            <p:cNvPr id="20" name="TextBox 19"/>
            <p:cNvSpPr txBox="1"/>
            <p:nvPr/>
          </p:nvSpPr>
          <p:spPr>
            <a:xfrm>
              <a:off x="-3301753" y="4264478"/>
              <a:ext cx="6114401" cy="412149"/>
            </a:xfrm>
            <a:prstGeom prst="rect">
              <a:avLst/>
            </a:prstGeom>
            <a:noFill/>
          </p:spPr>
          <p:txBody>
            <a:bodyPr wrap="square" lIns="107667" tIns="53835" rIns="107667" bIns="53835" rtlCol="0">
              <a:spAutoFit/>
            </a:bodyPr>
            <a:lstStyle/>
            <a:p>
              <a:r>
                <a:rPr lang="en-US" altLang="zh-CN" sz="1725" dirty="0">
                  <a:solidFill>
                    <a:prstClr val="black"/>
                  </a:solidFill>
                </a:rPr>
                <a:t>The first parameter indicates the filename of executable file.</a:t>
              </a:r>
              <a:endParaRPr lang="zh-CN" altLang="en-US" sz="1725" dirty="0">
                <a:solidFill>
                  <a:prstClr val="black"/>
                </a:solidFill>
              </a:endParaRPr>
            </a:p>
          </p:txBody>
        </p:sp>
        <p:cxnSp>
          <p:nvCxnSpPr>
            <p:cNvPr id="21" name="直接箭头连接符 20"/>
            <p:cNvCxnSpPr/>
            <p:nvPr/>
          </p:nvCxnSpPr>
          <p:spPr>
            <a:xfrm flipV="1">
              <a:off x="2228185" y="3966275"/>
              <a:ext cx="489765" cy="29418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7468388" y="3951816"/>
            <a:ext cx="4443922" cy="635458"/>
            <a:chOff x="3474037" y="3922266"/>
            <a:chExt cx="4896544" cy="700181"/>
          </a:xfrm>
        </p:grpSpPr>
        <p:sp>
          <p:nvSpPr>
            <p:cNvPr id="22" name="TextBox 21"/>
            <p:cNvSpPr txBox="1"/>
            <p:nvPr/>
          </p:nvSpPr>
          <p:spPr>
            <a:xfrm>
              <a:off x="3474037" y="4210298"/>
              <a:ext cx="4896544" cy="412149"/>
            </a:xfrm>
            <a:prstGeom prst="rect">
              <a:avLst/>
            </a:prstGeom>
            <a:noFill/>
          </p:spPr>
          <p:txBody>
            <a:bodyPr wrap="square" lIns="107667" tIns="53835" rIns="107667" bIns="53835" rtlCol="0">
              <a:spAutoFit/>
            </a:bodyPr>
            <a:lstStyle/>
            <a:p>
              <a:r>
                <a:rPr lang="en-US" altLang="zh-CN" sz="1725" dirty="0">
                  <a:solidFill>
                    <a:prstClr val="black"/>
                  </a:solidFill>
                </a:rPr>
                <a:t>The second parameter indicates the source file.</a:t>
              </a:r>
              <a:endParaRPr lang="zh-CN" altLang="en-US" sz="1725" dirty="0">
                <a:solidFill>
                  <a:prstClr val="black"/>
                </a:solidFill>
              </a:endParaRPr>
            </a:p>
          </p:txBody>
        </p:sp>
        <p:cxnSp>
          <p:nvCxnSpPr>
            <p:cNvPr id="23" name="直接箭头连接符 22"/>
            <p:cNvCxnSpPr/>
            <p:nvPr/>
          </p:nvCxnSpPr>
          <p:spPr>
            <a:xfrm flipH="1" flipV="1">
              <a:off x="4403076" y="3922266"/>
              <a:ext cx="295097" cy="29418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7" name="组合 46"/>
          <p:cNvGrpSpPr/>
          <p:nvPr/>
        </p:nvGrpSpPr>
        <p:grpSpPr>
          <a:xfrm>
            <a:off x="497077" y="2514075"/>
            <a:ext cx="6239005" cy="2612396"/>
            <a:chOff x="1062072" y="3108921"/>
            <a:chExt cx="6874459" cy="2878474"/>
          </a:xfrm>
        </p:grpSpPr>
        <p:sp>
          <p:nvSpPr>
            <p:cNvPr id="24" name="TextBox 23"/>
            <p:cNvSpPr txBox="1"/>
            <p:nvPr/>
          </p:nvSpPr>
          <p:spPr>
            <a:xfrm>
              <a:off x="1062072" y="5590507"/>
              <a:ext cx="6874459" cy="396888"/>
            </a:xfrm>
            <a:prstGeom prst="rect">
              <a:avLst/>
            </a:prstGeom>
            <a:noFill/>
          </p:spPr>
          <p:txBody>
            <a:bodyPr wrap="square" lIns="107667" tIns="53835" rIns="107667" bIns="53835" rtlCol="0">
              <a:spAutoFit/>
            </a:bodyPr>
            <a:lstStyle/>
            <a:p>
              <a:r>
                <a:rPr lang="en-US" altLang="zh-CN" sz="1635" dirty="0">
                  <a:solidFill>
                    <a:prstClr val="black"/>
                  </a:solidFill>
                </a:rPr>
                <a:t>Stores the CMakeLists.txt file in the same directory as  the hello.cpp. </a:t>
              </a:r>
            </a:p>
          </p:txBody>
        </p:sp>
        <p:sp>
          <p:nvSpPr>
            <p:cNvPr id="37" name="矩形 36"/>
            <p:cNvSpPr/>
            <p:nvPr/>
          </p:nvSpPr>
          <p:spPr>
            <a:xfrm>
              <a:off x="1493813" y="3108921"/>
              <a:ext cx="1800200" cy="6693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cxnSp>
          <p:nvCxnSpPr>
            <p:cNvPr id="41" name="直接箭头连接符 40"/>
            <p:cNvCxnSpPr/>
            <p:nvPr/>
          </p:nvCxnSpPr>
          <p:spPr>
            <a:xfrm flipV="1">
              <a:off x="1413797" y="3733494"/>
              <a:ext cx="368048" cy="191696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6799966" y="4587769"/>
            <a:ext cx="4996543" cy="1999601"/>
            <a:chOff x="7382047" y="5055042"/>
            <a:chExt cx="5505450" cy="2203264"/>
          </a:xfrm>
        </p:grpSpPr>
        <p:pic>
          <p:nvPicPr>
            <p:cNvPr id="44" name="图片 43"/>
            <p:cNvPicPr>
              <a:picLocks noChangeAspect="1"/>
            </p:cNvPicPr>
            <p:nvPr/>
          </p:nvPicPr>
          <p:blipFill>
            <a:blip r:embed="rId3"/>
            <a:stretch>
              <a:fillRect/>
            </a:stretch>
          </p:blipFill>
          <p:spPr>
            <a:xfrm>
              <a:off x="7382047" y="5439031"/>
              <a:ext cx="5505450" cy="1819275"/>
            </a:xfrm>
            <a:prstGeom prst="rect">
              <a:avLst/>
            </a:prstGeom>
          </p:spPr>
        </p:pic>
        <p:sp>
          <p:nvSpPr>
            <p:cNvPr id="45" name="TextBox 24"/>
            <p:cNvSpPr txBox="1"/>
            <p:nvPr/>
          </p:nvSpPr>
          <p:spPr>
            <a:xfrm>
              <a:off x="7601619" y="5055042"/>
              <a:ext cx="3447833" cy="451358"/>
            </a:xfrm>
            <a:prstGeom prst="rect">
              <a:avLst/>
            </a:prstGeom>
            <a:noFill/>
          </p:spPr>
          <p:txBody>
            <a:bodyPr wrap="none" lIns="99346" tIns="49675" rIns="99346" bIns="49675" rtlCol="0">
              <a:spAutoFit/>
            </a:bodyPr>
            <a:lstStyle/>
            <a:p>
              <a:r>
                <a:rPr lang="en-US" altLang="zh-CN" sz="2010" dirty="0">
                  <a:solidFill>
                    <a:prstClr val="black"/>
                  </a:solidFill>
                </a:rPr>
                <a:t>Suppose there is a hello.cpp</a:t>
              </a:r>
              <a:endParaRPr lang="zh-CN" altLang="en-US" sz="2010" dirty="0">
                <a:solidFill>
                  <a:prstClr val="black"/>
                </a:solidFill>
              </a:endParaRPr>
            </a:p>
          </p:txBody>
        </p:sp>
      </p:grpSp>
      <p:sp>
        <p:nvSpPr>
          <p:cNvPr id="6" name="灯片编号占位符 5"/>
          <p:cNvSpPr>
            <a:spLocks noGrp="1"/>
          </p:cNvSpPr>
          <p:nvPr>
            <p:ph type="sldNum" sz="quarter" idx="12"/>
          </p:nvPr>
        </p:nvSpPr>
        <p:spPr/>
        <p:txBody>
          <a:bodyPr/>
          <a:lstStyle/>
          <a:p>
            <a:fld id="{506F4176-339E-4C4B-80E4-BBE9C4467EFE}" type="slidenum">
              <a:rPr lang="zh-CN" altLang="en-US" smtClean="0"/>
              <a:t>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495289" y="724266"/>
            <a:ext cx="4922500" cy="805766"/>
          </a:xfrm>
          <a:prstGeom prst="rect">
            <a:avLst/>
          </a:prstGeom>
        </p:spPr>
      </p:pic>
      <p:grpSp>
        <p:nvGrpSpPr>
          <p:cNvPr id="15" name="组合 14"/>
          <p:cNvGrpSpPr/>
          <p:nvPr/>
        </p:nvGrpSpPr>
        <p:grpSpPr>
          <a:xfrm>
            <a:off x="6548470" y="1244427"/>
            <a:ext cx="5219570" cy="581273"/>
            <a:chOff x="-1368238" y="-357296"/>
            <a:chExt cx="5751192" cy="640476"/>
          </a:xfrm>
        </p:grpSpPr>
        <p:sp>
          <p:nvSpPr>
            <p:cNvPr id="16" name="矩形 15"/>
            <p:cNvSpPr/>
            <p:nvPr/>
          </p:nvSpPr>
          <p:spPr>
            <a:xfrm>
              <a:off x="-1368238" y="-357296"/>
              <a:ext cx="2366618" cy="34469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endParaRPr lang="zh-CN" altLang="en-US" sz="1635"/>
            </a:p>
          </p:txBody>
        </p:sp>
        <p:sp>
          <p:nvSpPr>
            <p:cNvPr id="17" name="圆角矩形标注 2"/>
            <p:cNvSpPr/>
            <p:nvPr/>
          </p:nvSpPr>
          <p:spPr>
            <a:xfrm>
              <a:off x="612456" y="-129419"/>
              <a:ext cx="3770498" cy="412599"/>
            </a:xfrm>
            <a:prstGeom prst="wedgeRoundRectCallout">
              <a:avLst>
                <a:gd name="adj1" fmla="val -38838"/>
                <a:gd name="adj2" fmla="val -739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r>
                <a:rPr lang="en-US" altLang="zh-CN" dirty="0"/>
                <a:t>Install </a:t>
              </a:r>
              <a:r>
                <a:rPr lang="en-US" altLang="zh-CN" dirty="0" err="1"/>
                <a:t>cmake</a:t>
              </a:r>
              <a:r>
                <a:rPr lang="en-US" altLang="zh-CN" dirty="0"/>
                <a:t> first by instruction</a:t>
              </a:r>
              <a:endParaRPr lang="zh-CN" altLang="en-US" dirty="0"/>
            </a:p>
          </p:txBody>
        </p:sp>
      </p:grpSp>
      <p:sp>
        <p:nvSpPr>
          <p:cNvPr id="11" name="TextBox 4"/>
          <p:cNvSpPr txBox="1"/>
          <p:nvPr/>
        </p:nvSpPr>
        <p:spPr>
          <a:xfrm>
            <a:off x="399266" y="93331"/>
            <a:ext cx="11630809" cy="890730"/>
          </a:xfrm>
          <a:prstGeom prst="rect">
            <a:avLst/>
          </a:prstGeom>
          <a:noFill/>
        </p:spPr>
        <p:txBody>
          <a:bodyPr wrap="square" lIns="107667" tIns="53835" rIns="107667" bIns="53835" rtlCol="0">
            <a:spAutoFit/>
          </a:bodyPr>
          <a:lstStyle/>
          <a:p>
            <a:r>
              <a:rPr lang="en-US" altLang="zh-CN" sz="2540" dirty="0">
                <a:solidFill>
                  <a:prstClr val="black"/>
                </a:solidFill>
              </a:rPr>
              <a:t>In current directory, type </a:t>
            </a:r>
            <a:r>
              <a:rPr lang="en-US" altLang="zh-CN" sz="2540" b="1" dirty="0" err="1">
                <a:solidFill>
                  <a:srgbClr val="00B0F0"/>
                </a:solidFill>
              </a:rPr>
              <a:t>cmake</a:t>
            </a:r>
            <a:r>
              <a:rPr lang="en-US" altLang="zh-CN" sz="2540" b="1" dirty="0">
                <a:solidFill>
                  <a:srgbClr val="00B0F0"/>
                </a:solidFill>
              </a:rPr>
              <a:t> .</a:t>
            </a:r>
            <a:r>
              <a:rPr lang="en-US" altLang="zh-CN" sz="2540" dirty="0">
                <a:solidFill>
                  <a:prstClr val="black"/>
                </a:solidFill>
              </a:rPr>
              <a:t> to generate </a:t>
            </a:r>
            <a:r>
              <a:rPr lang="en-US" altLang="zh-CN" sz="2540" dirty="0" err="1">
                <a:solidFill>
                  <a:prstClr val="black"/>
                </a:solidFill>
              </a:rPr>
              <a:t>makefile</a:t>
            </a:r>
            <a:r>
              <a:rPr lang="en-US" altLang="zh-CN" sz="2540" dirty="0">
                <a:solidFill>
                  <a:prstClr val="black"/>
                </a:solidFill>
              </a:rPr>
              <a:t>. If </a:t>
            </a:r>
            <a:r>
              <a:rPr lang="en-US" altLang="zh-CN" sz="2540" dirty="0" err="1">
                <a:solidFill>
                  <a:prstClr val="black"/>
                </a:solidFill>
              </a:rPr>
              <a:t>cmake</a:t>
            </a:r>
            <a:r>
              <a:rPr lang="en-US" altLang="zh-CN" sz="2540" dirty="0">
                <a:solidFill>
                  <a:prstClr val="black"/>
                </a:solidFill>
              </a:rPr>
              <a:t> does not be installed, follow the instruction to install </a:t>
            </a:r>
            <a:r>
              <a:rPr lang="en-US" altLang="zh-CN" sz="2540" dirty="0" err="1">
                <a:solidFill>
                  <a:prstClr val="black"/>
                </a:solidFill>
              </a:rPr>
              <a:t>cmake</a:t>
            </a:r>
            <a:r>
              <a:rPr lang="en-US" altLang="zh-CN" sz="2540" dirty="0">
                <a:solidFill>
                  <a:prstClr val="black"/>
                </a:solidFill>
              </a:rPr>
              <a:t>.</a:t>
            </a:r>
          </a:p>
        </p:txBody>
      </p:sp>
      <p:pic>
        <p:nvPicPr>
          <p:cNvPr id="3" name="图片 2"/>
          <p:cNvPicPr>
            <a:picLocks noChangeAspect="1"/>
          </p:cNvPicPr>
          <p:nvPr/>
        </p:nvPicPr>
        <p:blipFill>
          <a:blip r:embed="rId3"/>
          <a:stretch>
            <a:fillRect/>
          </a:stretch>
        </p:blipFill>
        <p:spPr>
          <a:xfrm>
            <a:off x="583429" y="1041157"/>
            <a:ext cx="5489552" cy="399475"/>
          </a:xfrm>
          <a:prstGeom prst="rect">
            <a:avLst/>
          </a:prstGeom>
        </p:spPr>
      </p:pic>
      <p:sp>
        <p:nvSpPr>
          <p:cNvPr id="5" name="椭圆 4"/>
          <p:cNvSpPr/>
          <p:nvPr/>
        </p:nvSpPr>
        <p:spPr>
          <a:xfrm>
            <a:off x="4962000" y="1119991"/>
            <a:ext cx="1110981" cy="331249"/>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pic>
        <p:nvPicPr>
          <p:cNvPr id="2" name="图片 1"/>
          <p:cNvPicPr>
            <a:picLocks noChangeAspect="1"/>
          </p:cNvPicPr>
          <p:nvPr/>
        </p:nvPicPr>
        <p:blipFill>
          <a:blip r:embed="rId4"/>
          <a:stretch>
            <a:fillRect/>
          </a:stretch>
        </p:blipFill>
        <p:spPr>
          <a:xfrm>
            <a:off x="1302468" y="5916098"/>
            <a:ext cx="10115321" cy="551745"/>
          </a:xfrm>
          <a:prstGeom prst="rect">
            <a:avLst/>
          </a:prstGeom>
        </p:spPr>
      </p:pic>
      <p:pic>
        <p:nvPicPr>
          <p:cNvPr id="7" name="图片 6"/>
          <p:cNvPicPr>
            <a:picLocks noChangeAspect="1"/>
          </p:cNvPicPr>
          <p:nvPr/>
        </p:nvPicPr>
        <p:blipFill>
          <a:blip r:embed="rId5"/>
          <a:stretch>
            <a:fillRect/>
          </a:stretch>
        </p:blipFill>
        <p:spPr>
          <a:xfrm>
            <a:off x="423960" y="1648937"/>
            <a:ext cx="6049399" cy="4124073"/>
          </a:xfrm>
          <a:prstGeom prst="rect">
            <a:avLst/>
          </a:prstGeom>
        </p:spPr>
      </p:pic>
      <p:grpSp>
        <p:nvGrpSpPr>
          <p:cNvPr id="9" name="组合 8"/>
          <p:cNvGrpSpPr/>
          <p:nvPr/>
        </p:nvGrpSpPr>
        <p:grpSpPr>
          <a:xfrm>
            <a:off x="4336029" y="1646345"/>
            <a:ext cx="7694046" cy="1047093"/>
            <a:chOff x="1263319" y="792980"/>
            <a:chExt cx="8477698" cy="1153740"/>
          </a:xfrm>
        </p:grpSpPr>
        <p:sp>
          <p:nvSpPr>
            <p:cNvPr id="10" name="矩形 9"/>
            <p:cNvSpPr/>
            <p:nvPr/>
          </p:nvSpPr>
          <p:spPr>
            <a:xfrm>
              <a:off x="1263319" y="792980"/>
              <a:ext cx="936104" cy="31988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endParaRPr lang="zh-CN" altLang="en-US" sz="1635"/>
            </a:p>
          </p:txBody>
        </p:sp>
        <p:sp>
          <p:nvSpPr>
            <p:cNvPr id="12" name="圆角矩形标注 2"/>
            <p:cNvSpPr/>
            <p:nvPr/>
          </p:nvSpPr>
          <p:spPr>
            <a:xfrm>
              <a:off x="2773703" y="1218356"/>
              <a:ext cx="6967314" cy="728364"/>
            </a:xfrm>
            <a:prstGeom prst="wedgeRoundRectCallout">
              <a:avLst>
                <a:gd name="adj1" fmla="val -62455"/>
                <a:gd name="adj2" fmla="val -7993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r>
                <a:rPr lang="en-US" altLang="zh-CN" dirty="0"/>
                <a:t>Run </a:t>
              </a:r>
              <a:r>
                <a:rPr lang="en-US" altLang="zh-CN" dirty="0" err="1"/>
                <a:t>cmake</a:t>
              </a:r>
              <a:r>
                <a:rPr lang="en-US" altLang="zh-CN" dirty="0"/>
                <a:t> to generate </a:t>
              </a:r>
              <a:r>
                <a:rPr lang="en-US" altLang="zh-CN" dirty="0" err="1"/>
                <a:t>makefle</a:t>
              </a:r>
              <a:r>
                <a:rPr lang="en-US" altLang="zh-CN" dirty="0"/>
                <a:t>, </a:t>
              </a:r>
              <a:r>
                <a:rPr lang="en-US" altLang="zh-CN" b="1" dirty="0">
                  <a:solidFill>
                    <a:srgbClr val="FF0000"/>
                  </a:solidFill>
                  <a:highlight>
                    <a:srgbClr val="FFFF00"/>
                  </a:highlight>
                </a:rPr>
                <a:t>.</a:t>
              </a:r>
              <a:r>
                <a:rPr lang="en-US" altLang="zh-CN" dirty="0">
                  <a:highlight>
                    <a:srgbClr val="FFFF00"/>
                  </a:highlight>
                </a:rPr>
                <a:t> </a:t>
              </a:r>
              <a:r>
                <a:rPr lang="en-US" altLang="zh-CN" dirty="0"/>
                <a:t>indicates the CMakeList.txt is in the current directory.</a:t>
              </a:r>
              <a:endParaRPr lang="zh-CN" altLang="en-US" dirty="0"/>
            </a:p>
          </p:txBody>
        </p:sp>
      </p:grpSp>
      <p:sp>
        <p:nvSpPr>
          <p:cNvPr id="13" name="矩形 12"/>
          <p:cNvSpPr/>
          <p:nvPr/>
        </p:nvSpPr>
        <p:spPr>
          <a:xfrm>
            <a:off x="671801" y="5482693"/>
            <a:ext cx="5414725" cy="2903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grpSp>
        <p:nvGrpSpPr>
          <p:cNvPr id="14" name="组合 13"/>
          <p:cNvGrpSpPr/>
          <p:nvPr/>
        </p:nvGrpSpPr>
        <p:grpSpPr>
          <a:xfrm>
            <a:off x="6511664" y="4808113"/>
            <a:ext cx="5256376" cy="1634602"/>
            <a:chOff x="2832519" y="5361538"/>
            <a:chExt cx="5791746" cy="1801088"/>
          </a:xfrm>
        </p:grpSpPr>
        <p:sp>
          <p:nvSpPr>
            <p:cNvPr id="19" name="矩形 18"/>
            <p:cNvSpPr/>
            <p:nvPr/>
          </p:nvSpPr>
          <p:spPr>
            <a:xfrm>
              <a:off x="2832519" y="6802586"/>
              <a:ext cx="1173006" cy="360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endParaRPr lang="zh-CN" altLang="en-US" sz="1635"/>
            </a:p>
          </p:txBody>
        </p:sp>
        <p:sp>
          <p:nvSpPr>
            <p:cNvPr id="20" name="圆角矩形标注 5"/>
            <p:cNvSpPr/>
            <p:nvPr/>
          </p:nvSpPr>
          <p:spPr>
            <a:xfrm>
              <a:off x="3419021" y="5361538"/>
              <a:ext cx="5205244" cy="964296"/>
            </a:xfrm>
            <a:prstGeom prst="wedgeRoundRectCallout">
              <a:avLst>
                <a:gd name="adj1" fmla="val -44892"/>
                <a:gd name="adj2" fmla="val 985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r>
                <a:rPr lang="en-US" altLang="zh-CN" b="1" dirty="0" err="1">
                  <a:solidFill>
                    <a:srgbClr val="FFFF00"/>
                  </a:solidFill>
                </a:rPr>
                <a:t>Makefile</a:t>
              </a:r>
              <a:r>
                <a:rPr lang="en-US" altLang="zh-CN" dirty="0"/>
                <a:t> file is created automatically after running </a:t>
              </a:r>
              <a:r>
                <a:rPr lang="en-US" altLang="zh-CN" dirty="0" err="1"/>
                <a:t>cmake</a:t>
              </a:r>
              <a:r>
                <a:rPr lang="en-US" altLang="zh-CN" dirty="0"/>
                <a:t> in the current directory. Except </a:t>
              </a:r>
              <a:r>
                <a:rPr lang="en-US" altLang="zh-CN" dirty="0" err="1"/>
                <a:t>Makefile</a:t>
              </a:r>
              <a:r>
                <a:rPr lang="en-US" altLang="zh-CN" dirty="0"/>
                <a:t>, there are other new files and folders.</a:t>
              </a:r>
              <a:endParaRPr lang="zh-CN" altLang="en-US" dirty="0"/>
            </a:p>
          </p:txBody>
        </p:sp>
      </p:grpSp>
      <p:sp>
        <p:nvSpPr>
          <p:cNvPr id="6" name="灯片编号占位符 5"/>
          <p:cNvSpPr>
            <a:spLocks noGrp="1"/>
          </p:cNvSpPr>
          <p:nvPr>
            <p:ph type="sldNum" sz="quarter" idx="12"/>
          </p:nvPr>
        </p:nvSpPr>
        <p:spPr/>
        <p:txBody>
          <a:bodyPr/>
          <a:lstStyle/>
          <a:p>
            <a:fld id="{506F4176-339E-4C4B-80E4-BBE9C4467EFE}" type="slidenum">
              <a:rPr lang="zh-CN" altLang="en-US" smtClean="0"/>
              <a:t>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3"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2146444" y="2230710"/>
            <a:ext cx="5670525" cy="522814"/>
          </a:xfrm>
          <a:prstGeom prst="rect">
            <a:avLst/>
          </a:prstGeom>
        </p:spPr>
      </p:pic>
      <p:pic>
        <p:nvPicPr>
          <p:cNvPr id="9" name="图片 8"/>
          <p:cNvPicPr>
            <a:picLocks noChangeAspect="1"/>
          </p:cNvPicPr>
          <p:nvPr/>
        </p:nvPicPr>
        <p:blipFill>
          <a:blip r:embed="rId3"/>
          <a:stretch>
            <a:fillRect/>
          </a:stretch>
        </p:blipFill>
        <p:spPr>
          <a:xfrm>
            <a:off x="2125448" y="799092"/>
            <a:ext cx="6504631" cy="1212118"/>
          </a:xfrm>
          <a:prstGeom prst="rect">
            <a:avLst/>
          </a:prstGeom>
        </p:spPr>
      </p:pic>
      <p:grpSp>
        <p:nvGrpSpPr>
          <p:cNvPr id="2" name="组合 1"/>
          <p:cNvGrpSpPr/>
          <p:nvPr/>
        </p:nvGrpSpPr>
        <p:grpSpPr>
          <a:xfrm>
            <a:off x="6258308" y="725149"/>
            <a:ext cx="4963871" cy="429818"/>
            <a:chOff x="1205783" y="1239219"/>
            <a:chExt cx="4303315" cy="473596"/>
          </a:xfrm>
        </p:grpSpPr>
        <p:sp>
          <p:nvSpPr>
            <p:cNvPr id="4" name="矩形 3"/>
            <p:cNvSpPr/>
            <p:nvPr/>
          </p:nvSpPr>
          <p:spPr>
            <a:xfrm>
              <a:off x="1205783" y="1320692"/>
              <a:ext cx="485491" cy="35332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endParaRPr lang="zh-CN" altLang="en-US" sz="1635"/>
            </a:p>
          </p:txBody>
        </p:sp>
        <p:sp>
          <p:nvSpPr>
            <p:cNvPr id="5" name="圆角矩形标注 4"/>
            <p:cNvSpPr/>
            <p:nvPr/>
          </p:nvSpPr>
          <p:spPr>
            <a:xfrm>
              <a:off x="2107067" y="1239219"/>
              <a:ext cx="3402031" cy="473596"/>
            </a:xfrm>
            <a:prstGeom prst="wedgeRoundRectCallout">
              <a:avLst>
                <a:gd name="adj1" fmla="val -63075"/>
                <a:gd name="adj2" fmla="val -113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r>
                <a:rPr lang="en-US" altLang="zh-CN" dirty="0"/>
                <a:t>Execute  make to compile the program.</a:t>
              </a:r>
              <a:endParaRPr lang="zh-CN" altLang="en-US" dirty="0"/>
            </a:p>
          </p:txBody>
        </p:sp>
      </p:grpSp>
      <p:grpSp>
        <p:nvGrpSpPr>
          <p:cNvPr id="3" name="组合 2"/>
          <p:cNvGrpSpPr/>
          <p:nvPr/>
        </p:nvGrpSpPr>
        <p:grpSpPr>
          <a:xfrm>
            <a:off x="6811546" y="2125744"/>
            <a:ext cx="3134011" cy="406126"/>
            <a:chOff x="1348004" y="4598684"/>
            <a:chExt cx="3453216" cy="447489"/>
          </a:xfrm>
        </p:grpSpPr>
        <p:sp>
          <p:nvSpPr>
            <p:cNvPr id="6" name="矩形 5"/>
            <p:cNvSpPr/>
            <p:nvPr/>
          </p:nvSpPr>
          <p:spPr>
            <a:xfrm>
              <a:off x="1348004" y="4686132"/>
              <a:ext cx="966047" cy="3600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endParaRPr lang="zh-CN" altLang="en-US" sz="1635"/>
            </a:p>
          </p:txBody>
        </p:sp>
        <p:sp>
          <p:nvSpPr>
            <p:cNvPr id="7" name="圆角矩形标注 6"/>
            <p:cNvSpPr/>
            <p:nvPr/>
          </p:nvSpPr>
          <p:spPr>
            <a:xfrm>
              <a:off x="2496964" y="4598684"/>
              <a:ext cx="2304256" cy="359254"/>
            </a:xfrm>
            <a:prstGeom prst="wedgeRoundRectCallout">
              <a:avLst>
                <a:gd name="adj1" fmla="val -61392"/>
                <a:gd name="adj2" fmla="val 2454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r>
                <a:rPr lang="en-US" altLang="zh-CN" dirty="0"/>
                <a:t>Run the program</a:t>
              </a:r>
              <a:endParaRPr lang="zh-CN" altLang="en-US" dirty="0"/>
            </a:p>
          </p:txBody>
        </p:sp>
      </p:grpSp>
      <p:sp>
        <p:nvSpPr>
          <p:cNvPr id="12" name="矩形 11"/>
          <p:cNvSpPr/>
          <p:nvPr/>
        </p:nvSpPr>
        <p:spPr>
          <a:xfrm>
            <a:off x="2890449" y="1739355"/>
            <a:ext cx="2091258" cy="32370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13" name="矩形 12"/>
          <p:cNvSpPr/>
          <p:nvPr/>
        </p:nvSpPr>
        <p:spPr>
          <a:xfrm>
            <a:off x="2152395" y="2494345"/>
            <a:ext cx="1568443" cy="32370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8" name="灯片编号占位符 7"/>
          <p:cNvSpPr>
            <a:spLocks noGrp="1"/>
          </p:cNvSpPr>
          <p:nvPr>
            <p:ph type="sldNum" sz="quarter" idx="12"/>
          </p:nvPr>
        </p:nvSpPr>
        <p:spPr/>
        <p:txBody>
          <a:bodyPr/>
          <a:lstStyle/>
          <a:p>
            <a:fld id="{506F4176-339E-4C4B-80E4-BBE9C4467EFE}" type="slidenum">
              <a:rPr lang="zh-CN" altLang="en-US" smtClean="0"/>
              <a:t>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5531523" y="4798933"/>
            <a:ext cx="6509468" cy="2025906"/>
          </a:xfrm>
          <a:prstGeom prst="rect">
            <a:avLst/>
          </a:prstGeom>
        </p:spPr>
      </p:pic>
      <p:sp>
        <p:nvSpPr>
          <p:cNvPr id="7" name="椭圆 6"/>
          <p:cNvSpPr/>
          <p:nvPr/>
        </p:nvSpPr>
        <p:spPr>
          <a:xfrm>
            <a:off x="9816505" y="4818461"/>
            <a:ext cx="849573" cy="226224"/>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1186180" rtl="0" eaLnBrk="1" latinLnBrk="0" hangingPunct="1">
              <a:defRPr sz="2300" kern="1200">
                <a:solidFill>
                  <a:schemeClr val="lt1"/>
                </a:solidFill>
                <a:latin typeface="+mn-lt"/>
                <a:ea typeface="+mn-ea"/>
                <a:cs typeface="+mn-cs"/>
              </a:defRPr>
            </a:lvl1pPr>
            <a:lvl2pPr marL="593090" algn="l" defTabSz="1186180" rtl="0" eaLnBrk="1" latinLnBrk="0" hangingPunct="1">
              <a:defRPr sz="2300" kern="1200">
                <a:solidFill>
                  <a:schemeClr val="lt1"/>
                </a:solidFill>
                <a:latin typeface="+mn-lt"/>
                <a:ea typeface="+mn-ea"/>
                <a:cs typeface="+mn-cs"/>
              </a:defRPr>
            </a:lvl2pPr>
            <a:lvl3pPr marL="1186180" algn="l" defTabSz="1186180" rtl="0" eaLnBrk="1" latinLnBrk="0" hangingPunct="1">
              <a:defRPr sz="2300" kern="1200">
                <a:solidFill>
                  <a:schemeClr val="lt1"/>
                </a:solidFill>
                <a:latin typeface="+mn-lt"/>
                <a:ea typeface="+mn-ea"/>
                <a:cs typeface="+mn-cs"/>
              </a:defRPr>
            </a:lvl3pPr>
            <a:lvl4pPr marL="1779270" algn="l" defTabSz="1186180" rtl="0" eaLnBrk="1" latinLnBrk="0" hangingPunct="1">
              <a:defRPr sz="2300" kern="1200">
                <a:solidFill>
                  <a:schemeClr val="lt1"/>
                </a:solidFill>
                <a:latin typeface="+mn-lt"/>
                <a:ea typeface="+mn-ea"/>
                <a:cs typeface="+mn-cs"/>
              </a:defRPr>
            </a:lvl4pPr>
            <a:lvl5pPr marL="2372360" algn="l" defTabSz="1186180" rtl="0" eaLnBrk="1" latinLnBrk="0" hangingPunct="1">
              <a:defRPr sz="2300" kern="1200">
                <a:solidFill>
                  <a:schemeClr val="lt1"/>
                </a:solidFill>
                <a:latin typeface="+mn-lt"/>
                <a:ea typeface="+mn-ea"/>
                <a:cs typeface="+mn-cs"/>
              </a:defRPr>
            </a:lvl5pPr>
            <a:lvl6pPr marL="2966085" algn="l" defTabSz="1186180" rtl="0" eaLnBrk="1" latinLnBrk="0" hangingPunct="1">
              <a:defRPr sz="2300" kern="1200">
                <a:solidFill>
                  <a:schemeClr val="lt1"/>
                </a:solidFill>
                <a:latin typeface="+mn-lt"/>
                <a:ea typeface="+mn-ea"/>
                <a:cs typeface="+mn-cs"/>
              </a:defRPr>
            </a:lvl6pPr>
            <a:lvl7pPr marL="3559175" algn="l" defTabSz="1186180" rtl="0" eaLnBrk="1" latinLnBrk="0" hangingPunct="1">
              <a:defRPr sz="2300" kern="1200">
                <a:solidFill>
                  <a:schemeClr val="lt1"/>
                </a:solidFill>
                <a:latin typeface="+mn-lt"/>
                <a:ea typeface="+mn-ea"/>
                <a:cs typeface="+mn-cs"/>
              </a:defRPr>
            </a:lvl7pPr>
            <a:lvl8pPr marL="4152265" algn="l" defTabSz="1186180" rtl="0" eaLnBrk="1" latinLnBrk="0" hangingPunct="1">
              <a:defRPr sz="2300" kern="1200">
                <a:solidFill>
                  <a:schemeClr val="lt1"/>
                </a:solidFill>
                <a:latin typeface="+mn-lt"/>
                <a:ea typeface="+mn-ea"/>
                <a:cs typeface="+mn-cs"/>
              </a:defRPr>
            </a:lvl8pPr>
            <a:lvl9pPr marL="4745355" algn="l" defTabSz="1186180" rtl="0" eaLnBrk="1" latinLnBrk="0" hangingPunct="1">
              <a:defRPr sz="2300" kern="1200">
                <a:solidFill>
                  <a:schemeClr val="lt1"/>
                </a:solidFill>
                <a:latin typeface="+mn-lt"/>
                <a:ea typeface="+mn-ea"/>
                <a:cs typeface="+mn-cs"/>
              </a:defRPr>
            </a:lvl9pPr>
          </a:lstStyle>
          <a:p>
            <a:pPr algn="ctr"/>
            <a:endParaRPr lang="zh-CN" altLang="en-US" sz="2085"/>
          </a:p>
        </p:txBody>
      </p:sp>
      <p:pic>
        <p:nvPicPr>
          <p:cNvPr id="17" name="图片 16"/>
          <p:cNvPicPr>
            <a:picLocks noChangeAspect="1"/>
          </p:cNvPicPr>
          <p:nvPr/>
        </p:nvPicPr>
        <p:blipFill>
          <a:blip r:embed="rId3"/>
          <a:stretch>
            <a:fillRect/>
          </a:stretch>
        </p:blipFill>
        <p:spPr>
          <a:xfrm>
            <a:off x="1236622" y="1191274"/>
            <a:ext cx="2143845" cy="1910443"/>
          </a:xfrm>
          <a:prstGeom prst="rect">
            <a:avLst/>
          </a:prstGeom>
        </p:spPr>
      </p:pic>
      <p:pic>
        <p:nvPicPr>
          <p:cNvPr id="19" name="图片 18"/>
          <p:cNvPicPr>
            <a:picLocks noChangeAspect="1"/>
          </p:cNvPicPr>
          <p:nvPr/>
        </p:nvPicPr>
        <p:blipFill>
          <a:blip r:embed="rId4"/>
          <a:stretch>
            <a:fillRect/>
          </a:stretch>
        </p:blipFill>
        <p:spPr>
          <a:xfrm>
            <a:off x="1237574" y="3345935"/>
            <a:ext cx="2161134" cy="1253458"/>
          </a:xfrm>
          <a:prstGeom prst="rect">
            <a:avLst/>
          </a:prstGeom>
        </p:spPr>
      </p:pic>
      <p:pic>
        <p:nvPicPr>
          <p:cNvPr id="21" name="图片 20"/>
          <p:cNvPicPr>
            <a:picLocks noChangeAspect="1"/>
          </p:cNvPicPr>
          <p:nvPr/>
        </p:nvPicPr>
        <p:blipFill>
          <a:blip r:embed="rId5"/>
          <a:stretch>
            <a:fillRect/>
          </a:stretch>
        </p:blipFill>
        <p:spPr>
          <a:xfrm>
            <a:off x="6708161" y="591134"/>
            <a:ext cx="5033379" cy="3664146"/>
          </a:xfrm>
          <a:prstGeom prst="rect">
            <a:avLst/>
          </a:prstGeom>
        </p:spPr>
      </p:pic>
      <p:pic>
        <p:nvPicPr>
          <p:cNvPr id="23" name="图片 22"/>
          <p:cNvPicPr>
            <a:picLocks noChangeAspect="1"/>
          </p:cNvPicPr>
          <p:nvPr/>
        </p:nvPicPr>
        <p:blipFill>
          <a:blip r:embed="rId6"/>
          <a:stretch>
            <a:fillRect/>
          </a:stretch>
        </p:blipFill>
        <p:spPr>
          <a:xfrm>
            <a:off x="6478343" y="4284571"/>
            <a:ext cx="5407239" cy="429308"/>
          </a:xfrm>
          <a:prstGeom prst="rect">
            <a:avLst/>
          </a:prstGeom>
        </p:spPr>
      </p:pic>
      <p:grpSp>
        <p:nvGrpSpPr>
          <p:cNvPr id="29" name="组合 28"/>
          <p:cNvGrpSpPr/>
          <p:nvPr/>
        </p:nvGrpSpPr>
        <p:grpSpPr>
          <a:xfrm>
            <a:off x="1405649" y="1370507"/>
            <a:ext cx="5190997" cy="1740441"/>
            <a:chOff x="1061765" y="3688002"/>
            <a:chExt cx="5719710" cy="1917708"/>
          </a:xfrm>
        </p:grpSpPr>
        <p:grpSp>
          <p:nvGrpSpPr>
            <p:cNvPr id="24" name="组合 23"/>
            <p:cNvGrpSpPr/>
            <p:nvPr/>
          </p:nvGrpSpPr>
          <p:grpSpPr>
            <a:xfrm>
              <a:off x="1061765" y="3688002"/>
              <a:ext cx="5719710" cy="882336"/>
              <a:chOff x="1205782" y="1259451"/>
              <a:chExt cx="5719710" cy="882336"/>
            </a:xfrm>
          </p:grpSpPr>
          <p:sp>
            <p:nvSpPr>
              <p:cNvPr id="25" name="矩形 24"/>
              <p:cNvSpPr/>
              <p:nvPr/>
            </p:nvSpPr>
            <p:spPr>
              <a:xfrm>
                <a:off x="1205782" y="1259451"/>
                <a:ext cx="1656184" cy="8823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endParaRPr lang="zh-CN" altLang="en-US" sz="1635"/>
              </a:p>
            </p:txBody>
          </p:sp>
          <p:sp>
            <p:nvSpPr>
              <p:cNvPr id="26" name="圆角矩形标注 4"/>
              <p:cNvSpPr/>
              <p:nvPr/>
            </p:nvSpPr>
            <p:spPr>
              <a:xfrm>
                <a:off x="3393009" y="1259451"/>
                <a:ext cx="3532483" cy="639811"/>
              </a:xfrm>
              <a:prstGeom prst="wedgeRoundRectCallout">
                <a:avLst>
                  <a:gd name="adj1" fmla="val -74132"/>
                  <a:gd name="adj2" fmla="val -220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r>
                  <a:rPr lang="en-US" altLang="zh-CN" dirty="0"/>
                  <a:t>Deletes all the building files and directory by </a:t>
                </a:r>
                <a:r>
                  <a:rPr lang="en-US" altLang="zh-CN" dirty="0" err="1"/>
                  <a:t>CMake</a:t>
                </a:r>
                <a:r>
                  <a:rPr lang="en-US" altLang="zh-CN" dirty="0"/>
                  <a:t>.</a:t>
                </a:r>
                <a:endParaRPr lang="zh-CN" altLang="en-US" dirty="0"/>
              </a:p>
            </p:txBody>
          </p:sp>
        </p:grpSp>
        <p:sp>
          <p:nvSpPr>
            <p:cNvPr id="27" name="矩形 26"/>
            <p:cNvSpPr/>
            <p:nvPr/>
          </p:nvSpPr>
          <p:spPr>
            <a:xfrm>
              <a:off x="1104797" y="4789928"/>
              <a:ext cx="567680" cy="24508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endParaRPr lang="zh-CN" altLang="en-US" sz="1635"/>
            </a:p>
          </p:txBody>
        </p:sp>
        <p:sp>
          <p:nvSpPr>
            <p:cNvPr id="28" name="矩形 27"/>
            <p:cNvSpPr/>
            <p:nvPr/>
          </p:nvSpPr>
          <p:spPr>
            <a:xfrm>
              <a:off x="1070149" y="5333366"/>
              <a:ext cx="999728" cy="27234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endParaRPr lang="zh-CN" altLang="en-US" sz="1635"/>
            </a:p>
          </p:txBody>
        </p:sp>
      </p:grpSp>
      <p:grpSp>
        <p:nvGrpSpPr>
          <p:cNvPr id="31" name="组合 30"/>
          <p:cNvGrpSpPr/>
          <p:nvPr/>
        </p:nvGrpSpPr>
        <p:grpSpPr>
          <a:xfrm>
            <a:off x="1387185" y="3562842"/>
            <a:ext cx="4527946" cy="1073504"/>
            <a:chOff x="1358181" y="4608854"/>
            <a:chExt cx="4989126" cy="1182842"/>
          </a:xfrm>
        </p:grpSpPr>
        <p:sp>
          <p:nvSpPr>
            <p:cNvPr id="32" name="矩形 31"/>
            <p:cNvSpPr/>
            <p:nvPr/>
          </p:nvSpPr>
          <p:spPr>
            <a:xfrm>
              <a:off x="1358181" y="4940558"/>
              <a:ext cx="966048" cy="30190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endParaRPr lang="zh-CN" altLang="en-US" sz="1635"/>
            </a:p>
          </p:txBody>
        </p:sp>
        <p:sp>
          <p:nvSpPr>
            <p:cNvPr id="33" name="圆角矩形标注 6"/>
            <p:cNvSpPr/>
            <p:nvPr/>
          </p:nvSpPr>
          <p:spPr>
            <a:xfrm>
              <a:off x="2940030" y="4608854"/>
              <a:ext cx="3407277" cy="1182842"/>
            </a:xfrm>
            <a:prstGeom prst="wedgeRoundRectCallout">
              <a:avLst>
                <a:gd name="adj1" fmla="val -74432"/>
                <a:gd name="adj2" fmla="val -1125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r>
                <a:rPr lang="en-US" altLang="zh-CN" dirty="0"/>
                <a:t>Creates an empty folder to store the building files and directory by </a:t>
              </a:r>
              <a:r>
                <a:rPr lang="en-US" altLang="zh-CN" dirty="0" err="1"/>
                <a:t>CMake</a:t>
              </a:r>
              <a:r>
                <a:rPr lang="en-US" altLang="zh-CN" dirty="0"/>
                <a:t>.</a:t>
              </a:r>
              <a:endParaRPr lang="zh-CN" altLang="en-US" dirty="0"/>
            </a:p>
          </p:txBody>
        </p:sp>
      </p:grpSp>
      <p:sp>
        <p:nvSpPr>
          <p:cNvPr id="34" name="椭圆 33"/>
          <p:cNvSpPr/>
          <p:nvPr/>
        </p:nvSpPr>
        <p:spPr>
          <a:xfrm>
            <a:off x="9980164" y="561844"/>
            <a:ext cx="849573" cy="226224"/>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35" name="椭圆 34"/>
          <p:cNvSpPr/>
          <p:nvPr/>
        </p:nvSpPr>
        <p:spPr>
          <a:xfrm>
            <a:off x="10568330" y="787190"/>
            <a:ext cx="849573" cy="226224"/>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36" name="矩形 35"/>
          <p:cNvSpPr/>
          <p:nvPr/>
        </p:nvSpPr>
        <p:spPr>
          <a:xfrm>
            <a:off x="9064360" y="4411707"/>
            <a:ext cx="876749" cy="3267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endParaRPr lang="zh-CN" altLang="en-US" sz="1635"/>
          </a:p>
        </p:txBody>
      </p:sp>
      <p:sp>
        <p:nvSpPr>
          <p:cNvPr id="2" name="灯片编号占位符 1"/>
          <p:cNvSpPr>
            <a:spLocks noGrp="1"/>
          </p:cNvSpPr>
          <p:nvPr>
            <p:ph type="sldNum" sz="quarter" idx="12"/>
          </p:nvPr>
        </p:nvSpPr>
        <p:spPr/>
        <p:txBody>
          <a:bodyPr/>
          <a:lstStyle/>
          <a:p>
            <a:fld id="{506F4176-339E-4C4B-80E4-BBE9C4467EFE}" type="slidenum">
              <a:rPr lang="zh-CN" altLang="en-US" smtClean="0"/>
              <a:t>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34" grpId="0" bldLvl="0" animBg="1"/>
      <p:bldP spid="35" grpId="0" bldLvl="0" animBg="1"/>
      <p:bldP spid="3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3682059" y="1761907"/>
            <a:ext cx="8039420" cy="1806708"/>
          </a:xfrm>
          <a:prstGeom prst="rect">
            <a:avLst/>
          </a:prstGeom>
        </p:spPr>
      </p:pic>
      <p:sp>
        <p:nvSpPr>
          <p:cNvPr id="3" name="TextBox 2"/>
          <p:cNvSpPr txBox="1"/>
          <p:nvPr/>
        </p:nvSpPr>
        <p:spPr>
          <a:xfrm>
            <a:off x="1687908" y="175628"/>
            <a:ext cx="5714263" cy="611488"/>
          </a:xfrm>
          <a:prstGeom prst="rect">
            <a:avLst/>
          </a:prstGeom>
          <a:noFill/>
        </p:spPr>
        <p:txBody>
          <a:bodyPr wrap="none" lIns="107667" tIns="53835" rIns="107667" bIns="53835" rtlCol="0">
            <a:spAutoFit/>
          </a:bodyPr>
          <a:lstStyle/>
          <a:p>
            <a:r>
              <a:rPr lang="en-US" altLang="zh-CN" sz="3265" b="1" dirty="0">
                <a:solidFill>
                  <a:prstClr val="black"/>
                </a:solidFill>
              </a:rPr>
              <a:t>2. Multi-source files in a project</a:t>
            </a:r>
            <a:endParaRPr lang="zh-CN" altLang="en-US" sz="3265" b="1" dirty="0">
              <a:solidFill>
                <a:prstClr val="black"/>
              </a:solidFill>
            </a:endParaRPr>
          </a:p>
        </p:txBody>
      </p:sp>
      <p:sp>
        <p:nvSpPr>
          <p:cNvPr id="5" name="TextBox 4"/>
          <p:cNvSpPr txBox="1"/>
          <p:nvPr/>
        </p:nvSpPr>
        <p:spPr>
          <a:xfrm>
            <a:off x="1288548" y="901445"/>
            <a:ext cx="6926423" cy="541789"/>
          </a:xfrm>
          <a:prstGeom prst="rect">
            <a:avLst/>
          </a:prstGeom>
          <a:noFill/>
        </p:spPr>
        <p:txBody>
          <a:bodyPr wrap="square" lIns="107667" tIns="53835" rIns="107667" bIns="53835" rtlCol="0">
            <a:spAutoFit/>
          </a:bodyPr>
          <a:lstStyle/>
          <a:p>
            <a:r>
              <a:rPr lang="en-US" altLang="zh-CN" sz="2815" dirty="0">
                <a:solidFill>
                  <a:prstClr val="black"/>
                </a:solidFill>
              </a:rPr>
              <a:t>There are three files in the same directory.</a:t>
            </a:r>
          </a:p>
        </p:txBody>
      </p:sp>
      <p:grpSp>
        <p:nvGrpSpPr>
          <p:cNvPr id="16" name="组合 15"/>
          <p:cNvGrpSpPr/>
          <p:nvPr/>
        </p:nvGrpSpPr>
        <p:grpSpPr>
          <a:xfrm>
            <a:off x="6849485" y="3278001"/>
            <a:ext cx="5128177" cy="883815"/>
            <a:chOff x="2203113" y="677235"/>
            <a:chExt cx="5650491" cy="973833"/>
          </a:xfrm>
        </p:grpSpPr>
        <p:sp>
          <p:nvSpPr>
            <p:cNvPr id="17" name="TextBox 16"/>
            <p:cNvSpPr txBox="1"/>
            <p:nvPr/>
          </p:nvSpPr>
          <p:spPr>
            <a:xfrm>
              <a:off x="2203113" y="1223474"/>
              <a:ext cx="5650491" cy="427594"/>
            </a:xfrm>
            <a:prstGeom prst="rect">
              <a:avLst/>
            </a:prstGeom>
            <a:noFill/>
          </p:spPr>
          <p:txBody>
            <a:bodyPr wrap="square" lIns="107710" tIns="53855" rIns="107710" bIns="53855" rtlCol="0">
              <a:spAutoFit/>
            </a:bodyPr>
            <a:lstStyle/>
            <a:p>
              <a:r>
                <a:rPr lang="en-US" altLang="zh-CN" sz="1815" dirty="0">
                  <a:solidFill>
                    <a:prstClr val="black"/>
                  </a:solidFill>
                </a:rPr>
                <a:t>List all the source files using space as the separator.</a:t>
              </a:r>
            </a:p>
          </p:txBody>
        </p:sp>
        <p:sp>
          <p:nvSpPr>
            <p:cNvPr id="18" name="矩形 17"/>
            <p:cNvSpPr/>
            <p:nvPr/>
          </p:nvSpPr>
          <p:spPr>
            <a:xfrm>
              <a:off x="5189308" y="677235"/>
              <a:ext cx="2304256" cy="28794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19" name="直接箭头连接符 18"/>
            <p:cNvCxnSpPr/>
            <p:nvPr/>
          </p:nvCxnSpPr>
          <p:spPr>
            <a:xfrm flipV="1">
              <a:off x="5803512" y="1034459"/>
              <a:ext cx="432048" cy="25093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pic>
        <p:nvPicPr>
          <p:cNvPr id="4" name="图片 3"/>
          <p:cNvPicPr>
            <a:picLocks noChangeAspect="1"/>
          </p:cNvPicPr>
          <p:nvPr/>
        </p:nvPicPr>
        <p:blipFill>
          <a:blip r:embed="rId3"/>
          <a:stretch>
            <a:fillRect/>
          </a:stretch>
        </p:blipFill>
        <p:spPr>
          <a:xfrm>
            <a:off x="738617" y="1634226"/>
            <a:ext cx="2619295" cy="2195713"/>
          </a:xfrm>
          <a:prstGeom prst="rect">
            <a:avLst/>
          </a:prstGeom>
        </p:spPr>
      </p:pic>
      <p:sp>
        <p:nvSpPr>
          <p:cNvPr id="2" name="灯片编号占位符 1"/>
          <p:cNvSpPr>
            <a:spLocks noGrp="1"/>
          </p:cNvSpPr>
          <p:nvPr>
            <p:ph type="sldNum" sz="quarter" idx="12"/>
          </p:nvPr>
        </p:nvSpPr>
        <p:spPr/>
        <p:txBody>
          <a:bodyPr/>
          <a:lstStyle/>
          <a:p>
            <a:fld id="{506F4176-339E-4C4B-80E4-BBE9C4467EFE}" type="slidenum">
              <a:rPr lang="zh-CN" altLang="en-US" smtClean="0"/>
              <a:t>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3142</Words>
  <Application>Microsoft Macintosh PowerPoint</Application>
  <PresentationFormat>宽屏</PresentationFormat>
  <Paragraphs>393</Paragraphs>
  <Slides>36</Slides>
  <Notes>12</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1</vt:i4>
      </vt:variant>
      <vt:variant>
        <vt:lpstr>幻灯片标题</vt:lpstr>
      </vt:variant>
      <vt:variant>
        <vt:i4>36</vt:i4>
      </vt:variant>
    </vt:vector>
  </HeadingPairs>
  <TitlesOfParts>
    <vt:vector size="45" baseType="lpstr">
      <vt:lpstr>等线</vt:lpstr>
      <vt:lpstr>Arial</vt:lpstr>
      <vt:lpstr>Calibri</vt:lpstr>
      <vt:lpstr>Franklin Gothic Demi</vt:lpstr>
      <vt:lpstr>Franklin Gothic Medium</vt:lpstr>
      <vt:lpstr>Wingdings</vt:lpstr>
      <vt:lpstr>Office 主题</vt:lpstr>
      <vt:lpstr>1_Office 主题</vt:lpstr>
      <vt:lpstr>Image</vt:lpstr>
      <vt:lpstr>Advanced Programming</vt:lpstr>
      <vt:lpstr>topics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Inputs</vt:lpstr>
      <vt:lpstr>2.1 Command-Line Arguments</vt:lpstr>
      <vt:lpstr>2.2 Standard Input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Data storage</vt:lpstr>
      <vt:lpstr>2.1 Data storage-array</vt:lpstr>
      <vt:lpstr>2.1 Data storage: char-array vs string</vt:lpstr>
      <vt:lpstr>2.1 Data storage: struct</vt:lpstr>
      <vt:lpstr>2.2 Data storage: union</vt:lpstr>
      <vt:lpstr>Please refer to the content of courseware p14-p15 to generate a makefile using cmake tool and CMakeLists.txt, run the makefile to generate an executable file, and then run the executable file.  NOTES: all the source files are in ./src , all the head files are in ./inc,  all the build files are in ./build. </vt:lpstr>
      <vt:lpstr>Exercise 2</vt:lpstr>
      <vt:lpstr>Exercise 3</vt:lpstr>
      <vt:lpstr>Exercise 4</vt:lpstr>
      <vt:lpstr>Exercise 4</vt:lpstr>
    </vt:vector>
  </TitlesOfParts>
  <Company>Southern University of Science and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Shiqi Yu</cp:lastModifiedBy>
  <cp:revision>747</cp:revision>
  <dcterms:created xsi:type="dcterms:W3CDTF">2020-09-05T08:11:00Z</dcterms:created>
  <dcterms:modified xsi:type="dcterms:W3CDTF">2025-03-11T13:54:43Z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FBAB74A29C0A4511BAEB953D88E3F5A7_13</vt:lpwstr>
  </property>
  <property fmtid="{D5CDD505-2E9C-101B-9397-08002B2CF9AE}" pid="3" name="KSOProductBuildVer">
    <vt:lpwstr>2052-12.1.0.20305</vt:lpwstr>
  </property>
</Properties>
</file>