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903" autoAdjust="0"/>
    <p:restoredTop sz="94660"/>
  </p:normalViewPr>
  <p:slideViewPr>
    <p:cSldViewPr snapToGrid="0">
      <p:cViewPr varScale="1">
        <p:scale>
          <a:sx n="117" d="100"/>
          <a:sy n="117" d="100"/>
        </p:scale>
        <p:origin x="184"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2936" y="1373029"/>
            <a:ext cx="3235769" cy="4111941"/>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73875" y="946383"/>
            <a:ext cx="7587889" cy="5909310"/>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6</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8</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for</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&lt;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"sum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+ 4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"*(numbers2+1)=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6330" y="1444404"/>
            <a:ext cx="2735670"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194099" y="1225689"/>
            <a:ext cx="8285824" cy="5632311"/>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&lt;iostream&gt;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using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namespace</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267F99"/>
                </a:solidFill>
                <a:effectLst/>
                <a:latin typeface="Menlo" panose="020B0609030804020204" pitchFamily="49" charset="0"/>
                <a:ea typeface="宋体" panose="02010600030101010101" pitchFamily="2" charset="-122"/>
                <a:cs typeface="Times New Roman" panose="02020603050405020304" pitchFamily="18" charset="0"/>
              </a:rPr>
              <a:t>std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 = "</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const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"Welcome to programming."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0x3E56AF67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 = 0x"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hex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6" name="内容占位符 4">
            <a:extLst>
              <a:ext uri="{FF2B5EF4-FFF2-40B4-BE49-F238E27FC236}">
                <a16:creationId xmlns:a16="http://schemas.microsoft.com/office/drawing/2014/main" id="{06EDED69-29D9-642D-F8D9-F9C56CF52A8F}"/>
              </a:ext>
            </a:extLst>
          </p:cNvPr>
          <p:cNvSpPr>
            <a:spLocks noGrp="1"/>
          </p:cNvSpPr>
          <p:nvPr>
            <p:ph idx="1"/>
          </p:nvPr>
        </p:nvSpPr>
        <p:spPr>
          <a:xfrm>
            <a:off x="138952" y="1217752"/>
            <a:ext cx="6169025" cy="4130675"/>
          </a:xfrm>
        </p:spPr>
        <p:txBody>
          <a:bodyPr>
            <a:normAutofit fontScale="67500" lnSpcReduction="10000"/>
          </a:bodyPr>
          <a:lstStyle/>
          <a:p>
            <a:r>
              <a:rPr lang="en-US" altLang="zh-CN" dirty="0"/>
              <a:t>3-1. Complete the code on the right to finish the following task:</a:t>
            </a:r>
          </a:p>
          <a:p>
            <a:pPr lvl="1"/>
            <a:r>
              <a:rPr lang="en-US" altLang="zh-CN" sz="2800" dirty="0">
                <a:sym typeface="+mn-ea"/>
              </a:rPr>
              <a:t>1. Determine whether the current system is in big-endian(BE) or little-endian(LE) based on the storage location of byte0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a:t>
            </a:r>
            <a:endParaRPr lang="en-US" altLang="zh-CN" sz="2800" dirty="0"/>
          </a:p>
          <a:p>
            <a:pPr lvl="1"/>
            <a:r>
              <a:rPr lang="en-US" altLang="zh-CN" sz="2800" dirty="0">
                <a:sym typeface="+mn-ea"/>
              </a:rPr>
              <a:t>2. Store each byte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 to a new space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reverse order.</a:t>
            </a:r>
            <a:endParaRPr lang="en-US" altLang="zh-CN" sz="2800" dirty="0"/>
          </a:p>
          <a:p>
            <a:pPr lvl="2"/>
            <a:r>
              <a:rPr lang="en-US" altLang="zh-CN" sz="2800" dirty="0">
                <a:sym typeface="+mn-ea"/>
              </a:rPr>
              <a:t>If the command-line parameter of the program is ‘H’, use heap mode to implement swapping. </a:t>
            </a:r>
            <a:endParaRPr lang="en-US" altLang="zh-CN" sz="2800" dirty="0"/>
          </a:p>
          <a:p>
            <a:pPr lvl="2"/>
            <a:r>
              <a:rPr lang="en-US" altLang="zh-CN" sz="2800" dirty="0">
                <a:sym typeface="+mn-ea"/>
              </a:rPr>
              <a:t>If the command-line parameter of the program is ‘S’, use stack mode to implement swapping.</a:t>
            </a:r>
            <a:endParaRPr lang="en-US" altLang="zh-CN" sz="2800" dirty="0"/>
          </a:p>
          <a:p>
            <a:pPr lvl="2"/>
            <a:r>
              <a:rPr lang="en-US" altLang="zh-CN" sz="2800" dirty="0">
                <a:sym typeface="+mn-ea"/>
              </a:rPr>
              <a:t>Print out the value of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hexadecimal.</a:t>
            </a:r>
            <a:endParaRPr lang="en-US" altLang="zh-CN" dirty="0"/>
          </a:p>
          <a:p>
            <a:r>
              <a:rPr lang="en-US" altLang="zh-CN" dirty="0"/>
              <a:t>3-2. Use the tool </a:t>
            </a:r>
            <a:r>
              <a:rPr lang="en-US" altLang="zh-CN" dirty="0" err="1"/>
              <a:t>valgrind</a:t>
            </a:r>
            <a:r>
              <a:rPr lang="en-US" altLang="zh-CN" dirty="0"/>
              <a:t> to check if there is memory problem on the code. </a:t>
            </a:r>
          </a:p>
          <a:p>
            <a:pPr lvl="1"/>
            <a:endParaRPr lang="en-US" altLang="zh-CN" dirty="0"/>
          </a:p>
        </p:txBody>
      </p:sp>
      <p:pic>
        <p:nvPicPr>
          <p:cNvPr id="7" name="图片 6">
            <a:extLst>
              <a:ext uri="{FF2B5EF4-FFF2-40B4-BE49-F238E27FC236}">
                <a16:creationId xmlns:a16="http://schemas.microsoft.com/office/drawing/2014/main" id="{86182CAC-17D2-A0C1-0475-03DCDCA4C8D1}"/>
              </a:ext>
            </a:extLst>
          </p:cNvPr>
          <p:cNvPicPr>
            <a:picLocks noChangeAspect="1"/>
          </p:cNvPicPr>
          <p:nvPr/>
        </p:nvPicPr>
        <p:blipFill>
          <a:blip r:embed="rId3"/>
          <a:stretch>
            <a:fillRect/>
          </a:stretch>
        </p:blipFill>
        <p:spPr>
          <a:xfrm>
            <a:off x="2470150" y="5454127"/>
            <a:ext cx="7696088" cy="1359423"/>
          </a:xfrm>
          <a:prstGeom prst="rect">
            <a:avLst/>
          </a:prstGeom>
        </p:spPr>
      </p:pic>
      <p:sp>
        <p:nvSpPr>
          <p:cNvPr id="8" name="文本框 7">
            <a:extLst>
              <a:ext uri="{FF2B5EF4-FFF2-40B4-BE49-F238E27FC236}">
                <a16:creationId xmlns:a16="http://schemas.microsoft.com/office/drawing/2014/main" id="{66416BF9-F254-EC3F-41DD-482114086807}"/>
              </a:ext>
            </a:extLst>
          </p:cNvPr>
          <p:cNvSpPr txBox="1"/>
          <p:nvPr/>
        </p:nvSpPr>
        <p:spPr>
          <a:xfrm>
            <a:off x="6307977" y="635000"/>
            <a:ext cx="5884023" cy="3754874"/>
          </a:xfrm>
          <a:prstGeom prst="rect">
            <a:avLst/>
          </a:prstGeom>
          <a:solidFill>
            <a:schemeClr val="accent1">
              <a:lumMod val="40000"/>
              <a:lumOff val="60000"/>
            </a:schemeClr>
          </a:solidFill>
        </p:spPr>
        <p:txBody>
          <a:bodyPr wrap="square" rtlCol="0">
            <a:spAutoFit/>
          </a:bodyPr>
          <a:lstStyle/>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4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stdlib.h</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0x11223344</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400" kern="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'H'</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malloc</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sizeof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NULL</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/*complete code here*/</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else</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4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/*complete code here*/</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4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4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a:t>Precautions for pointer </a:t>
            </a:r>
          </a:p>
          <a:p>
            <a:pPr lvl="1"/>
            <a:r>
              <a:rPr lang="en-US"/>
              <a:t>DON’TS </a:t>
            </a:r>
            <a:endParaRPr lang="zh-CN" altLang="en-US"/>
          </a:p>
          <a:p>
            <a:pPr lvl="1"/>
            <a:r>
              <a:rPr lang="en-US" altLang="zh-CN">
                <a:sym typeface="+mn-ea"/>
              </a:rPr>
              <a:t>Suggestion </a:t>
            </a:r>
            <a:endParaRPr lang="zh-CN" altLang="en-US">
              <a:sym typeface="+mn-ea"/>
            </a:endParaRPr>
          </a:p>
          <a:p>
            <a:pPr lvl="2"/>
            <a:r>
              <a:rPr lang="en-US" altLang="zh-CN">
                <a:sym typeface="+mn-ea"/>
              </a:rPr>
              <a:t>Coding specification</a:t>
            </a:r>
          </a:p>
          <a:p>
            <a:pPr lvl="2"/>
            <a:r>
              <a:rPr lang="en-US" altLang="zh-CN" sz="2000">
                <a:sym typeface="+mn-ea"/>
              </a:rPr>
              <a:t>Tool:  </a:t>
            </a:r>
            <a:r>
              <a:rPr lang="en-US" altLang="zh-CN">
                <a:sym typeface="+mn-ea"/>
              </a:rPr>
              <a:t>valgrind </a:t>
            </a:r>
          </a:p>
          <a:p>
            <a:pPr lvl="2"/>
            <a:endParaRPr lang="zh-CN" altLang="en-US"/>
          </a:p>
          <a:p>
            <a:r>
              <a:rPr lang="en-US" altLang="zh-CN"/>
              <a:t>Memory Management(1)</a:t>
            </a:r>
            <a:endParaRPr lang="zh-CN" altLang="en-US"/>
          </a:p>
          <a:p>
            <a:pPr lvl="1"/>
            <a:r>
              <a:rPr lang="en-US" altLang="zh-CN">
                <a:sym typeface="+mn-ea"/>
              </a:rPr>
              <a:t>Stack vs Heap</a:t>
            </a:r>
          </a:p>
          <a:p>
            <a:pPr lvl="2"/>
            <a:r>
              <a:rPr lang="en-US" altLang="zh-CN" sz="2000">
                <a:sym typeface="+mn-ea"/>
              </a:rPr>
              <a:t>compiler+system vs </a:t>
            </a:r>
            <a:r>
              <a:rPr lang="en-US" altLang="zh-CN">
                <a:sym typeface="+mn-ea"/>
              </a:rPr>
              <a:t>programmer </a:t>
            </a:r>
            <a:endParaRPr lang="zh-CN" altLang="en-US">
              <a:sym typeface="+mn-ea"/>
            </a:endParaRPr>
          </a:p>
          <a:p>
            <a:pPr lvl="1"/>
            <a:r>
              <a:rPr lang="en-US" altLang="zh-CN"/>
              <a:t>C/C++  vs Python</a:t>
            </a:r>
          </a:p>
          <a:p>
            <a:pPr lvl="2"/>
            <a:r>
              <a:rPr lang="en-US" altLang="zh-CN"/>
              <a:t>compiler vs interpreter</a:t>
            </a:r>
          </a:p>
          <a:p>
            <a:pPr lvl="2"/>
            <a:r>
              <a:rPr lang="en-US" altLang="zh-CN">
                <a:sym typeface="+mn-ea"/>
              </a:rPr>
              <a:t>compiler+system+programmer</a:t>
            </a:r>
            <a:r>
              <a:rPr lang="en-US" altLang="zh-CN"/>
              <a:t> vs interpreter+programmer</a:t>
            </a:r>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Precautions for Pointer </a:t>
            </a:r>
          </a:p>
        </p:txBody>
      </p:sp>
      <p:sp>
        <p:nvSpPr>
          <p:cNvPr id="3" name="内容占位符 2"/>
          <p:cNvSpPr>
            <a:spLocks noGrp="1"/>
          </p:cNvSpPr>
          <p:nvPr>
            <p:ph idx="1"/>
          </p:nvPr>
        </p:nvSpPr>
        <p:spPr/>
        <p:txBody>
          <a:bodyPr>
            <a:normAutofit/>
          </a:bodyPr>
          <a:lstStyle/>
          <a:p>
            <a:r>
              <a:rPr lang="en-US" altLang="zh-CN"/>
              <a:t>DON’TS</a:t>
            </a:r>
          </a:p>
          <a:p>
            <a:pPr lvl="1"/>
            <a:r>
              <a:rPr lang="en-US" altLang="zh-CN"/>
              <a:t>1. whild pointer</a:t>
            </a:r>
            <a:endParaRPr lang="zh-CN" altLang="en-US"/>
          </a:p>
          <a:p>
            <a:pPr lvl="1"/>
            <a:r>
              <a:rPr lang="en-US" altLang="zh-CN"/>
              <a:t>2. memory leak </a:t>
            </a:r>
            <a:endParaRPr lang="zh-CN" altLang="en-US"/>
          </a:p>
          <a:p>
            <a:pPr lvl="1"/>
            <a:r>
              <a:rPr lang="en-US" altLang="zh-CN"/>
              <a:t>3. free less or free more</a:t>
            </a:r>
          </a:p>
          <a:p>
            <a:pPr lvl="1"/>
            <a:r>
              <a:rPr lang="en-US" altLang="zh-CN"/>
              <a:t>4. free stack</a:t>
            </a:r>
          </a:p>
          <a:p>
            <a:pPr lvl="1"/>
            <a:r>
              <a:rPr lang="en-US" altLang="zh-CN"/>
              <a:t>5. dangling pointer</a:t>
            </a:r>
          </a:p>
          <a:p>
            <a:pPr lvl="1"/>
            <a:endParaRPr lang="zh-CN" altLang="en-US"/>
          </a:p>
          <a:p>
            <a:r>
              <a:rPr lang="en-US" altLang="zh-CN">
                <a:sym typeface="+mn-ea"/>
              </a:rPr>
              <a:t>Suggestion </a:t>
            </a:r>
            <a:endParaRPr lang="zh-CN" altLang="en-US"/>
          </a:p>
          <a:p>
            <a:pPr lvl="1"/>
            <a:r>
              <a:rPr lang="en-US" altLang="zh-CN">
                <a:sym typeface="+mn-ea"/>
              </a:rPr>
              <a:t>Coding specification</a:t>
            </a:r>
          </a:p>
          <a:p>
            <a:pPr lvl="1"/>
            <a:r>
              <a:rPr lang="en-US" altLang="zh-CN">
                <a:sym typeface="+mn-ea"/>
              </a:rPr>
              <a:t>Tools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a:t>Memory leak</a:t>
            </a:r>
            <a:r>
              <a:rPr lang="en-US" altLang="zh-CN"/>
              <a:t> refers to the waste of system memory </a:t>
            </a:r>
            <a:r>
              <a:rPr lang="en-US" altLang="zh-CN" b="1"/>
              <a:t>caused by dynamically allocated heap memory</a:t>
            </a:r>
            <a:r>
              <a:rPr lang="en-US" altLang="zh-CN"/>
              <a:t> in a program that is not released or cannot be released for some reason, resulting in </a:t>
            </a:r>
            <a:r>
              <a:rPr lang="en-US" altLang="zh-CN" b="1"/>
              <a:t>serious consequences such as slow program running speed or even system crashes</a:t>
            </a:r>
            <a:r>
              <a:rPr lang="en-US" altLang="zh-CN"/>
              <a:t>.</a:t>
            </a:r>
          </a:p>
          <a:p>
            <a:endParaRPr lang="en-US" altLang="zh-CN"/>
          </a:p>
          <a:p>
            <a:r>
              <a:rPr lang="en-US" altLang="zh-CN"/>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//free less</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a:solidFill>
                  <a:schemeClr val="bg1">
                    <a:lumMod val="50000"/>
                  </a:schemeClr>
                </a:solidFill>
                <a:latin typeface="Consolas" panose="020B0609020204030204"/>
                <a:ea typeface="Consolas" panose="020B0609020204030204"/>
                <a:sym typeface="+mn-ea"/>
              </a:rPr>
              <a:t>//free more</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free(p2);</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4. free stack</a:t>
            </a:r>
            <a:r>
              <a:rPr lang="en-US" altLang="zh-CN">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2684</Words>
  <Application>Microsoft Macintosh PowerPoint</Application>
  <PresentationFormat>宽屏</PresentationFormat>
  <Paragraphs>370</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vt:lpstr>
      <vt:lpstr>Arial</vt:lpstr>
      <vt:lpstr>Calibri</vt:lpstr>
      <vt:lpstr>Consolas</vt:lpstr>
      <vt:lpstr>Courier New</vt:lpstr>
      <vt:lpstr>Franklin Gothic Demi</vt:lpstr>
      <vt:lpstr>Franklin Gothic Medium</vt:lpstr>
      <vt:lpstr>Menlo</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734</cp:revision>
  <dcterms:created xsi:type="dcterms:W3CDTF">2020-09-05T08:11:00Z</dcterms:created>
  <dcterms:modified xsi:type="dcterms:W3CDTF">2025-03-19T14:09:28Z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