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310" r:id="rId4"/>
    <p:sldId id="311" r:id="rId5"/>
    <p:sldId id="312" r:id="rId6"/>
    <p:sldId id="316" r:id="rId7"/>
    <p:sldId id="317" r:id="rId8"/>
    <p:sldId id="318" r:id="rId9"/>
    <p:sldId id="313" r:id="rId10"/>
    <p:sldId id="315" r:id="rId11"/>
    <p:sldId id="314" r:id="rId12"/>
    <p:sldId id="319" r:id="rId13"/>
    <p:sldId id="320" r:id="rId14"/>
    <p:sldId id="321" r:id="rId15"/>
    <p:sldId id="322" r:id="rId16"/>
    <p:sldId id="325" r:id="rId17"/>
    <p:sldId id="323" r:id="rId18"/>
    <p:sldId id="328" r:id="rId19"/>
    <p:sldId id="329" r:id="rId20"/>
    <p:sldId id="330" r:id="rId21"/>
    <p:sldId id="324" r:id="rId22"/>
    <p:sldId id="326" r:id="rId23"/>
    <p:sldId id="327" r:id="rId24"/>
    <p:sldId id="331" r:id="rId25"/>
    <p:sldId id="333" r:id="rId26"/>
    <p:sldId id="332" r:id="rId27"/>
    <p:sldId id="334" r:id="rId28"/>
    <p:sldId id="335" r:id="rId29"/>
    <p:sldId id="337" r:id="rId30"/>
    <p:sldId id="336" r:id="rId31"/>
    <p:sldId id="556" r:id="rId32"/>
    <p:sldId id="558" r:id="rId33"/>
    <p:sldId id="557" r:id="rId34"/>
    <p:sldId id="559" r:id="rId35"/>
    <p:sldId id="5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8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2760 0 24575,'-10'4'0,"-1"15"0,-13 1 0,-6 27 0,-6-3 0,-27 29 0,30-27 0,-14 2 0,-2 0 0,4 4 0,1-9 0,1 2 0,-5 17 0,-12-8 0,13-2 0,-2-15 0,14 2 0,-3-12 0,11 4 0,-3-6 0,6-1 0,0-1 0,-8 9 0,4 1 0,-11 2 0,4 4 0,-8 5 0,8-1 0,-8 7 0,6 0 0,-6-5 0,-3 14 0,3-14 0,-3 14 0,3-14 0,6 4 0,5-15 0,6 3 0,2-11 0,-1 4 0,1-6 0,5 0 0,-3 0 0,3-1 0,0 8 0,-4-6 0,-4 14 0,1-13 0,-8 13 0,2-5 0,-4 7 0,1 0 0,-8 9 0,8-6 0,-2 5 0,-4-7 0,13-2 0,-13 2 0,13-3 0,-5-5 0,8-3 0,1-8 0,6 1 0,-5 0 0,10-6 0,-8 3 0,9-9 0,-4 4 0,5-6 0,1 1 0,-1-1 0,0 1 0,-6 0 0,4 6 0,-9-4 0,2 16 0,-11-8 0,5 10 0,0-6 0,4-1 0,3-1 0,1-5 0,-5-1 0,16-6 0,-9 1 0,10-2 0,0 1 0,1-1 0,1-4 0,-2 4 0,-4-4 0,-2 10 0,-4 7 0,3-4 0,-3 2 0,5-10 0,0 0 0,5-1 0,-3 1 0,7-1 0,-3 1 0,5-2 0,-4-4 0,3 4 0,-8-8 0,8 8 0,-8-8 0,8 8 0,-8-7 0,7 7 0,-7-8 0,8 9 0,-8-9 0,8 7 0,-8-7 0,3 4 0,1-1 0,1 2 0,-1-1 0,4 0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24575,'0'38'0,"0"4"0,0-10 0,0 7 0,0 0 0,0 8 0,0-6 0,-12 40 0,9-33 0,-14 19 0,16-36 0,-5-13 0,6-2 0,0-5 0,0 0 0,0-1 0,0 0 0,0 0 0,0 0 0,0 1 0,0 0 0,0-1 0,0 1 0,0 6 0,0-5 0,0 4 0,-4-5 0,2 0 0,-3-1 0,5 1 0,0-10 0,5 3 0,0-13 0,10 3 0,-3-4 0,3 4 0,-5 1 0,1 5 0,0-5 0,-1 0 0,1-1 0,-1 1 0,1 5 0,0-5 0,-1-1 0,1 0 0,-1 2 0,1 4 0,0-5 0,-1 4 0,1-4 0,-1 5 0,1-5 0,-1 4 0,1-4 0,-1 5 0,1 0 0,0-5 0,0 4 0,-1-4 0,1 5 0,0 0 0,0-5 0,-1 4 0,1-4 0,6 5 0,-5-5 0,4 4 0,1-4 0,-5 5 0,10-5 0,-10 4 0,11-5 0,-11 6 0,4 0 0,1 0 0,-5-5 0,5 4 0,-1-4 0,-4 5 0,5 0 0,-6 0 0,-1 0 0,1 0 0,0 0 0,0 0 0,-1 0 0,1 0 0,0 0 0,-1 0 0,1 0 0,0-4 0,0 2 0,-1-2 0,1 4 0,0 0 0,0 0 0,-1 0 0,1 0 0,0 0 0,-1 0 0,0 0 0,-4-5 0,-2 4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8.xm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EBE01-5A46-3A4F-A381-5061DAA8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 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240FF7-7271-E04C-ABA2-11BB7D9B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Two ways to pass into a function: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fundamental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70545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1205552" y="2167173"/>
            <a:ext cx="4499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5089477" y="2877351"/>
            <a:ext cx="5364709" cy="5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Will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dirty="0"/>
              <a:t> be changed in foo()?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4485278" y="338518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326995"/>
            <a:ext cx="10841200" cy="833631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1512957" y="21606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4560957" y="3046825"/>
            <a:ext cx="5923368" cy="71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dirty="0"/>
              <a:t>A copy of the address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4664042" y="377019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1670714" y="645789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1193042" y="1779687"/>
            <a:ext cx="7773538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8494"/>
              </p:ext>
            </p:extLst>
          </p:nvPr>
        </p:nvGraphicFramePr>
        <p:xfrm>
          <a:off x="5353553" y="1097852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07275"/>
              </p:ext>
            </p:extLst>
          </p:nvPr>
        </p:nvGraphicFramePr>
        <p:xfrm>
          <a:off x="5353553" y="4218294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84324"/>
              </p:ext>
            </p:extLst>
          </p:nvPr>
        </p:nvGraphicFramePr>
        <p:xfrm>
          <a:off x="8879855" y="65216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378264" y="-2327069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24" y="-2345069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7453169" y="1957388"/>
            <a:ext cx="1426686" cy="22609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7453169" y="4242080"/>
            <a:ext cx="1426686" cy="66463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121985" y="1708020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91275" y="2770794"/>
            <a:ext cx="5795823" cy="2523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8713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5197997" y="2665708"/>
            <a:ext cx="8980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0" b="1" dirty="0">
                <a:solidFill>
                  <a:srgbClr val="C00000"/>
                </a:solidFill>
              </a:rPr>
              <a:t>?</a:t>
            </a:r>
            <a:endParaRPr lang="zh-CN" altLang="en-US" sz="1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DC88A3-0804-4442-B02F-8AFB8A650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E1FDFE-60AD-0D4D-9970-3E7BDD92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9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73701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1376479" y="2506673"/>
            <a:ext cx="308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0408DF-11A9-DA40-88B6-DCFCE96B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98617"/>
              </p:ext>
            </p:extLst>
          </p:nvPr>
        </p:nvGraphicFramePr>
        <p:xfrm>
          <a:off x="5199713" y="2584450"/>
          <a:ext cx="2869131" cy="1689100"/>
        </p:xfrm>
        <a:graphic>
          <a:graphicData uri="http://schemas.openxmlformats.org/drawingml/2006/table">
            <a:tbl>
              <a:tblPr/>
              <a:tblGrid>
                <a:gridCol w="956377">
                  <a:extLst>
                    <a:ext uri="{9D8B030D-6E8A-4147-A177-3AD203B41FA5}">
                      <a16:colId xmlns:a16="http://schemas.microsoft.com/office/drawing/2014/main" val="2972466873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3712214204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64456584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79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53400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44564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498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0768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3316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39942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BCBE1CF-B246-0446-AFCD-7D4B16BE65E7}"/>
              </a:ext>
            </a:extLst>
          </p:cNvPr>
          <p:cNvSpPr/>
          <p:nvPr/>
        </p:nvSpPr>
        <p:spPr>
          <a:xfrm>
            <a:off x="5046902" y="3179693"/>
            <a:ext cx="108234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num,</a:t>
            </a:r>
          </a:p>
          <a:p>
            <a:pPr algn="r"/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num_ref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0BCB-D33A-5047-823A-D11917FBA827}"/>
              </a:ext>
            </a:extLst>
          </p:cNvPr>
          <p:cNvSpPr/>
          <p:nvPr/>
        </p:nvSpPr>
        <p:spPr>
          <a:xfrm>
            <a:off x="1376479" y="353363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0039A1-B7CA-A84E-9BE4-A634692D77E3}"/>
              </a:ext>
            </a:extLst>
          </p:cNvPr>
          <p:cNvSpPr/>
          <p:nvPr/>
        </p:nvSpPr>
        <p:spPr>
          <a:xfrm>
            <a:off x="6256749" y="3210156"/>
            <a:ext cx="72648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4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1670714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3933826" cy="1187605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D8001F-2FD8-D949-8D57-451710CC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52883"/>
              </p:ext>
            </p:extLst>
          </p:nvPr>
        </p:nvGraphicFramePr>
        <p:xfrm>
          <a:off x="7366011" y="38972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E2DD-E698-AA40-8768-A15376A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56676"/>
              </p:ext>
            </p:extLst>
          </p:nvPr>
        </p:nvGraphicFramePr>
        <p:xfrm>
          <a:off x="10892313" y="-642908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B622E0-A959-D441-A983-896A1855C77A}"/>
              </a:ext>
            </a:extLst>
          </p:cNvPr>
          <p:cNvCxnSpPr>
            <a:cxnSpLocks/>
          </p:cNvCxnSpPr>
          <p:nvPr/>
        </p:nvCxnSpPr>
        <p:spPr>
          <a:xfrm>
            <a:off x="9556258" y="1223359"/>
            <a:ext cx="1336055" cy="2286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88D0A71-EA2A-4D4F-9FC5-3DF2C3ADBF2E}"/>
              </a:ext>
            </a:extLst>
          </p:cNvPr>
          <p:cNvSpPr/>
          <p:nvPr/>
        </p:nvSpPr>
        <p:spPr>
          <a:xfrm>
            <a:off x="7109146" y="1223359"/>
            <a:ext cx="1415772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 err="1">
                <a:latin typeface="Courier" pitchFamily="2" charset="0"/>
                <a:ea typeface="等线" panose="02010600030101010101" pitchFamily="2" charset="-122"/>
              </a:rPr>
              <a:t>matA</a:t>
            </a:r>
            <a:br>
              <a:rPr lang="en" altLang="zh-CN" sz="2000" dirty="0">
                <a:latin typeface="Courier" pitchFamily="2" charset="0"/>
                <a:ea typeface="等线" panose="02010600030101010101" pitchFamily="2" charset="-122"/>
              </a:rPr>
            </a:br>
            <a:r>
              <a:rPr lang="en" altLang="zh-CN" sz="2000" dirty="0" err="1">
                <a:latin typeface="Courier" pitchFamily="2" charset="0"/>
                <a:ea typeface="等线" panose="02010600030101010101" pitchFamily="2" charset="-122"/>
              </a:rPr>
              <a:t>matA_ref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1009338" y="1932041"/>
            <a:ext cx="304800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797321" y="4032953"/>
            <a:ext cx="977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30DA25-7FF4-1E44-8060-66291BC3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01479"/>
              </p:ext>
            </p:extLst>
          </p:nvPr>
        </p:nvGraphicFramePr>
        <p:xfrm>
          <a:off x="4557860" y="2373067"/>
          <a:ext cx="2393088" cy="1371600"/>
        </p:xfrm>
        <a:graphic>
          <a:graphicData uri="http://schemas.openxmlformats.org/drawingml/2006/table">
            <a:tbl>
              <a:tblPr/>
              <a:tblGrid>
                <a:gridCol w="97351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75394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altLang="zh-CN" sz="180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等线" panose="02010600030101010101" pitchFamily="2" charset="-122"/>
                        </a:rPr>
                        <a:t>pMatA</a:t>
                      </a:r>
                      <a:endParaRPr lang="en" sz="2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BD36CF1-463C-B849-B280-3D0EF5B9B539}"/>
              </a:ext>
            </a:extLst>
          </p:cNvPr>
          <p:cNvCxnSpPr>
            <a:cxnSpLocks/>
          </p:cNvCxnSpPr>
          <p:nvPr/>
        </p:nvCxnSpPr>
        <p:spPr>
          <a:xfrm flipV="1">
            <a:off x="6651323" y="2831573"/>
            <a:ext cx="1873595" cy="298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39C3871-0E8A-D59B-A3DE-6F66CA5A0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88566"/>
              </p:ext>
            </p:extLst>
          </p:nvPr>
        </p:nvGraphicFramePr>
        <p:xfrm>
          <a:off x="7366011" y="3292471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matB</a:t>
                      </a:r>
                      <a:endParaRPr lang="en" sz="2400" b="0" i="0" u="none" strike="noStrik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04EC817-0703-8053-A8C2-94391D258A8A}"/>
              </a:ext>
            </a:extLst>
          </p:cNvPr>
          <p:cNvCxnSpPr>
            <a:cxnSpLocks/>
          </p:cNvCxnSpPr>
          <p:nvPr/>
        </p:nvCxnSpPr>
        <p:spPr>
          <a:xfrm flipV="1">
            <a:off x="9481152" y="3526201"/>
            <a:ext cx="1411161" cy="886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1376479" y="1940190"/>
            <a:ext cx="3950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parameters with a huge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838199" y="5880633"/>
            <a:ext cx="11053879" cy="70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data will be copied. Not a good choice!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5D57DD-835A-ED4A-B5BA-C06F27B8B6A2}"/>
              </a:ext>
            </a:extLst>
          </p:cNvPr>
          <p:cNvGrpSpPr/>
          <p:nvPr/>
        </p:nvGrpSpPr>
        <p:grpSpPr>
          <a:xfrm>
            <a:off x="6447795" y="339317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0AE4143-6CC0-A44F-B338-E7723375A099}"/>
              </a:ext>
            </a:extLst>
          </p:cNvPr>
          <p:cNvSpPr/>
          <p:nvPr/>
        </p:nvSpPr>
        <p:spPr>
          <a:xfrm>
            <a:off x="1948721" y="5006715"/>
            <a:ext cx="5921115" cy="1499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F164FED-9CF1-5770-FA1D-E6147C1B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51" y="2062925"/>
            <a:ext cx="5439628" cy="479507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60" y="1092358"/>
            <a:ext cx="11053879" cy="12011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9791393" y="2694448"/>
            <a:ext cx="1006920" cy="1128240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E42D341-4A27-BA36-4F3A-8BB80016C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68" y="2069184"/>
            <a:ext cx="5439628" cy="478881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96677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1376479" y="18857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4248439" y="242655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4E2187-8CC2-4A47-8D38-A1201322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B46DA8-0745-484D-AD6E-9D0D5E146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10114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1051185" y="2338465"/>
            <a:ext cx="4831830" cy="2585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6096000" y="2338465"/>
            <a:ext cx="4831830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return type can be a fundamental type or a compound type.</a:t>
            </a:r>
          </a:p>
          <a:p>
            <a:r>
              <a:rPr kumimoji="1" lang="en-US" altLang="zh-CN" dirty="0"/>
              <a:t>Pass by value:</a:t>
            </a:r>
          </a:p>
          <a:p>
            <a:pPr lvl="1"/>
            <a:r>
              <a:rPr kumimoji="1" lang="en-US" altLang="zh-CN" dirty="0"/>
              <a:t>Fundamental types: the value of a constant/variable is copied</a:t>
            </a:r>
          </a:p>
          <a:p>
            <a:pPr lvl="1"/>
            <a:r>
              <a:rPr kumimoji="1" lang="en-US" altLang="zh-CN" dirty="0"/>
              <a:t>Pointers: the address is copied</a:t>
            </a:r>
          </a:p>
          <a:p>
            <a:pPr lvl="1"/>
            <a:r>
              <a:rPr kumimoji="1" lang="en-US" altLang="zh-CN" dirty="0"/>
              <a:t>Structures: the whole structure is copied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1573282" y="3429000"/>
            <a:ext cx="5065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141348" y="4484963"/>
            <a:ext cx="7929678" cy="206210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 we have a lot to 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503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 (A+B-&gt;C)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dirty="0"/>
              <a:t>To use references to avoid data copying</a:t>
            </a:r>
          </a:p>
          <a:p>
            <a:pPr lvl="1"/>
            <a:r>
              <a:rPr kumimoji="1" lang="en-US" altLang="zh-CN" dirty="0"/>
              <a:t>To use const parameters to avoid the input data is modified</a:t>
            </a:r>
          </a:p>
          <a:p>
            <a:pPr lvl="1"/>
            <a:r>
              <a:rPr kumimoji="1" lang="en-US" altLang="zh-CN" dirty="0"/>
              <a:t>To use non-const reference parameters to receive the output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851941" y="3529295"/>
            <a:ext cx="10488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Similar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814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pPr marL="0" indent="0">
              <a:buNone/>
            </a:pPr>
            <a:r>
              <a:rPr kumimoji="1" lang="en" altLang="zh-CN" sz="2000" dirty="0">
                <a:hlinkClick r:id="rId2"/>
              </a:rPr>
              <a:t>https://github.com/opencv/opencv/blob/master/modules/core/src/arithm.cpp</a:t>
            </a:r>
            <a:r>
              <a:rPr kumimoji="1" lang="en" altLang="zh-CN" sz="2000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485"/>
            <a:ext cx="12192000" cy="3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A compound statement may be needed to execute many times</a:t>
            </a:r>
          </a:p>
          <a:p>
            <a:r>
              <a:rPr kumimoji="1" lang="en-US" altLang="zh-CN" dirty="0"/>
              <a:t>You can copy them several times, but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F230A-7F8B-F640-8201-2D795D4D0966}"/>
              </a:ext>
            </a:extLst>
          </p:cNvPr>
          <p:cNvSpPr/>
          <p:nvPr/>
        </p:nvSpPr>
        <p:spPr>
          <a:xfrm>
            <a:off x="6738233" y="2228395"/>
            <a:ext cx="304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0964A-B896-0943-8B98-9033FD99DCB7}"/>
              </a:ext>
            </a:extLst>
          </p:cNvPr>
          <p:cNvSpPr/>
          <p:nvPr/>
        </p:nvSpPr>
        <p:spPr>
          <a:xfrm>
            <a:off x="688074" y="3283379"/>
            <a:ext cx="72971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688074" y="599980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8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93CC27-2B5B-7B41-B2A7-FB2819BB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Inline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BDC3A4-AACA-F241-806F-9AEAF9430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453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634279" y="2278110"/>
            <a:ext cx="530152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49783" y="319368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132944" y="3092263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83276" y="2648682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132944" y="3552670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3283276" y="2964426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6526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331509" y="22515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2070399" y="36238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2070399" y="50613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3755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1376479" y="3514830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use a macros?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8465"/>
            <a:ext cx="11053879" cy="3838497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1376479" y="1533492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1026137" y="425771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1B62-E7D9-A740-9DB2-919B8CF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8160-51AF-5F4B-B4E1-01E84B91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619D7-5A8B-5742-BD4F-108A2B73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940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6BBF88-9999-014E-8DF7-D61361D8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59" y="0"/>
            <a:ext cx="7715541" cy="235345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1C2FA5-C378-5942-96FF-FF7A0F21DE7F}"/>
              </a:ext>
            </a:extLst>
          </p:cNvPr>
          <p:cNvSpPr/>
          <p:nvPr/>
        </p:nvSpPr>
        <p:spPr>
          <a:xfrm>
            <a:off x="0" y="0"/>
            <a:ext cx="42871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00000"/>
                </a:solidFill>
                <a:latin typeface="Menlo" panose="020B0609030804020204" pitchFamily="49" charset="0"/>
              </a:rPr>
              <a:t>Inline in OpenCV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We can put the compound statement into a function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167071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C23E2F-E679-DB41-88C2-DED64C77EC19}"/>
              </a:ext>
            </a:extLst>
          </p:cNvPr>
          <p:cNvSpPr/>
          <p:nvPr/>
        </p:nvSpPr>
        <p:spPr>
          <a:xfrm>
            <a:off x="1070212" y="1859339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50CB5-42BE-9B43-A075-794956755644}"/>
              </a:ext>
            </a:extLst>
          </p:cNvPr>
          <p:cNvSpPr/>
          <p:nvPr/>
        </p:nvSpPr>
        <p:spPr>
          <a:xfrm>
            <a:off x="1070212" y="5069339"/>
            <a:ext cx="467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AD84-0F64-D443-B649-632046AA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F565-FCCA-FC47-B4A9-60D6837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96885"/>
          </a:xfrm>
        </p:spPr>
        <p:txBody>
          <a:bodyPr/>
          <a:lstStyle/>
          <a:p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Matrix::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pData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NULL</a:t>
            </a:r>
            <a:r>
              <a:rPr kumimoji="1" lang="en-US" altLang="zh-CN" dirty="0"/>
              <a:t> or an invalid value, how to tell the calling function from the called one?</a:t>
            </a:r>
          </a:p>
          <a:p>
            <a:r>
              <a:rPr kumimoji="1" lang="en-US" altLang="zh-CN" dirty="0"/>
              <a:t>The pointer should be checked first!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D96B4-8542-8F40-8857-F9824795810B}"/>
              </a:ext>
            </a:extLst>
          </p:cNvPr>
          <p:cNvSpPr/>
          <p:nvPr/>
        </p:nvSpPr>
        <p:spPr>
          <a:xfrm>
            <a:off x="1097508" y="3023880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446591-DDCD-244D-899D-5BF4414C26F9}"/>
              </a:ext>
            </a:extLst>
          </p:cNvPr>
          <p:cNvSpPr/>
          <p:nvPr/>
        </p:nvSpPr>
        <p:spPr>
          <a:xfrm>
            <a:off x="4389706" y="4693558"/>
            <a:ext cx="1383298" cy="3015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 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63231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3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138779" y="2787262"/>
            <a:ext cx="7269709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1138780" y="910106"/>
            <a:ext cx="7269709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8551130" y="910106"/>
            <a:ext cx="5004179" cy="25853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7F380DEF-F152-5742-99AD-EA93B9260384}"/>
              </a:ext>
            </a:extLst>
          </p:cNvPr>
          <p:cNvSpPr/>
          <p:nvPr/>
        </p:nvSpPr>
        <p:spPr>
          <a:xfrm>
            <a:off x="177421" y="1606082"/>
            <a:ext cx="2879678" cy="1587494"/>
          </a:xfrm>
          <a:custGeom>
            <a:avLst/>
            <a:gdLst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  <a:gd name="connsiteX3" fmla="*/ 1155932 w 2879678"/>
              <a:gd name="connsiteY3" fmla="*/ 446379 h 1587494"/>
              <a:gd name="connsiteX4" fmla="*/ 1439839 w 2879678"/>
              <a:gd name="connsiteY4" fmla="*/ 793747 h 1587494"/>
              <a:gd name="connsiteX5" fmla="*/ 1186050 w 2879678"/>
              <a:gd name="connsiteY5" fmla="*/ 1148128 h 1587494"/>
              <a:gd name="connsiteX6" fmla="*/ 911111 w 2879678"/>
              <a:gd name="connsiteY6" fmla="*/ 1532040 h 1587494"/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1587494" stroke="0" extrusionOk="0">
                <a:moveTo>
                  <a:pt x="911111" y="1532040"/>
                </a:moveTo>
                <a:cubicBezTo>
                  <a:pt x="358024" y="1399144"/>
                  <a:pt x="-25408" y="1170847"/>
                  <a:pt x="2400" y="839562"/>
                </a:cubicBezTo>
                <a:cubicBezTo>
                  <a:pt x="26746" y="523590"/>
                  <a:pt x="281290" y="205906"/>
                  <a:pt x="848367" y="70064"/>
                </a:cubicBezTo>
                <a:cubicBezTo>
                  <a:pt x="955172" y="177671"/>
                  <a:pt x="1015915" y="311662"/>
                  <a:pt x="1155932" y="446379"/>
                </a:cubicBezTo>
                <a:cubicBezTo>
                  <a:pt x="1295949" y="581095"/>
                  <a:pt x="1364158" y="712189"/>
                  <a:pt x="1439839" y="793747"/>
                </a:cubicBezTo>
                <a:cubicBezTo>
                  <a:pt x="1364844" y="866252"/>
                  <a:pt x="1245195" y="1036971"/>
                  <a:pt x="1186050" y="1148128"/>
                </a:cubicBezTo>
                <a:cubicBezTo>
                  <a:pt x="1126905" y="1259285"/>
                  <a:pt x="979866" y="1436384"/>
                  <a:pt x="911111" y="1532040"/>
                </a:cubicBezTo>
                <a:close/>
              </a:path>
              <a:path w="2879678" h="1587494" fill="none" extrusionOk="0">
                <a:moveTo>
                  <a:pt x="911111" y="1532040"/>
                </a:moveTo>
                <a:cubicBezTo>
                  <a:pt x="372328" y="1415733"/>
                  <a:pt x="76944" y="1182746"/>
                  <a:pt x="2400" y="839562"/>
                </a:cubicBezTo>
                <a:cubicBezTo>
                  <a:pt x="25689" y="597144"/>
                  <a:pt x="305517" y="216534"/>
                  <a:pt x="848367" y="70064"/>
                </a:cubicBezTo>
              </a:path>
              <a:path w="2879678" h="1587494" fill="none" stroke="0" extrusionOk="0">
                <a:moveTo>
                  <a:pt x="911111" y="1532040"/>
                </a:moveTo>
                <a:cubicBezTo>
                  <a:pt x="383976" y="1366830"/>
                  <a:pt x="20218" y="1168489"/>
                  <a:pt x="2400" y="839562"/>
                </a:cubicBezTo>
                <a:cubicBezTo>
                  <a:pt x="49046" y="556608"/>
                  <a:pt x="335447" y="212631"/>
                  <a:pt x="848367" y="70064"/>
                </a:cubicBezTo>
              </a:path>
            </a:pathLst>
          </a:custGeom>
          <a:ln w="101600">
            <a:solidFill>
              <a:srgbClr val="FF0000"/>
            </a:solidFill>
            <a:headEnd type="arrow" w="sm" len="lg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536497"/>
                      <a:gd name="adj2" fmla="val 1384443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499E8AE6-4912-8848-9A27-A9AC2E8B9C31}"/>
              </a:ext>
            </a:extLst>
          </p:cNvPr>
          <p:cNvSpPr/>
          <p:nvPr/>
        </p:nvSpPr>
        <p:spPr>
          <a:xfrm>
            <a:off x="4476466" y="1076938"/>
            <a:ext cx="4658437" cy="1587494"/>
          </a:xfrm>
          <a:custGeom>
            <a:avLst/>
            <a:gdLst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  <a:gd name="connsiteX3" fmla="*/ 3493680 w 4658437"/>
              <a:gd name="connsiteY3" fmla="*/ 468174 h 1587494"/>
              <a:gd name="connsiteX4" fmla="*/ 2893442 w 4658437"/>
              <a:gd name="connsiteY4" fmla="*/ 635995 h 1587494"/>
              <a:gd name="connsiteX5" fmla="*/ 2329219 w 4658437"/>
              <a:gd name="connsiteY5" fmla="*/ 793747 h 1587494"/>
              <a:gd name="connsiteX6" fmla="*/ 1779317 w 4658437"/>
              <a:gd name="connsiteY6" fmla="*/ 630227 h 1587494"/>
              <a:gd name="connsiteX7" fmla="*/ 1229416 w 4658437"/>
              <a:gd name="connsiteY7" fmla="*/ 466708 h 1587494"/>
              <a:gd name="connsiteX8" fmla="*/ 574214 w 4658437"/>
              <a:gd name="connsiteY8" fmla="*/ 271876 h 1587494"/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8437" h="1587494" stroke="0" extrusionOk="0">
                <a:moveTo>
                  <a:pt x="574214" y="271876"/>
                </a:moveTo>
                <a:cubicBezTo>
                  <a:pt x="959994" y="62745"/>
                  <a:pt x="1550832" y="40592"/>
                  <a:pt x="2335730" y="3"/>
                </a:cubicBezTo>
                <a:cubicBezTo>
                  <a:pt x="3116236" y="18619"/>
                  <a:pt x="3644727" y="108529"/>
                  <a:pt x="4129932" y="290283"/>
                </a:cubicBezTo>
                <a:cubicBezTo>
                  <a:pt x="3953854" y="306246"/>
                  <a:pt x="3716083" y="420661"/>
                  <a:pt x="3493680" y="468174"/>
                </a:cubicBezTo>
                <a:cubicBezTo>
                  <a:pt x="3271277" y="515687"/>
                  <a:pt x="3020947" y="585005"/>
                  <a:pt x="2893442" y="635995"/>
                </a:cubicBezTo>
                <a:cubicBezTo>
                  <a:pt x="2765937" y="686985"/>
                  <a:pt x="2557639" y="737916"/>
                  <a:pt x="2329219" y="793747"/>
                </a:cubicBezTo>
                <a:cubicBezTo>
                  <a:pt x="2122656" y="722963"/>
                  <a:pt x="1988561" y="705072"/>
                  <a:pt x="1779317" y="630227"/>
                </a:cubicBezTo>
                <a:cubicBezTo>
                  <a:pt x="1570073" y="555383"/>
                  <a:pt x="1398532" y="545204"/>
                  <a:pt x="1229416" y="466708"/>
                </a:cubicBezTo>
                <a:cubicBezTo>
                  <a:pt x="1060300" y="388212"/>
                  <a:pt x="741841" y="290686"/>
                  <a:pt x="574214" y="271876"/>
                </a:cubicBezTo>
                <a:close/>
              </a:path>
              <a:path w="4658437" h="1587494" fill="none" extrusionOk="0">
                <a:moveTo>
                  <a:pt x="574214" y="271876"/>
                </a:moveTo>
                <a:cubicBezTo>
                  <a:pt x="1030717" y="229862"/>
                  <a:pt x="1700880" y="61263"/>
                  <a:pt x="2335730" y="3"/>
                </a:cubicBezTo>
                <a:cubicBezTo>
                  <a:pt x="3073675" y="52999"/>
                  <a:pt x="3723950" y="76488"/>
                  <a:pt x="4129932" y="290283"/>
                </a:cubicBezTo>
              </a:path>
              <a:path w="4658437" h="1587494" fill="none" stroke="0" extrusionOk="0">
                <a:moveTo>
                  <a:pt x="574214" y="271876"/>
                </a:moveTo>
                <a:cubicBezTo>
                  <a:pt x="1074786" y="112192"/>
                  <a:pt x="1583472" y="-13130"/>
                  <a:pt x="2335730" y="3"/>
                </a:cubicBezTo>
                <a:cubicBezTo>
                  <a:pt x="3090274" y="49180"/>
                  <a:pt x="3733069" y="172783"/>
                  <a:pt x="4129932" y="290283"/>
                </a:cubicBezTo>
              </a:path>
            </a:pathLst>
          </a:custGeom>
          <a:ln w="101600">
            <a:solidFill>
              <a:srgbClr val="FF0000"/>
            </a:solidFill>
            <a:headEnd type="none" w="sm" len="lg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793628"/>
                      <a:gd name="adj2" fmla="val 2066276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are functions called?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88358"/>
          </a:xfrm>
        </p:spPr>
        <p:txBody>
          <a:bodyPr/>
          <a:lstStyle/>
          <a:p>
            <a:r>
              <a:rPr kumimoji="1" lang="en-US" altLang="zh-CN" dirty="0"/>
              <a:t>A call stack can store information about the active functions of a program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1376479" y="6144496"/>
            <a:ext cx="514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23673</TotalTime>
  <Words>2477</Words>
  <Application>Microsoft Macintosh PowerPoint</Application>
  <PresentationFormat>宽屏</PresentationFormat>
  <Paragraphs>505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Functions</vt:lpstr>
      <vt:lpstr>Why functions?</vt:lpstr>
      <vt:lpstr>Why functions?</vt:lpstr>
      <vt:lpstr>A Question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 </vt:lpstr>
      <vt:lpstr>Parameters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Why not use a macros?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1068</cp:revision>
  <dcterms:created xsi:type="dcterms:W3CDTF">2020-09-05T08:11:12Z</dcterms:created>
  <dcterms:modified xsi:type="dcterms:W3CDTF">2025-03-25T08:41:33Z</dcterms:modified>
  <cp:category/>
</cp:coreProperties>
</file>