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1120" r:id="rId3"/>
    <p:sldId id="1121" r:id="rId4"/>
    <p:sldId id="1119" r:id="rId5"/>
    <p:sldId id="1020" r:id="rId6"/>
    <p:sldId id="1024" r:id="rId7"/>
    <p:sldId id="1025" r:id="rId8"/>
    <p:sldId id="1023" r:id="rId9"/>
    <p:sldId id="1034" r:id="rId10"/>
    <p:sldId id="498" r:id="rId11"/>
    <p:sldId id="499" r:id="rId12"/>
    <p:sldId id="1116" r:id="rId13"/>
    <p:sldId id="1118" r:id="rId14"/>
    <p:sldId id="1117" r:id="rId15"/>
    <p:sldId id="1129" r:id="rId16"/>
    <p:sldId id="1125" r:id="rId17"/>
    <p:sldId id="1128" r:id="rId18"/>
    <p:sldId id="1001" r:id="rId19"/>
    <p:sldId id="67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6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7, shared library, function and memory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廖琪梅，王大兴，于仕琪，王薇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87" y="71739"/>
            <a:ext cx="4888795" cy="5192987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821" y="1317956"/>
            <a:ext cx="1838325" cy="184785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255648" y="1607127"/>
            <a:ext cx="2727698" cy="3880145"/>
            <a:chOff x="1614891" y="7699344"/>
            <a:chExt cx="3005519" cy="4665272"/>
          </a:xfrm>
        </p:grpSpPr>
        <p:sp>
          <p:nvSpPr>
            <p:cNvPr id="28" name="矩形 27"/>
            <p:cNvSpPr/>
            <p:nvPr/>
          </p:nvSpPr>
          <p:spPr>
            <a:xfrm>
              <a:off x="2869947" y="7699344"/>
              <a:ext cx="1639596" cy="1561912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163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9" name="Content Placeholder 2"/>
            <p:cNvSpPr txBox="1"/>
            <p:nvPr/>
          </p:nvSpPr>
          <p:spPr bwMode="auto">
            <a:xfrm>
              <a:off x="1614891" y="10521836"/>
              <a:ext cx="3005519" cy="18427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800" dirty="0">
                  <a:latin typeface="Calibri" panose="020F0502020204030204"/>
                </a:rPr>
                <a:t>This time we put all the source files in the “</a:t>
              </a:r>
              <a:r>
                <a:rPr lang="en-US" sz="1800" dirty="0" err="1">
                  <a:latin typeface="Calibri" panose="020F0502020204030204"/>
                </a:rPr>
                <a:t>src</a:t>
              </a:r>
              <a:r>
                <a:rPr lang="en-US" sz="1800" dirty="0">
                  <a:latin typeface="Calibri" panose="020F0502020204030204"/>
                </a:rPr>
                <a:t>” folder, the function header file in the “include” folder, and create a </a:t>
              </a:r>
              <a:r>
                <a:rPr lang="en-US" sz="1800" dirty="0" err="1">
                  <a:latin typeface="Calibri" panose="020F0502020204030204"/>
                </a:rPr>
                <a:t>makefile</a:t>
              </a:r>
              <a:r>
                <a:rPr lang="en-US" sz="1800" dirty="0">
                  <a:latin typeface="Calibri" panose="020F0502020204030204"/>
                </a:rPr>
                <a:t> in the current folder.</a:t>
              </a:r>
            </a:p>
          </p:txBody>
        </p:sp>
        <p:cxnSp>
          <p:nvCxnSpPr>
            <p:cNvPr id="30" name="直接箭头连接符 29"/>
            <p:cNvCxnSpPr/>
            <p:nvPr/>
          </p:nvCxnSpPr>
          <p:spPr>
            <a:xfrm flipV="1">
              <a:off x="2198259" y="9261256"/>
              <a:ext cx="671688" cy="12605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744" y="4771086"/>
            <a:ext cx="5236152" cy="201517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6585526" y="3238711"/>
            <a:ext cx="4904863" cy="923330"/>
            <a:chOff x="7447901" y="2215227"/>
            <a:chExt cx="4467766" cy="923330"/>
          </a:xfrm>
        </p:grpSpPr>
        <p:sp>
          <p:nvSpPr>
            <p:cNvPr id="37" name="文本框 36"/>
            <p:cNvSpPr txBox="1"/>
            <p:nvPr/>
          </p:nvSpPr>
          <p:spPr>
            <a:xfrm>
              <a:off x="9262617" y="2215227"/>
              <a:ext cx="26530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first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just creates a dynamic library named </a:t>
              </a:r>
              <a:r>
                <a:rPr lang="en-US" altLang="zh-CN" b="1" dirty="0"/>
                <a:t>libfunction.so</a:t>
              </a:r>
              <a:endParaRPr lang="zh-CN" altLang="en-US" b="1" dirty="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flipH="1">
              <a:off x="7447901" y="2577135"/>
              <a:ext cx="1873353" cy="43404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 38"/>
          <p:cNvSpPr/>
          <p:nvPr/>
        </p:nvSpPr>
        <p:spPr>
          <a:xfrm>
            <a:off x="3688987" y="3429000"/>
            <a:ext cx="2896540" cy="11245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725534" y="1593274"/>
            <a:ext cx="3799743" cy="3141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1037454" y="4771086"/>
            <a:ext cx="480291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1069784" y="5671618"/>
            <a:ext cx="993112" cy="2073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826744" y="6569694"/>
            <a:ext cx="1208892" cy="288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069786" y="6207342"/>
            <a:ext cx="549559" cy="36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53" y="88034"/>
            <a:ext cx="5602865" cy="502636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5874328" y="1497341"/>
            <a:ext cx="6109352" cy="1520061"/>
            <a:chOff x="9561081" y="2071702"/>
            <a:chExt cx="6109352" cy="1520061"/>
          </a:xfrm>
        </p:grpSpPr>
        <p:sp>
          <p:nvSpPr>
            <p:cNvPr id="15" name="文本框 14"/>
            <p:cNvSpPr txBox="1"/>
            <p:nvPr/>
          </p:nvSpPr>
          <p:spPr>
            <a:xfrm>
              <a:off x="11942618" y="2071702"/>
              <a:ext cx="372781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</a:t>
              </a:r>
              <a:r>
                <a:rPr lang="zh-CN" altLang="en-US" dirty="0"/>
                <a:t> </a:t>
              </a:r>
              <a:r>
                <a:rPr lang="en-US" altLang="zh-CN" dirty="0"/>
                <a:t>second</a:t>
              </a:r>
              <a:r>
                <a:rPr lang="zh-CN" altLang="en-US" dirty="0"/>
                <a:t> </a:t>
              </a:r>
              <a:r>
                <a:rPr lang="en-US" altLang="zh-CN" dirty="0"/>
                <a:t>part</a:t>
              </a:r>
              <a:r>
                <a:rPr lang="zh-CN" altLang="en-US" dirty="0"/>
                <a:t> </a:t>
              </a:r>
              <a:r>
                <a:rPr lang="en-US" altLang="zh-CN" dirty="0"/>
                <a:t>of the </a:t>
              </a:r>
              <a:r>
                <a:rPr lang="en-US" altLang="zh-CN" dirty="0" err="1"/>
                <a:t>makefile</a:t>
              </a:r>
              <a:r>
                <a:rPr lang="en-US" altLang="zh-CN" dirty="0"/>
                <a:t> links </a:t>
              </a:r>
            </a:p>
            <a:p>
              <a:r>
                <a:rPr lang="en-US" altLang="zh-CN" dirty="0"/>
                <a:t>the dynamic library </a:t>
              </a:r>
              <a:r>
                <a:rPr lang="en-US" altLang="zh-CN" b="1" dirty="0"/>
                <a:t>libfunction.so </a:t>
              </a:r>
              <a:r>
                <a:rPr lang="en-US" altLang="zh-CN" dirty="0"/>
                <a:t>to </a:t>
              </a:r>
            </a:p>
            <a:p>
              <a:r>
                <a:rPr lang="en-US" altLang="zh-CN" dirty="0"/>
                <a:t>the executable file </a:t>
              </a:r>
              <a:r>
                <a:rPr lang="en-US" altLang="zh-CN" b="1" dirty="0" err="1"/>
                <a:t>testdynamic</a:t>
              </a:r>
              <a:r>
                <a:rPr lang="en-US" altLang="zh-CN" b="1" dirty="0"/>
                <a:t> </a:t>
              </a:r>
              <a:r>
                <a:rPr lang="en-US" altLang="zh-CN" dirty="0"/>
                <a:t>in the</a:t>
              </a:r>
            </a:p>
            <a:p>
              <a:r>
                <a:rPr lang="en-US" altLang="zh-CN" dirty="0"/>
                <a:t>“</a:t>
              </a:r>
              <a:r>
                <a:rPr lang="en-US" altLang="zh-CN" dirty="0" err="1"/>
                <a:t>objs</a:t>
              </a:r>
              <a:r>
                <a:rPr lang="en-US" altLang="zh-CN" dirty="0"/>
                <a:t>” folder.</a:t>
              </a:r>
              <a:endParaRPr lang="zh-CN" altLang="en-US" dirty="0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H="1">
              <a:off x="9561081" y="2652543"/>
              <a:ext cx="2576945" cy="9392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990" y="5303116"/>
            <a:ext cx="6238875" cy="14668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898844" y="5290993"/>
            <a:ext cx="809374" cy="232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52" y="1826271"/>
            <a:ext cx="8644751" cy="2965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71129" y="726134"/>
            <a:ext cx="10626074" cy="724275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960">
              <a:defRPr/>
            </a:pP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We want to create a dynamic library by function.cpp and call the dynamic library in main.cpp. This time we write two CMakeLists.txt files, one in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CmakeDemo5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folder and another in </a:t>
            </a: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lib</a:t>
            </a:r>
            <a:r>
              <a:rPr lang="en-US" altLang="zh-CN" sz="20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folder.</a:t>
            </a:r>
            <a:endParaRPr lang="zh-CN" altLang="en-US" sz="2000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231782" y="3504653"/>
            <a:ext cx="9128943" cy="2164022"/>
            <a:chOff x="1228592" y="-109293"/>
            <a:chExt cx="10058742" cy="2384431"/>
          </a:xfrm>
        </p:grpSpPr>
        <p:sp>
          <p:nvSpPr>
            <p:cNvPr id="16" name="TextBox 15"/>
            <p:cNvSpPr txBox="1"/>
            <p:nvPr/>
          </p:nvSpPr>
          <p:spPr>
            <a:xfrm>
              <a:off x="1228592" y="1862945"/>
              <a:ext cx="91200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Create a static library named libMyDynamicFun.so by the files in the current directory.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41848" y="-109293"/>
              <a:ext cx="4945486" cy="3904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 flipV="1">
              <a:off x="5475413" y="271359"/>
              <a:ext cx="1802145" cy="16858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3"/>
          <p:cNvSpPr txBox="1"/>
          <p:nvPr/>
        </p:nvSpPr>
        <p:spPr>
          <a:xfrm>
            <a:off x="3419007" y="1440917"/>
            <a:ext cx="6163298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96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lib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folder creates a dynamic library.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74825" y="3495731"/>
            <a:ext cx="2790836" cy="1761077"/>
            <a:chOff x="7133985" y="3790732"/>
            <a:chExt cx="3075091" cy="1940451"/>
          </a:xfrm>
        </p:grpSpPr>
        <p:sp>
          <p:nvSpPr>
            <p:cNvPr id="2" name="椭圆 1"/>
            <p:cNvSpPr/>
            <p:nvPr/>
          </p:nvSpPr>
          <p:spPr>
            <a:xfrm>
              <a:off x="8788137" y="3790732"/>
              <a:ext cx="142093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6" name="直接箭头连接符 5"/>
            <p:cNvCxnSpPr>
              <a:endCxn id="2" idx="4"/>
            </p:cNvCxnSpPr>
            <p:nvPr/>
          </p:nvCxnSpPr>
          <p:spPr>
            <a:xfrm flipV="1">
              <a:off x="8397551" y="4181216"/>
              <a:ext cx="1101055" cy="124320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5"/>
            <p:cNvSpPr txBox="1"/>
            <p:nvPr/>
          </p:nvSpPr>
          <p:spPr>
            <a:xfrm>
              <a:off x="7133985" y="5318990"/>
              <a:ext cx="1886112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l</a:t>
              </a:r>
              <a:r>
                <a:rPr lang="en-US" altLang="zh-CN" sz="1725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ibrary</a:t>
              </a: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file name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99970" y="3495745"/>
            <a:ext cx="1888904" cy="1734454"/>
            <a:chOff x="7498925" y="3994274"/>
            <a:chExt cx="2081300" cy="1911111"/>
          </a:xfrm>
        </p:grpSpPr>
        <p:sp>
          <p:nvSpPr>
            <p:cNvPr id="10" name="椭圆 9"/>
            <p:cNvSpPr/>
            <p:nvPr/>
          </p:nvSpPr>
          <p:spPr>
            <a:xfrm>
              <a:off x="8788137" y="3994274"/>
              <a:ext cx="79208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1" name="直接箭头连接符 10"/>
            <p:cNvCxnSpPr>
              <a:endCxn id="10" idx="4"/>
            </p:cNvCxnSpPr>
            <p:nvPr/>
          </p:nvCxnSpPr>
          <p:spPr>
            <a:xfrm flipV="1">
              <a:off x="8463475" y="4384757"/>
              <a:ext cx="720706" cy="1243178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/>
            <p:nvPr/>
          </p:nvSpPr>
          <p:spPr>
            <a:xfrm>
              <a:off x="7498925" y="5493194"/>
              <a:ext cx="1802145" cy="412191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dynamic library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624997" y="3496266"/>
            <a:ext cx="2679424" cy="1887719"/>
            <a:chOff x="8561430" y="3760200"/>
            <a:chExt cx="2952328" cy="2079990"/>
          </a:xfrm>
        </p:grpSpPr>
        <p:sp>
          <p:nvSpPr>
            <p:cNvPr id="21" name="椭圆 20"/>
            <p:cNvSpPr/>
            <p:nvPr/>
          </p:nvSpPr>
          <p:spPr>
            <a:xfrm>
              <a:off x="9062921" y="3760200"/>
              <a:ext cx="1357469" cy="390484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22" name="直接箭头连接符 21"/>
            <p:cNvCxnSpPr>
              <a:endCxn id="21" idx="4"/>
            </p:cNvCxnSpPr>
            <p:nvPr/>
          </p:nvCxnSpPr>
          <p:spPr>
            <a:xfrm flipH="1" flipV="1">
              <a:off x="9741656" y="4150684"/>
              <a:ext cx="46144" cy="115753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/>
            <p:cNvSpPr txBox="1"/>
            <p:nvPr/>
          </p:nvSpPr>
          <p:spPr>
            <a:xfrm>
              <a:off x="8561430" y="5135644"/>
              <a:ext cx="2952328" cy="704546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The directory from which</a:t>
              </a:r>
            </a:p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the library file originates.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" name="TextBox 2"/>
          <p:cNvSpPr txBox="1"/>
          <p:nvPr/>
        </p:nvSpPr>
        <p:spPr>
          <a:xfrm>
            <a:off x="1408908" y="73798"/>
            <a:ext cx="10173778" cy="570386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960">
              <a:defRPr/>
            </a:pPr>
            <a:r>
              <a:rPr lang="en-US" altLang="zh-CN" sz="3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Creating and linking a dynamic library by </a:t>
            </a:r>
            <a:r>
              <a:rPr lang="en-US" altLang="zh-CN" sz="3000" b="1" dirty="0" err="1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</a:t>
            </a:r>
            <a:endParaRPr lang="zh-CN" altLang="en-US" sz="3000" b="1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74924" y="1977002"/>
            <a:ext cx="2849053" cy="2514850"/>
            <a:chOff x="374924" y="1977002"/>
            <a:chExt cx="2849053" cy="2514850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396" y="1991261"/>
              <a:ext cx="2830581" cy="2500591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374924" y="1977002"/>
              <a:ext cx="1656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./CMakeDemo5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28" y="523875"/>
            <a:ext cx="8572334" cy="540757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66358" y="4172983"/>
            <a:ext cx="5871190" cy="1703331"/>
            <a:chOff x="2539114" y="785777"/>
            <a:chExt cx="6469182" cy="1876818"/>
          </a:xfrm>
        </p:grpSpPr>
        <p:sp>
          <p:nvSpPr>
            <p:cNvPr id="5" name="TextBox 8"/>
            <p:cNvSpPr txBox="1"/>
            <p:nvPr/>
          </p:nvSpPr>
          <p:spPr>
            <a:xfrm>
              <a:off x="2539114" y="788636"/>
              <a:ext cx="4675752" cy="1873959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b="1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a</a:t>
              </a:r>
              <a:r>
                <a:rPr lang="en-US" altLang="zh-CN" sz="1725" b="1" dirty="0" err="1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dd_subdirectory</a:t>
              </a:r>
              <a:r>
                <a:rPr lang="en-US" altLang="zh-CN" sz="1725" b="1" dirty="0">
                  <a:solidFill>
                    <a:srgbClr val="FFFF00"/>
                  </a:solidFill>
                  <a:latin typeface="Calibri" panose="020F0502020204030204"/>
                  <a:ea typeface="宋体" panose="02010600030101010101" pitchFamily="2" charset="-122"/>
                </a:rPr>
                <a:t> </a:t>
              </a: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command </a:t>
              </a:r>
            </a:p>
            <a:p>
              <a:pPr defTabSz="1076960">
                <a:defRPr/>
              </a:pP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indicates there is a subdirectory</a:t>
              </a:r>
            </a:p>
            <a:p>
              <a:pPr defTabSz="1076960">
                <a:defRPr/>
              </a:pPr>
              <a:r>
                <a:rPr lang="en-US" altLang="zh-CN" sz="1725" dirty="0" err="1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i</a:t>
              </a: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n the project. When running the</a:t>
              </a:r>
            </a:p>
            <a:p>
              <a:pPr defTabSz="1076960">
                <a:defRPr/>
              </a:pP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command, it will execute the </a:t>
              </a:r>
            </a:p>
            <a:p>
              <a:pPr defTabSz="1076960">
                <a:defRPr/>
              </a:pPr>
              <a:r>
                <a:rPr lang="en-US" altLang="zh-CN" sz="1725" dirty="0" err="1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CMakeList</a:t>
              </a: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s.txt in the subdirectory</a:t>
              </a:r>
            </a:p>
            <a:p>
              <a:pPr defTabSz="1076960">
                <a:defRPr/>
              </a:pP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a</a:t>
              </a:r>
              <a:r>
                <a:rPr lang="en-US" altLang="zh-CN" sz="1725" dirty="0" err="1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utomatically</a:t>
              </a:r>
              <a:r>
                <a:rPr lang="en-US" altLang="zh-CN" sz="1725" dirty="0">
                  <a:solidFill>
                    <a:schemeClr val="bg1"/>
                  </a:solidFill>
                  <a:latin typeface="Calibri" panose="020F0502020204030204"/>
                  <a:ea typeface="宋体" panose="02010600030101010101" pitchFamily="2" charset="-122"/>
                </a:rPr>
                <a:t>.</a:t>
              </a:r>
              <a:endParaRPr lang="zh-CN" altLang="en-US" sz="1725" dirty="0">
                <a:solidFill>
                  <a:schemeClr val="bg1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370346" y="785777"/>
              <a:ext cx="2637950" cy="29089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5650266" y="1027048"/>
              <a:ext cx="720080" cy="40966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3"/>
          <p:cNvSpPr txBox="1"/>
          <p:nvPr/>
        </p:nvSpPr>
        <p:spPr>
          <a:xfrm>
            <a:off x="1591117" y="51730"/>
            <a:ext cx="8333334" cy="385720"/>
          </a:xfrm>
          <a:prstGeom prst="rect">
            <a:avLst/>
          </a:prstGeom>
          <a:noFill/>
        </p:spPr>
        <p:txBody>
          <a:bodyPr wrap="square" lIns="107667" tIns="53835" rIns="107667" bIns="53835" rtlCol="0">
            <a:spAutoFit/>
          </a:bodyPr>
          <a:lstStyle/>
          <a:p>
            <a:pPr defTabSz="1076960">
              <a:defRPr/>
            </a:pP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The CMakeLists.txt in </a:t>
            </a:r>
            <a:r>
              <a:rPr lang="en-US" altLang="zh-CN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CMakeDemo5</a:t>
            </a:r>
            <a:r>
              <a:rPr lang="en-US" altLang="zh-CN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folder creates the project.</a:t>
            </a:r>
            <a:endParaRPr lang="zh-CN" altLang="en-US" dirty="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676535" y="3593838"/>
            <a:ext cx="7197586" cy="2336969"/>
            <a:chOff x="3525052" y="-1275035"/>
            <a:chExt cx="7930674" cy="2574995"/>
          </a:xfrm>
        </p:grpSpPr>
        <p:sp>
          <p:nvSpPr>
            <p:cNvPr id="15" name="TextBox 15"/>
            <p:cNvSpPr txBox="1"/>
            <p:nvPr/>
          </p:nvSpPr>
          <p:spPr>
            <a:xfrm>
              <a:off x="9307478" y="-1275035"/>
              <a:ext cx="2148248" cy="2458667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Indicates that the project needs link a library named </a:t>
              </a:r>
              <a:r>
                <a:rPr lang="en-US" altLang="zh-CN" sz="1725" b="1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MyDynamicFun</a:t>
              </a: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, </a:t>
              </a:r>
              <a:r>
                <a:rPr lang="en-US" altLang="zh-CN" sz="1725" dirty="0" err="1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MyDynamicFun</a:t>
              </a: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 can be a static library file or a dynamic library file. 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3525052" y="909476"/>
              <a:ext cx="5105673" cy="39048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>
                <a:defRPr/>
              </a:pPr>
              <a:endParaRPr lang="zh-CN" altLang="en-US" sz="208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17" name="直接箭头连接符 16"/>
            <p:cNvCxnSpPr>
              <a:stCxn id="15" idx="1"/>
            </p:cNvCxnSpPr>
            <p:nvPr/>
          </p:nvCxnSpPr>
          <p:spPr>
            <a:xfrm flipH="1">
              <a:off x="5697810" y="-45702"/>
              <a:ext cx="3609668" cy="103488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/>
        </p:nvGrpSpPr>
        <p:grpSpPr>
          <a:xfrm>
            <a:off x="5529973" y="5575540"/>
            <a:ext cx="2360668" cy="826798"/>
            <a:chOff x="7339159" y="3994274"/>
            <a:chExt cx="2601106" cy="911010"/>
          </a:xfrm>
        </p:grpSpPr>
        <p:sp>
          <p:nvSpPr>
            <p:cNvPr id="12" name="椭圆 11"/>
            <p:cNvSpPr/>
            <p:nvPr/>
          </p:nvSpPr>
          <p:spPr>
            <a:xfrm>
              <a:off x="8788137" y="3994274"/>
              <a:ext cx="1152128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3" name="直接箭头连接符 12"/>
            <p:cNvCxnSpPr>
              <a:endCxn id="12" idx="4"/>
            </p:cNvCxnSpPr>
            <p:nvPr/>
          </p:nvCxnSpPr>
          <p:spPr>
            <a:xfrm flipV="1">
              <a:off x="8787564" y="4384757"/>
              <a:ext cx="576637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5"/>
            <p:cNvSpPr txBox="1"/>
            <p:nvPr/>
          </p:nvSpPr>
          <p:spPr>
            <a:xfrm>
              <a:off x="7339159" y="4493091"/>
              <a:ext cx="1886113" cy="412193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project name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118895" y="5586692"/>
            <a:ext cx="5351954" cy="1336656"/>
            <a:chOff x="7893040" y="4015264"/>
            <a:chExt cx="5897060" cy="1472798"/>
          </a:xfrm>
        </p:grpSpPr>
        <p:sp>
          <p:nvSpPr>
            <p:cNvPr id="21" name="椭圆 20"/>
            <p:cNvSpPr/>
            <p:nvPr/>
          </p:nvSpPr>
          <p:spPr>
            <a:xfrm>
              <a:off x="8788136" y="4015264"/>
              <a:ext cx="1441219" cy="390483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22" name="直接箭头连接符 21"/>
            <p:cNvCxnSpPr>
              <a:endCxn id="21" idx="4"/>
            </p:cNvCxnSpPr>
            <p:nvPr/>
          </p:nvCxnSpPr>
          <p:spPr>
            <a:xfrm flipV="1">
              <a:off x="9179843" y="4405747"/>
              <a:ext cx="328903" cy="281946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15"/>
            <p:cNvSpPr txBox="1"/>
            <p:nvPr/>
          </p:nvSpPr>
          <p:spPr>
            <a:xfrm>
              <a:off x="7893040" y="4491164"/>
              <a:ext cx="5897060" cy="996898"/>
            </a:xfrm>
            <a:prstGeom prst="rect">
              <a:avLst/>
            </a:prstGeom>
            <a:noFill/>
          </p:spPr>
          <p:txBody>
            <a:bodyPr wrap="square" lIns="107710" tIns="53855" rIns="107710" bIns="53855" rtlCol="0">
              <a:spAutoFit/>
            </a:bodyPr>
            <a:lstStyle/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library file name</a:t>
              </a:r>
            </a:p>
            <a:p>
              <a:pPr defTabSz="1076960">
                <a:defRPr/>
              </a:pPr>
              <a:r>
                <a:rPr lang="en-US" altLang="zh-CN" sz="1725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rPr>
                <a:t>If there are more than one file, list them using space as the separator.</a:t>
              </a:r>
              <a:endParaRPr lang="zh-CN" altLang="en-US" sz="1725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39" y="4193830"/>
            <a:ext cx="6400800" cy="1866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95" y="107886"/>
            <a:ext cx="5455182" cy="398786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96231" y="98359"/>
            <a:ext cx="1090394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5"/>
          </a:p>
        </p:txBody>
      </p:sp>
      <p:sp>
        <p:nvSpPr>
          <p:cNvPr id="12" name="矩形 11"/>
          <p:cNvSpPr/>
          <p:nvPr/>
        </p:nvSpPr>
        <p:spPr>
          <a:xfrm>
            <a:off x="2250543" y="3862466"/>
            <a:ext cx="5455182" cy="2278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5"/>
          </a:p>
        </p:txBody>
      </p:sp>
      <p:sp>
        <p:nvSpPr>
          <p:cNvPr id="13" name="矩形 12"/>
          <p:cNvSpPr/>
          <p:nvPr/>
        </p:nvSpPr>
        <p:spPr>
          <a:xfrm>
            <a:off x="6670944" y="452107"/>
            <a:ext cx="844281" cy="2734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54" tIns="41478" rIns="82954" bIns="41478" rtlCol="0" anchor="ctr"/>
          <a:lstStyle/>
          <a:p>
            <a:pPr algn="ctr"/>
            <a:endParaRPr lang="zh-CN" altLang="en-US" sz="1635"/>
          </a:p>
        </p:txBody>
      </p:sp>
      <p:sp>
        <p:nvSpPr>
          <p:cNvPr id="16" name="椭圆 15"/>
          <p:cNvSpPr/>
          <p:nvPr/>
        </p:nvSpPr>
        <p:spPr>
          <a:xfrm>
            <a:off x="2084409" y="4721104"/>
            <a:ext cx="4392591" cy="3543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and Memory(1)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20" y="1262380"/>
            <a:ext cx="1562100" cy="3787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5" y="1489075"/>
            <a:ext cx="3518535" cy="3234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105" y="1136831"/>
            <a:ext cx="5803265" cy="5147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Function and Memory(2)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380" y="1000760"/>
            <a:ext cx="9382125" cy="2362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271770" y="6386830"/>
            <a:ext cx="6269990" cy="492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/>
              <a:t>https://man7.org/linux/man-pages/man5/proc_pid_maps.5.html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25" y="3485515"/>
            <a:ext cx="10696575" cy="14954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6375" y="5154295"/>
            <a:ext cx="11918950" cy="1237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/>
              <a:t>Tips:</a:t>
            </a:r>
          </a:p>
          <a:p>
            <a:r>
              <a:rPr lang="en-US" altLang="zh-CN" dirty="0"/>
              <a:t>1. Use “</a:t>
            </a:r>
            <a:r>
              <a:rPr lang="en-US" altLang="zh-CN" dirty="0" err="1"/>
              <a:t>pgrep</a:t>
            </a:r>
            <a:r>
              <a:rPr lang="en-US" altLang="zh-CN" dirty="0"/>
              <a:t>” tool to view the process number of the currently running process that matches the specified name</a:t>
            </a:r>
          </a:p>
          <a:p>
            <a:r>
              <a:rPr lang="en-US" altLang="zh-CN" dirty="0"/>
              <a:t>2. Use “cat” to find </a:t>
            </a:r>
            <a:r>
              <a:rPr lang="en-US" altLang="zh-CN" dirty="0">
                <a:sym typeface="+mn-ea"/>
              </a:rPr>
              <a:t>current usage of memory by the process according to</a:t>
            </a:r>
            <a:r>
              <a:rPr lang="en-US" altLang="zh-CN" dirty="0"/>
              <a:t> the “maps” of the process. </a:t>
            </a:r>
          </a:p>
          <a:p>
            <a:r>
              <a:rPr lang="en-US" altLang="zh-CN" dirty="0"/>
              <a:t>The “perms” field is a set of permissions: r = read, w = write</a:t>
            </a:r>
            <a:r>
              <a:rPr lang="en-US" dirty="0"/>
              <a:t>, </a:t>
            </a:r>
            <a:r>
              <a:rPr lang="en-US" altLang="zh-CN" dirty="0"/>
              <a:t>x = execute</a:t>
            </a:r>
            <a:r>
              <a:rPr lang="en-US" dirty="0"/>
              <a:t>, </a:t>
            </a:r>
            <a:r>
              <a:rPr lang="en-US" altLang="zh-CN" dirty="0"/>
              <a:t>s = shared</a:t>
            </a:r>
            <a:r>
              <a:rPr lang="en-US" dirty="0"/>
              <a:t>, </a:t>
            </a:r>
            <a:r>
              <a:rPr lang="en-US" altLang="zh-CN" dirty="0"/>
              <a:t>p = private (copy on write)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6390" y="1239520"/>
            <a:ext cx="1951355" cy="2072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Q. What the  specific memory usage during the execution of the “p3_demo1” program 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Function and Memory(3)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187355"/>
            <a:ext cx="10038080" cy="54521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30980" y="1906905"/>
            <a:ext cx="130175" cy="1739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028440" y="3081020"/>
            <a:ext cx="130175" cy="1739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017645" y="4106545"/>
            <a:ext cx="130175" cy="1739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28440" y="5121275"/>
            <a:ext cx="130175" cy="1739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017645" y="6287135"/>
            <a:ext cx="130175" cy="173990"/>
          </a:xfrm>
          <a:prstGeom prst="rect">
            <a:avLst/>
          </a:prstGeom>
          <a:noFill/>
          <a:ln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70" y="1334135"/>
            <a:ext cx="156210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36228"/>
            <a:ext cx="10515600" cy="833631"/>
          </a:xfrm>
        </p:spPr>
        <p:txBody>
          <a:bodyPr/>
          <a:lstStyle/>
          <a:p>
            <a:r>
              <a:rPr lang="en-US" altLang="zh-CN" dirty="0">
                <a:sym typeface="+mn-ea"/>
              </a:rPr>
              <a:t>Exercise 1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5690" y="1207135"/>
            <a:ext cx="10816590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O</a:t>
            </a:r>
            <a:r>
              <a:rPr lang="zh-CN" altLang="en-US" sz="2000" dirty="0"/>
              <a:t>verload a function </a:t>
            </a:r>
            <a:r>
              <a:rPr lang="en-US" altLang="zh-CN" sz="2000" b="1" dirty="0"/>
              <a:t>bool </a:t>
            </a:r>
            <a:r>
              <a:rPr lang="zh-CN" altLang="en-US" sz="2000" b="1" dirty="0">
                <a:sym typeface="+mn-ea"/>
              </a:rPr>
              <a:t>vabs(int * p, int n)</a:t>
            </a:r>
            <a:r>
              <a:rPr lang="en-US" altLang="zh-CN" sz="2000" b="1" dirty="0">
                <a:sym typeface="+mn-ea"/>
              </a:rPr>
              <a:t> </a:t>
            </a:r>
            <a:r>
              <a:rPr lang="zh-CN" altLang="en-US" sz="2000" dirty="0"/>
              <a:t>which can compute the absolute value for </a:t>
            </a:r>
            <a:r>
              <a:rPr lang="en-US" altLang="zh-CN" sz="2000" dirty="0"/>
              <a:t>every element of an array</a:t>
            </a:r>
            <a:r>
              <a:rPr lang="zh-CN" altLang="en-US" sz="2000" dirty="0"/>
              <a:t>, the array can be int, float and double</a:t>
            </a:r>
            <a:r>
              <a:rPr lang="en-US" altLang="zh-CN" sz="2000" dirty="0"/>
              <a:t>.</a:t>
            </a:r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S</a:t>
            </a:r>
            <a:r>
              <a:rPr lang="zh-CN" altLang="en-US" sz="2000" dirty="0"/>
              <a:t>hould n be int or size_t</a:t>
            </a:r>
            <a:r>
              <a:rPr lang="en-US" altLang="zh-CN" sz="2000" dirty="0"/>
              <a:t>?</a:t>
            </a:r>
            <a:r>
              <a:rPr lang="zh-CN" altLang="en-US" sz="2000" dirty="0"/>
              <a:t> what's the difference</a:t>
            </a:r>
            <a:r>
              <a:rPr lang="en-US" altLang="zh-CN" sz="2000" dirty="0"/>
              <a:t>? Remember to check whether the pointer is valid.</a:t>
            </a:r>
          </a:p>
          <a:p>
            <a:endParaRPr lang="en-US" altLang="zh-CN" sz="2000" dirty="0"/>
          </a:p>
          <a:p>
            <a:r>
              <a:rPr lang="en-GB" altLang="zh-CN" sz="2000" dirty="0"/>
              <a:t>Create a shared library “</a:t>
            </a:r>
            <a:r>
              <a:rPr lang="en-GB" altLang="zh-CN" sz="2000" dirty="0" err="1"/>
              <a:t>libvabs.so</a:t>
            </a:r>
            <a:r>
              <a:rPr lang="en-GB" altLang="zh-CN" sz="2000" dirty="0"/>
              <a:t>” with 3 overloaded </a:t>
            </a:r>
            <a:r>
              <a:rPr lang="en-GB" altLang="zh-CN" sz="2000" dirty="0" err="1"/>
              <a:t>vabs</a:t>
            </a:r>
            <a:r>
              <a:rPr lang="en-GB" altLang="zh-CN" sz="2000" dirty="0"/>
              <a:t>() functions in it, and then compile and run your program with this shared library.</a:t>
            </a:r>
            <a:r>
              <a:rPr lang="en-US" altLang="en-GB" sz="2000" dirty="0"/>
              <a:t> Test the address of each </a:t>
            </a:r>
            <a:r>
              <a:rPr lang="en-GB" altLang="zh-CN" sz="2000" dirty="0">
                <a:sym typeface="+mn-ea"/>
              </a:rPr>
              <a:t> overloaded </a:t>
            </a:r>
            <a:r>
              <a:rPr lang="en-GB" altLang="zh-CN" sz="2000" dirty="0" err="1">
                <a:sym typeface="+mn-ea"/>
              </a:rPr>
              <a:t>vabs</a:t>
            </a:r>
            <a:r>
              <a:rPr lang="en-GB" altLang="zh-CN" sz="2000" dirty="0">
                <a:sym typeface="+mn-ea"/>
              </a:rPr>
              <a:t>() functions</a:t>
            </a:r>
            <a:r>
              <a:rPr lang="en-US" altLang="en-GB" sz="2000" dirty="0">
                <a:sym typeface="+mn-ea"/>
              </a:rPr>
              <a:t>.</a:t>
            </a:r>
            <a:endParaRPr lang="en-GB" altLang="zh-CN" sz="2000" dirty="0"/>
          </a:p>
          <a:p>
            <a:endParaRPr lang="en-GB" altLang="zh-CN" sz="2000" dirty="0"/>
          </a:p>
          <a:p>
            <a:r>
              <a:rPr lang="en-GB" altLang="zh-CN" sz="2000" dirty="0">
                <a:sym typeface="+mn-ea"/>
              </a:rPr>
              <a:t>Create a </a:t>
            </a:r>
            <a:r>
              <a:rPr lang="en-US" altLang="en-GB" sz="2000" dirty="0">
                <a:sym typeface="+mn-ea"/>
              </a:rPr>
              <a:t>static </a:t>
            </a:r>
            <a:r>
              <a:rPr lang="en-GB" altLang="zh-CN" sz="2000" dirty="0">
                <a:sym typeface="+mn-ea"/>
              </a:rPr>
              <a:t>library “</a:t>
            </a:r>
            <a:r>
              <a:rPr lang="en-GB" altLang="zh-CN" sz="2000" dirty="0" err="1">
                <a:sym typeface="+mn-ea"/>
              </a:rPr>
              <a:t>libvabs.</a:t>
            </a:r>
            <a:r>
              <a:rPr lang="en-US" altLang="en-GB" sz="2000" dirty="0" err="1">
                <a:sym typeface="+mn-ea"/>
              </a:rPr>
              <a:t>a</a:t>
            </a:r>
            <a:r>
              <a:rPr lang="en-GB" altLang="zh-CN" sz="2000" dirty="0">
                <a:sym typeface="+mn-ea"/>
              </a:rPr>
              <a:t>” with 3 overloaded </a:t>
            </a:r>
            <a:r>
              <a:rPr lang="en-GB" altLang="zh-CN" sz="2000" dirty="0" err="1">
                <a:sym typeface="+mn-ea"/>
              </a:rPr>
              <a:t>vabs</a:t>
            </a:r>
            <a:r>
              <a:rPr lang="en-GB" altLang="zh-CN" sz="2000" dirty="0">
                <a:sym typeface="+mn-ea"/>
              </a:rPr>
              <a:t>() functions in it, and then compile and run your program with this </a:t>
            </a:r>
            <a:r>
              <a:rPr lang="en-US" altLang="en-GB" sz="2000" dirty="0">
                <a:sym typeface="+mn-ea"/>
              </a:rPr>
              <a:t>static </a:t>
            </a:r>
            <a:r>
              <a:rPr lang="en-GB" altLang="zh-CN" sz="2000" dirty="0">
                <a:sym typeface="+mn-ea"/>
              </a:rPr>
              <a:t>library.</a:t>
            </a:r>
            <a:r>
              <a:rPr lang="en-US" altLang="en-GB" sz="2000" dirty="0">
                <a:sym typeface="+mn-ea"/>
              </a:rPr>
              <a:t>Test the address of each </a:t>
            </a:r>
            <a:r>
              <a:rPr lang="en-GB" altLang="zh-CN" sz="2000" dirty="0">
                <a:sym typeface="+mn-ea"/>
              </a:rPr>
              <a:t> overloaded </a:t>
            </a:r>
            <a:r>
              <a:rPr lang="en-GB" altLang="zh-CN" sz="2000" dirty="0" err="1">
                <a:sym typeface="+mn-ea"/>
              </a:rPr>
              <a:t>vabs</a:t>
            </a:r>
            <a:r>
              <a:rPr lang="en-GB" altLang="zh-CN" sz="2000" dirty="0">
                <a:sym typeface="+mn-ea"/>
              </a:rPr>
              <a:t>() functions</a:t>
            </a:r>
            <a:r>
              <a:rPr lang="en-US" altLang="en-GB" sz="2000" dirty="0">
                <a:sym typeface="+mn-ea"/>
              </a:rPr>
              <a:t>.</a:t>
            </a:r>
            <a:endParaRPr lang="en-GB" altLang="zh-CN" sz="2000" dirty="0"/>
          </a:p>
          <a:p>
            <a:endParaRPr lang="en-GB" altLang="zh-CN" sz="2000" dirty="0"/>
          </a:p>
          <a:p>
            <a:r>
              <a:rPr lang="en-US" altLang="en-GB" sz="2000" dirty="0"/>
              <a:t>Conclude the difference between static library and shared library according to your experimental results.</a:t>
            </a:r>
            <a:endParaRPr lang="en-GB" altLang="zh-CN" sz="2000" dirty="0"/>
          </a:p>
          <a:p>
            <a:endParaRPr lang="en-GB" altLang="zh-CN" sz="2000" dirty="0"/>
          </a:p>
          <a:p>
            <a:endParaRPr lang="en-GB" altLang="zh-CN" sz="2000" dirty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 2</a:t>
            </a:r>
          </a:p>
        </p:txBody>
      </p:sp>
      <p:sp>
        <p:nvSpPr>
          <p:cNvPr id="6" name="Content Placeholder 2"/>
          <p:cNvSpPr txBox="1"/>
          <p:nvPr/>
        </p:nvSpPr>
        <p:spPr>
          <a:xfrm>
            <a:off x="890310" y="1199471"/>
            <a:ext cx="10683238" cy="3021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Write a program that uses a function template called </a:t>
            </a:r>
            <a:r>
              <a:rPr lang="en-US" altLang="zh-CN" b="1" i="1" dirty="0"/>
              <a:t>Compare</a:t>
            </a:r>
            <a:r>
              <a:rPr lang="en-US" altLang="zh-CN" dirty="0"/>
              <a:t> to compare the relationship between the values of the two arguments and return 1 when the first argument is greater than the second one; return -1 when the first argument is smaller than the second one, return 0 when the both values are equal. Test the program using integer, character and floating-point number arguments and print the result of the comparation.</a:t>
            </a:r>
          </a:p>
          <a:p>
            <a:pPr marL="109220" lvl="1" indent="0">
              <a:spcBef>
                <a:spcPts val="1200"/>
              </a:spcBef>
              <a:buSzPct val="68000"/>
              <a:buFont typeface="Wingdings" panose="05000000000000000000" pitchFamily="2" charset="2"/>
              <a:buNone/>
            </a:pPr>
            <a:r>
              <a:rPr lang="en-US" altLang="zh-CN" dirty="0"/>
              <a:t>If there is a structure as follows, how to define an explicit specialization of the template function </a:t>
            </a:r>
            <a:r>
              <a:rPr lang="en-US" altLang="zh-CN" b="1" dirty="0"/>
              <a:t>Compare</a:t>
            </a:r>
            <a:r>
              <a:rPr lang="en-US" altLang="zh-CN" dirty="0"/>
              <a:t> and print the result of the comparation?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11824" y="4322637"/>
            <a:ext cx="151900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stuinfo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string name;</a:t>
            </a:r>
          </a:p>
          <a:p>
            <a:r>
              <a:rPr lang="en-US" altLang="zh-CN" dirty="0"/>
              <a:t>    int age;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895" y="4580188"/>
            <a:ext cx="4175270" cy="69753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2727" y="4225192"/>
            <a:ext cx="5477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prototype of the Compare: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016" y="5690700"/>
            <a:ext cx="3060774" cy="8209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364509" y="593898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output: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Topic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3640"/>
            <a:ext cx="11054080" cy="5079365"/>
          </a:xfrm>
        </p:spPr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Shared library</a:t>
            </a:r>
          </a:p>
          <a:p>
            <a:pPr lvl="1"/>
            <a:r>
              <a:rPr lang="en-US" sz="2400">
                <a:sym typeface="+mn-ea"/>
              </a:rPr>
              <a:t>Build</a:t>
            </a:r>
          </a:p>
          <a:p>
            <a:pPr lvl="1"/>
            <a:r>
              <a:rPr lang="en-US" sz="2400">
                <a:sym typeface="+mn-ea"/>
              </a:rPr>
              <a:t>Use</a:t>
            </a:r>
          </a:p>
          <a:p>
            <a:pPr lvl="1"/>
            <a:r>
              <a:rPr lang="en-US" sz="2400">
                <a:sym typeface="+mn-ea"/>
              </a:rPr>
              <a:t>Makefile</a:t>
            </a:r>
          </a:p>
          <a:p>
            <a:pPr lvl="1"/>
            <a:r>
              <a:rPr lang="en-US" sz="2400">
                <a:sym typeface="+mn-ea"/>
              </a:rPr>
              <a:t>CMakelists.txt</a:t>
            </a:r>
            <a:endParaRPr lang="en-US" altLang="zh-CN">
              <a:sym typeface="+mn-ea"/>
            </a:endParaRPr>
          </a:p>
          <a:p>
            <a:pPr lvl="2"/>
            <a:endParaRPr lang="zh-CN" altLang="en-US"/>
          </a:p>
          <a:p>
            <a:r>
              <a:rPr lang="en-US" altLang="zh-CN"/>
              <a:t>Function and Memory</a:t>
            </a:r>
          </a:p>
          <a:p>
            <a:pPr lvl="1"/>
            <a:r>
              <a:rPr lang="en-US" altLang="zh-CN"/>
              <a:t>function address</a:t>
            </a:r>
          </a:p>
          <a:p>
            <a:pPr lvl="1"/>
            <a:r>
              <a:rPr lang="en-US" altLang="zh-CN"/>
              <a:t>maps, executable memory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Practice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marL="457200" lvl="1" indent="0">
              <a:buNone/>
            </a:pPr>
            <a:endParaRPr lang="en-US" altLang="zh-CN">
              <a:highlight>
                <a:srgbClr val="FFFF00"/>
              </a:highlight>
            </a:endParaRPr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936"/>
            <a:ext cx="5391150" cy="2704935"/>
          </a:xfrm>
          <a:prstGeom prst="rect">
            <a:avLst/>
          </a:prstGeom>
        </p:spPr>
      </p:pic>
      <p:graphicFrame>
        <p:nvGraphicFramePr>
          <p:cNvPr id="13" name="表格 3"/>
          <p:cNvGraphicFramePr>
            <a:graphicFrameLocks noGrp="1"/>
          </p:cNvGraphicFramePr>
          <p:nvPr/>
        </p:nvGraphicFramePr>
        <p:xfrm>
          <a:off x="191721" y="2890661"/>
          <a:ext cx="11924079" cy="382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1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42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advantages</a:t>
                      </a:r>
                      <a:endParaRPr lang="zh-CN" altLang="en-US" sz="1800" dirty="0"/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disadvantages</a:t>
                      </a:r>
                      <a:endParaRPr lang="zh-CN" altLang="en-US" sz="1800" dirty="0"/>
                    </a:p>
                  </a:txBody>
                  <a:tcPr marL="92204" marR="92204" marT="46102" marB="4610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18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Static Library</a:t>
                      </a:r>
                      <a:endParaRPr lang="zh-CN" altLang="en-US" sz="1800" dirty="0"/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1. Make the executable has fewer dependencies, has been packaged into the executable file.</a:t>
                      </a:r>
                    </a:p>
                    <a:p>
                      <a:r>
                        <a:rPr lang="en-US" altLang="zh-CN" sz="1800" dirty="0"/>
                        <a:t>2. The link is completed in the compilation stage, and the code is loaded quickly during execution.</a:t>
                      </a:r>
                      <a:endParaRPr lang="zh-CN" altLang="en-US" sz="1800" dirty="0"/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Make the executable file larger.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Being a library dependent on another library will result in redundant copies because it must be packaged with the target file.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Upgrade is not convenient and easy. The entire executable needs to be replaced and recompiled.</a:t>
                      </a:r>
                    </a:p>
                  </a:txBody>
                  <a:tcPr marL="92204" marR="92204" marT="46102" marB="4610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7576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Dynamic Library</a:t>
                      </a:r>
                      <a:endParaRPr lang="zh-CN" altLang="en-US" sz="1800" dirty="0"/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1.Dynamic library can achieve resource sharing between processes, there can be only one library file.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The upgrade procedure is simple, do not need to recompile.</a:t>
                      </a:r>
                    </a:p>
                  </a:txBody>
                  <a:tcPr marL="92204" marR="92204" marT="46102" marB="46102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Loading during runtime will slow down the execution speed of code.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Add program dependencies that must be accompanied by an executable file.</a:t>
                      </a:r>
                    </a:p>
                    <a:p>
                      <a:endParaRPr lang="zh-CN" altLang="en-US" sz="1800" dirty="0"/>
                    </a:p>
                  </a:txBody>
                  <a:tcPr marL="92204" marR="92204" marT="46102" marB="4610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1541" y="1007709"/>
            <a:ext cx="7400636" cy="62011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Suppose we have written the following code: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03735" y="2798419"/>
            <a:ext cx="4247443" cy="40318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mymath.cpp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cerr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"NULL pointer!"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0.0f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++)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   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+=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15019" y="1417609"/>
            <a:ext cx="4247443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mymath.h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ifndef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#define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__MY_MATH_H__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*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#endif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3720" y="1627821"/>
            <a:ext cx="4259553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//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main.cpp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&lt;iostream&gt;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#include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mymath.h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main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]{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8.f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float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arraySum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arr2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"The result1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sum1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cout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"The result2 is "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sum2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endl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Building shared libraries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838605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</a:rPr>
              <a:t>A </a:t>
            </a:r>
            <a:r>
              <a:rPr lang="en-US" altLang="zh-CN" b="1" i="0" dirty="0">
                <a:effectLst/>
              </a:rPr>
              <a:t>shared library</a:t>
            </a:r>
            <a:r>
              <a:rPr lang="en-US" altLang="zh-CN" b="0" i="0" dirty="0">
                <a:effectLst/>
              </a:rPr>
              <a:t> packs compiled code of functionality that the developer wants to </a:t>
            </a:r>
            <a:r>
              <a:rPr lang="en-US" altLang="zh-CN" b="1" i="0" dirty="0">
                <a:effectLst/>
              </a:rPr>
              <a:t>share</a:t>
            </a:r>
            <a:r>
              <a:rPr lang="en-US" altLang="zh-CN" b="0" i="0" dirty="0">
                <a:effectLst/>
              </a:rPr>
              <a:t> with other developers.</a:t>
            </a:r>
          </a:p>
          <a:p>
            <a:r>
              <a:rPr lang="en-US" altLang="zh-CN" dirty="0"/>
              <a:t>Shared libraries in </a:t>
            </a:r>
            <a:r>
              <a:rPr lang="en-US" altLang="zh-CN" dirty="0" err="1"/>
              <a:t>linux</a:t>
            </a:r>
            <a:r>
              <a:rPr lang="en-US" altLang="zh-CN" dirty="0"/>
              <a:t> are </a:t>
            </a:r>
            <a:r>
              <a:rPr lang="en-US" altLang="zh-CN" b="1" dirty="0">
                <a:solidFill>
                  <a:srgbClr val="00B0F0"/>
                </a:solidFill>
              </a:rPr>
              <a:t>.so </a:t>
            </a:r>
            <a:r>
              <a:rPr lang="en-US" altLang="zh-CN" dirty="0"/>
              <a:t>files.</a:t>
            </a:r>
          </a:p>
          <a:p>
            <a:r>
              <a:rPr lang="en-US" altLang="zh-CN" dirty="0"/>
              <a:t>Remember to use arguments “</a:t>
            </a:r>
            <a:r>
              <a:rPr lang="en-US" altLang="zh-CN" b="1" dirty="0"/>
              <a:t>-shared</a:t>
            </a:r>
            <a:r>
              <a:rPr lang="en-US" altLang="zh-CN" dirty="0"/>
              <a:t>” and “</a:t>
            </a:r>
            <a:r>
              <a:rPr lang="en-US" altLang="zh-CN" b="1" dirty="0"/>
              <a:t>-</a:t>
            </a:r>
            <a:r>
              <a:rPr lang="en-US" altLang="zh-CN" b="1" dirty="0" err="1"/>
              <a:t>fPIC</a:t>
            </a:r>
            <a:r>
              <a:rPr lang="en-US" altLang="zh-CN" dirty="0"/>
              <a:t>” when building it.</a:t>
            </a:r>
          </a:p>
          <a:p>
            <a:r>
              <a:rPr lang="en-US" altLang="zh-CN" dirty="0"/>
              <a:t>Now we should see “</a:t>
            </a:r>
            <a:r>
              <a:rPr lang="en-US" altLang="zh-CN" dirty="0">
                <a:solidFill>
                  <a:srgbClr val="00B0F0"/>
                </a:solidFill>
              </a:rPr>
              <a:t>libmymath.so</a:t>
            </a:r>
            <a:r>
              <a:rPr lang="en-US" altLang="zh-CN" dirty="0"/>
              <a:t>” in the directory</a:t>
            </a:r>
          </a:p>
          <a:p>
            <a:pPr marL="109220" lvl="1" indent="0">
              <a:spcBef>
                <a:spcPts val="1200"/>
              </a:spcBef>
              <a:buSzPct val="68000"/>
              <a:buNone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30" y="4809691"/>
            <a:ext cx="10320645" cy="72289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5685275" y="4874201"/>
            <a:ext cx="2346540" cy="1043067"/>
            <a:chOff x="2905125" y="3819525"/>
            <a:chExt cx="2346540" cy="1043067"/>
          </a:xfrm>
        </p:grpSpPr>
        <p:sp>
          <p:nvSpPr>
            <p:cNvPr id="7" name="矩形 6"/>
            <p:cNvSpPr/>
            <p:nvPr/>
          </p:nvSpPr>
          <p:spPr>
            <a:xfrm>
              <a:off x="4343400" y="3819525"/>
              <a:ext cx="76200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4219575" y="4048125"/>
              <a:ext cx="32385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2905125" y="4493260"/>
              <a:ext cx="2346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Create a shared library.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933166" y="4864965"/>
            <a:ext cx="3992708" cy="983774"/>
            <a:chOff x="4343399" y="3819525"/>
            <a:chExt cx="3992708" cy="983774"/>
          </a:xfrm>
        </p:grpSpPr>
        <p:sp>
          <p:nvSpPr>
            <p:cNvPr id="11" name="矩形 10"/>
            <p:cNvSpPr/>
            <p:nvPr/>
          </p:nvSpPr>
          <p:spPr>
            <a:xfrm>
              <a:off x="4343399" y="3819525"/>
              <a:ext cx="538481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H="1" flipV="1">
              <a:off x="4543425" y="4048125"/>
              <a:ext cx="338456" cy="3693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4583220" y="4433967"/>
              <a:ext cx="375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Generate </a:t>
              </a:r>
              <a:r>
                <a:rPr lang="en-US" altLang="zh-CN" b="0" i="0" dirty="0">
                  <a:effectLst/>
                  <a:latin typeface="-apple-system"/>
                </a:rPr>
                <a:t>Position-Independent-Code</a:t>
              </a:r>
              <a:r>
                <a:rPr lang="en-US" altLang="zh-CN" dirty="0"/>
                <a:t>.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409517" y="4204068"/>
            <a:ext cx="9574416" cy="889497"/>
            <a:chOff x="-155761" y="3121684"/>
            <a:chExt cx="9574416" cy="889497"/>
          </a:xfrm>
        </p:grpSpPr>
        <p:sp>
          <p:nvSpPr>
            <p:cNvPr id="15" name="矩形 14"/>
            <p:cNvSpPr/>
            <p:nvPr/>
          </p:nvSpPr>
          <p:spPr>
            <a:xfrm>
              <a:off x="7246215" y="3782581"/>
              <a:ext cx="1246909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6" name="直接箭头连接符 15"/>
            <p:cNvCxnSpPr>
              <a:endCxn id="15" idx="0"/>
            </p:cNvCxnSpPr>
            <p:nvPr/>
          </p:nvCxnSpPr>
          <p:spPr>
            <a:xfrm>
              <a:off x="7146387" y="3481677"/>
              <a:ext cx="723283" cy="3009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-155761" y="3121684"/>
              <a:ext cx="957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The name of .so must be started with “</a:t>
              </a:r>
              <a:r>
                <a:rPr lang="en-US" altLang="zh-CN" b="1" dirty="0"/>
                <a:t>lib</a:t>
              </a:r>
              <a:r>
                <a:rPr lang="en-US" altLang="zh-CN" dirty="0"/>
                <a:t>” followed by the .</a:t>
              </a:r>
              <a:r>
                <a:rPr lang="en-US" altLang="zh-CN" dirty="0" err="1"/>
                <a:t>cpp</a:t>
              </a:r>
              <a:r>
                <a:rPr lang="en-US" altLang="zh-CN" dirty="0"/>
                <a:t> name in which a function is defined. </a:t>
              </a:r>
              <a:endParaRPr lang="zh-CN" altLang="en-US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946730" y="5283199"/>
            <a:ext cx="1380837" cy="333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4780"/>
          </a:xfrm>
        </p:spPr>
        <p:txBody>
          <a:bodyPr/>
          <a:lstStyle/>
          <a:p>
            <a:r>
              <a:rPr lang="en-US" altLang="zh-CN" dirty="0"/>
              <a:t>Now we can use the “.so” shared library.</a:t>
            </a:r>
          </a:p>
          <a:p>
            <a:r>
              <a:rPr lang="en-US" altLang="zh-CN" dirty="0"/>
              <a:t>Let’s compile “main”: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442" y="2930813"/>
            <a:ext cx="9682216" cy="699077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562600" y="2952464"/>
            <a:ext cx="5594865" cy="1006899"/>
            <a:chOff x="904875" y="3819525"/>
            <a:chExt cx="5594865" cy="1006899"/>
          </a:xfrm>
        </p:grpSpPr>
        <p:sp>
          <p:nvSpPr>
            <p:cNvPr id="8" name="矩形 7"/>
            <p:cNvSpPr/>
            <p:nvPr/>
          </p:nvSpPr>
          <p:spPr>
            <a:xfrm>
              <a:off x="4600575" y="3819525"/>
              <a:ext cx="409576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4219575" y="4048125"/>
              <a:ext cx="381000" cy="51425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904875" y="4457092"/>
              <a:ext cx="559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“-L.” indicates to find a library file in the current directory.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638478" y="2297153"/>
            <a:ext cx="4239494" cy="868323"/>
            <a:chOff x="3848100" y="3513177"/>
            <a:chExt cx="4239494" cy="868323"/>
          </a:xfrm>
        </p:grpSpPr>
        <p:sp>
          <p:nvSpPr>
            <p:cNvPr id="12" name="矩形 11"/>
            <p:cNvSpPr/>
            <p:nvPr/>
          </p:nvSpPr>
          <p:spPr>
            <a:xfrm>
              <a:off x="5886450" y="4152900"/>
              <a:ext cx="1067830" cy="2286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>
            <a:xfrm>
              <a:off x="6106097" y="3887272"/>
              <a:ext cx="314268" cy="26562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3848100" y="3513177"/>
              <a:ext cx="4239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“</a:t>
              </a:r>
              <a:r>
                <a:rPr lang="en-US" altLang="zh-CN" dirty="0" err="1"/>
                <a:t>lmymath</a:t>
              </a:r>
              <a:r>
                <a:rPr lang="en-US" altLang="zh-CN" dirty="0"/>
                <a:t>” indicates to use “libmymath.so”</a:t>
              </a:r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558473" y="3408219"/>
            <a:ext cx="554184" cy="287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>
          <a:xfrm>
            <a:off x="648015" y="4516226"/>
            <a:ext cx="11244063" cy="1134784"/>
          </a:xfrm>
          <a:prstGeom prst="rect">
            <a:avLst/>
          </a:prstGeom>
        </p:spPr>
        <p:txBody>
          <a:bodyPr vert="horz" lIns="99096" tIns="49548" rIns="99096" bIns="49548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directory of libraries</a:t>
            </a:r>
          </a:p>
          <a:p>
            <a:r>
              <a:rPr lang="en-US" altLang="zh-CN" sz="2400" b="1" dirty="0"/>
              <a:t>-l</a:t>
            </a:r>
            <a:r>
              <a:rPr lang="en-US" altLang="zh-CN" sz="2400" dirty="0"/>
              <a:t>: indicates the library name, the compiler can give the “</a:t>
            </a:r>
            <a:r>
              <a:rPr lang="en-US" altLang="zh-CN" sz="2400" b="1" dirty="0">
                <a:solidFill>
                  <a:srgbClr val="00B0F0"/>
                </a:solidFill>
              </a:rPr>
              <a:t>lib</a:t>
            </a:r>
            <a:r>
              <a:rPr lang="en-US" altLang="zh-CN" sz="2400" dirty="0"/>
              <a:t>” prefix to the library name and follows with </a:t>
            </a:r>
            <a:r>
              <a:rPr lang="en-US" altLang="zh-CN" sz="2400" b="1" dirty="0">
                <a:solidFill>
                  <a:srgbClr val="00B0F0"/>
                </a:solidFill>
              </a:rPr>
              <a:t>.so</a:t>
            </a:r>
            <a:r>
              <a:rPr lang="en-US" altLang="zh-CN" sz="2400" dirty="0"/>
              <a:t> as extension name.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Using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the “main” has been compiled, try to run it: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It failed because “main” now </a:t>
            </a:r>
            <a:r>
              <a:rPr lang="en-US" altLang="zh-CN" dirty="0" err="1"/>
              <a:t>relys</a:t>
            </a:r>
            <a:r>
              <a:rPr lang="en-US" altLang="zh-CN" dirty="0"/>
              <a:t> on “libmymath.so”. 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By default, libraries are located in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/local/lib</a:t>
            </a:r>
            <a:r>
              <a:rPr lang="en-US" altLang="zh-CN" b="1" i="0" dirty="0">
                <a:solidFill>
                  <a:srgbClr val="3A3A3A"/>
                </a:solidFill>
                <a:effectLst/>
              </a:rPr>
              <a:t> </a:t>
            </a:r>
            <a:r>
              <a:rPr lang="en-US" altLang="zh-CN" i="0" dirty="0">
                <a:solidFill>
                  <a:srgbClr val="3A3A3A"/>
                </a:solidFill>
                <a:effectLst/>
              </a:rPr>
              <a:t>or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 </a:t>
            </a:r>
            <a:r>
              <a:rPr lang="en-US" altLang="zh-CN" b="1" i="0" dirty="0">
                <a:effectLst/>
              </a:rPr>
              <a:t>/</a:t>
            </a:r>
            <a:r>
              <a:rPr lang="en-US" altLang="zh-CN" b="1" i="0" dirty="0" err="1">
                <a:effectLst/>
              </a:rPr>
              <a:t>usr</a:t>
            </a:r>
            <a:r>
              <a:rPr lang="en-US" altLang="zh-CN" b="1" i="0" dirty="0">
                <a:effectLst/>
              </a:rPr>
              <a:t>/lib</a:t>
            </a:r>
            <a:r>
              <a:rPr lang="en-US" altLang="zh-CN" b="0" i="0" dirty="0">
                <a:effectLst/>
              </a:rPr>
              <a:t> </a:t>
            </a:r>
            <a:r>
              <a:rPr lang="en-US" altLang="zh-CN" b="0" i="0" dirty="0">
                <a:solidFill>
                  <a:srgbClr val="3A3A3A"/>
                </a:solidFill>
                <a:effectLst/>
              </a:rPr>
              <a:t>, but our “libmymath.so” is not in that directory. </a:t>
            </a:r>
            <a:r>
              <a:rPr lang="en-US" altLang="zh-CN" dirty="0"/>
              <a:t>You must tell the terminal where to find “libmymath.so”.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2086840"/>
            <a:ext cx="11033953" cy="85032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70182" y="2669312"/>
            <a:ext cx="10123054" cy="3694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1" y="2301562"/>
            <a:ext cx="9725892" cy="1563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a shared library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832" y="1188450"/>
            <a:ext cx="11053879" cy="4849968"/>
          </a:xfrm>
        </p:spPr>
        <p:txBody>
          <a:bodyPr/>
          <a:lstStyle/>
          <a:p>
            <a:r>
              <a:rPr lang="en-US" altLang="zh-CN" dirty="0"/>
              <a:t>Using </a:t>
            </a:r>
            <a:r>
              <a:rPr lang="en-US" altLang="zh-CN" b="1" dirty="0"/>
              <a:t>export</a:t>
            </a:r>
            <a:r>
              <a:rPr lang="en-US" altLang="zh-CN" dirty="0"/>
              <a:t> command to set environment variable “</a:t>
            </a:r>
            <a:r>
              <a:rPr lang="en-US" altLang="zh-CN" b="1" dirty="0"/>
              <a:t>LD_LIBRARY_PATH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And then run “main” again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19200" y="41123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export LD_LIBRARY_PATH=.:$LD_LIBRARY_PATH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293494" y="4193042"/>
            <a:ext cx="5735956" cy="895592"/>
            <a:chOff x="2093594" y="5421467"/>
            <a:chExt cx="5735956" cy="895592"/>
          </a:xfrm>
        </p:grpSpPr>
        <p:sp>
          <p:nvSpPr>
            <p:cNvPr id="5" name="椭圆 4"/>
            <p:cNvSpPr/>
            <p:nvPr/>
          </p:nvSpPr>
          <p:spPr>
            <a:xfrm>
              <a:off x="4448175" y="5421467"/>
              <a:ext cx="161925" cy="21907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4448175" y="5640542"/>
              <a:ext cx="80962" cy="21733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 flipH="1">
              <a:off x="2093594" y="5670728"/>
              <a:ext cx="57359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There is no space on either side of the equal sign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. indicates the current directory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 flipH="1">
            <a:off x="854832" y="5179878"/>
            <a:ext cx="886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Another choice is to move your .so file to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usr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/lib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folder  by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command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33728" y="2193534"/>
            <a:ext cx="4154345" cy="3649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177" y="5631058"/>
            <a:ext cx="7581900" cy="1143000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7441912" y="5569435"/>
            <a:ext cx="316634" cy="295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6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482508" y="123071"/>
            <a:ext cx="399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Shared library in </a:t>
            </a:r>
            <a:r>
              <a:rPr lang="en-US" altLang="zh-CN" sz="2800" b="1" dirty="0" err="1"/>
              <a:t>makefile</a:t>
            </a:r>
            <a:endParaRPr lang="zh-CN" altLang="en-US" sz="2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17" y="1766886"/>
            <a:ext cx="2076450" cy="149542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40105" y="2056907"/>
            <a:ext cx="1984622" cy="2095923"/>
            <a:chOff x="1592794" y="2751559"/>
            <a:chExt cx="2186759" cy="2310230"/>
          </a:xfrm>
        </p:grpSpPr>
        <p:sp>
          <p:nvSpPr>
            <p:cNvPr id="7" name="矩形 6"/>
            <p:cNvSpPr/>
            <p:nvPr/>
          </p:nvSpPr>
          <p:spPr>
            <a:xfrm>
              <a:off x="2513756" y="2751559"/>
              <a:ext cx="1265797" cy="118405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163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Content Placeholder 2"/>
            <p:cNvSpPr txBox="1"/>
            <p:nvPr/>
          </p:nvSpPr>
          <p:spPr bwMode="auto">
            <a:xfrm>
              <a:off x="1592794" y="4447682"/>
              <a:ext cx="1923874" cy="61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5" dirty="0">
                  <a:latin typeface="Calibri" panose="020F0502020204030204"/>
                </a:rPr>
                <a:t>All</a:t>
              </a:r>
              <a:r>
                <a:rPr lang="zh-CN" altLang="en-US" sz="1635" dirty="0">
                  <a:latin typeface="Calibri" panose="020F0502020204030204"/>
                </a:rPr>
                <a:t> </a:t>
              </a:r>
              <a:r>
                <a:rPr lang="en-US" altLang="zh-CN" sz="1635" dirty="0">
                  <a:latin typeface="Calibri" panose="020F0502020204030204"/>
                </a:rPr>
                <a:t>the</a:t>
              </a:r>
              <a:r>
                <a:rPr lang="zh-CN" altLang="en-US" sz="1635" dirty="0">
                  <a:latin typeface="Calibri" panose="020F0502020204030204"/>
                </a:rPr>
                <a:t> </a:t>
              </a:r>
              <a:r>
                <a:rPr lang="en-US" altLang="zh-CN" sz="1635" dirty="0">
                  <a:latin typeface="Calibri" panose="020F0502020204030204"/>
                </a:rPr>
                <a:t>files</a:t>
              </a:r>
              <a:r>
                <a:rPr lang="zh-CN" altLang="en-US" sz="1635" dirty="0">
                  <a:latin typeface="Calibri" panose="020F0502020204030204"/>
                </a:rPr>
                <a:t> </a:t>
              </a:r>
              <a:r>
                <a:rPr lang="en-US" altLang="zh-CN" sz="1635" dirty="0">
                  <a:latin typeface="Calibri" panose="020F0502020204030204"/>
                </a:rPr>
                <a:t>are</a:t>
              </a:r>
              <a:r>
                <a:rPr lang="zh-CN" altLang="en-US" sz="1635" dirty="0">
                  <a:latin typeface="Calibri" panose="020F0502020204030204"/>
                </a:rPr>
                <a:t> </a:t>
              </a:r>
              <a:r>
                <a:rPr lang="en-US" altLang="zh-CN" sz="1635" dirty="0">
                  <a:latin typeface="Calibri" panose="020F0502020204030204"/>
                </a:rPr>
                <a:t>in</a:t>
              </a:r>
            </a:p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635" dirty="0">
                  <a:latin typeface="Calibri" panose="020F0502020204030204"/>
                </a:rPr>
                <a:t>the same folder.</a:t>
              </a:r>
            </a:p>
          </p:txBody>
        </p:sp>
        <p:cxnSp>
          <p:nvCxnSpPr>
            <p:cNvPr id="10" name="直接箭头连接符 9"/>
            <p:cNvCxnSpPr/>
            <p:nvPr/>
          </p:nvCxnSpPr>
          <p:spPr>
            <a:xfrm flipV="1">
              <a:off x="2733492" y="3935617"/>
              <a:ext cx="297070" cy="61153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237" y="690561"/>
            <a:ext cx="5663582" cy="339460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3191864" y="3100224"/>
            <a:ext cx="8228215" cy="1928924"/>
            <a:chOff x="3524367" y="3340366"/>
            <a:chExt cx="8228215" cy="1928924"/>
          </a:xfrm>
        </p:grpSpPr>
        <p:sp>
          <p:nvSpPr>
            <p:cNvPr id="16" name="文本框 15"/>
            <p:cNvSpPr txBox="1"/>
            <p:nvPr/>
          </p:nvSpPr>
          <p:spPr>
            <a:xfrm>
              <a:off x="3524367" y="4345960"/>
              <a:ext cx="822821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Wl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allows you to pass subsequent arguments to the linker.</a:t>
              </a:r>
            </a:p>
            <a:p>
              <a:r>
                <a:rPr lang="en-US" altLang="zh-CN" b="1" dirty="0"/>
                <a:t>–</a:t>
              </a:r>
              <a:r>
                <a:rPr lang="en-US" altLang="zh-CN" b="1" dirty="0" err="1"/>
                <a:t>rpath</a:t>
              </a:r>
              <a:r>
                <a:rPr lang="en-US" altLang="zh-CN" b="1" dirty="0"/>
                <a:t> </a:t>
              </a:r>
              <a:r>
                <a:rPr lang="en-US" altLang="zh-CN" dirty="0"/>
                <a:t>option is used to specify the directories that the runtime dynamic linker(ld.so)</a:t>
              </a:r>
            </a:p>
            <a:p>
              <a:r>
                <a:rPr lang="en-US" altLang="zh-CN" dirty="0"/>
                <a:t>should search when looking for dynamic libraries during execution.</a:t>
              </a:r>
              <a:endParaRPr lang="zh-CN" alt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7869377" y="3340366"/>
              <a:ext cx="1246916" cy="1092335"/>
              <a:chOff x="2566724" y="3011142"/>
              <a:chExt cx="1373916" cy="1204028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566724" y="3011142"/>
                <a:ext cx="1373916" cy="295922"/>
              </a:xfrm>
              <a:prstGeom prst="rect">
                <a:avLst/>
              </a:prstGeom>
              <a:noFill/>
              <a:ln w="19050" cmpd="sng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76960"/>
                <a:endParaRPr lang="zh-CN" altLang="en-US" sz="1635">
                  <a:solidFill>
                    <a:prstClr val="white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 flipV="1">
                <a:off x="2760096" y="3287902"/>
                <a:ext cx="477279" cy="9272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169" y="5057942"/>
            <a:ext cx="6143625" cy="170497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742430" y="4928672"/>
            <a:ext cx="4237133" cy="557140"/>
            <a:chOff x="326997" y="3234322"/>
            <a:chExt cx="3448638" cy="614107"/>
          </a:xfrm>
        </p:grpSpPr>
        <p:sp>
          <p:nvSpPr>
            <p:cNvPr id="26" name="矩形 25"/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163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7" name="Content Placeholder 2"/>
            <p:cNvSpPr txBox="1"/>
            <p:nvPr/>
          </p:nvSpPr>
          <p:spPr bwMode="auto">
            <a:xfrm>
              <a:off x="1461636" y="3234322"/>
              <a:ext cx="2313999" cy="61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 panose="020F0502020204030204"/>
                </a:rPr>
                <a:t>Run the first target to create the dynamic library. </a:t>
              </a:r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894317" y="3479577"/>
              <a:ext cx="56732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7802470" y="5371300"/>
            <a:ext cx="4287930" cy="557140"/>
            <a:chOff x="326997" y="3248806"/>
            <a:chExt cx="3489982" cy="614107"/>
          </a:xfrm>
        </p:grpSpPr>
        <p:sp>
          <p:nvSpPr>
            <p:cNvPr id="34" name="矩形 33"/>
            <p:cNvSpPr/>
            <p:nvPr/>
          </p:nvSpPr>
          <p:spPr>
            <a:xfrm>
              <a:off x="326997" y="3367839"/>
              <a:ext cx="983465" cy="258371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163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5" name="Content Placeholder 2"/>
            <p:cNvSpPr txBox="1"/>
            <p:nvPr/>
          </p:nvSpPr>
          <p:spPr bwMode="auto">
            <a:xfrm>
              <a:off x="1412769" y="3248806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 panose="020F0502020204030204"/>
                </a:rPr>
                <a:t>Run the second target to link the dynamic library to the executable file. </a:t>
              </a:r>
            </a:p>
          </p:txBody>
        </p:sp>
        <p:cxnSp>
          <p:nvCxnSpPr>
            <p:cNvPr id="36" name="直接箭头连接符 35"/>
            <p:cNvCxnSpPr/>
            <p:nvPr/>
          </p:nvCxnSpPr>
          <p:spPr>
            <a:xfrm flipH="1" flipV="1">
              <a:off x="1247973" y="3375028"/>
              <a:ext cx="336293" cy="15335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/>
          <p:cNvGrpSpPr/>
          <p:nvPr/>
        </p:nvGrpSpPr>
        <p:grpSpPr>
          <a:xfrm>
            <a:off x="7788618" y="5908778"/>
            <a:ext cx="4292046" cy="674341"/>
            <a:chOff x="326997" y="3367839"/>
            <a:chExt cx="3493332" cy="743292"/>
          </a:xfrm>
        </p:grpSpPr>
        <p:sp>
          <p:nvSpPr>
            <p:cNvPr id="39" name="矩形 38"/>
            <p:cNvSpPr/>
            <p:nvPr/>
          </p:nvSpPr>
          <p:spPr>
            <a:xfrm>
              <a:off x="326997" y="3367839"/>
              <a:ext cx="567320" cy="267443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76960"/>
              <a:endParaRPr lang="zh-CN" altLang="en-US" sz="1635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0" name="Content Placeholder 2"/>
            <p:cNvSpPr txBox="1"/>
            <p:nvPr/>
          </p:nvSpPr>
          <p:spPr bwMode="auto">
            <a:xfrm>
              <a:off x="1416119" y="3497024"/>
              <a:ext cx="2404210" cy="6141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107671" tIns="53836" rIns="107671" bIns="53836" numCol="1" anchor="t" anchorCtr="0" compatLnSpc="1"/>
            <a:lstStyle>
              <a:lvl1pPr marL="473710" indent="-331470" algn="l" rtl="0" eaLnBrk="0" fontAlgn="base" hangingPunct="0">
                <a:spcBef>
                  <a:spcPts val="520"/>
                </a:spcBef>
                <a:spcAft>
                  <a:spcPct val="0"/>
                </a:spcAft>
                <a:buClr>
                  <a:schemeClr val="accent1"/>
                </a:buClr>
                <a:buSzPct val="68000"/>
                <a:buFont typeface="Wingdings 3" pitchFamily="18" charset="2"/>
                <a:buChar char=""/>
                <a:defRPr sz="3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05815" indent="-296545" algn="l" rtl="0" eaLnBrk="0" fontAlgn="base" hangingPunct="0">
                <a:spcBef>
                  <a:spcPts val="42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§"/>
                <a:defRPr sz="3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14425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buSzPct val="100000"/>
                <a:buFont typeface="Wingdings 2" pitchFamily="18" charset="2"/>
                <a:buChar char=""/>
                <a:defRPr sz="2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83360" indent="-296545" algn="l" rtl="0" eaLnBrk="0" fontAlgn="base" hangingPunct="0">
                <a:spcBef>
                  <a:spcPts val="455"/>
                </a:spcBef>
                <a:spcAft>
                  <a:spcPct val="0"/>
                </a:spcAft>
                <a:buClr>
                  <a:schemeClr val="accent2"/>
                </a:buClr>
                <a:defRPr sz="2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07708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37363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670175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66720" indent="-296545" algn="l" rtl="0" eaLnBrk="1" latinLnBrk="0" hangingPunct="1">
                <a:spcBef>
                  <a:spcPts val="455"/>
                </a:spcBef>
                <a:buClr>
                  <a:schemeClr val="accent3"/>
                </a:buClr>
                <a:buFont typeface="Wingdings 2"/>
                <a:buChar char=""/>
                <a:defRPr kumimoji="0"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defTabSz="1076960">
                <a:spcBef>
                  <a:spcPts val="0"/>
                </a:spcBef>
                <a:buClr>
                  <a:srgbClr val="2DA2BF"/>
                </a:buClr>
                <a:buSzPct val="68000"/>
                <a:buNone/>
              </a:pPr>
              <a:r>
                <a:rPr lang="en-US" sz="1400" dirty="0">
                  <a:latin typeface="Calibri" panose="020F0502020204030204"/>
                </a:rPr>
                <a:t>Run the executable file. </a:t>
              </a: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 flipV="1">
              <a:off x="865654" y="3460108"/>
              <a:ext cx="632158" cy="2069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1549</Words>
  <Application>Microsoft Macintosh PowerPoint</Application>
  <PresentationFormat>宽屏</PresentationFormat>
  <Paragraphs>166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等线</vt:lpstr>
      <vt:lpstr>Arial</vt:lpstr>
      <vt:lpstr>Calibri</vt:lpstr>
      <vt:lpstr>Franklin Gothic Demi</vt:lpstr>
      <vt:lpstr>Franklin Gothic Medium</vt:lpstr>
      <vt:lpstr>Wingdings</vt:lpstr>
      <vt:lpstr>Office 主题</vt:lpstr>
      <vt:lpstr>Advanced Programming</vt:lpstr>
      <vt:lpstr>Topic</vt:lpstr>
      <vt:lpstr>PowerPoint 演示文稿</vt:lpstr>
      <vt:lpstr>Building a shared library</vt:lpstr>
      <vt:lpstr>Building shared libraries</vt:lpstr>
      <vt:lpstr>Using shared library</vt:lpstr>
      <vt:lpstr>Using shared library</vt:lpstr>
      <vt:lpstr>Using a shared library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 and Memory(1)</vt:lpstr>
      <vt:lpstr>Function and Memory(2)</vt:lpstr>
      <vt:lpstr>Function and Memory(3)</vt:lpstr>
      <vt:lpstr>Exercise 1</vt:lpstr>
      <vt:lpstr>Exercise 2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644</cp:revision>
  <dcterms:created xsi:type="dcterms:W3CDTF">2020-09-05T08:11:00Z</dcterms:created>
  <dcterms:modified xsi:type="dcterms:W3CDTF">2025-04-01T06:18:58Z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2052-12.1.0.20305</vt:lpwstr>
  </property>
</Properties>
</file>